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417" r:id="rId2"/>
    <p:sldId id="241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8288000" cy="10287000"/>
  <p:notesSz cx="6858000" cy="9144000"/>
  <p:embeddedFontLst>
    <p:embeddedFont>
      <p:font typeface="Barlow Bold" panose="020B0604020202020204" charset="0"/>
      <p:regular r:id="rId20"/>
      <p:bold r:id="rId21"/>
    </p:embeddedFont>
    <p:embeddedFont>
      <p:font typeface="Clear Sans Bold" panose="020B0604020202020204" charset="0"/>
      <p:regular r:id="rId22"/>
      <p:bold r:id="rId23"/>
    </p:embeddedFont>
    <p:embeddedFont>
      <p:font typeface="Poppins" panose="00000500000000000000" pitchFamily="2" charset="0"/>
      <p:regular r:id="rId24"/>
      <p:bold r:id="rId25"/>
      <p:italic r:id="rId26"/>
      <p:boldItalic r:id="rId27"/>
    </p:embeddedFont>
    <p:embeddedFont>
      <p:font typeface="Poppins Bold" panose="00000800000000000000" charset="0"/>
      <p:regular r:id="rId28"/>
    </p:embeddedFont>
    <p:embeddedFont>
      <p:font typeface="Poppins Italics" panose="020B06040202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280" y="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TS LICA" userId="f5186fa72b1e9926" providerId="LiveId" clId="{0137EEFC-6535-4FE7-B6B4-3BFF9C0FF48E}"/>
    <pc:docChg chg="addSld modSld sldOrd">
      <pc:chgData name="GTS LICA" userId="f5186fa72b1e9926" providerId="LiveId" clId="{0137EEFC-6535-4FE7-B6B4-3BFF9C0FF48E}" dt="2026-02-02T09:48:46.488" v="3" actId="14100"/>
      <pc:docMkLst>
        <pc:docMk/>
      </pc:docMkLst>
      <pc:sldChg chg="modSp add mod ord">
        <pc:chgData name="GTS LICA" userId="f5186fa72b1e9926" providerId="LiveId" clId="{0137EEFC-6535-4FE7-B6B4-3BFF9C0FF48E}" dt="2026-02-02T09:48:46.488" v="3" actId="14100"/>
        <pc:sldMkLst>
          <pc:docMk/>
          <pc:sldMk cId="0" sldId="2417"/>
        </pc:sldMkLst>
        <pc:spChg chg="mod">
          <ac:chgData name="GTS LICA" userId="f5186fa72b1e9926" providerId="LiveId" clId="{0137EEFC-6535-4FE7-B6B4-3BFF9C0FF48E}" dt="2026-02-02T09:48:46.488" v="3" actId="14100"/>
          <ac:spMkLst>
            <pc:docMk/>
            <pc:sldMk cId="0" sldId="2417"/>
            <ac:spMk id="34" creationId="{7B27A34A-039C-C7C5-AD94-A293BCF0F7C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A4E1A1-0D1C-435F-A644-570194D2626F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7B66D-F06A-42ED-89F2-5E6F10ECD3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523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1645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C7B66D-F06A-42ED-89F2-5E6F10ECD3B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182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jp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zensimu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3310497" y="-3438625"/>
            <a:ext cx="7393976" cy="6774486"/>
          </a:xfrm>
          <a:custGeom>
            <a:avLst/>
            <a:gdLst/>
            <a:ahLst/>
            <a:cxnLst/>
            <a:rect l="l" t="t" r="r" b="b"/>
            <a:pathLst>
              <a:path w="7393976" h="6774486">
                <a:moveTo>
                  <a:pt x="0" y="0"/>
                </a:moveTo>
                <a:lnTo>
                  <a:pt x="7393975" y="0"/>
                </a:lnTo>
                <a:lnTo>
                  <a:pt x="7393975" y="6774486"/>
                </a:lnTo>
                <a:lnTo>
                  <a:pt x="0" y="67744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3548012" y="-3544399"/>
            <a:ext cx="7468332" cy="6612293"/>
          </a:xfrm>
          <a:custGeom>
            <a:avLst/>
            <a:gdLst/>
            <a:ahLst/>
            <a:cxnLst/>
            <a:rect l="l" t="t" r="r" b="b"/>
            <a:pathLst>
              <a:path w="7468332" h="6612293">
                <a:moveTo>
                  <a:pt x="0" y="0"/>
                </a:moveTo>
                <a:lnTo>
                  <a:pt x="7468333" y="0"/>
                </a:lnTo>
                <a:lnTo>
                  <a:pt x="7468333" y="6612292"/>
                </a:lnTo>
                <a:lnTo>
                  <a:pt x="0" y="66122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4311773" y="-3644135"/>
            <a:ext cx="6848972" cy="6063498"/>
          </a:xfrm>
          <a:custGeom>
            <a:avLst/>
            <a:gdLst/>
            <a:ahLst/>
            <a:cxnLst/>
            <a:rect l="l" t="t" r="r" b="b"/>
            <a:pathLst>
              <a:path w="6848972" h="6063498">
                <a:moveTo>
                  <a:pt x="0" y="0"/>
                </a:moveTo>
                <a:lnTo>
                  <a:pt x="6848972" y="0"/>
                </a:lnTo>
                <a:lnTo>
                  <a:pt x="6848972" y="6063498"/>
                </a:lnTo>
                <a:lnTo>
                  <a:pt x="0" y="60634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0377335" y="3987882"/>
            <a:ext cx="9234335" cy="8103129"/>
            <a:chOff x="0" y="0"/>
            <a:chExt cx="12312447" cy="10804172"/>
          </a:xfrm>
        </p:grpSpPr>
        <p:sp>
          <p:nvSpPr>
            <p:cNvPr id="9" name="Freeform 9"/>
            <p:cNvSpPr/>
            <p:nvPr/>
          </p:nvSpPr>
          <p:spPr>
            <a:xfrm flipH="1">
              <a:off x="0" y="0"/>
              <a:ext cx="12312396" cy="10804144"/>
            </a:xfrm>
            <a:custGeom>
              <a:avLst/>
              <a:gdLst/>
              <a:ahLst/>
              <a:cxnLst/>
              <a:rect l="l" t="t" r="r" b="b"/>
              <a:pathLst>
                <a:path w="12312396" h="10804144">
                  <a:moveTo>
                    <a:pt x="12312396" y="0"/>
                  </a:moveTo>
                  <a:lnTo>
                    <a:pt x="0" y="0"/>
                  </a:lnTo>
                  <a:lnTo>
                    <a:pt x="0" y="10804144"/>
                  </a:lnTo>
                  <a:lnTo>
                    <a:pt x="12312396" y="10804144"/>
                  </a:lnTo>
                  <a:lnTo>
                    <a:pt x="12312396" y="0"/>
                  </a:lnTo>
                  <a:close/>
                </a:path>
              </a:pathLst>
            </a:custGeom>
            <a:blipFill>
              <a:blip r:embed="rId11"/>
              <a:stretch>
                <a:fillRect t="-14" b="-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772431" y="581830"/>
            <a:ext cx="6177385" cy="5075510"/>
            <a:chOff x="0" y="0"/>
            <a:chExt cx="10514882" cy="92976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514965" cy="9297543"/>
            </a:xfrm>
            <a:custGeom>
              <a:avLst/>
              <a:gdLst/>
              <a:ahLst/>
              <a:cxnLst/>
              <a:rect l="l" t="t" r="r" b="b"/>
              <a:pathLst>
                <a:path w="10514965" h="9297543">
                  <a:moveTo>
                    <a:pt x="3074162" y="0"/>
                  </a:moveTo>
                  <a:cubicBezTo>
                    <a:pt x="2775966" y="0"/>
                    <a:pt x="2500757" y="158877"/>
                    <a:pt x="2351659" y="417322"/>
                  </a:cubicBezTo>
                  <a:lnTo>
                    <a:pt x="149098" y="4231640"/>
                  </a:lnTo>
                  <a:cubicBezTo>
                    <a:pt x="0" y="4489704"/>
                    <a:pt x="0" y="4807839"/>
                    <a:pt x="149098" y="5065903"/>
                  </a:cubicBezTo>
                  <a:lnTo>
                    <a:pt x="2351278" y="8880222"/>
                  </a:lnTo>
                  <a:cubicBezTo>
                    <a:pt x="2499106" y="9136126"/>
                    <a:pt x="2771013" y="9294749"/>
                    <a:pt x="3066161" y="9297543"/>
                  </a:cubicBezTo>
                  <a:lnTo>
                    <a:pt x="7486142" y="9297543"/>
                  </a:lnTo>
                  <a:cubicBezTo>
                    <a:pt x="7781290" y="9294749"/>
                    <a:pt x="8053198" y="9136253"/>
                    <a:pt x="8201025" y="8880222"/>
                  </a:cubicBezTo>
                  <a:lnTo>
                    <a:pt x="10403205" y="5065903"/>
                  </a:lnTo>
                  <a:cubicBezTo>
                    <a:pt x="10476738" y="4938903"/>
                    <a:pt x="10513695" y="4797425"/>
                    <a:pt x="10514965" y="4655312"/>
                  </a:cubicBezTo>
                  <a:lnTo>
                    <a:pt x="10514965" y="4641850"/>
                  </a:lnTo>
                  <a:cubicBezTo>
                    <a:pt x="10513695" y="4500118"/>
                    <a:pt x="10476738" y="4358386"/>
                    <a:pt x="10403205" y="4231259"/>
                  </a:cubicBezTo>
                  <a:lnTo>
                    <a:pt x="8201025" y="417322"/>
                  </a:lnTo>
                  <a:cubicBezTo>
                    <a:pt x="8051927" y="158877"/>
                    <a:pt x="7776591" y="0"/>
                    <a:pt x="7478395" y="0"/>
                  </a:cubicBezTo>
                  <a:close/>
                </a:path>
              </a:pathLst>
            </a:custGeom>
            <a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6628531" y="239910"/>
            <a:ext cx="1261537" cy="1398701"/>
          </a:xfrm>
          <a:custGeom>
            <a:avLst/>
            <a:gdLst/>
            <a:ahLst/>
            <a:cxnLst/>
            <a:rect l="l" t="t" r="r" b="b"/>
            <a:pathLst>
              <a:path w="1261537" h="1398701">
                <a:moveTo>
                  <a:pt x="0" y="0"/>
                </a:moveTo>
                <a:lnTo>
                  <a:pt x="1261537" y="0"/>
                </a:lnTo>
                <a:lnTo>
                  <a:pt x="1261537" y="1398701"/>
                </a:lnTo>
                <a:lnTo>
                  <a:pt x="0" y="139870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6895564" y="519661"/>
            <a:ext cx="727472" cy="839197"/>
          </a:xfrm>
          <a:custGeom>
            <a:avLst/>
            <a:gdLst/>
            <a:ahLst/>
            <a:cxnLst/>
            <a:rect l="l" t="t" r="r" b="b"/>
            <a:pathLst>
              <a:path w="727472" h="839197">
                <a:moveTo>
                  <a:pt x="0" y="0"/>
                </a:moveTo>
                <a:lnTo>
                  <a:pt x="727472" y="0"/>
                </a:lnTo>
                <a:lnTo>
                  <a:pt x="727472" y="839196"/>
                </a:lnTo>
                <a:lnTo>
                  <a:pt x="0" y="83919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94986" y="3224532"/>
            <a:ext cx="9574310" cy="1500497"/>
          </a:xfrm>
          <a:custGeom>
            <a:avLst/>
            <a:gdLst/>
            <a:ahLst/>
            <a:cxnLst/>
            <a:rect l="l" t="t" r="r" b="b"/>
            <a:pathLst>
              <a:path w="9574310" h="1102274">
                <a:moveTo>
                  <a:pt x="0" y="0"/>
                </a:moveTo>
                <a:lnTo>
                  <a:pt x="9574309" y="0"/>
                </a:lnTo>
                <a:lnTo>
                  <a:pt x="9574309" y="1102274"/>
                </a:lnTo>
                <a:lnTo>
                  <a:pt x="0" y="110227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16" name="Group 16"/>
          <p:cNvGrpSpPr/>
          <p:nvPr/>
        </p:nvGrpSpPr>
        <p:grpSpPr>
          <a:xfrm>
            <a:off x="-210798" y="4399967"/>
            <a:ext cx="6012943" cy="3125813"/>
            <a:chOff x="0" y="0"/>
            <a:chExt cx="6956649" cy="347203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956679" cy="3472053"/>
            </a:xfrm>
            <a:custGeom>
              <a:avLst/>
              <a:gdLst/>
              <a:ahLst/>
              <a:cxnLst/>
              <a:rect l="l" t="t" r="r" b="b"/>
              <a:pathLst>
                <a:path w="6956679" h="3472053">
                  <a:moveTo>
                    <a:pt x="0" y="0"/>
                  </a:moveTo>
                  <a:lnTo>
                    <a:pt x="6956679" y="0"/>
                  </a:lnTo>
                  <a:lnTo>
                    <a:pt x="6956679" y="3472053"/>
                  </a:lnTo>
                  <a:lnTo>
                    <a:pt x="0" y="34720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778274" y="3310614"/>
            <a:ext cx="6531073" cy="27360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550"/>
              </a:lnSpc>
            </a:pPr>
            <a:r>
              <a:rPr lang="en-US" sz="4679" b="1" spc="223" dirty="0">
                <a:solidFill>
                  <a:srgbClr val="000000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2026 6-</a:t>
            </a:r>
            <a:r>
              <a:rPr lang="ru-RU" sz="4679" b="1" spc="223" dirty="0">
                <a:solidFill>
                  <a:srgbClr val="000000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й</a:t>
            </a:r>
            <a:r>
              <a:rPr lang="en-US" sz="4679" b="1" spc="223" dirty="0">
                <a:solidFill>
                  <a:srgbClr val="000000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 LSCM TTT</a:t>
            </a:r>
          </a:p>
          <a:p>
            <a:pPr algn="ctr"/>
            <a:r>
              <a:rPr lang="en-US" sz="2400" b="1" dirty="0"/>
              <a:t>5-6 </a:t>
            </a:r>
            <a:r>
              <a:rPr lang="ru-RU" sz="2400" b="1" dirty="0"/>
              <a:t>февраля</a:t>
            </a:r>
            <a:r>
              <a:rPr lang="en-US" sz="2400" b="1" dirty="0"/>
              <a:t>, </a:t>
            </a:r>
            <a:r>
              <a:rPr lang="ru-RU" sz="2400" b="1" dirty="0"/>
              <a:t>Бишкек</a:t>
            </a:r>
            <a:endParaRPr lang="en-US" sz="6000" dirty="0"/>
          </a:p>
          <a:p>
            <a:br>
              <a:rPr lang="en-US" sz="4800" dirty="0"/>
            </a:br>
            <a:endParaRPr lang="en-US" sz="4679" b="1" spc="223" dirty="0">
              <a:solidFill>
                <a:srgbClr val="000000"/>
              </a:solidFill>
              <a:latin typeface="Clear Sans Bold"/>
              <a:ea typeface="Clear Sans Bold"/>
              <a:cs typeface="Clear Sans Bold"/>
              <a:sym typeface="Clear Sans Bold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36E415-6C32-369D-7E07-F9BD0A3C5149}"/>
              </a:ext>
            </a:extLst>
          </p:cNvPr>
          <p:cNvSpPr txBox="1"/>
          <p:nvPr/>
        </p:nvSpPr>
        <p:spPr>
          <a:xfrm>
            <a:off x="194986" y="263401"/>
            <a:ext cx="119059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latin typeface="Clear Sans Bold" panose="020B0604020202020204" charset="0"/>
                <a:cs typeface="Clear Sans Bold" panose="020B0604020202020204" charset="0"/>
              </a:rPr>
              <a:t>Интеграция логистики 4.0 и цифровой трансформации в логистике и управлении</a:t>
            </a:r>
            <a:r>
              <a:rPr lang="en-US" sz="4800" dirty="0">
                <a:latin typeface="Clear Sans Bold" panose="020B0604020202020204" charset="0"/>
                <a:cs typeface="Clear Sans Bold" panose="020B0604020202020204" charset="0"/>
              </a:rPr>
              <a:t> </a:t>
            </a:r>
            <a:r>
              <a:rPr lang="ru-RU" sz="4800" dirty="0">
                <a:latin typeface="Clear Sans Bold" panose="020B0604020202020204" charset="0"/>
                <a:cs typeface="Clear Sans Bold" panose="020B0604020202020204" charset="0"/>
              </a:rPr>
              <a:t>цепями поставок</a:t>
            </a:r>
            <a:endParaRPr lang="en-US" sz="4800" dirty="0">
              <a:latin typeface="Clear Sans Bold" panose="020B0604020202020204" charset="0"/>
              <a:cs typeface="Clear Sans Bold" panose="020B060402020202020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B27A34A-039C-C7C5-AD94-A293BCF0F7CE}"/>
              </a:ext>
            </a:extLst>
          </p:cNvPr>
          <p:cNvSpPr txBox="1"/>
          <p:nvPr/>
        </p:nvSpPr>
        <p:spPr>
          <a:xfrm>
            <a:off x="567596" y="7231995"/>
            <a:ext cx="1330080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Clear Sans Bold" panose="020B0604020202020204" charset="0"/>
                <a:cs typeface="Clear Sans Bold" panose="020B0604020202020204" charset="0"/>
              </a:rPr>
              <a:t>Спикеры</a:t>
            </a:r>
            <a:r>
              <a:rPr lang="en-US" sz="2800" b="1" dirty="0">
                <a:latin typeface="Clear Sans Bold" panose="020B0604020202020204" charset="0"/>
                <a:cs typeface="Clear Sans Bold" panose="020B0604020202020204" charset="0"/>
              </a:rPr>
              <a:t>:</a:t>
            </a:r>
          </a:p>
          <a:p>
            <a:endParaRPr lang="en-US" sz="2800" b="1" dirty="0">
              <a:latin typeface="Clear Sans Bold" panose="020B0604020202020204" charset="0"/>
              <a:cs typeface="Clear Sans Bold" panose="020B0604020202020204" charset="0"/>
            </a:endParaRPr>
          </a:p>
          <a:p>
            <a:r>
              <a:rPr lang="ru-RU" sz="2400" b="1" dirty="0">
                <a:latin typeface="Clear Sans Bold" panose="020B0604020202020204" charset="0"/>
                <a:cs typeface="Clear Sans Bold" panose="020B0604020202020204" charset="0"/>
              </a:rPr>
              <a:t>Д-р Андре Крайе, Управляющий Директор, </a:t>
            </a:r>
            <a:r>
              <a:rPr lang="en-US" sz="2400" b="1" dirty="0">
                <a:latin typeface="Clear Sans Bold" panose="020B0604020202020204" charset="0"/>
                <a:cs typeface="Clear Sans Bold" panose="020B0604020202020204" charset="0"/>
              </a:rPr>
              <a:t>LEARN Logistics/</a:t>
            </a:r>
            <a:r>
              <a:rPr lang="ru-RU" sz="2400" b="1" dirty="0">
                <a:latin typeface="Clear Sans Bold" panose="020B0604020202020204" charset="0"/>
                <a:cs typeface="Clear Sans Bold" panose="020B0604020202020204" charset="0"/>
              </a:rPr>
              <a:t>Фонд Кюне</a:t>
            </a:r>
          </a:p>
          <a:p>
            <a:r>
              <a:rPr lang="ru-RU" sz="2400" b="1" dirty="0">
                <a:latin typeface="Clear Sans Bold" panose="020B0604020202020204" charset="0"/>
                <a:cs typeface="Clear Sans Bold" panose="020B0604020202020204" charset="0"/>
              </a:rPr>
              <a:t>Г-жа Айслу Тайсаринова, Старший Преподаватель, Казахско-Немецкий Университет</a:t>
            </a:r>
          </a:p>
          <a:p>
            <a:r>
              <a:rPr lang="ru-RU" sz="2400" b="1" dirty="0">
                <a:latin typeface="Clear Sans Bold" panose="020B0604020202020204" charset="0"/>
                <a:cs typeface="Clear Sans Bold" panose="020B0604020202020204" charset="0"/>
              </a:rPr>
              <a:t>Д-р Сайкал Анвар кызы, Доцент, </a:t>
            </a:r>
            <a:r>
              <a:rPr lang="en-US" sz="2400" b="1" dirty="0">
                <a:latin typeface="Clear Sans Bold" panose="020B0604020202020204" charset="0"/>
                <a:cs typeface="Clear Sans Bold" panose="020B0604020202020204" charset="0"/>
              </a:rPr>
              <a:t>AUCA</a:t>
            </a:r>
          </a:p>
          <a:p>
            <a:r>
              <a:rPr lang="ru-RU" sz="2400" b="1" dirty="0">
                <a:latin typeface="Clear Sans Bold" panose="020B0604020202020204" charset="0"/>
                <a:cs typeface="Clear Sans Bold" panose="020B0604020202020204" charset="0"/>
              </a:rPr>
              <a:t>Г-н Айбек Куренкеев, Президент Ассоциации Электронной Коммерции/</a:t>
            </a:r>
            <a:r>
              <a:rPr lang="en-US" sz="2400" b="1" dirty="0">
                <a:latin typeface="Clear Sans Bold" panose="020B0604020202020204" charset="0"/>
                <a:cs typeface="Clear Sans Bold" panose="020B0604020202020204" charset="0"/>
              </a:rPr>
              <a:t>I Do Marketing</a:t>
            </a:r>
          </a:p>
          <a:p>
            <a:r>
              <a:rPr lang="ru-RU" sz="2400" b="1" dirty="0">
                <a:latin typeface="Clear Sans Bold" panose="020B0604020202020204" charset="0"/>
                <a:cs typeface="Clear Sans Bold" panose="020B0604020202020204" charset="0"/>
              </a:rPr>
              <a:t>Д-р Денни Ж Чо, Президент, </a:t>
            </a:r>
            <a:r>
              <a:rPr lang="en-US" sz="2400" b="1" dirty="0">
                <a:latin typeface="Clear Sans Bold" panose="020B0604020202020204" charset="0"/>
                <a:cs typeface="Clear Sans Bold" panose="020B0604020202020204" charset="0"/>
              </a:rPr>
              <a:t>LICA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15F627-1FED-E5E0-A7BF-144DE7227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958AF7B-98D9-CCE6-4D0E-07FD58074255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736" y="5079398"/>
            <a:ext cx="4712087" cy="19633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-5904100" y="4563885"/>
            <a:ext cx="11476936" cy="13167800"/>
          </a:xfrm>
          <a:custGeom>
            <a:avLst/>
            <a:gdLst/>
            <a:ahLst/>
            <a:cxnLst/>
            <a:rect l="l" t="t" r="r" b="b"/>
            <a:pathLst>
              <a:path w="11476936" h="13167800">
                <a:moveTo>
                  <a:pt x="0" y="0"/>
                </a:moveTo>
                <a:lnTo>
                  <a:pt x="11476937" y="0"/>
                </a:lnTo>
                <a:lnTo>
                  <a:pt x="11476937" y="13167800"/>
                </a:lnTo>
                <a:lnTo>
                  <a:pt x="0" y="13167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204453" y="-2193908"/>
            <a:ext cx="6649214" cy="7564201"/>
          </a:xfrm>
          <a:custGeom>
            <a:avLst/>
            <a:gdLst/>
            <a:ahLst/>
            <a:cxnLst/>
            <a:rect l="l" t="t" r="r" b="b"/>
            <a:pathLst>
              <a:path w="6649214" h="7564201">
                <a:moveTo>
                  <a:pt x="0" y="0"/>
                </a:moveTo>
                <a:lnTo>
                  <a:pt x="6649214" y="0"/>
                </a:lnTo>
                <a:lnTo>
                  <a:pt x="6649214" y="7564201"/>
                </a:lnTo>
                <a:lnTo>
                  <a:pt x="0" y="75642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1140149" y="-5356137"/>
            <a:ext cx="9053576" cy="10274286"/>
          </a:xfrm>
          <a:custGeom>
            <a:avLst/>
            <a:gdLst/>
            <a:ahLst/>
            <a:cxnLst/>
            <a:rect l="l" t="t" r="r" b="b"/>
            <a:pathLst>
              <a:path w="9053576" h="10274286">
                <a:moveTo>
                  <a:pt x="0" y="0"/>
                </a:moveTo>
                <a:lnTo>
                  <a:pt x="9053576" y="0"/>
                </a:lnTo>
                <a:lnTo>
                  <a:pt x="9053576" y="10274287"/>
                </a:lnTo>
                <a:lnTo>
                  <a:pt x="0" y="102742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723079" y="2707753"/>
            <a:ext cx="15954763" cy="16880080"/>
          </a:xfrm>
          <a:custGeom>
            <a:avLst/>
            <a:gdLst/>
            <a:ahLst/>
            <a:cxnLst/>
            <a:rect l="l" t="t" r="r" b="b"/>
            <a:pathLst>
              <a:path w="15954763" h="16880080">
                <a:moveTo>
                  <a:pt x="0" y="0"/>
                </a:moveTo>
                <a:lnTo>
                  <a:pt x="15954762" y="0"/>
                </a:lnTo>
                <a:lnTo>
                  <a:pt x="15954762" y="16880080"/>
                </a:lnTo>
                <a:lnTo>
                  <a:pt x="0" y="168800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361692" y="8627532"/>
            <a:ext cx="1398701" cy="1261537"/>
          </a:xfrm>
          <a:custGeom>
            <a:avLst/>
            <a:gdLst/>
            <a:ahLst/>
            <a:cxnLst/>
            <a:rect l="l" t="t" r="r" b="b"/>
            <a:pathLst>
              <a:path w="1398701" h="1261537">
                <a:moveTo>
                  <a:pt x="0" y="0"/>
                </a:moveTo>
                <a:lnTo>
                  <a:pt x="1398701" y="0"/>
                </a:lnTo>
                <a:lnTo>
                  <a:pt x="1398701" y="1261537"/>
                </a:lnTo>
                <a:lnTo>
                  <a:pt x="0" y="12615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95553" y="635410"/>
            <a:ext cx="1398701" cy="1261537"/>
          </a:xfrm>
          <a:custGeom>
            <a:avLst/>
            <a:gdLst/>
            <a:ahLst/>
            <a:cxnLst/>
            <a:rect l="l" t="t" r="r" b="b"/>
            <a:pathLst>
              <a:path w="1398701" h="1261537">
                <a:moveTo>
                  <a:pt x="0" y="0"/>
                </a:moveTo>
                <a:lnTo>
                  <a:pt x="1398701" y="0"/>
                </a:lnTo>
                <a:lnTo>
                  <a:pt x="1398701" y="1261537"/>
                </a:lnTo>
                <a:lnTo>
                  <a:pt x="0" y="12615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6019800" y="3648716"/>
            <a:ext cx="11871041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000" b="1" spc="-238" dirty="0">
                <a:solidFill>
                  <a:srgbClr val="112D4E"/>
                </a:solidFill>
                <a:latin typeface="Barlow Bold"/>
                <a:ea typeface="Barlow Bold"/>
                <a:cs typeface="Barlow Bold"/>
                <a:sym typeface="Barlow Bold"/>
              </a:rPr>
              <a:t>Beer game</a:t>
            </a:r>
            <a:r>
              <a:rPr lang="ru-RU" sz="6000" b="1" spc="-238" dirty="0">
                <a:solidFill>
                  <a:srgbClr val="112D4E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  <a:r>
              <a:rPr lang="en-US" sz="6000" b="1" spc="-238" dirty="0">
                <a:solidFill>
                  <a:srgbClr val="112D4E"/>
                </a:solidFill>
                <a:latin typeface="Barlow Bold"/>
                <a:ea typeface="Barlow Bold"/>
                <a:cs typeface="Barlow Bold"/>
                <a:sym typeface="Barlow Bold"/>
              </a:rPr>
              <a:t>/ </a:t>
            </a:r>
            <a:r>
              <a:rPr lang="ru-RU" sz="6000" b="1" spc="-238" dirty="0">
                <a:solidFill>
                  <a:srgbClr val="112D4E"/>
                </a:solidFill>
                <a:ea typeface="Barlow Bold"/>
                <a:cs typeface="Barlow Bold"/>
                <a:sym typeface="Barlow Bold"/>
              </a:rPr>
              <a:t>Пивная игра</a:t>
            </a:r>
            <a:endParaRPr lang="en-US" sz="6000" b="1" spc="-238" dirty="0">
              <a:solidFill>
                <a:srgbClr val="112D4E"/>
              </a:solidFill>
              <a:ea typeface="Barlow Bold"/>
              <a:cs typeface="Barlow Bold"/>
              <a:sym typeface="Barlow Bold"/>
            </a:endParaRPr>
          </a:p>
          <a:p>
            <a:endParaRPr lang="en-US" sz="3600" b="1" spc="-238" dirty="0">
              <a:solidFill>
                <a:srgbClr val="112D4E"/>
              </a:solidFill>
              <a:ea typeface="Barlow Bold"/>
              <a:cs typeface="Barlow Bold"/>
              <a:sym typeface="Barlow Bold"/>
            </a:endParaRPr>
          </a:p>
          <a:p>
            <a:r>
              <a:rPr lang="ru-RU" sz="6000" b="1" spc="-238" dirty="0">
                <a:solidFill>
                  <a:srgbClr val="112D4E"/>
                </a:solidFill>
                <a:ea typeface="Barlow Bold"/>
                <a:cs typeface="Barlow Bold"/>
                <a:sym typeface="Barlow Bold"/>
              </a:rPr>
              <a:t>Введение для участников</a:t>
            </a:r>
            <a:endParaRPr lang="en-US" sz="6000" b="1" spc="-238" dirty="0">
              <a:solidFill>
                <a:srgbClr val="112D4E"/>
              </a:solidFill>
              <a:ea typeface="Barlow Bold"/>
              <a:cs typeface="Barlow Bold"/>
              <a:sym typeface="Barlow Bold"/>
            </a:endParaRPr>
          </a:p>
          <a:p>
            <a:endParaRPr lang="en-US" sz="6000" b="1" spc="-238" dirty="0">
              <a:solidFill>
                <a:srgbClr val="112D4E"/>
              </a:solidFill>
              <a:latin typeface="Barlow Bold"/>
              <a:ea typeface="Barlow Bold"/>
              <a:cs typeface="Barlow Bold"/>
              <a:sym typeface="Barlow Bold"/>
            </a:endParaRPr>
          </a:p>
        </p:txBody>
      </p:sp>
      <p:grpSp>
        <p:nvGrpSpPr>
          <p:cNvPr id="11" name="Group 17">
            <a:extLst>
              <a:ext uri="{FF2B5EF4-FFF2-40B4-BE49-F238E27FC236}">
                <a16:creationId xmlns:a16="http://schemas.microsoft.com/office/drawing/2014/main" id="{AB1AE205-1F88-1DB3-A71E-46E80F35902B}"/>
              </a:ext>
            </a:extLst>
          </p:cNvPr>
          <p:cNvGrpSpPr/>
          <p:nvPr/>
        </p:nvGrpSpPr>
        <p:grpSpPr>
          <a:xfrm>
            <a:off x="16764000" y="-282575"/>
            <a:ext cx="1790700" cy="1752600"/>
            <a:chOff x="0" y="0"/>
            <a:chExt cx="3477921" cy="3468367"/>
          </a:xfrm>
        </p:grpSpPr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D3B8F47B-8585-8936-FCD8-FD11359862F5}"/>
                </a:ext>
              </a:extLst>
            </p:cNvPr>
            <p:cNvSpPr/>
            <p:nvPr/>
          </p:nvSpPr>
          <p:spPr>
            <a:xfrm>
              <a:off x="0" y="0"/>
              <a:ext cx="3477895" cy="3468370"/>
            </a:xfrm>
            <a:custGeom>
              <a:avLst/>
              <a:gdLst/>
              <a:ahLst/>
              <a:cxnLst/>
              <a:rect l="l" t="t" r="r" b="b"/>
              <a:pathLst>
                <a:path w="3477895" h="3468370">
                  <a:moveTo>
                    <a:pt x="0" y="0"/>
                  </a:moveTo>
                  <a:lnTo>
                    <a:pt x="3477895" y="0"/>
                  </a:lnTo>
                  <a:lnTo>
                    <a:pt x="3477895" y="3468370"/>
                  </a:lnTo>
                  <a:lnTo>
                    <a:pt x="0" y="3468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15" r="-15"/>
              </a:stretch>
            </a:blipFill>
          </p:spPr>
        </p:sp>
      </p:grpSp>
      <p:sp>
        <p:nvSpPr>
          <p:cNvPr id="2" name="TextBox 7">
            <a:extLst>
              <a:ext uri="{FF2B5EF4-FFF2-40B4-BE49-F238E27FC236}">
                <a16:creationId xmlns:a16="http://schemas.microsoft.com/office/drawing/2014/main" id="{22D228FF-0CCC-CDE9-73C1-9943A05F5161}"/>
              </a:ext>
            </a:extLst>
          </p:cNvPr>
          <p:cNvSpPr txBox="1"/>
          <p:nvPr/>
        </p:nvSpPr>
        <p:spPr>
          <a:xfrm>
            <a:off x="6705600" y="7886700"/>
            <a:ext cx="8468320" cy="102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 dirty="0">
                <a:latin typeface="Poppins"/>
                <a:ea typeface="Poppins"/>
                <a:cs typeface="Poppins"/>
                <a:sym typeface="Poppins"/>
              </a:rPr>
              <a:t>https://zensimu.com/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2747579" y="4533900"/>
            <a:ext cx="12792842" cy="2733590"/>
          </a:xfrm>
          <a:custGeom>
            <a:avLst/>
            <a:gdLst/>
            <a:ahLst/>
            <a:cxnLst/>
            <a:rect l="l" t="t" r="r" b="b"/>
            <a:pathLst>
              <a:path w="12792842" h="2733590">
                <a:moveTo>
                  <a:pt x="0" y="0"/>
                </a:moveTo>
                <a:lnTo>
                  <a:pt x="12792842" y="0"/>
                </a:lnTo>
                <a:lnTo>
                  <a:pt x="12792842" y="2733591"/>
                </a:lnTo>
                <a:lnTo>
                  <a:pt x="0" y="27335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876064" y="815494"/>
            <a:ext cx="4385407" cy="1179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Описание</a:t>
            </a:r>
            <a:endParaRPr lang="en-US" sz="6999" b="1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514600" y="2781300"/>
            <a:ext cx="12423744" cy="10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Игра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имитирует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цепочку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поставок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пива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,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состоящую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из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b="1" dirty="0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4 </a:t>
            </a:r>
            <a:r>
              <a:rPr lang="en-US" sz="3000" b="1" dirty="0" err="1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этапов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.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Вы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возьмете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на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себя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роль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одного</a:t>
            </a:r>
            <a:r>
              <a:rPr lang="en-US" sz="3000" b="1" dirty="0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из</a:t>
            </a:r>
            <a:r>
              <a:rPr lang="en-US" sz="3000" b="1" dirty="0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поставщиков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048000" y="7943840"/>
            <a:ext cx="8639659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Игра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проходит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в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несколько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ходов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(</a:t>
            </a:r>
            <a:r>
              <a:rPr lang="en-US" sz="3000" b="1" dirty="0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= </a:t>
            </a:r>
            <a:r>
              <a:rPr lang="en-US" sz="3000" b="1" dirty="0" err="1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недель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).</a:t>
            </a:r>
          </a:p>
        </p:txBody>
      </p:sp>
      <p:grpSp>
        <p:nvGrpSpPr>
          <p:cNvPr id="8" name="Group 17">
            <a:extLst>
              <a:ext uri="{FF2B5EF4-FFF2-40B4-BE49-F238E27FC236}">
                <a16:creationId xmlns:a16="http://schemas.microsoft.com/office/drawing/2014/main" id="{37145F83-68C2-D330-1D8D-51F0F512C804}"/>
              </a:ext>
            </a:extLst>
          </p:cNvPr>
          <p:cNvGrpSpPr/>
          <p:nvPr/>
        </p:nvGrpSpPr>
        <p:grpSpPr>
          <a:xfrm>
            <a:off x="16764000" y="-282575"/>
            <a:ext cx="1790700" cy="1752600"/>
            <a:chOff x="0" y="0"/>
            <a:chExt cx="3477921" cy="3468367"/>
          </a:xfrm>
        </p:grpSpPr>
        <p:sp>
          <p:nvSpPr>
            <p:cNvPr id="9" name="Freeform 18">
              <a:extLst>
                <a:ext uri="{FF2B5EF4-FFF2-40B4-BE49-F238E27FC236}">
                  <a16:creationId xmlns:a16="http://schemas.microsoft.com/office/drawing/2014/main" id="{DFC55D3A-2B0E-5EFE-D3B2-F59D49A17D0A}"/>
                </a:ext>
              </a:extLst>
            </p:cNvPr>
            <p:cNvSpPr/>
            <p:nvPr/>
          </p:nvSpPr>
          <p:spPr>
            <a:xfrm>
              <a:off x="0" y="0"/>
              <a:ext cx="3477895" cy="3468370"/>
            </a:xfrm>
            <a:custGeom>
              <a:avLst/>
              <a:gdLst/>
              <a:ahLst/>
              <a:cxnLst/>
              <a:rect l="l" t="t" r="r" b="b"/>
              <a:pathLst>
                <a:path w="3477895" h="3468370">
                  <a:moveTo>
                    <a:pt x="0" y="0"/>
                  </a:moveTo>
                  <a:lnTo>
                    <a:pt x="3477895" y="0"/>
                  </a:lnTo>
                  <a:lnTo>
                    <a:pt x="3477895" y="3468370"/>
                  </a:lnTo>
                  <a:lnTo>
                    <a:pt x="0" y="3468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5" r="-15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2761842" y="4788643"/>
            <a:ext cx="12764313" cy="2858769"/>
          </a:xfrm>
          <a:custGeom>
            <a:avLst/>
            <a:gdLst/>
            <a:ahLst/>
            <a:cxnLst/>
            <a:rect l="l" t="t" r="r" b="b"/>
            <a:pathLst>
              <a:path w="12764313" h="2858769">
                <a:moveTo>
                  <a:pt x="0" y="0"/>
                </a:moveTo>
                <a:lnTo>
                  <a:pt x="12764314" y="0"/>
                </a:lnTo>
                <a:lnTo>
                  <a:pt x="12764314" y="2858769"/>
                </a:lnTo>
                <a:lnTo>
                  <a:pt x="0" y="28587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951296" y="880282"/>
            <a:ext cx="4385407" cy="1179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Описание</a:t>
            </a:r>
            <a:endParaRPr lang="en-US" sz="6999" b="1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61727" y="2466448"/>
            <a:ext cx="16297796" cy="1912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 u="sng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Каждый</a:t>
            </a:r>
            <a:r>
              <a:rPr lang="en-US" sz="2700" u="sng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700" u="sng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этап</a:t>
            </a:r>
            <a:r>
              <a:rPr lang="en-US" sz="2700" u="sng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:</a:t>
            </a:r>
          </a:p>
          <a:p>
            <a:pPr marL="582933" lvl="1" indent="-291467" algn="l">
              <a:lnSpc>
                <a:spcPts val="3780"/>
              </a:lnSpc>
              <a:buFont typeface="Arial"/>
              <a:buChar char="•"/>
            </a:pPr>
            <a:r>
              <a:rPr lang="en-US" sz="27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Имеет</a:t>
            </a:r>
            <a:r>
              <a:rPr lang="en-US" sz="27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собственный</a:t>
            </a:r>
            <a:r>
              <a:rPr lang="en-US" sz="27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запас</a:t>
            </a:r>
            <a:r>
              <a:rPr lang="en-US" sz="27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пивных</a:t>
            </a:r>
            <a:r>
              <a:rPr lang="en-US" sz="27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ящиков</a:t>
            </a:r>
            <a:r>
              <a:rPr lang="en-US" sz="27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,</a:t>
            </a:r>
          </a:p>
          <a:p>
            <a:pPr marL="582933" lvl="1" indent="-291467" algn="l">
              <a:lnSpc>
                <a:spcPts val="3780"/>
              </a:lnSpc>
              <a:buFont typeface="Arial"/>
              <a:buChar char="•"/>
            </a:pPr>
            <a:r>
              <a:rPr lang="en-US" sz="27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Имеет</a:t>
            </a:r>
            <a:r>
              <a:rPr lang="en-US" sz="27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поставщика</a:t>
            </a:r>
            <a:r>
              <a:rPr lang="en-US" sz="27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, </a:t>
            </a:r>
            <a:r>
              <a:rPr lang="en-US" sz="27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от</a:t>
            </a:r>
            <a:r>
              <a:rPr lang="en-US" sz="27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которого</a:t>
            </a:r>
            <a:r>
              <a:rPr lang="en-US" sz="27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5CE1E6"/>
                </a:solidFill>
                <a:ea typeface="Poppins"/>
                <a:cs typeface="Poppins"/>
                <a:sym typeface="Poppins"/>
              </a:rPr>
              <a:t>получает</a:t>
            </a:r>
            <a:r>
              <a:rPr lang="en-US" sz="2700" dirty="0">
                <a:solidFill>
                  <a:srgbClr val="5CE1E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5CE1E6"/>
                </a:solidFill>
                <a:ea typeface="Poppins"/>
                <a:cs typeface="Poppins"/>
                <a:sym typeface="Poppins"/>
              </a:rPr>
              <a:t>пивные</a:t>
            </a:r>
            <a:r>
              <a:rPr lang="en-US" sz="2700" dirty="0">
                <a:solidFill>
                  <a:srgbClr val="5CE1E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5CE1E6"/>
                </a:solidFill>
                <a:ea typeface="Poppins"/>
                <a:cs typeface="Poppins"/>
                <a:sym typeface="Poppins"/>
              </a:rPr>
              <a:t>ящики</a:t>
            </a:r>
            <a:r>
              <a:rPr lang="en-US" sz="27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и </a:t>
            </a:r>
            <a:r>
              <a:rPr lang="en-US" sz="27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которому</a:t>
            </a:r>
            <a:r>
              <a:rPr lang="en-US" sz="27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размещает</a:t>
            </a:r>
            <a:r>
              <a:rPr lang="en-US" sz="2700" b="1" dirty="0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заказы</a:t>
            </a:r>
            <a:r>
              <a:rPr lang="en-US" sz="27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,</a:t>
            </a:r>
          </a:p>
          <a:p>
            <a:pPr marL="582933" lvl="1" indent="-291467" algn="l">
              <a:lnSpc>
                <a:spcPts val="3780"/>
              </a:lnSpc>
              <a:buFont typeface="Arial"/>
              <a:buChar char="•"/>
            </a:pPr>
            <a:r>
              <a:rPr lang="en-US" sz="27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Имеет</a:t>
            </a:r>
            <a:r>
              <a:rPr lang="en-US" sz="27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клиента</a:t>
            </a:r>
            <a:r>
              <a:rPr lang="en-US" sz="27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, </a:t>
            </a:r>
            <a:r>
              <a:rPr lang="en-US" sz="27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от</a:t>
            </a:r>
            <a:r>
              <a:rPr lang="en-US" sz="27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которого</a:t>
            </a:r>
            <a:r>
              <a:rPr lang="en-US" sz="27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FF5757"/>
                </a:solidFill>
                <a:ea typeface="Poppins"/>
                <a:cs typeface="Poppins"/>
                <a:sym typeface="Poppins"/>
              </a:rPr>
              <a:t>получает</a:t>
            </a:r>
            <a:r>
              <a:rPr lang="en-US" sz="2700" dirty="0">
                <a:solidFill>
                  <a:srgbClr val="FF5757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FF5757"/>
                </a:solidFill>
                <a:ea typeface="Poppins"/>
                <a:cs typeface="Poppins"/>
                <a:sym typeface="Poppins"/>
              </a:rPr>
              <a:t>заказ</a:t>
            </a:r>
            <a:r>
              <a:rPr lang="en-US" sz="2700" dirty="0">
                <a:solidFill>
                  <a:srgbClr val="FF5757"/>
                </a:solidFill>
                <a:ea typeface="Poppins"/>
                <a:cs typeface="Poppins"/>
                <a:sym typeface="Poppins"/>
              </a:rPr>
              <a:t> (= </a:t>
            </a:r>
            <a:r>
              <a:rPr lang="en-US" sz="2700" dirty="0" err="1">
                <a:solidFill>
                  <a:srgbClr val="FF5757"/>
                </a:solidFill>
                <a:ea typeface="Poppins"/>
                <a:cs typeface="Poppins"/>
                <a:sym typeface="Poppins"/>
              </a:rPr>
              <a:t>спрос</a:t>
            </a:r>
            <a:r>
              <a:rPr lang="en-US" sz="2700" dirty="0">
                <a:solidFill>
                  <a:srgbClr val="FF5757"/>
                </a:solidFill>
                <a:ea typeface="Poppins"/>
                <a:cs typeface="Poppins"/>
                <a:sym typeface="Poppins"/>
              </a:rPr>
              <a:t>)</a:t>
            </a:r>
            <a:r>
              <a:rPr lang="en-US" sz="27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и </a:t>
            </a:r>
            <a:r>
              <a:rPr lang="en-US" sz="27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которому</a:t>
            </a:r>
            <a:r>
              <a:rPr lang="en-US" sz="27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5271FF"/>
                </a:solidFill>
                <a:ea typeface="Poppins"/>
                <a:cs typeface="Poppins"/>
                <a:sym typeface="Poppins"/>
              </a:rPr>
              <a:t>отправляет</a:t>
            </a:r>
            <a:r>
              <a:rPr lang="en-US" sz="2700" dirty="0">
                <a:solidFill>
                  <a:srgbClr val="5271FF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5271FF"/>
                </a:solidFill>
                <a:ea typeface="Poppins"/>
                <a:cs typeface="Poppins"/>
                <a:sym typeface="Poppins"/>
              </a:rPr>
              <a:t>пивные</a:t>
            </a:r>
            <a:r>
              <a:rPr lang="en-US" sz="2700" dirty="0">
                <a:solidFill>
                  <a:srgbClr val="5271FF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5271FF"/>
                </a:solidFill>
                <a:ea typeface="Poppins"/>
                <a:cs typeface="Poppins"/>
                <a:sym typeface="Poppins"/>
              </a:rPr>
              <a:t>ящики</a:t>
            </a:r>
            <a:r>
              <a:rPr lang="en-US" sz="27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7457" y="7975708"/>
            <a:ext cx="16993084" cy="944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3" lvl="1" indent="-291467" algn="l">
              <a:lnSpc>
                <a:spcPts val="378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Срок поставки между каждым этапом составляет </a:t>
            </a:r>
            <a:r>
              <a:rPr lang="en-US" sz="2700" b="1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3 недели</a:t>
            </a:r>
          </a:p>
          <a:p>
            <a:pPr marL="582933" lvl="1" indent="-291467" algn="l">
              <a:lnSpc>
                <a:spcPts val="3780"/>
              </a:lnSpc>
              <a:buFont typeface="Arial"/>
              <a:buChar char="•"/>
            </a:pPr>
            <a:r>
              <a:rPr lang="en-US" sz="2700" b="1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Производитель</a:t>
            </a:r>
            <a:r>
              <a:rPr lang="en-US" sz="27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не имеет поставщика, но производит новые ящики для пива со сроком поставки </a:t>
            </a:r>
            <a:r>
              <a:rPr lang="en-US" sz="2700" b="1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3 недели</a:t>
            </a:r>
          </a:p>
        </p:txBody>
      </p:sp>
      <p:grpSp>
        <p:nvGrpSpPr>
          <p:cNvPr id="8" name="Group 17">
            <a:extLst>
              <a:ext uri="{FF2B5EF4-FFF2-40B4-BE49-F238E27FC236}">
                <a16:creationId xmlns:a16="http://schemas.microsoft.com/office/drawing/2014/main" id="{FBFA8362-06FA-A05C-CB06-5D547C9BB9A5}"/>
              </a:ext>
            </a:extLst>
          </p:cNvPr>
          <p:cNvGrpSpPr/>
          <p:nvPr/>
        </p:nvGrpSpPr>
        <p:grpSpPr>
          <a:xfrm>
            <a:off x="16764000" y="-282575"/>
            <a:ext cx="1790700" cy="1752600"/>
            <a:chOff x="0" y="0"/>
            <a:chExt cx="3477921" cy="3468367"/>
          </a:xfrm>
        </p:grpSpPr>
        <p:sp>
          <p:nvSpPr>
            <p:cNvPr id="9" name="Freeform 18">
              <a:extLst>
                <a:ext uri="{FF2B5EF4-FFF2-40B4-BE49-F238E27FC236}">
                  <a16:creationId xmlns:a16="http://schemas.microsoft.com/office/drawing/2014/main" id="{D801CA0B-29C5-06E0-5B63-97780249E1C0}"/>
                </a:ext>
              </a:extLst>
            </p:cNvPr>
            <p:cNvSpPr/>
            <p:nvPr/>
          </p:nvSpPr>
          <p:spPr>
            <a:xfrm>
              <a:off x="0" y="0"/>
              <a:ext cx="3477895" cy="3468370"/>
            </a:xfrm>
            <a:custGeom>
              <a:avLst/>
              <a:gdLst/>
              <a:ahLst/>
              <a:cxnLst/>
              <a:rect l="l" t="t" r="r" b="b"/>
              <a:pathLst>
                <a:path w="3477895" h="3468370">
                  <a:moveTo>
                    <a:pt x="0" y="0"/>
                  </a:moveTo>
                  <a:lnTo>
                    <a:pt x="3477895" y="0"/>
                  </a:lnTo>
                  <a:lnTo>
                    <a:pt x="3477895" y="3468370"/>
                  </a:lnTo>
                  <a:lnTo>
                    <a:pt x="0" y="3468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5" r="-15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021185" y="307974"/>
            <a:ext cx="2245630" cy="1179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Цели</a:t>
            </a:r>
            <a:endParaRPr lang="en-US" sz="6999" b="1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562100" y="2552700"/>
            <a:ext cx="15163800" cy="58765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Игра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длится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i="1" u="sng" dirty="0" err="1">
                <a:solidFill>
                  <a:srgbClr val="000000"/>
                </a:solidFill>
                <a:ea typeface="Poppins Italics"/>
                <a:cs typeface="Poppins Italics"/>
                <a:sym typeface="Poppins Italics"/>
              </a:rPr>
              <a:t>неизвестное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количество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недель</a:t>
            </a:r>
            <a:endParaRPr lang="en-US" sz="3000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  <a:p>
            <a:pPr marL="647702" lvl="1" indent="-323851" algn="l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Выполняйте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требования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вашего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клиента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каждую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неделю</a:t>
            </a:r>
            <a:endParaRPr lang="en-US" sz="3000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  <a:p>
            <a:pPr marL="647702" lvl="1" indent="-323851" algn="l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Затраты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накапливаются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каждую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неделю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:</a:t>
            </a:r>
          </a:p>
          <a:p>
            <a:pPr marL="1295403" lvl="2" indent="-431801" algn="l">
              <a:lnSpc>
                <a:spcPts val="4200"/>
              </a:lnSpc>
              <a:buFont typeface="Arial"/>
              <a:buChar char="⚬"/>
            </a:pP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Стоимость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запасов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: </a:t>
            </a:r>
            <a:r>
              <a:rPr lang="en-US" sz="3000" b="1" dirty="0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+0,5$ /</a:t>
            </a:r>
            <a:r>
              <a:rPr lang="en-US" sz="3000" b="1" dirty="0" err="1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коробка</a:t>
            </a:r>
            <a:r>
              <a:rPr lang="en-US" sz="3000" b="1" dirty="0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/</a:t>
            </a:r>
            <a:r>
              <a:rPr lang="en-US" sz="3000" b="1" dirty="0" err="1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неделя</a:t>
            </a:r>
            <a:endParaRPr lang="en-US" sz="3000" b="1" dirty="0">
              <a:solidFill>
                <a:srgbClr val="7030A0"/>
              </a:solidFill>
              <a:ea typeface="Poppins"/>
              <a:cs typeface="Poppins"/>
              <a:sym typeface="Poppins"/>
            </a:endParaRPr>
          </a:p>
          <a:p>
            <a:pPr marL="1295403" lvl="2" indent="-431801" algn="l">
              <a:lnSpc>
                <a:spcPts val="4200"/>
              </a:lnSpc>
              <a:buFont typeface="Arial"/>
              <a:buChar char="⚬"/>
            </a:pP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Стоимость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отложенного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заказа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*: </a:t>
            </a:r>
            <a:r>
              <a:rPr lang="en-US" sz="3000" b="1" dirty="0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+1$ /</a:t>
            </a:r>
            <a:r>
              <a:rPr lang="en-US" sz="3000" b="1" dirty="0" err="1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коробка</a:t>
            </a:r>
            <a:r>
              <a:rPr lang="en-US" sz="3000" b="1" dirty="0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/</a:t>
            </a:r>
            <a:r>
              <a:rPr lang="en-US" sz="3000" b="1" dirty="0" err="1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неделя</a:t>
            </a:r>
            <a:endParaRPr lang="en-US" sz="3000" b="1" dirty="0">
              <a:solidFill>
                <a:srgbClr val="7030A0"/>
              </a:solidFill>
              <a:ea typeface="Poppins"/>
              <a:cs typeface="Poppins"/>
              <a:sym typeface="Poppins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Старайтесь</a:t>
            </a:r>
            <a:r>
              <a:rPr lang="en-US" sz="3000" dirty="0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поддерживать</a:t>
            </a:r>
            <a:r>
              <a:rPr lang="en-US" sz="3000" dirty="0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как</a:t>
            </a:r>
            <a:r>
              <a:rPr lang="en-US" sz="3000" dirty="0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низкий</a:t>
            </a:r>
            <a:r>
              <a:rPr lang="en-US" sz="3000" dirty="0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запас</a:t>
            </a:r>
            <a:r>
              <a:rPr lang="en-US" sz="3000" dirty="0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, </a:t>
            </a:r>
            <a:r>
              <a:rPr lang="en-US" sz="3000" dirty="0" err="1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так</a:t>
            </a:r>
            <a:r>
              <a:rPr lang="en-US" sz="3000" dirty="0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 и </a:t>
            </a:r>
            <a:r>
              <a:rPr lang="en-US" sz="3000" dirty="0" err="1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низкий</a:t>
            </a:r>
            <a:r>
              <a:rPr lang="en-US" sz="3000" dirty="0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уровень</a:t>
            </a:r>
            <a:r>
              <a:rPr lang="en-US" sz="3000" dirty="0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отложенных</a:t>
            </a:r>
            <a:r>
              <a:rPr lang="en-US" sz="3000" dirty="0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заказов</a:t>
            </a:r>
            <a:r>
              <a:rPr lang="en-US" sz="3000" dirty="0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, </a:t>
            </a:r>
            <a:r>
              <a:rPr lang="en-US" sz="3000" dirty="0" err="1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чтобы</a:t>
            </a:r>
            <a:r>
              <a:rPr lang="en-US" sz="3000" dirty="0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сократить</a:t>
            </a:r>
            <a:r>
              <a:rPr lang="en-US" sz="3000" dirty="0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свои</a:t>
            </a:r>
            <a:r>
              <a:rPr lang="en-US" sz="3000" dirty="0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затраты</a:t>
            </a:r>
            <a:r>
              <a:rPr lang="en-US" sz="3000" dirty="0">
                <a:solidFill>
                  <a:srgbClr val="545454"/>
                </a:solidFill>
                <a:ea typeface="Poppins"/>
                <a:cs typeface="Poppins"/>
                <a:sym typeface="Poppins"/>
              </a:rPr>
              <a:t>!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545454"/>
              </a:solidFill>
              <a:ea typeface="Poppins"/>
              <a:cs typeface="Poppins"/>
              <a:sym typeface="Poppins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i="1" dirty="0">
                <a:solidFill>
                  <a:srgbClr val="000000"/>
                </a:solidFill>
                <a:ea typeface="Poppins Italics"/>
                <a:cs typeface="Poppins Italics"/>
                <a:sym typeface="Poppins Italics"/>
              </a:rPr>
              <a:t>*</a:t>
            </a:r>
            <a:r>
              <a:rPr lang="en-US" sz="3000" i="1" dirty="0" err="1">
                <a:solidFill>
                  <a:srgbClr val="000000"/>
                </a:solidFill>
                <a:ea typeface="Poppins Italics"/>
                <a:cs typeface="Poppins Italics"/>
                <a:sym typeface="Poppins Italics"/>
              </a:rPr>
              <a:t>Отложенный</a:t>
            </a:r>
            <a:r>
              <a:rPr lang="en-US" sz="3000" i="1" dirty="0">
                <a:solidFill>
                  <a:srgbClr val="000000"/>
                </a:solidFill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ea typeface="Poppins Italics"/>
                <a:cs typeface="Poppins Italics"/>
                <a:sym typeface="Poppins Italics"/>
              </a:rPr>
              <a:t>заказ</a:t>
            </a:r>
            <a:r>
              <a:rPr lang="en-US" sz="3000" i="1" dirty="0">
                <a:solidFill>
                  <a:srgbClr val="000000"/>
                </a:solidFill>
                <a:ea typeface="Poppins Italics"/>
                <a:cs typeface="Poppins Italics"/>
                <a:sym typeface="Poppins Italics"/>
              </a:rPr>
              <a:t> = </a:t>
            </a:r>
            <a:r>
              <a:rPr lang="en-US" sz="3000" i="1" dirty="0" err="1">
                <a:solidFill>
                  <a:srgbClr val="000000"/>
                </a:solidFill>
                <a:ea typeface="Poppins Italics"/>
                <a:cs typeface="Poppins Italics"/>
                <a:sym typeface="Poppins Italics"/>
              </a:rPr>
              <a:t>отсутствие</a:t>
            </a:r>
            <a:r>
              <a:rPr lang="en-US" sz="3000" i="1" dirty="0">
                <a:solidFill>
                  <a:srgbClr val="000000"/>
                </a:solidFill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ea typeface="Poppins Italics"/>
                <a:cs typeface="Poppins Italics"/>
                <a:sym typeface="Poppins Italics"/>
              </a:rPr>
              <a:t>запасов</a:t>
            </a:r>
            <a:r>
              <a:rPr lang="en-US" sz="3000" i="1" dirty="0">
                <a:solidFill>
                  <a:srgbClr val="000000"/>
                </a:solidFill>
                <a:ea typeface="Poppins Italics"/>
                <a:cs typeface="Poppins Italics"/>
                <a:sym typeface="Poppins Italics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ea typeface="Poppins Italics"/>
                <a:cs typeface="Poppins Italics"/>
                <a:sym typeface="Poppins Italics"/>
              </a:rPr>
              <a:t>поздние</a:t>
            </a:r>
            <a:r>
              <a:rPr lang="en-US" sz="3000" i="1" dirty="0">
                <a:solidFill>
                  <a:srgbClr val="000000"/>
                </a:solidFill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ea typeface="Poppins Italics"/>
                <a:cs typeface="Poppins Italics"/>
                <a:sym typeface="Poppins Italics"/>
              </a:rPr>
              <a:t>объемы</a:t>
            </a:r>
            <a:r>
              <a:rPr lang="en-US" sz="3000" i="1" dirty="0">
                <a:solidFill>
                  <a:srgbClr val="000000"/>
                </a:solidFill>
                <a:ea typeface="Poppins Italics"/>
                <a:cs typeface="Poppins Italics"/>
                <a:sym typeface="Poppins Italics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ea typeface="Poppins Italics"/>
                <a:cs typeface="Poppins Italics"/>
                <a:sym typeface="Poppins Italics"/>
              </a:rPr>
              <a:t>ожидающие</a:t>
            </a:r>
            <a:r>
              <a:rPr lang="en-US" sz="3000" i="1" dirty="0">
                <a:solidFill>
                  <a:srgbClr val="000000"/>
                </a:solidFill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ea typeface="Poppins Italics"/>
                <a:cs typeface="Poppins Italics"/>
                <a:sym typeface="Poppins Italics"/>
              </a:rPr>
              <a:t>выполнения</a:t>
            </a:r>
            <a:endParaRPr lang="en-US" sz="3000" i="1" dirty="0">
              <a:solidFill>
                <a:srgbClr val="000000"/>
              </a:solidFill>
              <a:ea typeface="Poppins Italics"/>
              <a:cs typeface="Poppins Italics"/>
              <a:sym typeface="Poppins Italics"/>
            </a:endParaRPr>
          </a:p>
        </p:txBody>
      </p:sp>
      <p:grpSp>
        <p:nvGrpSpPr>
          <p:cNvPr id="6" name="Group 17">
            <a:extLst>
              <a:ext uri="{FF2B5EF4-FFF2-40B4-BE49-F238E27FC236}">
                <a16:creationId xmlns:a16="http://schemas.microsoft.com/office/drawing/2014/main" id="{6A294394-D0E1-922F-FCD4-293992866EA3}"/>
              </a:ext>
            </a:extLst>
          </p:cNvPr>
          <p:cNvGrpSpPr/>
          <p:nvPr/>
        </p:nvGrpSpPr>
        <p:grpSpPr>
          <a:xfrm>
            <a:off x="16764000" y="-282575"/>
            <a:ext cx="1790700" cy="1752600"/>
            <a:chOff x="0" y="0"/>
            <a:chExt cx="3477921" cy="3468367"/>
          </a:xfrm>
        </p:grpSpPr>
        <p:sp>
          <p:nvSpPr>
            <p:cNvPr id="7" name="Freeform 18">
              <a:extLst>
                <a:ext uri="{FF2B5EF4-FFF2-40B4-BE49-F238E27FC236}">
                  <a16:creationId xmlns:a16="http://schemas.microsoft.com/office/drawing/2014/main" id="{56DDE600-E897-33A2-53C5-2D1FE5B49148}"/>
                </a:ext>
              </a:extLst>
            </p:cNvPr>
            <p:cNvSpPr/>
            <p:nvPr/>
          </p:nvSpPr>
          <p:spPr>
            <a:xfrm>
              <a:off x="0" y="0"/>
              <a:ext cx="3477895" cy="3468370"/>
            </a:xfrm>
            <a:custGeom>
              <a:avLst/>
              <a:gdLst/>
              <a:ahLst/>
              <a:cxnLst/>
              <a:rect l="l" t="t" r="r" b="b"/>
              <a:pathLst>
                <a:path w="3477895" h="3468370">
                  <a:moveTo>
                    <a:pt x="0" y="0"/>
                  </a:moveTo>
                  <a:lnTo>
                    <a:pt x="3477895" y="0"/>
                  </a:lnTo>
                  <a:lnTo>
                    <a:pt x="3477895" y="3468370"/>
                  </a:lnTo>
                  <a:lnTo>
                    <a:pt x="0" y="3468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" r="-15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2431221" y="2848153"/>
            <a:ext cx="13425558" cy="5939612"/>
          </a:xfrm>
          <a:custGeom>
            <a:avLst/>
            <a:gdLst/>
            <a:ahLst/>
            <a:cxnLst/>
            <a:rect l="l" t="t" r="r" b="b"/>
            <a:pathLst>
              <a:path w="13425558" h="5939612">
                <a:moveTo>
                  <a:pt x="0" y="0"/>
                </a:moveTo>
                <a:lnTo>
                  <a:pt x="13425558" y="0"/>
                </a:lnTo>
                <a:lnTo>
                  <a:pt x="13425558" y="5939612"/>
                </a:lnTo>
                <a:lnTo>
                  <a:pt x="0" y="59396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47" t="-2937" r="-2533" b="-940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853128" y="307974"/>
            <a:ext cx="12581744" cy="1179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Как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играть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-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Подключайтесь</a:t>
            </a:r>
            <a:endParaRPr lang="en-US" sz="6999" b="1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616381" y="2039620"/>
            <a:ext cx="5699001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2" lvl="1" indent="-323851" algn="l">
              <a:lnSpc>
                <a:spcPts val="4200"/>
              </a:lnSpc>
              <a:spcBef>
                <a:spcPct val="0"/>
              </a:spcBef>
              <a:buAutoNum type="arabicPeriod"/>
            </a:pP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Перейти на страницу игры</a:t>
            </a:r>
          </a:p>
        </p:txBody>
      </p:sp>
      <p:grpSp>
        <p:nvGrpSpPr>
          <p:cNvPr id="7" name="Group 17">
            <a:extLst>
              <a:ext uri="{FF2B5EF4-FFF2-40B4-BE49-F238E27FC236}">
                <a16:creationId xmlns:a16="http://schemas.microsoft.com/office/drawing/2014/main" id="{5D77762D-DF07-949A-D3B1-2622ED2989B6}"/>
              </a:ext>
            </a:extLst>
          </p:cNvPr>
          <p:cNvGrpSpPr/>
          <p:nvPr/>
        </p:nvGrpSpPr>
        <p:grpSpPr>
          <a:xfrm>
            <a:off x="16764000" y="-282575"/>
            <a:ext cx="1790700" cy="1752600"/>
            <a:chOff x="0" y="0"/>
            <a:chExt cx="3477921" cy="3468367"/>
          </a:xfrm>
        </p:grpSpPr>
        <p:sp>
          <p:nvSpPr>
            <p:cNvPr id="8" name="Freeform 18">
              <a:extLst>
                <a:ext uri="{FF2B5EF4-FFF2-40B4-BE49-F238E27FC236}">
                  <a16:creationId xmlns:a16="http://schemas.microsoft.com/office/drawing/2014/main" id="{9126952F-783B-F958-8FE4-6960A809C41A}"/>
                </a:ext>
              </a:extLst>
            </p:cNvPr>
            <p:cNvSpPr/>
            <p:nvPr/>
          </p:nvSpPr>
          <p:spPr>
            <a:xfrm>
              <a:off x="0" y="0"/>
              <a:ext cx="3477895" cy="3468370"/>
            </a:xfrm>
            <a:custGeom>
              <a:avLst/>
              <a:gdLst/>
              <a:ahLst/>
              <a:cxnLst/>
              <a:rect l="l" t="t" r="r" b="b"/>
              <a:pathLst>
                <a:path w="3477895" h="3468370">
                  <a:moveTo>
                    <a:pt x="0" y="0"/>
                  </a:moveTo>
                  <a:lnTo>
                    <a:pt x="3477895" y="0"/>
                  </a:lnTo>
                  <a:lnTo>
                    <a:pt x="3477895" y="3468370"/>
                  </a:lnTo>
                  <a:lnTo>
                    <a:pt x="0" y="3468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5" r="-15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2807127" y="2631836"/>
            <a:ext cx="12673746" cy="6155929"/>
          </a:xfrm>
          <a:custGeom>
            <a:avLst/>
            <a:gdLst/>
            <a:ahLst/>
            <a:cxnLst/>
            <a:rect l="l" t="t" r="r" b="b"/>
            <a:pathLst>
              <a:path w="12673746" h="6155929">
                <a:moveTo>
                  <a:pt x="0" y="0"/>
                </a:moveTo>
                <a:lnTo>
                  <a:pt x="12673746" y="0"/>
                </a:lnTo>
                <a:lnTo>
                  <a:pt x="12673746" y="6155929"/>
                </a:lnTo>
                <a:lnTo>
                  <a:pt x="0" y="61559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30" t="-1890" r="-3060" b="-751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853128" y="307974"/>
            <a:ext cx="12581744" cy="1179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Как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играть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-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Подключайтесь</a:t>
            </a:r>
            <a:endParaRPr lang="en-US" sz="6999" b="1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616381" y="2039620"/>
            <a:ext cx="11076812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2. Выберите свою роль или займите случайную должность</a:t>
            </a:r>
          </a:p>
        </p:txBody>
      </p:sp>
      <p:grpSp>
        <p:nvGrpSpPr>
          <p:cNvPr id="7" name="Group 17">
            <a:extLst>
              <a:ext uri="{FF2B5EF4-FFF2-40B4-BE49-F238E27FC236}">
                <a16:creationId xmlns:a16="http://schemas.microsoft.com/office/drawing/2014/main" id="{B7617125-43EA-C62A-A51E-2A7C66DEC82C}"/>
              </a:ext>
            </a:extLst>
          </p:cNvPr>
          <p:cNvGrpSpPr/>
          <p:nvPr/>
        </p:nvGrpSpPr>
        <p:grpSpPr>
          <a:xfrm>
            <a:off x="16764000" y="-282575"/>
            <a:ext cx="1790700" cy="1752600"/>
            <a:chOff x="0" y="0"/>
            <a:chExt cx="3477921" cy="3468367"/>
          </a:xfrm>
        </p:grpSpPr>
        <p:sp>
          <p:nvSpPr>
            <p:cNvPr id="8" name="Freeform 18">
              <a:extLst>
                <a:ext uri="{FF2B5EF4-FFF2-40B4-BE49-F238E27FC236}">
                  <a16:creationId xmlns:a16="http://schemas.microsoft.com/office/drawing/2014/main" id="{E61F97D6-CB33-8216-FA25-6EB892D124FC}"/>
                </a:ext>
              </a:extLst>
            </p:cNvPr>
            <p:cNvSpPr/>
            <p:nvPr/>
          </p:nvSpPr>
          <p:spPr>
            <a:xfrm>
              <a:off x="0" y="0"/>
              <a:ext cx="3477895" cy="3468370"/>
            </a:xfrm>
            <a:custGeom>
              <a:avLst/>
              <a:gdLst/>
              <a:ahLst/>
              <a:cxnLst/>
              <a:rect l="l" t="t" r="r" b="b"/>
              <a:pathLst>
                <a:path w="3477895" h="3468370">
                  <a:moveTo>
                    <a:pt x="0" y="0"/>
                  </a:moveTo>
                  <a:lnTo>
                    <a:pt x="3477895" y="0"/>
                  </a:lnTo>
                  <a:lnTo>
                    <a:pt x="3477895" y="3468370"/>
                  </a:lnTo>
                  <a:lnTo>
                    <a:pt x="0" y="3468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5" r="-15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4778570" y="3192031"/>
            <a:ext cx="8730861" cy="5595734"/>
          </a:xfrm>
          <a:custGeom>
            <a:avLst/>
            <a:gdLst/>
            <a:ahLst/>
            <a:cxnLst/>
            <a:rect l="l" t="t" r="r" b="b"/>
            <a:pathLst>
              <a:path w="8730861" h="5595734">
                <a:moveTo>
                  <a:pt x="0" y="0"/>
                </a:moveTo>
                <a:lnTo>
                  <a:pt x="8730860" y="0"/>
                </a:lnTo>
                <a:lnTo>
                  <a:pt x="8730860" y="5595734"/>
                </a:lnTo>
                <a:lnTo>
                  <a:pt x="0" y="55957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98" t="-1604" r="-10023" b="-8421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853128" y="307974"/>
            <a:ext cx="12581744" cy="1179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Как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играть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-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Подключайтесь</a:t>
            </a:r>
            <a:endParaRPr lang="en-US" sz="6999" b="1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616381" y="2039620"/>
            <a:ext cx="4034451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3. Добавьте свое имя.</a:t>
            </a:r>
          </a:p>
        </p:txBody>
      </p:sp>
      <p:grpSp>
        <p:nvGrpSpPr>
          <p:cNvPr id="7" name="Group 17">
            <a:extLst>
              <a:ext uri="{FF2B5EF4-FFF2-40B4-BE49-F238E27FC236}">
                <a16:creationId xmlns:a16="http://schemas.microsoft.com/office/drawing/2014/main" id="{BF8CF897-601A-61C7-E668-964B0553715E}"/>
              </a:ext>
            </a:extLst>
          </p:cNvPr>
          <p:cNvGrpSpPr/>
          <p:nvPr/>
        </p:nvGrpSpPr>
        <p:grpSpPr>
          <a:xfrm>
            <a:off x="16764000" y="-282575"/>
            <a:ext cx="1790700" cy="1752600"/>
            <a:chOff x="0" y="0"/>
            <a:chExt cx="3477921" cy="3468367"/>
          </a:xfrm>
        </p:grpSpPr>
        <p:sp>
          <p:nvSpPr>
            <p:cNvPr id="8" name="Freeform 18">
              <a:extLst>
                <a:ext uri="{FF2B5EF4-FFF2-40B4-BE49-F238E27FC236}">
                  <a16:creationId xmlns:a16="http://schemas.microsoft.com/office/drawing/2014/main" id="{68BC7DFF-51DB-EBF7-6748-9D1346AED586}"/>
                </a:ext>
              </a:extLst>
            </p:cNvPr>
            <p:cNvSpPr/>
            <p:nvPr/>
          </p:nvSpPr>
          <p:spPr>
            <a:xfrm>
              <a:off x="0" y="0"/>
              <a:ext cx="3477895" cy="3468370"/>
            </a:xfrm>
            <a:custGeom>
              <a:avLst/>
              <a:gdLst/>
              <a:ahLst/>
              <a:cxnLst/>
              <a:rect l="l" t="t" r="r" b="b"/>
              <a:pathLst>
                <a:path w="3477895" h="3468370">
                  <a:moveTo>
                    <a:pt x="0" y="0"/>
                  </a:moveTo>
                  <a:lnTo>
                    <a:pt x="3477895" y="0"/>
                  </a:lnTo>
                  <a:lnTo>
                    <a:pt x="3477895" y="3468370"/>
                  </a:lnTo>
                  <a:lnTo>
                    <a:pt x="0" y="3468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5" r="-15"/>
              </a:stretch>
            </a:blipFill>
          </p:spPr>
        </p:sp>
      </p:grpSp>
      <p:sp>
        <p:nvSpPr>
          <p:cNvPr id="9" name="Freeform 7">
            <a:extLst>
              <a:ext uri="{FF2B5EF4-FFF2-40B4-BE49-F238E27FC236}">
                <a16:creationId xmlns:a16="http://schemas.microsoft.com/office/drawing/2014/main" id="{47E4EA13-81E6-2B45-22E9-2C40AD08C176}"/>
              </a:ext>
            </a:extLst>
          </p:cNvPr>
          <p:cNvSpPr/>
          <p:nvPr/>
        </p:nvSpPr>
        <p:spPr>
          <a:xfrm flipH="1">
            <a:off x="14020828" y="6636793"/>
            <a:ext cx="5867686" cy="3650170"/>
          </a:xfrm>
          <a:custGeom>
            <a:avLst/>
            <a:gdLst/>
            <a:ahLst/>
            <a:cxnLst/>
            <a:rect l="l" t="t" r="r" b="b"/>
            <a:pathLst>
              <a:path w="7823581" h="4866894">
                <a:moveTo>
                  <a:pt x="0" y="0"/>
                </a:moveTo>
                <a:lnTo>
                  <a:pt x="7823581" y="0"/>
                </a:lnTo>
                <a:lnTo>
                  <a:pt x="7823581" y="4866894"/>
                </a:lnTo>
                <a:lnTo>
                  <a:pt x="0" y="48668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" r="-19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2591382" y="3446779"/>
            <a:ext cx="13105236" cy="5340987"/>
          </a:xfrm>
          <a:custGeom>
            <a:avLst/>
            <a:gdLst/>
            <a:ahLst/>
            <a:cxnLst/>
            <a:rect l="l" t="t" r="r" b="b"/>
            <a:pathLst>
              <a:path w="13105236" h="5340987">
                <a:moveTo>
                  <a:pt x="0" y="0"/>
                </a:moveTo>
                <a:lnTo>
                  <a:pt x="13105236" y="0"/>
                </a:lnTo>
                <a:lnTo>
                  <a:pt x="13105236" y="5340986"/>
                </a:lnTo>
                <a:lnTo>
                  <a:pt x="0" y="53409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63" t="-4651" r="-65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183000" y="307974"/>
            <a:ext cx="9921999" cy="1179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Как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играть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-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Введение</a:t>
            </a:r>
            <a:endParaRPr lang="en-US" sz="6999" b="1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616381" y="2039620"/>
            <a:ext cx="7746876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4. Прочитайте инструкции по адаптации.</a:t>
            </a:r>
          </a:p>
        </p:txBody>
      </p:sp>
      <p:grpSp>
        <p:nvGrpSpPr>
          <p:cNvPr id="7" name="Group 17">
            <a:extLst>
              <a:ext uri="{FF2B5EF4-FFF2-40B4-BE49-F238E27FC236}">
                <a16:creationId xmlns:a16="http://schemas.microsoft.com/office/drawing/2014/main" id="{241AD71C-2DA4-1F8C-1F6A-6234DCA50939}"/>
              </a:ext>
            </a:extLst>
          </p:cNvPr>
          <p:cNvGrpSpPr/>
          <p:nvPr/>
        </p:nvGrpSpPr>
        <p:grpSpPr>
          <a:xfrm>
            <a:off x="16764000" y="-282575"/>
            <a:ext cx="1790700" cy="1752600"/>
            <a:chOff x="0" y="0"/>
            <a:chExt cx="3477921" cy="3468367"/>
          </a:xfrm>
        </p:grpSpPr>
        <p:sp>
          <p:nvSpPr>
            <p:cNvPr id="8" name="Freeform 18">
              <a:extLst>
                <a:ext uri="{FF2B5EF4-FFF2-40B4-BE49-F238E27FC236}">
                  <a16:creationId xmlns:a16="http://schemas.microsoft.com/office/drawing/2014/main" id="{CD4153DC-F7ED-78A2-5C3D-0CE707E9A6C8}"/>
                </a:ext>
              </a:extLst>
            </p:cNvPr>
            <p:cNvSpPr/>
            <p:nvPr/>
          </p:nvSpPr>
          <p:spPr>
            <a:xfrm>
              <a:off x="0" y="0"/>
              <a:ext cx="3477895" cy="3468370"/>
            </a:xfrm>
            <a:custGeom>
              <a:avLst/>
              <a:gdLst/>
              <a:ahLst/>
              <a:cxnLst/>
              <a:rect l="l" t="t" r="r" b="b"/>
              <a:pathLst>
                <a:path w="3477895" h="3468370">
                  <a:moveTo>
                    <a:pt x="0" y="0"/>
                  </a:moveTo>
                  <a:lnTo>
                    <a:pt x="3477895" y="0"/>
                  </a:lnTo>
                  <a:lnTo>
                    <a:pt x="3477895" y="3468370"/>
                  </a:lnTo>
                  <a:lnTo>
                    <a:pt x="0" y="3468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5" r="-15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357406" y="3446779"/>
            <a:ext cx="7073101" cy="4724065"/>
          </a:xfrm>
          <a:custGeom>
            <a:avLst/>
            <a:gdLst/>
            <a:ahLst/>
            <a:cxnLst/>
            <a:rect l="l" t="t" r="r" b="b"/>
            <a:pathLst>
              <a:path w="7073101" h="4724065">
                <a:moveTo>
                  <a:pt x="0" y="0"/>
                </a:moveTo>
                <a:lnTo>
                  <a:pt x="7073101" y="0"/>
                </a:lnTo>
                <a:lnTo>
                  <a:pt x="7073101" y="4724065"/>
                </a:lnTo>
                <a:lnTo>
                  <a:pt x="0" y="47240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84" r="-85282" b="-15543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357406" y="307974"/>
            <a:ext cx="15573189" cy="1179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Как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играть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–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еженедельный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расчет</a:t>
            </a:r>
            <a:endParaRPr lang="en-US" sz="6999" b="1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616381" y="2039620"/>
            <a:ext cx="9104002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5. Каждую неделю вы будете видеть транзакции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17099" y="3094372"/>
            <a:ext cx="8442201" cy="4814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ctr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Вы автоматически получите заказ на покупку от вашего клиента (</a:t>
            </a:r>
            <a:r>
              <a:rPr lang="en-US" sz="3000">
                <a:solidFill>
                  <a:srgbClr val="FF3131"/>
                </a:solidFill>
                <a:ea typeface="Poppins"/>
                <a:cs typeface="Poppins"/>
                <a:sym typeface="Poppins"/>
              </a:rPr>
              <a:t>спрос</a:t>
            </a: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)</a:t>
            </a:r>
          </a:p>
          <a:p>
            <a:pPr algn="ctr">
              <a:lnSpc>
                <a:spcPts val="4200"/>
              </a:lnSpc>
            </a:pPr>
            <a:endParaRPr lang="en-US" sz="300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  <a:p>
            <a:pPr marL="647700" lvl="1" indent="-323850" algn="ctr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Вы автоматически получите входящие количества (</a:t>
            </a:r>
            <a:r>
              <a:rPr lang="en-US" sz="3000">
                <a:solidFill>
                  <a:srgbClr val="5CE1E6"/>
                </a:solidFill>
                <a:ea typeface="Poppins"/>
                <a:cs typeface="Poppins"/>
                <a:sym typeface="Poppins"/>
              </a:rPr>
              <a:t>квитанция</a:t>
            </a: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)</a:t>
            </a:r>
          </a:p>
          <a:p>
            <a:pPr algn="ctr">
              <a:lnSpc>
                <a:spcPts val="4200"/>
              </a:lnSpc>
            </a:pPr>
            <a:endParaRPr lang="en-US" sz="300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  <a:p>
            <a:pPr marL="647700" lvl="1" indent="-323850" algn="ctr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Вы автоматически отправите количества вашему клиенту (</a:t>
            </a:r>
            <a:r>
              <a:rPr lang="en-US" sz="3000">
                <a:solidFill>
                  <a:srgbClr val="5271FF"/>
                </a:solidFill>
                <a:ea typeface="Poppins"/>
                <a:cs typeface="Poppins"/>
                <a:sym typeface="Poppins"/>
              </a:rPr>
              <a:t>отгрузка</a:t>
            </a: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) — в зависимости от спроса и вашего текущего запаса</a:t>
            </a:r>
          </a:p>
        </p:txBody>
      </p:sp>
      <p:grpSp>
        <p:nvGrpSpPr>
          <p:cNvPr id="8" name="Group 17">
            <a:extLst>
              <a:ext uri="{FF2B5EF4-FFF2-40B4-BE49-F238E27FC236}">
                <a16:creationId xmlns:a16="http://schemas.microsoft.com/office/drawing/2014/main" id="{6EDF7906-242D-DCB7-A913-A27993B46D4C}"/>
              </a:ext>
            </a:extLst>
          </p:cNvPr>
          <p:cNvGrpSpPr/>
          <p:nvPr/>
        </p:nvGrpSpPr>
        <p:grpSpPr>
          <a:xfrm>
            <a:off x="16764000" y="-282575"/>
            <a:ext cx="1790700" cy="1752600"/>
            <a:chOff x="0" y="0"/>
            <a:chExt cx="3477921" cy="3468367"/>
          </a:xfrm>
        </p:grpSpPr>
        <p:sp>
          <p:nvSpPr>
            <p:cNvPr id="9" name="Freeform 18">
              <a:extLst>
                <a:ext uri="{FF2B5EF4-FFF2-40B4-BE49-F238E27FC236}">
                  <a16:creationId xmlns:a16="http://schemas.microsoft.com/office/drawing/2014/main" id="{C145AD11-A06F-AD50-6480-8EA12BE31AFF}"/>
                </a:ext>
              </a:extLst>
            </p:cNvPr>
            <p:cNvSpPr/>
            <p:nvPr/>
          </p:nvSpPr>
          <p:spPr>
            <a:xfrm>
              <a:off x="0" y="0"/>
              <a:ext cx="3477895" cy="3468370"/>
            </a:xfrm>
            <a:custGeom>
              <a:avLst/>
              <a:gdLst/>
              <a:ahLst/>
              <a:cxnLst/>
              <a:rect l="l" t="t" r="r" b="b"/>
              <a:pathLst>
                <a:path w="3477895" h="3468370">
                  <a:moveTo>
                    <a:pt x="0" y="0"/>
                  </a:moveTo>
                  <a:lnTo>
                    <a:pt x="3477895" y="0"/>
                  </a:lnTo>
                  <a:lnTo>
                    <a:pt x="3477895" y="3468370"/>
                  </a:lnTo>
                  <a:lnTo>
                    <a:pt x="0" y="3468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5" r="-15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616381" y="3144483"/>
            <a:ext cx="7234432" cy="5048793"/>
          </a:xfrm>
          <a:custGeom>
            <a:avLst/>
            <a:gdLst/>
            <a:ahLst/>
            <a:cxnLst/>
            <a:rect l="l" t="t" r="r" b="b"/>
            <a:pathLst>
              <a:path w="7234432" h="5048793">
                <a:moveTo>
                  <a:pt x="0" y="0"/>
                </a:moveTo>
                <a:lnTo>
                  <a:pt x="7234433" y="0"/>
                </a:lnTo>
                <a:lnTo>
                  <a:pt x="7234433" y="5048793"/>
                </a:lnTo>
                <a:lnTo>
                  <a:pt x="0" y="50487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967" r="-81150" b="-5412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357406" y="307974"/>
            <a:ext cx="15573189" cy="1179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Как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играть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–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еженедельный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расчет</a:t>
            </a:r>
            <a:endParaRPr lang="en-US" sz="6999" b="1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616381" y="2039620"/>
            <a:ext cx="9106700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6. Каждую неделю вы будете видеть транзакции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44000" y="3762468"/>
            <a:ext cx="7172092" cy="2121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Если у вас недостаточно запасов/квитанций для удовлетворения спроса, объемы будут переведены в разряд </a:t>
            </a:r>
            <a:r>
              <a:rPr lang="en-US" sz="3000">
                <a:solidFill>
                  <a:srgbClr val="FE372C"/>
                </a:solidFill>
                <a:ea typeface="Poppins"/>
                <a:cs typeface="Poppins"/>
                <a:sym typeface="Poppins"/>
              </a:rPr>
              <a:t>отложенных заказов</a:t>
            </a: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, которые будут выполнены позже.</a:t>
            </a:r>
          </a:p>
        </p:txBody>
      </p:sp>
      <p:grpSp>
        <p:nvGrpSpPr>
          <p:cNvPr id="8" name="Group 17">
            <a:extLst>
              <a:ext uri="{FF2B5EF4-FFF2-40B4-BE49-F238E27FC236}">
                <a16:creationId xmlns:a16="http://schemas.microsoft.com/office/drawing/2014/main" id="{3AF1CB4B-4039-44E7-35C7-CA5E6F07C8DE}"/>
              </a:ext>
            </a:extLst>
          </p:cNvPr>
          <p:cNvGrpSpPr/>
          <p:nvPr/>
        </p:nvGrpSpPr>
        <p:grpSpPr>
          <a:xfrm>
            <a:off x="16764000" y="-282575"/>
            <a:ext cx="1790700" cy="1752600"/>
            <a:chOff x="0" y="0"/>
            <a:chExt cx="3477921" cy="3468367"/>
          </a:xfrm>
        </p:grpSpPr>
        <p:sp>
          <p:nvSpPr>
            <p:cNvPr id="9" name="Freeform 18">
              <a:extLst>
                <a:ext uri="{FF2B5EF4-FFF2-40B4-BE49-F238E27FC236}">
                  <a16:creationId xmlns:a16="http://schemas.microsoft.com/office/drawing/2014/main" id="{A16E034E-A1B5-C87C-88BC-C2C186324252}"/>
                </a:ext>
              </a:extLst>
            </p:cNvPr>
            <p:cNvSpPr/>
            <p:nvPr/>
          </p:nvSpPr>
          <p:spPr>
            <a:xfrm>
              <a:off x="0" y="0"/>
              <a:ext cx="3477895" cy="3468370"/>
            </a:xfrm>
            <a:custGeom>
              <a:avLst/>
              <a:gdLst/>
              <a:ahLst/>
              <a:cxnLst/>
              <a:rect l="l" t="t" r="r" b="b"/>
              <a:pathLst>
                <a:path w="3477895" h="3468370">
                  <a:moveTo>
                    <a:pt x="0" y="0"/>
                  </a:moveTo>
                  <a:lnTo>
                    <a:pt x="3477895" y="0"/>
                  </a:lnTo>
                  <a:lnTo>
                    <a:pt x="3477895" y="3468370"/>
                  </a:lnTo>
                  <a:lnTo>
                    <a:pt x="0" y="3468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5" r="-15"/>
              </a:stretch>
            </a:blipFill>
          </p:spPr>
        </p:sp>
      </p:grpSp>
      <p:sp>
        <p:nvSpPr>
          <p:cNvPr id="10" name="Freeform 7">
            <a:extLst>
              <a:ext uri="{FF2B5EF4-FFF2-40B4-BE49-F238E27FC236}">
                <a16:creationId xmlns:a16="http://schemas.microsoft.com/office/drawing/2014/main" id="{E2251878-846C-6496-B9D2-67EA2ED92D72}"/>
              </a:ext>
            </a:extLst>
          </p:cNvPr>
          <p:cNvSpPr/>
          <p:nvPr/>
        </p:nvSpPr>
        <p:spPr>
          <a:xfrm flipH="1">
            <a:off x="14020828" y="6636793"/>
            <a:ext cx="5867686" cy="3650170"/>
          </a:xfrm>
          <a:custGeom>
            <a:avLst/>
            <a:gdLst/>
            <a:ahLst/>
            <a:cxnLst/>
            <a:rect l="l" t="t" r="r" b="b"/>
            <a:pathLst>
              <a:path w="7823581" h="4866894">
                <a:moveTo>
                  <a:pt x="0" y="0"/>
                </a:moveTo>
                <a:lnTo>
                  <a:pt x="7823581" y="0"/>
                </a:lnTo>
                <a:lnTo>
                  <a:pt x="7823581" y="4866894"/>
                </a:lnTo>
                <a:lnTo>
                  <a:pt x="0" y="48668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" r="-19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2801382" y="2732684"/>
            <a:ext cx="12685235" cy="6664649"/>
          </a:xfrm>
          <a:custGeom>
            <a:avLst/>
            <a:gdLst/>
            <a:ahLst/>
            <a:cxnLst/>
            <a:rect l="l" t="t" r="r" b="b"/>
            <a:pathLst>
              <a:path w="12685235" h="6664649">
                <a:moveTo>
                  <a:pt x="0" y="0"/>
                </a:moveTo>
                <a:lnTo>
                  <a:pt x="12685236" y="0"/>
                </a:lnTo>
                <a:lnTo>
                  <a:pt x="12685236" y="6664649"/>
                </a:lnTo>
                <a:lnTo>
                  <a:pt x="0" y="66646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477183" y="307974"/>
            <a:ext cx="11333634" cy="1179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Как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играть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–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Новый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заказ</a:t>
            </a:r>
            <a:endParaRPr lang="en-US" sz="6999" b="1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616381" y="2039620"/>
            <a:ext cx="11681892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7. В зависимости от стадии игры, решите, сколько заказывать.</a:t>
            </a:r>
          </a:p>
        </p:txBody>
      </p:sp>
      <p:grpSp>
        <p:nvGrpSpPr>
          <p:cNvPr id="7" name="Group 17">
            <a:extLst>
              <a:ext uri="{FF2B5EF4-FFF2-40B4-BE49-F238E27FC236}">
                <a16:creationId xmlns:a16="http://schemas.microsoft.com/office/drawing/2014/main" id="{A2D7C117-AE7C-1517-9DFD-AB62CBC863CC}"/>
              </a:ext>
            </a:extLst>
          </p:cNvPr>
          <p:cNvGrpSpPr/>
          <p:nvPr/>
        </p:nvGrpSpPr>
        <p:grpSpPr>
          <a:xfrm>
            <a:off x="16764000" y="-282575"/>
            <a:ext cx="1790700" cy="1752600"/>
            <a:chOff x="0" y="0"/>
            <a:chExt cx="3477921" cy="3468367"/>
          </a:xfrm>
        </p:grpSpPr>
        <p:sp>
          <p:nvSpPr>
            <p:cNvPr id="8" name="Freeform 18">
              <a:extLst>
                <a:ext uri="{FF2B5EF4-FFF2-40B4-BE49-F238E27FC236}">
                  <a16:creationId xmlns:a16="http://schemas.microsoft.com/office/drawing/2014/main" id="{54373A3E-1131-5D8F-79BD-CD2681932FE9}"/>
                </a:ext>
              </a:extLst>
            </p:cNvPr>
            <p:cNvSpPr/>
            <p:nvPr/>
          </p:nvSpPr>
          <p:spPr>
            <a:xfrm>
              <a:off x="0" y="0"/>
              <a:ext cx="3477895" cy="3468370"/>
            </a:xfrm>
            <a:custGeom>
              <a:avLst/>
              <a:gdLst/>
              <a:ahLst/>
              <a:cxnLst/>
              <a:rect l="l" t="t" r="r" b="b"/>
              <a:pathLst>
                <a:path w="3477895" h="3468370">
                  <a:moveTo>
                    <a:pt x="0" y="0"/>
                  </a:moveTo>
                  <a:lnTo>
                    <a:pt x="3477895" y="0"/>
                  </a:lnTo>
                  <a:lnTo>
                    <a:pt x="3477895" y="3468370"/>
                  </a:lnTo>
                  <a:lnTo>
                    <a:pt x="0" y="3468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5" r="-15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616381" y="5277934"/>
            <a:ext cx="8407313" cy="4190702"/>
            <a:chOff x="0" y="0"/>
            <a:chExt cx="2214272" cy="110372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272" cy="1103724"/>
            </a:xfrm>
            <a:custGeom>
              <a:avLst/>
              <a:gdLst/>
              <a:ahLst/>
              <a:cxnLst/>
              <a:rect l="l" t="t" r="r" b="b"/>
              <a:pathLst>
                <a:path w="2214272" h="1103724">
                  <a:moveTo>
                    <a:pt x="0" y="0"/>
                  </a:moveTo>
                  <a:lnTo>
                    <a:pt x="2214272" y="0"/>
                  </a:lnTo>
                  <a:lnTo>
                    <a:pt x="2214272" y="1103724"/>
                  </a:lnTo>
                  <a:lnTo>
                    <a:pt x="0" y="1103724"/>
                  </a:lnTo>
                  <a:close/>
                </a:path>
              </a:pathLst>
            </a:custGeom>
            <a:solidFill>
              <a:srgbClr val="FFD119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272" cy="11418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616381" y="5192209"/>
            <a:ext cx="8407313" cy="3737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Обратите внимание, что у вас нет видимости будущего спроса.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  <a:p>
            <a:pPr marL="647702" lvl="1" indent="-323851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Вы видите только спрос (заказ клиента), применяемый к вам каждую неделю.</a:t>
            </a:r>
          </a:p>
          <a:p>
            <a:pPr marL="647702" lvl="1" indent="-323851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Попробуйте приблизительно предвидеть спрос на основе предыдущих продаж!</a:t>
            </a:r>
          </a:p>
        </p:txBody>
      </p:sp>
      <p:sp>
        <p:nvSpPr>
          <p:cNvPr id="8" name="Freeform 8"/>
          <p:cNvSpPr/>
          <p:nvPr/>
        </p:nvSpPr>
        <p:spPr>
          <a:xfrm>
            <a:off x="10023695" y="2568036"/>
            <a:ext cx="7409670" cy="5150929"/>
          </a:xfrm>
          <a:custGeom>
            <a:avLst/>
            <a:gdLst/>
            <a:ahLst/>
            <a:cxnLst/>
            <a:rect l="l" t="t" r="r" b="b"/>
            <a:pathLst>
              <a:path w="7409670" h="5150929">
                <a:moveTo>
                  <a:pt x="0" y="0"/>
                </a:moveTo>
                <a:lnTo>
                  <a:pt x="7409669" y="0"/>
                </a:lnTo>
                <a:lnTo>
                  <a:pt x="7409669" y="5150928"/>
                </a:lnTo>
                <a:lnTo>
                  <a:pt x="0" y="51509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477183" y="307974"/>
            <a:ext cx="11333634" cy="1179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Как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играть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–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Новый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заказ</a:t>
            </a:r>
            <a:endParaRPr lang="en-US" sz="6999" b="1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16381" y="2039620"/>
            <a:ext cx="8407313" cy="2676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8. Чтобы помочь вам принять решение, рассмотрите:</a:t>
            </a:r>
          </a:p>
          <a:p>
            <a:pPr marL="647702" lvl="1" indent="-323851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Ваш текущий запас</a:t>
            </a:r>
          </a:p>
          <a:p>
            <a:pPr marL="647702" lvl="1" indent="-323851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Спрос предыдущей недели</a:t>
            </a:r>
          </a:p>
          <a:p>
            <a:pPr marL="647702" lvl="1" indent="-323851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Будущие поступающие объемы</a:t>
            </a:r>
          </a:p>
        </p:txBody>
      </p:sp>
      <p:grpSp>
        <p:nvGrpSpPr>
          <p:cNvPr id="11" name="Group 17">
            <a:extLst>
              <a:ext uri="{FF2B5EF4-FFF2-40B4-BE49-F238E27FC236}">
                <a16:creationId xmlns:a16="http://schemas.microsoft.com/office/drawing/2014/main" id="{77EC6FBF-2FE0-64C9-0720-0F5B2EEB5640}"/>
              </a:ext>
            </a:extLst>
          </p:cNvPr>
          <p:cNvGrpSpPr/>
          <p:nvPr/>
        </p:nvGrpSpPr>
        <p:grpSpPr>
          <a:xfrm>
            <a:off x="16764000" y="-282575"/>
            <a:ext cx="1790700" cy="1752600"/>
            <a:chOff x="0" y="0"/>
            <a:chExt cx="3477921" cy="3468367"/>
          </a:xfrm>
        </p:grpSpPr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6564CF72-2F8F-F715-4EBD-0BBF5EC7A0EF}"/>
                </a:ext>
              </a:extLst>
            </p:cNvPr>
            <p:cNvSpPr/>
            <p:nvPr/>
          </p:nvSpPr>
          <p:spPr>
            <a:xfrm>
              <a:off x="0" y="0"/>
              <a:ext cx="3477895" cy="3468370"/>
            </a:xfrm>
            <a:custGeom>
              <a:avLst/>
              <a:gdLst/>
              <a:ahLst/>
              <a:cxnLst/>
              <a:rect l="l" t="t" r="r" b="b"/>
              <a:pathLst>
                <a:path w="3477895" h="3468370">
                  <a:moveTo>
                    <a:pt x="0" y="0"/>
                  </a:moveTo>
                  <a:lnTo>
                    <a:pt x="3477895" y="0"/>
                  </a:lnTo>
                  <a:lnTo>
                    <a:pt x="3477895" y="3468370"/>
                  </a:lnTo>
                  <a:lnTo>
                    <a:pt x="0" y="3468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5" r="-15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028700" y="3237922"/>
            <a:ext cx="5715165" cy="5947407"/>
          </a:xfrm>
          <a:custGeom>
            <a:avLst/>
            <a:gdLst/>
            <a:ahLst/>
            <a:cxnLst/>
            <a:rect l="l" t="t" r="r" b="b"/>
            <a:pathLst>
              <a:path w="5715165" h="5947407">
                <a:moveTo>
                  <a:pt x="0" y="0"/>
                </a:moveTo>
                <a:lnTo>
                  <a:pt x="5715165" y="0"/>
                </a:lnTo>
                <a:lnTo>
                  <a:pt x="5715165" y="5947407"/>
                </a:lnTo>
                <a:lnTo>
                  <a:pt x="0" y="59474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138658" y="3437147"/>
            <a:ext cx="9101891" cy="5548957"/>
          </a:xfrm>
          <a:custGeom>
            <a:avLst/>
            <a:gdLst/>
            <a:ahLst/>
            <a:cxnLst/>
            <a:rect l="l" t="t" r="r" b="b"/>
            <a:pathLst>
              <a:path w="9101891" h="5548957">
                <a:moveTo>
                  <a:pt x="0" y="0"/>
                </a:moveTo>
                <a:lnTo>
                  <a:pt x="9101891" y="0"/>
                </a:lnTo>
                <a:lnTo>
                  <a:pt x="9101891" y="5548957"/>
                </a:lnTo>
                <a:lnTo>
                  <a:pt x="0" y="55489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40" t="-1429" r="-1743" b="-4861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872787" y="307974"/>
            <a:ext cx="10542426" cy="1179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Как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играть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-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Статистика</a:t>
            </a:r>
            <a:endParaRPr lang="en-US" sz="6999" b="1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67964" y="1799455"/>
            <a:ext cx="16152073" cy="10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9. Статистика доступна ниже, где вы сможете увидеть историю спроса, заказанного вашим клиентом</a:t>
            </a:r>
          </a:p>
        </p:txBody>
      </p:sp>
      <p:grpSp>
        <p:nvGrpSpPr>
          <p:cNvPr id="8" name="Group 17">
            <a:extLst>
              <a:ext uri="{FF2B5EF4-FFF2-40B4-BE49-F238E27FC236}">
                <a16:creationId xmlns:a16="http://schemas.microsoft.com/office/drawing/2014/main" id="{A1A9CDC0-A8C1-69F5-357B-C9253C03ACEA}"/>
              </a:ext>
            </a:extLst>
          </p:cNvPr>
          <p:cNvGrpSpPr/>
          <p:nvPr/>
        </p:nvGrpSpPr>
        <p:grpSpPr>
          <a:xfrm>
            <a:off x="16764000" y="-282575"/>
            <a:ext cx="1790700" cy="1752600"/>
            <a:chOff x="0" y="0"/>
            <a:chExt cx="3477921" cy="3468367"/>
          </a:xfrm>
        </p:grpSpPr>
        <p:sp>
          <p:nvSpPr>
            <p:cNvPr id="9" name="Freeform 18">
              <a:extLst>
                <a:ext uri="{FF2B5EF4-FFF2-40B4-BE49-F238E27FC236}">
                  <a16:creationId xmlns:a16="http://schemas.microsoft.com/office/drawing/2014/main" id="{7D5D4503-5D46-7B49-7F6E-01E7DCE28360}"/>
                </a:ext>
              </a:extLst>
            </p:cNvPr>
            <p:cNvSpPr/>
            <p:nvPr/>
          </p:nvSpPr>
          <p:spPr>
            <a:xfrm>
              <a:off x="0" y="0"/>
              <a:ext cx="3477895" cy="3468370"/>
            </a:xfrm>
            <a:custGeom>
              <a:avLst/>
              <a:gdLst/>
              <a:ahLst/>
              <a:cxnLst/>
              <a:rect l="l" t="t" r="r" b="b"/>
              <a:pathLst>
                <a:path w="3477895" h="3468370">
                  <a:moveTo>
                    <a:pt x="0" y="0"/>
                  </a:moveTo>
                  <a:lnTo>
                    <a:pt x="3477895" y="0"/>
                  </a:lnTo>
                  <a:lnTo>
                    <a:pt x="3477895" y="3468370"/>
                  </a:lnTo>
                  <a:lnTo>
                    <a:pt x="0" y="3468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5" r="-15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162380" y="307974"/>
            <a:ext cx="13963241" cy="1179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Как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играть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-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следующая</a:t>
            </a:r>
            <a:r>
              <a:rPr lang="en-US" sz="6999" b="1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6999" b="1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неделя</a:t>
            </a:r>
            <a:endParaRPr lang="en-US" sz="6999" b="1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2591531"/>
            <a:ext cx="16230600" cy="2676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10. После того как все подключенные игроки отправлены, игра автоматически переходит на следующую неделю.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Если игрок отсутствует, его роль исполняет компьютер</a:t>
            </a:r>
          </a:p>
        </p:txBody>
      </p:sp>
      <p:grpSp>
        <p:nvGrpSpPr>
          <p:cNvPr id="6" name="Group 17">
            <a:extLst>
              <a:ext uri="{FF2B5EF4-FFF2-40B4-BE49-F238E27FC236}">
                <a16:creationId xmlns:a16="http://schemas.microsoft.com/office/drawing/2014/main" id="{79230B48-FC0C-644A-5D09-05DFBD7E6167}"/>
              </a:ext>
            </a:extLst>
          </p:cNvPr>
          <p:cNvGrpSpPr/>
          <p:nvPr/>
        </p:nvGrpSpPr>
        <p:grpSpPr>
          <a:xfrm>
            <a:off x="16764000" y="-282575"/>
            <a:ext cx="1790700" cy="1752600"/>
            <a:chOff x="0" y="0"/>
            <a:chExt cx="3477921" cy="3468367"/>
          </a:xfrm>
        </p:grpSpPr>
        <p:sp>
          <p:nvSpPr>
            <p:cNvPr id="7" name="Freeform 18">
              <a:extLst>
                <a:ext uri="{FF2B5EF4-FFF2-40B4-BE49-F238E27FC236}">
                  <a16:creationId xmlns:a16="http://schemas.microsoft.com/office/drawing/2014/main" id="{97D9FE78-5691-6179-6B2C-3B2CEFB9B141}"/>
                </a:ext>
              </a:extLst>
            </p:cNvPr>
            <p:cNvSpPr/>
            <p:nvPr/>
          </p:nvSpPr>
          <p:spPr>
            <a:xfrm>
              <a:off x="0" y="0"/>
              <a:ext cx="3477895" cy="3468370"/>
            </a:xfrm>
            <a:custGeom>
              <a:avLst/>
              <a:gdLst/>
              <a:ahLst/>
              <a:cxnLst/>
              <a:rect l="l" t="t" r="r" b="b"/>
              <a:pathLst>
                <a:path w="3477895" h="3468370">
                  <a:moveTo>
                    <a:pt x="0" y="0"/>
                  </a:moveTo>
                  <a:lnTo>
                    <a:pt x="3477895" y="0"/>
                  </a:lnTo>
                  <a:lnTo>
                    <a:pt x="3477895" y="3468370"/>
                  </a:lnTo>
                  <a:lnTo>
                    <a:pt x="0" y="3468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" r="-15"/>
              </a:stretch>
            </a:blipFill>
          </p:spPr>
        </p:sp>
      </p:grpSp>
      <p:grpSp>
        <p:nvGrpSpPr>
          <p:cNvPr id="8" name="Group 6">
            <a:extLst>
              <a:ext uri="{FF2B5EF4-FFF2-40B4-BE49-F238E27FC236}">
                <a16:creationId xmlns:a16="http://schemas.microsoft.com/office/drawing/2014/main" id="{406C851D-D3B0-6B11-FF24-5AB4090E8878}"/>
              </a:ext>
            </a:extLst>
          </p:cNvPr>
          <p:cNvGrpSpPr/>
          <p:nvPr/>
        </p:nvGrpSpPr>
        <p:grpSpPr>
          <a:xfrm flipH="1">
            <a:off x="14020800" y="6636793"/>
            <a:ext cx="5867714" cy="3650207"/>
            <a:chOff x="0" y="0"/>
            <a:chExt cx="7823619" cy="4866943"/>
          </a:xfrm>
        </p:grpSpPr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5520571B-B242-D825-EBF4-4A0CF57D4056}"/>
                </a:ext>
              </a:extLst>
            </p:cNvPr>
            <p:cNvSpPr/>
            <p:nvPr/>
          </p:nvSpPr>
          <p:spPr>
            <a:xfrm>
              <a:off x="0" y="0"/>
              <a:ext cx="7823581" cy="4866894"/>
            </a:xfrm>
            <a:custGeom>
              <a:avLst/>
              <a:gdLst/>
              <a:ahLst/>
              <a:cxnLst/>
              <a:rect l="l" t="t" r="r" b="b"/>
              <a:pathLst>
                <a:path w="7823581" h="4866894">
                  <a:moveTo>
                    <a:pt x="0" y="0"/>
                  </a:moveTo>
                  <a:lnTo>
                    <a:pt x="7823581" y="0"/>
                  </a:lnTo>
                  <a:lnTo>
                    <a:pt x="7823581" y="4866894"/>
                  </a:lnTo>
                  <a:lnTo>
                    <a:pt x="0" y="48668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9" r="-1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624212" y="307974"/>
            <a:ext cx="13039576" cy="1179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Как играть - Окончание игры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191258"/>
            <a:ext cx="16230600" cy="4280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Игра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продлится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неопределенное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количество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недель</a:t>
            </a:r>
            <a:endParaRPr lang="en-US" sz="3000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Напоминание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о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целях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: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Еженедельно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удовлетворять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спрос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клиента</a:t>
            </a:r>
            <a:endParaRPr lang="en-US" sz="3000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Минимизировать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затраты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(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низкий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уровень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запасов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и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низкий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уровень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отложенных</a:t>
            </a:r>
            <a:r>
              <a:rPr lang="en-US" sz="3000" b="1" dirty="0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заказов</a:t>
            </a:r>
            <a:r>
              <a:rPr lang="en-US" sz="3000" dirty="0">
                <a:solidFill>
                  <a:srgbClr val="000000"/>
                </a:solidFill>
                <a:ea typeface="Poppins"/>
                <a:cs typeface="Poppins"/>
                <a:sym typeface="Poppins"/>
              </a:rPr>
              <a:t>)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000000"/>
              </a:solidFill>
              <a:ea typeface="Poppins"/>
              <a:cs typeface="Poppins"/>
              <a:sym typeface="Poppins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600" b="1" dirty="0" err="1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Побеждает</a:t>
            </a:r>
            <a:r>
              <a:rPr lang="en-US" sz="3600" b="1" dirty="0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команда</a:t>
            </a:r>
            <a:r>
              <a:rPr lang="en-US" sz="3600" b="1" dirty="0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 с </a:t>
            </a:r>
            <a:r>
              <a:rPr lang="en-US" sz="3600" b="1" dirty="0" err="1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наименьшими</a:t>
            </a:r>
            <a:r>
              <a:rPr lang="en-US" sz="3600" b="1" dirty="0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затратами</a:t>
            </a:r>
            <a:r>
              <a:rPr lang="en-US" sz="3600" b="1" dirty="0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на</a:t>
            </a:r>
            <a:r>
              <a:rPr lang="en-US" sz="3600" b="1" dirty="0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всю</a:t>
            </a:r>
            <a:r>
              <a:rPr lang="en-US" sz="3600" b="1" dirty="0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цепочку</a:t>
            </a:r>
            <a:r>
              <a:rPr lang="en-US" sz="3600" b="1" dirty="0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поставок</a:t>
            </a:r>
            <a:r>
              <a:rPr lang="en-US" sz="3600" b="1" dirty="0">
                <a:solidFill>
                  <a:srgbClr val="7030A0"/>
                </a:solidFill>
                <a:ea typeface="Poppins"/>
                <a:cs typeface="Poppins"/>
                <a:sym typeface="Poppins"/>
              </a:rPr>
              <a:t>!</a:t>
            </a:r>
          </a:p>
        </p:txBody>
      </p:sp>
      <p:grpSp>
        <p:nvGrpSpPr>
          <p:cNvPr id="6" name="Group 17">
            <a:extLst>
              <a:ext uri="{FF2B5EF4-FFF2-40B4-BE49-F238E27FC236}">
                <a16:creationId xmlns:a16="http://schemas.microsoft.com/office/drawing/2014/main" id="{E3C661A0-ABA7-5E3F-DBD8-B74AE8D90469}"/>
              </a:ext>
            </a:extLst>
          </p:cNvPr>
          <p:cNvGrpSpPr/>
          <p:nvPr/>
        </p:nvGrpSpPr>
        <p:grpSpPr>
          <a:xfrm>
            <a:off x="16764000" y="-282575"/>
            <a:ext cx="1790700" cy="1752600"/>
            <a:chOff x="0" y="0"/>
            <a:chExt cx="3477921" cy="3468367"/>
          </a:xfrm>
        </p:grpSpPr>
        <p:sp>
          <p:nvSpPr>
            <p:cNvPr id="7" name="Freeform 18">
              <a:extLst>
                <a:ext uri="{FF2B5EF4-FFF2-40B4-BE49-F238E27FC236}">
                  <a16:creationId xmlns:a16="http://schemas.microsoft.com/office/drawing/2014/main" id="{20CBC19B-4AFF-26AE-A7D7-90F55D096C0E}"/>
                </a:ext>
              </a:extLst>
            </p:cNvPr>
            <p:cNvSpPr/>
            <p:nvPr/>
          </p:nvSpPr>
          <p:spPr>
            <a:xfrm>
              <a:off x="0" y="0"/>
              <a:ext cx="3477895" cy="3468370"/>
            </a:xfrm>
            <a:custGeom>
              <a:avLst/>
              <a:gdLst/>
              <a:ahLst/>
              <a:cxnLst/>
              <a:rect l="l" t="t" r="r" b="b"/>
              <a:pathLst>
                <a:path w="3477895" h="3468370">
                  <a:moveTo>
                    <a:pt x="0" y="0"/>
                  </a:moveTo>
                  <a:lnTo>
                    <a:pt x="3477895" y="0"/>
                  </a:lnTo>
                  <a:lnTo>
                    <a:pt x="3477895" y="3468370"/>
                  </a:lnTo>
                  <a:lnTo>
                    <a:pt x="0" y="3468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" r="-15"/>
              </a:stretch>
            </a:blipFill>
          </p:spPr>
        </p:sp>
      </p:grpSp>
      <p:sp>
        <p:nvSpPr>
          <p:cNvPr id="10" name="Freeform 7">
            <a:extLst>
              <a:ext uri="{FF2B5EF4-FFF2-40B4-BE49-F238E27FC236}">
                <a16:creationId xmlns:a16="http://schemas.microsoft.com/office/drawing/2014/main" id="{9436EDFD-53B4-C5BD-D7F9-1FDB48ABF1BB}"/>
              </a:ext>
            </a:extLst>
          </p:cNvPr>
          <p:cNvSpPr/>
          <p:nvPr/>
        </p:nvSpPr>
        <p:spPr>
          <a:xfrm flipH="1">
            <a:off x="14020828" y="6636793"/>
            <a:ext cx="5867686" cy="3650170"/>
          </a:xfrm>
          <a:custGeom>
            <a:avLst/>
            <a:gdLst/>
            <a:ahLst/>
            <a:cxnLst/>
            <a:rect l="l" t="t" r="r" b="b"/>
            <a:pathLst>
              <a:path w="7823581" h="4866894">
                <a:moveTo>
                  <a:pt x="0" y="0"/>
                </a:moveTo>
                <a:lnTo>
                  <a:pt x="7823581" y="0"/>
                </a:lnTo>
                <a:lnTo>
                  <a:pt x="7823581" y="4866894"/>
                </a:lnTo>
                <a:lnTo>
                  <a:pt x="0" y="48668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" r="-19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6010748" y="2247900"/>
            <a:ext cx="6266501" cy="2436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dirty="0" err="1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Спасибо</a:t>
            </a:r>
            <a:r>
              <a:rPr lang="ru-RU" sz="6999" b="1" dirty="0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 за внимание</a:t>
            </a:r>
            <a:r>
              <a:rPr lang="en-US" sz="6999" b="1" dirty="0">
                <a:solidFill>
                  <a:srgbClr val="000000"/>
                </a:solidFill>
                <a:ea typeface="Poppins Bold"/>
                <a:cs typeface="Poppins Bold"/>
                <a:sym typeface="Poppins Bold"/>
              </a:rPr>
              <a:t>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32736" y="5057775"/>
            <a:ext cx="9222527" cy="2142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Mathias Le Scaon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mathias@zensimu.com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  <a:hlinkClick r:id="rId2" tooltip="https://zensimu.com"/>
              </a:rPr>
              <a:t>https://zensimu.com/</a:t>
            </a:r>
          </a:p>
        </p:txBody>
      </p:sp>
      <p:grpSp>
        <p:nvGrpSpPr>
          <p:cNvPr id="6" name="Group 17">
            <a:extLst>
              <a:ext uri="{FF2B5EF4-FFF2-40B4-BE49-F238E27FC236}">
                <a16:creationId xmlns:a16="http://schemas.microsoft.com/office/drawing/2014/main" id="{F8CB4EA9-6700-9753-8DB0-7A26BFE8F82E}"/>
              </a:ext>
            </a:extLst>
          </p:cNvPr>
          <p:cNvGrpSpPr/>
          <p:nvPr/>
        </p:nvGrpSpPr>
        <p:grpSpPr>
          <a:xfrm>
            <a:off x="16764000" y="-282575"/>
            <a:ext cx="1790700" cy="1752600"/>
            <a:chOff x="0" y="0"/>
            <a:chExt cx="3477921" cy="3468367"/>
          </a:xfrm>
        </p:grpSpPr>
        <p:sp>
          <p:nvSpPr>
            <p:cNvPr id="7" name="Freeform 18">
              <a:extLst>
                <a:ext uri="{FF2B5EF4-FFF2-40B4-BE49-F238E27FC236}">
                  <a16:creationId xmlns:a16="http://schemas.microsoft.com/office/drawing/2014/main" id="{A459550C-07E3-5BAD-B30D-D034CB6307E4}"/>
                </a:ext>
              </a:extLst>
            </p:cNvPr>
            <p:cNvSpPr/>
            <p:nvPr/>
          </p:nvSpPr>
          <p:spPr>
            <a:xfrm>
              <a:off x="0" y="0"/>
              <a:ext cx="3477895" cy="3468370"/>
            </a:xfrm>
            <a:custGeom>
              <a:avLst/>
              <a:gdLst/>
              <a:ahLst/>
              <a:cxnLst/>
              <a:rect l="l" t="t" r="r" b="b"/>
              <a:pathLst>
                <a:path w="3477895" h="3468370">
                  <a:moveTo>
                    <a:pt x="0" y="0"/>
                  </a:moveTo>
                  <a:lnTo>
                    <a:pt x="3477895" y="0"/>
                  </a:lnTo>
                  <a:lnTo>
                    <a:pt x="3477895" y="3468370"/>
                  </a:lnTo>
                  <a:lnTo>
                    <a:pt x="0" y="3468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5" r="-15"/>
              </a:stretch>
            </a:blipFill>
          </p:spPr>
        </p:sp>
      </p:grpSp>
      <p:sp>
        <p:nvSpPr>
          <p:cNvPr id="8" name="Freeform 7">
            <a:extLst>
              <a:ext uri="{FF2B5EF4-FFF2-40B4-BE49-F238E27FC236}">
                <a16:creationId xmlns:a16="http://schemas.microsoft.com/office/drawing/2014/main" id="{759608A5-2475-153F-451C-8B5A2C2A7792}"/>
              </a:ext>
            </a:extLst>
          </p:cNvPr>
          <p:cNvSpPr/>
          <p:nvPr/>
        </p:nvSpPr>
        <p:spPr>
          <a:xfrm flipH="1">
            <a:off x="14020828" y="6636793"/>
            <a:ext cx="5867686" cy="3650170"/>
          </a:xfrm>
          <a:custGeom>
            <a:avLst/>
            <a:gdLst/>
            <a:ahLst/>
            <a:cxnLst/>
            <a:rect l="l" t="t" r="r" b="b"/>
            <a:pathLst>
              <a:path w="7823581" h="4866894">
                <a:moveTo>
                  <a:pt x="0" y="0"/>
                </a:moveTo>
                <a:lnTo>
                  <a:pt x="7823581" y="0"/>
                </a:lnTo>
                <a:lnTo>
                  <a:pt x="7823581" y="4866894"/>
                </a:lnTo>
                <a:lnTo>
                  <a:pt x="0" y="48668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" r="-1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26B1F4D6-7641-160A-BA57-E0CD6B49AF5D}"/>
              </a:ext>
            </a:extLst>
          </p:cNvPr>
          <p:cNvSpPr/>
          <p:nvPr/>
        </p:nvSpPr>
        <p:spPr>
          <a:xfrm>
            <a:off x="-1600515" y="6636830"/>
            <a:ext cx="5867686" cy="3650170"/>
          </a:xfrm>
          <a:custGeom>
            <a:avLst/>
            <a:gdLst/>
            <a:ahLst/>
            <a:cxnLst/>
            <a:rect l="l" t="t" r="r" b="b"/>
            <a:pathLst>
              <a:path w="7823581" h="4866894">
                <a:moveTo>
                  <a:pt x="0" y="0"/>
                </a:moveTo>
                <a:lnTo>
                  <a:pt x="7823581" y="0"/>
                </a:lnTo>
                <a:lnTo>
                  <a:pt x="7823581" y="4866894"/>
                </a:lnTo>
                <a:lnTo>
                  <a:pt x="0" y="48668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" r="-19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566</Words>
  <Application>Microsoft Office PowerPoint</Application>
  <PresentationFormat>Custom</PresentationFormat>
  <Paragraphs>92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Barlow Bold</vt:lpstr>
      <vt:lpstr>Poppins Bold</vt:lpstr>
      <vt:lpstr>Poppins</vt:lpstr>
      <vt:lpstr>Arial</vt:lpstr>
      <vt:lpstr>Calibri</vt:lpstr>
      <vt:lpstr>Clear Sans Bold</vt:lpstr>
      <vt:lpstr>Poppins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BEER GAME</dc:title>
  <dc:creator>GTS LICA</dc:creator>
  <cp:lastModifiedBy>GTS LICA</cp:lastModifiedBy>
  <cp:revision>2</cp:revision>
  <dcterms:created xsi:type="dcterms:W3CDTF">2006-08-16T00:00:00Z</dcterms:created>
  <dcterms:modified xsi:type="dcterms:W3CDTF">2026-02-02T09:48:59Z</dcterms:modified>
  <dc:identifier>DAGn4irXuMM</dc:identifier>
</cp:coreProperties>
</file>