
<file path=[Content_Types].xml><?xml version="1.0" encoding="utf-8"?>
<Types xmlns="http://schemas.openxmlformats.org/package/2006/content-types">
  <Default Extension="docx" ContentType="application/vnd.openxmlformats-officedocument.wordprocessingml.document"/>
  <Default Extension="emf" ContentType="image/x-em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93" r:id="rId12"/>
    <p:sldId id="266" r:id="rId13"/>
    <p:sldId id="267" r:id="rId14"/>
    <p:sldId id="268" r:id="rId15"/>
    <p:sldId id="269" r:id="rId16"/>
    <p:sldId id="270" r:id="rId17"/>
    <p:sldId id="271" r:id="rId18"/>
    <p:sldId id="272" r:id="rId19"/>
    <p:sldId id="273" r:id="rId20"/>
    <p:sldId id="274" r:id="rId21"/>
    <p:sldId id="275" r:id="rId22"/>
    <p:sldId id="276" r:id="rId23"/>
    <p:sldId id="489" r:id="rId24"/>
    <p:sldId id="277" r:id="rId25"/>
    <p:sldId id="278" r:id="rId26"/>
    <p:sldId id="279" r:id="rId27"/>
    <p:sldId id="280" r:id="rId28"/>
    <p:sldId id="281" r:id="rId29"/>
    <p:sldId id="282" r:id="rId30"/>
    <p:sldId id="283" r:id="rId31"/>
    <p:sldId id="284" r:id="rId32"/>
    <p:sldId id="285" r:id="rId33"/>
    <p:sldId id="286" r:id="rId34"/>
    <p:sldId id="490" r:id="rId35"/>
    <p:sldId id="287" r:id="rId36"/>
    <p:sldId id="288" r:id="rId37"/>
    <p:sldId id="289" r:id="rId38"/>
    <p:sldId id="290" r:id="rId39"/>
    <p:sldId id="291" r:id="rId40"/>
    <p:sldId id="292" r:id="rId4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99E3E0-6D1F-FA49-874F-7BF7E8F69E62}" v="108" dt="2026-07-19T16:34:45.3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77"/>
    <p:restoredTop sz="95640" autoAdjust="0"/>
  </p:normalViewPr>
  <p:slideViewPr>
    <p:cSldViewPr snapToGrid="0" snapToObjects="1">
      <p:cViewPr>
        <p:scale>
          <a:sx n="108" d="100"/>
          <a:sy n="108" d="100"/>
        </p:scale>
        <p:origin x="52" y="6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6681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n.wikipedia.org/wiki/2021_Suez_Canal_obstructio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google.com/search?q=individualized+demands&amp;oq=what+is+logistics+4.0&amp;gs_lcrp=EgZjaHJvbWUyCQgAEEUYORiABDINCAEQABiGAxiABBiKBTIKCAIQABiABBiiBNIBCTc3NDJqMGoxNagCAbACAQ&amp;sourceid=chrome&amp;ie=UTF-8&amp;mstk=AUtExfCGyv2Oa79U6-Vefrx90SxdtD63QSZbvMmfjH-PgHqRGOrballnkNg1KrgeTThjHsPm7tuBg7EI4YpE9IwYA6DbBx-j88qJEEZATmPojZWyv5Jl9E8fUdj5DlCyPuhWUQSqhlv1iJGfPCeEXbzKzN0MUqvGoFgHjmRcQ7ViqPM-Z3U&amp;csui=3&amp;ved=2ahUKEwiJ6tnEl7eRAxUcOBAIHTe-GdoQgK4QegQIBRA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Major urban cities around world are experiencing traffic congestion due to urbanization. It is said this trend will continue in the future and this impacts the performance of logistics, manufacturing and many retail businesses. Due to congestion, sometime it becomes necessary to receive the product deliveries after business hours or even at night time. This means additional manpower and labor cost.</a:t>
            </a:r>
          </a:p>
          <a:p>
            <a:pPr>
              <a:buClr>
                <a:schemeClr val="hlink"/>
              </a:buClr>
            </a:pPr>
            <a:endParaRPr lang="en-US" altLang="en-US" sz="1200" dirty="0">
              <a:cs typeface="Arial" panose="020B0604020202020204" pitchFamily="34" charset="0"/>
            </a:endParaRPr>
          </a:p>
          <a:p>
            <a:pPr>
              <a:buClr>
                <a:schemeClr val="hlink"/>
              </a:buClr>
            </a:pPr>
            <a:r>
              <a:rPr lang="en-US" altLang="en-US" sz="1200" dirty="0">
                <a:cs typeface="Arial" panose="020B0604020202020204" pitchFamily="34" charset="0"/>
              </a:rPr>
              <a:t>LSCM activities might be accelerating environmental problems.  Transportation and logistics accounts for about 22% of global energy use, and 23% of CO2 emissions </a:t>
            </a:r>
            <a:r>
              <a:rPr lang="en-US" sz="1200" dirty="0">
                <a:cs typeface="Arial" panose="020B0604020202020204" pitchFamily="34" charset="0"/>
              </a:rPr>
              <a:t>For packaging, 252 million tones of packaging materials are used annually in the consumer industry - half paper, half plastic. We do have a serious plastic pollution problem: Every day approximately 8 million pieces of plastic waste find their way into oceans</a:t>
            </a:r>
          </a:p>
          <a:p>
            <a:pPr>
              <a:buClr>
                <a:schemeClr val="hlink"/>
              </a:buClr>
            </a:pPr>
            <a:endParaRPr lang="en-US" dirty="0">
              <a:cs typeface="Arial" panose="020B0604020202020204" pitchFamily="34" charset="0"/>
            </a:endParaRPr>
          </a:p>
          <a:p>
            <a:pPr>
              <a:buFont typeface="Wingdings" panose="05000000000000000000" pitchFamily="2" charset="2"/>
              <a:buNone/>
            </a:pPr>
            <a:r>
              <a:rPr lang="en-GB" sz="1200" dirty="0"/>
              <a:t>Presently, we are using 30% more resources than the earth can replenish each year (since Sep 2011)</a:t>
            </a:r>
          </a:p>
          <a:p>
            <a:pPr>
              <a:buFont typeface="Wingdings" panose="05000000000000000000" pitchFamily="2" charset="2"/>
              <a:buChar char="q"/>
            </a:pPr>
            <a:endParaRPr lang="en-GB" sz="1200" dirty="0"/>
          </a:p>
          <a:p>
            <a:pPr>
              <a:buFont typeface="Wingdings" panose="05000000000000000000" pitchFamily="2" charset="2"/>
              <a:buNone/>
            </a:pPr>
            <a:r>
              <a:rPr lang="en-GB" sz="1200" dirty="0"/>
              <a:t>If nothing would be done, by 2030 we would need two planets to sustain the quality of life (Juliette </a:t>
            </a:r>
            <a:r>
              <a:rPr lang="en-GB" sz="1200" dirty="0" err="1"/>
              <a:t>Jowit’s</a:t>
            </a:r>
            <a:r>
              <a:rPr lang="en-GB" sz="1200" dirty="0"/>
              <a:t> 2008) This is not sustainable since this kind of condition will certainly ignite various regional conflicts over resources and energy. I believe LSCM has a big responsibility as well as a huge opportunity to make a difference!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202124"/>
                </a:solidFill>
                <a:effectLst/>
                <a:highlight>
                  <a:srgbClr val="FFFFFF"/>
                </a:highlight>
                <a:latin typeface="arial" panose="020B0604020202020204" pitchFamily="34" charset="0"/>
                <a:hlinkClick r:id="rId3"/>
              </a:rPr>
              <a:t>2021 Suez Canal obstruction</a:t>
            </a:r>
          </a:p>
          <a:p>
            <a:pPr algn="l"/>
            <a:r>
              <a:rPr lang="en-US" b="0" i="0" u="none" strike="noStrike" dirty="0">
                <a:solidFill>
                  <a:srgbClr val="202124"/>
                </a:solidFill>
                <a:effectLst/>
                <a:highlight>
                  <a:srgbClr val="FFFFFF"/>
                </a:highlight>
                <a:latin typeface="arial" panose="020B0604020202020204" pitchFamily="34" charset="0"/>
                <a:hlinkClick r:id="rId3"/>
              </a:rPr>
              <a:t>Wikipedia</a:t>
            </a:r>
          </a:p>
          <a:p>
            <a:pPr algn="l"/>
            <a:r>
              <a:rPr lang="en-US" b="0" i="0" u="none" strike="noStrike" dirty="0">
                <a:solidFill>
                  <a:srgbClr val="4D5156"/>
                </a:solidFill>
                <a:effectLst/>
                <a:highlight>
                  <a:srgbClr val="FFFFFF"/>
                </a:highlight>
                <a:latin typeface="arial" panose="020B0604020202020204" pitchFamily="34" charset="0"/>
                <a:hlinkClick r:id="rId3"/>
              </a:rPr>
              <a:t>https://en.wikipedia.org › wiki › 2021_Suez_Canal_obstr...</a:t>
            </a:r>
            <a:endParaRPr lang="en-US" b="0" i="0" u="none" strike="noStrike" dirty="0">
              <a:solidFill>
                <a:srgbClr val="202124"/>
              </a:solidFill>
              <a:effectLst/>
              <a:highlight>
                <a:srgbClr val="FFFFFF"/>
              </a:highlight>
              <a:latin typeface="arial" panose="020B0604020202020204" pitchFamily="34" charset="0"/>
              <a:hlinkClick r:id="rId3"/>
            </a:endParaRPr>
          </a:p>
          <a:p>
            <a:pPr algn="l"/>
            <a:r>
              <a:rPr lang="en-US" b="0" i="0" dirty="0">
                <a:solidFill>
                  <a:srgbClr val="4D5156"/>
                </a:solidFill>
                <a:effectLst/>
                <a:highlight>
                  <a:srgbClr val="FFFFFF"/>
                </a:highlight>
                <a:latin typeface="arial" panose="020B0604020202020204" pitchFamily="34" charset="0"/>
              </a:rPr>
              <a:t>In March 2021, the </a:t>
            </a:r>
            <a:r>
              <a:rPr lang="en-US" b="1" i="0" dirty="0">
                <a:solidFill>
                  <a:srgbClr val="5F6368"/>
                </a:solidFill>
                <a:effectLst/>
                <a:highlight>
                  <a:srgbClr val="FFFFFF"/>
                </a:highlight>
                <a:latin typeface="arial" panose="020B0604020202020204" pitchFamily="34" charset="0"/>
              </a:rPr>
              <a:t>Suez Canal</a:t>
            </a:r>
            <a:r>
              <a:rPr lang="en-US" b="0" i="0" dirty="0">
                <a:solidFill>
                  <a:srgbClr val="4D5156"/>
                </a:solidFill>
                <a:effectLst/>
                <a:highlight>
                  <a:srgbClr val="FFFFFF"/>
                </a:highlight>
                <a:latin typeface="arial" panose="020B0604020202020204" pitchFamily="34" charset="0"/>
              </a:rPr>
              <a:t> was blocked for six days by the Ever Given, a container ship that had run aground in the canal. The 400-metre-long (1,300 ft)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AF70F-8A1F-87C1-88A8-FBCEA3476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4BCD8-8DDB-59AE-A590-F4B0509C3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4E5EF1-CE34-EE77-BEA0-EE15C04A2F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34169F-EA45-32BC-1A9C-871F5A8B10BB}"/>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422514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de-DE" altLang="en-US" sz="1400" kern="0" dirty="0">
                <a:solidFill>
                  <a:srgbClr val="000000"/>
                </a:solidFill>
                <a:cs typeface="Arial" panose="020B0604020202020204" pitchFamily="34" charset="0"/>
              </a:rPr>
              <a:t>Many </a:t>
            </a:r>
            <a:r>
              <a:rPr lang="de-DE" altLang="en-US" sz="1400" kern="0" dirty="0" err="1">
                <a:solidFill>
                  <a:srgbClr val="000000"/>
                </a:solidFill>
                <a:cs typeface="Arial" panose="020B0604020202020204" pitchFamily="34" charset="0"/>
              </a:rPr>
              <a:t>mutinational</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companies</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have</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used</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focused</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factory</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centrailzing</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inventory</a:t>
            </a:r>
            <a:r>
              <a:rPr lang="de-DE" altLang="en-US" sz="1400" kern="0" dirty="0">
                <a:solidFill>
                  <a:srgbClr val="000000"/>
                </a:solidFill>
                <a:cs typeface="Arial" panose="020B0604020202020204" pitchFamily="34" charset="0"/>
              </a:rPr>
              <a:t>, and </a:t>
            </a:r>
            <a:r>
              <a:rPr lang="de-DE" altLang="en-US" sz="1400" kern="0" dirty="0" err="1">
                <a:solidFill>
                  <a:srgbClr val="000000"/>
                </a:solidFill>
                <a:cs typeface="Arial" panose="020B0604020202020204" pitchFamily="34" charset="0"/>
              </a:rPr>
              <a:t>postponement</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approaches</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to</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gain</a:t>
            </a:r>
            <a:r>
              <a:rPr lang="de-DE" altLang="en-US" sz="1400" kern="0" dirty="0">
                <a:solidFill>
                  <a:srgbClr val="000000"/>
                </a:solidFill>
                <a:cs typeface="Arial" panose="020B0604020202020204" pitchFamily="34" charset="0"/>
              </a:rPr>
              <a:t> global </a:t>
            </a:r>
            <a:r>
              <a:rPr lang="de-DE" altLang="en-US" sz="1400" kern="0" dirty="0" err="1">
                <a:solidFill>
                  <a:srgbClr val="000000"/>
                </a:solidFill>
                <a:cs typeface="Arial" panose="020B0604020202020204" pitchFamily="34" charset="0"/>
              </a:rPr>
              <a:t>competitiveeness</a:t>
            </a:r>
            <a:r>
              <a:rPr lang="de-DE" altLang="en-US" sz="1400" kern="0" dirty="0">
                <a:solidFill>
                  <a:srgbClr val="000000"/>
                </a:solidFill>
                <a:cs typeface="Arial" panose="020B0604020202020204" pitchFamily="34" charset="0"/>
              </a:rPr>
              <a:t>.</a:t>
            </a:r>
          </a:p>
          <a:p>
            <a:pPr>
              <a:lnSpc>
                <a:spcPct val="90000"/>
              </a:lnSpc>
            </a:pPr>
            <a:endParaRPr lang="de-DE" altLang="en-US" sz="1400" kern="0" dirty="0">
              <a:solidFill>
                <a:srgbClr val="000000"/>
              </a:solidFill>
              <a:cs typeface="Arial" panose="020B0604020202020204" pitchFamily="34" charset="0"/>
            </a:endParaRPr>
          </a:p>
          <a:p>
            <a:pPr>
              <a:lnSpc>
                <a:spcPct val="90000"/>
              </a:lnSpc>
            </a:pPr>
            <a:r>
              <a:rPr lang="de-DE" altLang="en-US" sz="1400" kern="0" dirty="0" err="1">
                <a:solidFill>
                  <a:srgbClr val="000000"/>
                </a:solidFill>
                <a:cs typeface="Arial" panose="020B0604020202020204" pitchFamily="34" charset="0"/>
              </a:rPr>
              <a:t>Focused</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factory</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is</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structured</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around</a:t>
            </a:r>
            <a:r>
              <a:rPr lang="de-DE" altLang="en-US" sz="1400" kern="0" dirty="0">
                <a:solidFill>
                  <a:srgbClr val="000000"/>
                </a:solidFill>
                <a:cs typeface="Arial" panose="020B0604020202020204" pitchFamily="34" charset="0"/>
              </a:rPr>
              <a:t> a </a:t>
            </a:r>
            <a:r>
              <a:rPr lang="de-DE" altLang="en-US" sz="1400" kern="0" dirty="0" err="1">
                <a:solidFill>
                  <a:srgbClr val="000000"/>
                </a:solidFill>
                <a:cs typeface="Arial" panose="020B0604020202020204" pitchFamily="34" charset="0"/>
              </a:rPr>
              <a:t>product</a:t>
            </a:r>
            <a:r>
              <a:rPr lang="de-DE" altLang="en-US" sz="1400" kern="0" dirty="0">
                <a:solidFill>
                  <a:srgbClr val="000000"/>
                </a:solidFill>
                <a:cs typeface="Arial" panose="020B0604020202020204" pitchFamily="34" charset="0"/>
              </a:rPr>
              <a:t>, so </a:t>
            </a:r>
            <a:r>
              <a:rPr lang="en-US" altLang="en-US" sz="1400" kern="0" dirty="0">
                <a:solidFill>
                  <a:srgbClr val="000000"/>
                </a:solidFill>
                <a:cs typeface="Arial" panose="020B0604020202020204" pitchFamily="34" charset="0"/>
              </a:rPr>
              <a:t>products are produced in a central facility and then transported to local markets</a:t>
            </a:r>
            <a:r>
              <a:rPr lang="de-DE" altLang="en-US" sz="1400" kern="0" dirty="0">
                <a:solidFill>
                  <a:srgbClr val="000000"/>
                </a:solidFill>
                <a:cs typeface="Arial" panose="020B0604020202020204" pitchFamily="34" charset="0"/>
              </a:rPr>
              <a:t>. In </a:t>
            </a:r>
            <a:r>
              <a:rPr lang="de-DE" altLang="en-US" sz="1400" kern="0" dirty="0" err="1">
                <a:solidFill>
                  <a:srgbClr val="000000"/>
                </a:solidFill>
                <a:cs typeface="Arial" panose="020B0604020202020204" pitchFamily="34" charset="0"/>
              </a:rPr>
              <a:t>this</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way</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production</a:t>
            </a:r>
            <a:r>
              <a:rPr lang="de-DE" altLang="en-US" sz="1400" kern="0" dirty="0">
                <a:solidFill>
                  <a:srgbClr val="000000"/>
                </a:solidFill>
                <a:cs typeface="Arial" panose="020B0604020202020204" pitchFamily="34" charset="0"/>
              </a:rPr>
              <a:t>  </a:t>
            </a:r>
            <a:r>
              <a:rPr lang="de-DE" altLang="en-US" sz="1400" u="sng" kern="0" dirty="0" err="1">
                <a:solidFill>
                  <a:srgbClr val="000000"/>
                </a:solidFill>
                <a:cs typeface="Arial" panose="020B0604020202020204" pitchFamily="34" charset="0"/>
              </a:rPr>
              <a:t>cuts</a:t>
            </a:r>
            <a:r>
              <a:rPr lang="de-DE" altLang="en-US" sz="1400" u="sng" kern="0" dirty="0">
                <a:solidFill>
                  <a:srgbClr val="000000"/>
                </a:solidFill>
                <a:cs typeface="Arial" panose="020B0604020202020204" pitchFamily="34" charset="0"/>
              </a:rPr>
              <a:t> </a:t>
            </a:r>
            <a:r>
              <a:rPr lang="de-DE" altLang="en-US" sz="1400" u="sng" kern="0" dirty="0" err="1">
                <a:solidFill>
                  <a:srgbClr val="000000"/>
                </a:solidFill>
                <a:cs typeface="Arial" panose="020B0604020202020204" pitchFamily="34" charset="0"/>
              </a:rPr>
              <a:t>manufacturing</a:t>
            </a:r>
            <a:r>
              <a:rPr lang="de-DE" altLang="en-US" sz="1400" u="sng" kern="0" dirty="0">
                <a:solidFill>
                  <a:srgbClr val="000000"/>
                </a:solidFill>
                <a:cs typeface="Arial" panose="020B0604020202020204" pitchFamily="34" charset="0"/>
              </a:rPr>
              <a:t> </a:t>
            </a:r>
            <a:r>
              <a:rPr lang="de-DE" altLang="en-US" sz="1400" u="sng" kern="0" dirty="0" err="1">
                <a:solidFill>
                  <a:srgbClr val="000000"/>
                </a:solidFill>
                <a:cs typeface="Arial" panose="020B0604020202020204" pitchFamily="34" charset="0"/>
              </a:rPr>
              <a:t>costs</a:t>
            </a:r>
            <a:r>
              <a:rPr lang="de-DE" altLang="en-US" sz="1400" kern="0" dirty="0">
                <a:solidFill>
                  <a:srgbClr val="000000"/>
                </a:solidFill>
                <a:cs typeface="Arial" panose="020B0604020202020204" pitchFamily="34" charset="0"/>
              </a:rPr>
              <a:t> </a:t>
            </a:r>
          </a:p>
          <a:p>
            <a:pPr>
              <a:lnSpc>
                <a:spcPct val="90000"/>
              </a:lnSpc>
              <a:buFont typeface="Wingdings" panose="05000000000000000000" pitchFamily="2" charset="2"/>
              <a:buNone/>
            </a:pPr>
            <a:endParaRPr lang="de-DE" altLang="en-US" sz="1400" kern="0" dirty="0">
              <a:solidFill>
                <a:srgbClr val="000000"/>
              </a:solidFill>
              <a:cs typeface="Arial" panose="020B0604020202020204" pitchFamily="34" charset="0"/>
            </a:endParaRPr>
          </a:p>
          <a:p>
            <a:pPr>
              <a:lnSpc>
                <a:spcPct val="90000"/>
              </a:lnSpc>
              <a:buFont typeface="Wingdings" panose="05000000000000000000" pitchFamily="2" charset="2"/>
              <a:buNone/>
            </a:pPr>
            <a:r>
              <a:rPr lang="de-DE" altLang="en-US" sz="1400" kern="0" dirty="0" err="1">
                <a:solidFill>
                  <a:srgbClr val="000000"/>
                </a:solidFill>
                <a:cs typeface="Arial" panose="020B0604020202020204" pitchFamily="34" charset="0"/>
              </a:rPr>
              <a:t>Centralized</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Inventory</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reduces</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duplicated</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safety</a:t>
            </a:r>
            <a:r>
              <a:rPr lang="de-DE" altLang="en-US" sz="1400" kern="0" dirty="0">
                <a:solidFill>
                  <a:srgbClr val="000000"/>
                </a:solidFill>
                <a:cs typeface="Arial" panose="020B0604020202020204" pitchFamily="34" charset="0"/>
              </a:rPr>
              <a:t> stock </a:t>
            </a:r>
            <a:r>
              <a:rPr lang="de-DE" altLang="en-US" sz="1400" kern="0" dirty="0" err="1">
                <a:solidFill>
                  <a:srgbClr val="000000"/>
                </a:solidFill>
                <a:cs typeface="Arial" panose="020B0604020202020204" pitchFamily="34" charset="0"/>
              </a:rPr>
              <a:t>costs</a:t>
            </a:r>
            <a:r>
              <a:rPr lang="de-DE" altLang="en-US" sz="1400" kern="0" dirty="0">
                <a:solidFill>
                  <a:srgbClr val="000000"/>
                </a:solidFill>
                <a:cs typeface="Arial" panose="020B0604020202020204" pitchFamily="34" charset="0"/>
              </a:rPr>
              <a:t> and </a:t>
            </a:r>
            <a:r>
              <a:rPr lang="de-DE" altLang="en-US" sz="1400" kern="0" dirty="0" err="1">
                <a:solidFill>
                  <a:srgbClr val="000000"/>
                </a:solidFill>
                <a:cs typeface="Arial" panose="020B0604020202020204" pitchFamily="34" charset="0"/>
              </a:rPr>
              <a:t>balances</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peak</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demands</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across</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regions</a:t>
            </a:r>
            <a:endParaRPr lang="de-DE" altLang="en-US" sz="1400" kern="0" dirty="0">
              <a:solidFill>
                <a:srgbClr val="000000"/>
              </a:solidFill>
              <a:cs typeface="Arial" panose="020B0604020202020204" pitchFamily="34" charset="0"/>
            </a:endParaRPr>
          </a:p>
          <a:p>
            <a:pPr>
              <a:lnSpc>
                <a:spcPct val="90000"/>
              </a:lnSpc>
              <a:buFontTx/>
              <a:buNone/>
            </a:pPr>
            <a:endParaRPr lang="de-DE" altLang="en-US" sz="1400" kern="0" dirty="0">
              <a:solidFill>
                <a:srgbClr val="000000"/>
              </a:solidFill>
              <a:cs typeface="Arial" panose="020B0604020202020204" pitchFamily="34" charset="0"/>
            </a:endParaRPr>
          </a:p>
          <a:p>
            <a:pPr>
              <a:lnSpc>
                <a:spcPct val="90000"/>
              </a:lnSpc>
              <a:buFontTx/>
              <a:buNone/>
            </a:pPr>
            <a:r>
              <a:rPr lang="de-DE" altLang="en-US" sz="1400" kern="0" dirty="0">
                <a:solidFill>
                  <a:srgbClr val="000000"/>
                </a:solidFill>
                <a:cs typeface="Arial" panose="020B0604020202020204" pitchFamily="34" charset="0"/>
              </a:rPr>
              <a:t>Also, </a:t>
            </a:r>
            <a:r>
              <a:rPr lang="de-DE" altLang="en-US" sz="1400" kern="0" dirty="0" err="1">
                <a:solidFill>
                  <a:srgbClr val="000000"/>
                </a:solidFill>
                <a:cs typeface="Arial" panose="020B0604020202020204" pitchFamily="34" charset="0"/>
              </a:rPr>
              <a:t>the</a:t>
            </a:r>
            <a:r>
              <a:rPr lang="de-DE" altLang="en-US" sz="1400" kern="0" dirty="0">
                <a:solidFill>
                  <a:srgbClr val="000000"/>
                </a:solidFill>
                <a:cs typeface="Arial" panose="020B0604020202020204" pitchFamily="34" charset="0"/>
              </a:rPr>
              <a:t> final </a:t>
            </a:r>
            <a:r>
              <a:rPr lang="de-DE" altLang="en-US" sz="1400" kern="0" dirty="0" err="1">
                <a:solidFill>
                  <a:srgbClr val="000000"/>
                </a:solidFill>
                <a:cs typeface="Arial" panose="020B0604020202020204" pitchFamily="34" charset="0"/>
              </a:rPr>
              <a:t>customization</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of</a:t>
            </a:r>
            <a:r>
              <a:rPr lang="de-DE" altLang="en-US" sz="1400" kern="0" dirty="0">
                <a:solidFill>
                  <a:srgbClr val="000000"/>
                </a:solidFill>
                <a:cs typeface="Arial" panose="020B0604020202020204" pitchFamily="34" charset="0"/>
              </a:rPr>
              <a:t> a </a:t>
            </a:r>
            <a:r>
              <a:rPr lang="de-DE" altLang="en-US" sz="1400" kern="0" dirty="0" err="1">
                <a:solidFill>
                  <a:srgbClr val="000000"/>
                </a:solidFill>
                <a:cs typeface="Arial" panose="020B0604020202020204" pitchFamily="34" charset="0"/>
              </a:rPr>
              <a:t>product</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can</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be</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delayed</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until</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the</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actual</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customer</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is</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identified</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to</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provide</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customised</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products</a:t>
            </a:r>
            <a:r>
              <a:rPr lang="de-DE" altLang="en-US" sz="1400" kern="0" dirty="0">
                <a:solidFill>
                  <a:srgbClr val="000000"/>
                </a:solidFill>
                <a:cs typeface="Arial" panose="020B0604020202020204" pitchFamily="34" charset="0"/>
              </a:rPr>
              <a:t> at </a:t>
            </a:r>
            <a:r>
              <a:rPr lang="de-DE" altLang="en-US" sz="1400" kern="0" dirty="0" err="1">
                <a:solidFill>
                  <a:srgbClr val="000000"/>
                </a:solidFill>
                <a:cs typeface="Arial" panose="020B0604020202020204" pitchFamily="34" charset="0"/>
              </a:rPr>
              <a:t>low</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cost</a:t>
            </a:r>
            <a:r>
              <a:rPr lang="de-DE" altLang="en-US" sz="1400" kern="0" dirty="0">
                <a:solidFill>
                  <a:srgbClr val="000000"/>
                </a:solidFill>
                <a:cs typeface="Arial" panose="020B0604020202020204" pitchFamily="34" charset="0"/>
              </a:rPr>
              <a:t>.</a:t>
            </a:r>
          </a:p>
          <a:p>
            <a:pPr lvl="0">
              <a:buClr>
                <a:srgbClr val="FF9900"/>
              </a:buClr>
              <a:buFont typeface="Wingdings" panose="05000000000000000000" pitchFamily="2" charset="2"/>
              <a:buNone/>
            </a:pPr>
            <a:endParaRPr lang="de-DE" altLang="en-US" sz="1400" kern="0" dirty="0">
              <a:solidFill>
                <a:srgbClr val="000000"/>
              </a:solidFill>
              <a:cs typeface="Arial" panose="020B0604020202020204" pitchFamily="34" charset="0"/>
            </a:endParaRPr>
          </a:p>
          <a:p>
            <a:pPr lvl="0">
              <a:buClr>
                <a:srgbClr val="FF9900"/>
              </a:buClr>
              <a:buFont typeface="Wingdings" panose="05000000000000000000" pitchFamily="2" charset="2"/>
              <a:buNone/>
            </a:pPr>
            <a:r>
              <a:rPr lang="de-DE" altLang="en-US" sz="1400" kern="0" dirty="0">
                <a:solidFill>
                  <a:srgbClr val="000000"/>
                </a:solidFill>
                <a:cs typeface="Arial" panose="020B0604020202020204" pitchFamily="34" charset="0"/>
              </a:rPr>
              <a:t>With </a:t>
            </a:r>
            <a:r>
              <a:rPr lang="de-DE" altLang="en-US" sz="1400" kern="0" dirty="0" err="1">
                <a:solidFill>
                  <a:srgbClr val="000000"/>
                </a:solidFill>
                <a:cs typeface="Arial" panose="020B0604020202020204" pitchFamily="34" charset="0"/>
              </a:rPr>
              <a:t>the</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impact</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of</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the</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covid</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pandemic</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it</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is</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expected</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that</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the</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new</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trend</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of</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moving</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factory</a:t>
            </a:r>
            <a:r>
              <a:rPr lang="de-DE" altLang="en-US" sz="1400" kern="0" dirty="0">
                <a:solidFill>
                  <a:srgbClr val="000000"/>
                </a:solidFill>
                <a:cs typeface="Arial" panose="020B0604020202020204" pitchFamily="34" charset="0"/>
              </a:rPr>
              <a:t> and </a:t>
            </a:r>
            <a:r>
              <a:rPr lang="de-DE" altLang="en-US" sz="1400" kern="0" dirty="0" err="1">
                <a:solidFill>
                  <a:srgbClr val="000000"/>
                </a:solidFill>
                <a:cs typeface="Arial" panose="020B0604020202020204" pitchFamily="34" charset="0"/>
              </a:rPr>
              <a:t>warehosue</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close</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to</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the</a:t>
            </a:r>
            <a:r>
              <a:rPr lang="de-DE" altLang="en-US" sz="1400" kern="0" dirty="0">
                <a:solidFill>
                  <a:srgbClr val="000000"/>
                </a:solidFill>
                <a:cs typeface="Arial" panose="020B0604020202020204" pitchFamily="34" charset="0"/>
              </a:rPr>
              <a:t> final </a:t>
            </a:r>
            <a:r>
              <a:rPr lang="de-DE" altLang="en-US" sz="1400" kern="0" dirty="0" err="1">
                <a:solidFill>
                  <a:srgbClr val="000000"/>
                </a:solidFill>
                <a:cs typeface="Arial" panose="020B0604020202020204" pitchFamily="34" charset="0"/>
              </a:rPr>
              <a:t>customers</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through</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reshoring</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or</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nearsharing</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for</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building</a:t>
            </a:r>
            <a:r>
              <a:rPr lang="de-DE" altLang="en-US" sz="1400" kern="0" dirty="0">
                <a:solidFill>
                  <a:srgbClr val="000000"/>
                </a:solidFill>
                <a:cs typeface="Arial" panose="020B0604020202020204" pitchFamily="34" charset="0"/>
              </a:rPr>
              <a:t> national </a:t>
            </a:r>
            <a:r>
              <a:rPr lang="de-DE" altLang="en-US" sz="1400" kern="0" dirty="0" err="1">
                <a:solidFill>
                  <a:srgbClr val="000000"/>
                </a:solidFill>
                <a:cs typeface="Arial" panose="020B0604020202020204" pitchFamily="34" charset="0"/>
              </a:rPr>
              <a:t>or</a:t>
            </a:r>
            <a:r>
              <a:rPr lang="de-DE" altLang="en-US" sz="1400" kern="0" dirty="0">
                <a:solidFill>
                  <a:srgbClr val="000000"/>
                </a:solidFill>
                <a:cs typeface="Arial" panose="020B0604020202020204" pitchFamily="34" charset="0"/>
              </a:rPr>
              <a:t> regional </a:t>
            </a:r>
            <a:r>
              <a:rPr lang="de-DE" altLang="en-US" sz="1400" kern="0" dirty="0" err="1">
                <a:solidFill>
                  <a:srgbClr val="000000"/>
                </a:solidFill>
                <a:cs typeface="Arial" panose="020B0604020202020204" pitchFamily="34" charset="0"/>
              </a:rPr>
              <a:t>capacity</a:t>
            </a:r>
            <a:r>
              <a:rPr lang="de-DE" altLang="en-US" sz="1400" kern="0" dirty="0">
                <a:solidFill>
                  <a:srgbClr val="000000"/>
                </a:solidFill>
                <a:cs typeface="Arial" panose="020B0604020202020204" pitchFamily="34" charset="0"/>
              </a:rPr>
              <a:t>. New </a:t>
            </a:r>
            <a:r>
              <a:rPr lang="de-DE" altLang="en-US" sz="1400" kern="0" dirty="0" err="1">
                <a:solidFill>
                  <a:srgbClr val="000000"/>
                </a:solidFill>
                <a:cs typeface="Arial" panose="020B0604020202020204" pitchFamily="34" charset="0"/>
              </a:rPr>
              <a:t>potentla</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areas</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for</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nearshoring</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can</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be</a:t>
            </a:r>
            <a:r>
              <a:rPr lang="de-DE" altLang="en-US" sz="1400" kern="0" dirty="0">
                <a:solidFill>
                  <a:srgbClr val="000000"/>
                </a:solidFill>
                <a:cs typeface="Arial" panose="020B0604020202020204" pitchFamily="34" charset="0"/>
              </a:rPr>
              <a:t> </a:t>
            </a:r>
            <a:r>
              <a:rPr lang="de-DE" altLang="en-US" sz="1400" kern="0" dirty="0" err="1">
                <a:solidFill>
                  <a:srgbClr val="000000"/>
                </a:solidFill>
                <a:cs typeface="Arial" panose="020B0604020202020204" pitchFamily="34" charset="0"/>
              </a:rPr>
              <a:t>Easten</a:t>
            </a:r>
            <a:r>
              <a:rPr lang="de-DE" altLang="en-US" sz="1400" kern="0" dirty="0">
                <a:solidFill>
                  <a:srgbClr val="000000"/>
                </a:solidFill>
                <a:cs typeface="Arial" panose="020B0604020202020204" pitchFamily="34" charset="0"/>
              </a:rPr>
              <a:t> Europe countries, South Asia </a:t>
            </a:r>
            <a:r>
              <a:rPr lang="de-DE" altLang="en-US" sz="1400" kern="0" dirty="0" err="1">
                <a:solidFill>
                  <a:srgbClr val="000000"/>
                </a:solidFill>
                <a:cs typeface="Arial" panose="020B0604020202020204" pitchFamily="34" charset="0"/>
              </a:rPr>
              <a:t>coutries</a:t>
            </a:r>
            <a:r>
              <a:rPr lang="de-DE" altLang="en-US" sz="1400" kern="0" dirty="0">
                <a:solidFill>
                  <a:srgbClr val="000000"/>
                </a:solidFill>
                <a:cs typeface="Arial" panose="020B0604020202020204" pitchFamily="34" charset="0"/>
              </a:rPr>
              <a:t>, and South </a:t>
            </a:r>
            <a:r>
              <a:rPr lang="de-DE" altLang="en-US" sz="1400" kern="0" dirty="0" err="1">
                <a:solidFill>
                  <a:srgbClr val="000000"/>
                </a:solidFill>
                <a:cs typeface="Arial" panose="020B0604020202020204" pitchFamily="34" charset="0"/>
              </a:rPr>
              <a:t>America</a:t>
            </a:r>
            <a:r>
              <a:rPr lang="de-DE" altLang="en-US" sz="1400" kern="0" dirty="0">
                <a:solidFill>
                  <a:srgbClr val="000000"/>
                </a:solidFill>
                <a:cs typeface="Arial" panose="020B0604020202020204" pitchFamily="34" charset="0"/>
              </a:rPr>
              <a:t> countries.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9036" indent="-289036" defTabSz="924916">
              <a:lnSpc>
                <a:spcPct val="90000"/>
              </a:lnSpc>
              <a:buFontTx/>
              <a:buChar char="-"/>
              <a:defRPr/>
            </a:pPr>
            <a:r>
              <a:rPr lang="en-US" altLang="en-US" sz="1200" dirty="0"/>
              <a:t>Inventory buffering </a:t>
            </a:r>
            <a:r>
              <a:rPr lang="en-US" sz="1200" dirty="0"/>
              <a:t>is the most used buffering method with safety stock</a:t>
            </a:r>
          </a:p>
          <a:p>
            <a:pPr marL="289036" indent="-289036" defTabSz="924916">
              <a:lnSpc>
                <a:spcPct val="90000"/>
              </a:lnSpc>
              <a:buFontTx/>
              <a:buChar char="-"/>
              <a:defRPr/>
            </a:pPr>
            <a:r>
              <a:rPr lang="en-US" altLang="en-US" sz="1200" dirty="0"/>
              <a:t>Capacity buffering might mean </a:t>
            </a:r>
            <a:r>
              <a:rPr lang="en-US" sz="1200" dirty="0"/>
              <a:t>expanding a capability to run a third shift or building redundancy in a system  as a way to buffer against supply shortages or upticks in demand. </a:t>
            </a:r>
          </a:p>
          <a:p>
            <a:pPr marL="289036" indent="-289036" defTabSz="924916">
              <a:lnSpc>
                <a:spcPct val="90000"/>
              </a:lnSpc>
              <a:buFontTx/>
              <a:buChar char="-"/>
              <a:defRPr/>
            </a:pPr>
            <a:r>
              <a:rPr lang="en-US" altLang="en-US" sz="1200" dirty="0"/>
              <a:t>Time Buffering might mean d</a:t>
            </a:r>
            <a:r>
              <a:rPr lang="en-US" sz="1200" dirty="0"/>
              <a:t>elaying distribution by holding inventory upstream until absolutely necessary or padding the delivery time quoted to customers</a:t>
            </a:r>
            <a:endParaRPr lang="en-US" altLang="en-US" sz="1200"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n-US" sz="1200" dirty="0">
                <a:ea typeface="Calibri" panose="020F0502020204030204" pitchFamily="34" charset="0"/>
              </a:rPr>
              <a:t>Design SCs based on product life cycle. During the introduction stage, focus on providing the high level of customer service, but at the mature and end of life cycle, focus on reducing the cost of SCs. </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At each stage of your supply chain, inventory and transportation costs occur, so simplifying or shortening your supply chain might save the cost and make more efficient, like Dell and Amazon supply chains.</a:t>
            </a:r>
          </a:p>
          <a:p>
            <a:endParaRPr lang="en-US" sz="1200" dirty="0"/>
          </a:p>
          <a:p>
            <a:r>
              <a:rPr lang="en-US" sz="1200" dirty="0"/>
              <a:t>We know both Dell and Amazon do not have retail stores and they use pull and push strategy very effectively. </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US" b="1" i="0" dirty="0">
                <a:solidFill>
                  <a:srgbClr val="D1D5DB"/>
                </a:solidFill>
                <a:effectLst/>
                <a:latin typeface="Söhne"/>
              </a:rPr>
              <a:t>Internet of Things (IoT):</a:t>
            </a:r>
            <a:endParaRPr lang="en-US" b="0" i="0" dirty="0">
              <a:solidFill>
                <a:srgbClr val="D1D5DB"/>
              </a:solidFill>
              <a:effectLst/>
              <a:latin typeface="Söhne"/>
            </a:endParaRPr>
          </a:p>
          <a:p>
            <a:pPr marL="742950" lvl="1" indent="-285750" algn="l">
              <a:buFont typeface="+mj-lt"/>
              <a:buAutoNum type="arabicPeriod"/>
            </a:pPr>
            <a:r>
              <a:rPr lang="en-US" b="1" i="0" dirty="0">
                <a:solidFill>
                  <a:srgbClr val="D1D5DB"/>
                </a:solidFill>
                <a:effectLst/>
                <a:latin typeface="Söhne"/>
              </a:rPr>
              <a:t>Smart Supply Chain Management:</a:t>
            </a:r>
            <a:r>
              <a:rPr lang="en-US" b="0" i="0" dirty="0">
                <a:solidFill>
                  <a:srgbClr val="D1D5DB"/>
                </a:solidFill>
                <a:effectLst/>
                <a:latin typeface="Söhne"/>
              </a:rPr>
              <a:t> IoT devices and sensors provide real-time data on the status and location of goods in transit. This enables better visibility into the supply chain, allowing procurement teams to make informed decisions based on the actual movement and conditions of goods.</a:t>
            </a:r>
          </a:p>
          <a:p>
            <a:pPr marL="742950" lvl="1" indent="-285750" algn="l">
              <a:buFont typeface="+mj-lt"/>
              <a:buAutoNum type="arabicPeriod"/>
            </a:pPr>
            <a:r>
              <a:rPr lang="en-US" b="1" i="0" dirty="0">
                <a:solidFill>
                  <a:srgbClr val="D1D5DB"/>
                </a:solidFill>
                <a:effectLst/>
                <a:latin typeface="Söhne"/>
              </a:rPr>
              <a:t>Predictive Maintenance:</a:t>
            </a:r>
            <a:r>
              <a:rPr lang="en-US" b="0" i="0" dirty="0">
                <a:solidFill>
                  <a:srgbClr val="D1D5DB"/>
                </a:solidFill>
                <a:effectLst/>
                <a:latin typeface="Söhne"/>
              </a:rPr>
              <a:t> IoT-enabled sensors on machinery and equipment can monitor their performance and predict maintenance needs. This helps in proactive maintenance planning, reducing downtime and ensuring a smoother procurement process.</a:t>
            </a:r>
          </a:p>
          <a:p>
            <a:pPr algn="l">
              <a:buFont typeface="+mj-lt"/>
              <a:buAutoNum type="arabicPeriod"/>
            </a:pPr>
            <a:r>
              <a:rPr lang="en-US" b="1" i="0" dirty="0">
                <a:solidFill>
                  <a:srgbClr val="D1D5DB"/>
                </a:solidFill>
                <a:effectLst/>
                <a:latin typeface="Söhne"/>
              </a:rPr>
              <a:t>Artificial Intelligence (AI) and Machine Learning (ML):</a:t>
            </a:r>
            <a:endParaRPr lang="en-US" b="0" i="0" dirty="0">
              <a:solidFill>
                <a:srgbClr val="D1D5DB"/>
              </a:solidFill>
              <a:effectLst/>
              <a:latin typeface="Söhne"/>
            </a:endParaRPr>
          </a:p>
          <a:p>
            <a:pPr marL="742950" lvl="1" indent="-285750" algn="l">
              <a:buFont typeface="+mj-lt"/>
              <a:buAutoNum type="arabicPeriod"/>
            </a:pPr>
            <a:r>
              <a:rPr lang="en-US" b="1" i="0" dirty="0">
                <a:solidFill>
                  <a:srgbClr val="D1D5DB"/>
                </a:solidFill>
                <a:effectLst/>
                <a:latin typeface="Söhne"/>
              </a:rPr>
              <a:t>Predictive Analytics:</a:t>
            </a:r>
            <a:r>
              <a:rPr lang="en-US" b="0" i="0" dirty="0">
                <a:solidFill>
                  <a:srgbClr val="D1D5DB"/>
                </a:solidFill>
                <a:effectLst/>
                <a:latin typeface="Söhne"/>
              </a:rPr>
              <a:t> AI and ML algorithms analyze historical data to predict future demand patterns, allowing procurement teams to optimize inventory levels and make more accurate purchasing decisions.</a:t>
            </a:r>
          </a:p>
          <a:p>
            <a:pPr marL="742950" lvl="1" indent="-285750" algn="l">
              <a:buFont typeface="+mj-lt"/>
              <a:buAutoNum type="arabicPeriod"/>
            </a:pPr>
            <a:r>
              <a:rPr lang="en-US" b="1" i="0" dirty="0">
                <a:solidFill>
                  <a:srgbClr val="D1D5DB"/>
                </a:solidFill>
                <a:effectLst/>
                <a:latin typeface="Söhne"/>
              </a:rPr>
              <a:t>Supplier Risk Management:</a:t>
            </a:r>
            <a:r>
              <a:rPr lang="en-US" b="0" i="0" dirty="0">
                <a:solidFill>
                  <a:srgbClr val="D1D5DB"/>
                </a:solidFill>
                <a:effectLst/>
                <a:latin typeface="Söhne"/>
              </a:rPr>
              <a:t> AI can assess and predict supplier risks by analyzing various factors, such as financial stability, geopolitical events, and market trends. This assists procurement in making risk-informed supplier selection and management decisions.</a:t>
            </a:r>
          </a:p>
          <a:p>
            <a:pPr algn="l">
              <a:buFont typeface="+mj-lt"/>
              <a:buAutoNum type="arabicPeriod"/>
            </a:pPr>
            <a:r>
              <a:rPr lang="en-US" b="1" i="0" dirty="0">
                <a:solidFill>
                  <a:srgbClr val="D1D5DB"/>
                </a:solidFill>
                <a:effectLst/>
                <a:latin typeface="Söhne"/>
              </a:rPr>
              <a:t>Blockchain Technology:</a:t>
            </a:r>
            <a:endParaRPr lang="en-US" b="0" i="0" dirty="0">
              <a:solidFill>
                <a:srgbClr val="D1D5DB"/>
              </a:solidFill>
              <a:effectLst/>
              <a:latin typeface="Söhne"/>
            </a:endParaRPr>
          </a:p>
          <a:p>
            <a:pPr marL="742950" lvl="1" indent="-285750" algn="l">
              <a:buFont typeface="+mj-lt"/>
              <a:buAutoNum type="arabicPeriod"/>
            </a:pPr>
            <a:r>
              <a:rPr lang="en-US" b="1" i="0" dirty="0">
                <a:solidFill>
                  <a:srgbClr val="D1D5DB"/>
                </a:solidFill>
                <a:effectLst/>
                <a:latin typeface="Söhne"/>
              </a:rPr>
              <a:t>Transparent and Secure Transactions:</a:t>
            </a:r>
            <a:r>
              <a:rPr lang="en-US" b="0" i="0" dirty="0">
                <a:solidFill>
                  <a:srgbClr val="D1D5DB"/>
                </a:solidFill>
                <a:effectLst/>
                <a:latin typeface="Söhne"/>
              </a:rPr>
              <a:t> Blockchain provides a decentralized and secure ledger for transparent and traceable transactions. In procurement, it can be used to create a tamper-proof record of transactions, enhancing trust and transparency in the supply chain.</a:t>
            </a:r>
          </a:p>
          <a:p>
            <a:pPr marL="742950" lvl="1" indent="-285750" algn="l">
              <a:buFont typeface="+mj-lt"/>
              <a:buAutoNum type="arabicPeriod"/>
            </a:pPr>
            <a:r>
              <a:rPr lang="en-US" b="1" i="0" dirty="0">
                <a:solidFill>
                  <a:srgbClr val="D1D5DB"/>
                </a:solidFill>
                <a:effectLst/>
                <a:latin typeface="Söhne"/>
              </a:rPr>
              <a:t>Smart Contracts:</a:t>
            </a:r>
            <a:r>
              <a:rPr lang="en-US" b="0" i="0" dirty="0">
                <a:solidFill>
                  <a:srgbClr val="D1D5DB"/>
                </a:solidFill>
                <a:effectLst/>
                <a:latin typeface="Söhne"/>
              </a:rPr>
              <a:t> Blockchain-based smart contracts can automate and enforce contract terms, streamlining the procurement process and reducing the need for intermediaries.</a:t>
            </a:r>
          </a:p>
          <a:p>
            <a:pPr algn="l">
              <a:buFont typeface="+mj-lt"/>
              <a:buAutoNum type="arabicPeriod"/>
            </a:pPr>
            <a:r>
              <a:rPr lang="en-US" b="1" i="0" dirty="0">
                <a:solidFill>
                  <a:srgbClr val="D1D5DB"/>
                </a:solidFill>
                <a:effectLst/>
                <a:latin typeface="Söhne"/>
              </a:rPr>
              <a:t>Advanced Analytics and Big Data:</a:t>
            </a:r>
            <a:endParaRPr lang="en-US" b="0" i="0" dirty="0">
              <a:solidFill>
                <a:srgbClr val="D1D5DB"/>
              </a:solidFill>
              <a:effectLst/>
              <a:latin typeface="Söhne"/>
            </a:endParaRPr>
          </a:p>
          <a:p>
            <a:pPr marL="742950" lvl="1" indent="-285750" algn="l">
              <a:buFont typeface="+mj-lt"/>
              <a:buAutoNum type="arabicPeriod"/>
            </a:pPr>
            <a:r>
              <a:rPr lang="en-US" b="1" i="0" dirty="0">
                <a:solidFill>
                  <a:srgbClr val="D1D5DB"/>
                </a:solidFill>
                <a:effectLst/>
                <a:latin typeface="Söhne"/>
              </a:rPr>
              <a:t>Data-Driven Decision Making:</a:t>
            </a:r>
            <a:r>
              <a:rPr lang="en-US" b="0" i="0" dirty="0">
                <a:solidFill>
                  <a:srgbClr val="D1D5DB"/>
                </a:solidFill>
                <a:effectLst/>
                <a:latin typeface="Söhne"/>
              </a:rPr>
              <a:t> Advanced analytics tools process vast amounts of data to derive meaningful insights. In procurement, this helps in making informed decisions regarding supplier performance, market trends, and cost optimization.</a:t>
            </a:r>
          </a:p>
          <a:p>
            <a:pPr marL="742950" lvl="1" indent="-285750" algn="l">
              <a:buFont typeface="+mj-lt"/>
              <a:buAutoNum type="arabicPeriod"/>
            </a:pPr>
            <a:r>
              <a:rPr lang="en-US" b="1" i="0" dirty="0">
                <a:solidFill>
                  <a:srgbClr val="D1D5DB"/>
                </a:solidFill>
                <a:effectLst/>
                <a:latin typeface="Söhne"/>
              </a:rPr>
              <a:t>Category Management Optimization:</a:t>
            </a:r>
            <a:r>
              <a:rPr lang="en-US" b="0" i="0" dirty="0">
                <a:solidFill>
                  <a:srgbClr val="D1D5DB"/>
                </a:solidFill>
                <a:effectLst/>
                <a:latin typeface="Söhne"/>
              </a:rPr>
              <a:t> Big data analytics can optimize category management by identifying cost-saving opportunities, negotiating better contracts, and improving overall procurement strategies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rtl="0">
              <a:buFont typeface="Wingdings" panose="05000000000000000000" pitchFamily="2" charset="2"/>
              <a:buChar char="q"/>
            </a:pPr>
            <a:r>
              <a:rPr lang="en-US" sz="2000" b="1" i="0" kern="1200" dirty="0">
                <a:solidFill>
                  <a:schemeClr val="tx1"/>
                </a:solidFill>
                <a:effectLst/>
                <a:latin typeface="+mn-lt"/>
                <a:ea typeface="+mn-ea"/>
                <a:cs typeface="+mn-cs"/>
              </a:rPr>
              <a:t>Increased Efficiency</a:t>
            </a:r>
            <a:r>
              <a:rPr lang="en-US" sz="2000" b="0" i="0" kern="1200" dirty="0">
                <a:solidFill>
                  <a:schemeClr val="tx1"/>
                </a:solidFill>
                <a:effectLst/>
                <a:latin typeface="+mn-lt"/>
                <a:ea typeface="+mn-ea"/>
                <a:cs typeface="+mn-cs"/>
              </a:rPr>
              <a:t> </a:t>
            </a:r>
          </a:p>
          <a:p>
            <a:pPr marL="800100" lvl="1" indent="-342900">
              <a:buFont typeface="Wingdings" panose="05000000000000000000" pitchFamily="2" charset="2"/>
              <a:buChar char="Ø"/>
            </a:pPr>
            <a:r>
              <a:rPr lang="en-US" sz="2000" b="0" i="0" kern="1200" dirty="0">
                <a:solidFill>
                  <a:schemeClr val="tx1"/>
                </a:solidFill>
                <a:effectLst/>
                <a:latin typeface="+mn-lt"/>
                <a:ea typeface="+mn-ea"/>
                <a:cs typeface="+mn-cs"/>
              </a:rPr>
              <a:t>Streamlined processes, reduced errors, and faster fulfillment.</a:t>
            </a:r>
          </a:p>
          <a:p>
            <a:pPr marL="285750" indent="-285750" rtl="0">
              <a:buFont typeface="Wingdings" panose="05000000000000000000" pitchFamily="2" charset="2"/>
              <a:buChar char="q"/>
            </a:pPr>
            <a:endParaRPr lang="en-US" sz="2000" b="0" i="0" kern="1200" dirty="0">
              <a:solidFill>
                <a:schemeClr val="tx1"/>
              </a:solidFill>
              <a:effectLst/>
              <a:latin typeface="+mn-lt"/>
              <a:ea typeface="+mn-ea"/>
              <a:cs typeface="+mn-cs"/>
            </a:endParaRPr>
          </a:p>
          <a:p>
            <a:pPr marL="285750" indent="-285750" rtl="0">
              <a:buFont typeface="Wingdings" panose="05000000000000000000" pitchFamily="2" charset="2"/>
              <a:buChar char="q"/>
            </a:pPr>
            <a:r>
              <a:rPr lang="en-US" sz="2000" b="1" i="0" kern="1200" dirty="0">
                <a:solidFill>
                  <a:schemeClr val="tx1"/>
                </a:solidFill>
                <a:effectLst/>
                <a:latin typeface="+mn-lt"/>
                <a:ea typeface="+mn-ea"/>
                <a:cs typeface="+mn-cs"/>
              </a:rPr>
              <a:t>Greater Transparency</a:t>
            </a:r>
            <a:r>
              <a:rPr lang="en-US" sz="2000" b="0" i="0" kern="1200" dirty="0">
                <a:solidFill>
                  <a:schemeClr val="tx1"/>
                </a:solidFill>
                <a:effectLst/>
                <a:latin typeface="+mn-lt"/>
                <a:ea typeface="+mn-ea"/>
                <a:cs typeface="+mn-cs"/>
              </a:rPr>
              <a:t> </a:t>
            </a:r>
          </a:p>
          <a:p>
            <a:pPr marL="800100" lvl="1" indent="-342900">
              <a:buFont typeface="Wingdings" panose="05000000000000000000" pitchFamily="2" charset="2"/>
              <a:buChar char="Ø"/>
            </a:pPr>
            <a:r>
              <a:rPr lang="en-US" sz="2000" b="0" i="0" kern="1200" dirty="0">
                <a:solidFill>
                  <a:schemeClr val="tx1"/>
                </a:solidFill>
                <a:effectLst/>
                <a:latin typeface="+mn-lt"/>
                <a:ea typeface="+mn-ea"/>
                <a:cs typeface="+mn-cs"/>
              </a:rPr>
              <a:t>Full visibility into goods movement and status.</a:t>
            </a:r>
          </a:p>
          <a:p>
            <a:pPr marL="285750" indent="-285750" rtl="0">
              <a:buFont typeface="Wingdings" panose="05000000000000000000" pitchFamily="2" charset="2"/>
              <a:buChar char="q"/>
            </a:pPr>
            <a:endParaRPr lang="en-US" sz="2000" b="0" i="0" kern="1200" dirty="0">
              <a:solidFill>
                <a:schemeClr val="tx1"/>
              </a:solidFill>
              <a:effectLst/>
              <a:latin typeface="+mn-lt"/>
              <a:ea typeface="+mn-ea"/>
              <a:cs typeface="+mn-cs"/>
            </a:endParaRPr>
          </a:p>
          <a:p>
            <a:pPr marL="285750" indent="-285750" rtl="0">
              <a:buFont typeface="Wingdings" panose="05000000000000000000" pitchFamily="2" charset="2"/>
              <a:buChar char="q"/>
            </a:pPr>
            <a:r>
              <a:rPr lang="en-US" sz="2000" b="1" i="0" kern="1200" dirty="0">
                <a:solidFill>
                  <a:schemeClr val="tx1"/>
                </a:solidFill>
                <a:effectLst/>
                <a:latin typeface="+mn-lt"/>
                <a:ea typeface="+mn-ea"/>
                <a:cs typeface="+mn-cs"/>
              </a:rPr>
              <a:t>Cost Reduction</a:t>
            </a:r>
            <a:endParaRPr lang="en-US" sz="2000" b="1" dirty="0">
              <a:latin typeface="+mn-lt"/>
            </a:endParaRPr>
          </a:p>
          <a:p>
            <a:pPr marL="800100" lvl="1" indent="-342900">
              <a:buFont typeface="Wingdings" panose="05000000000000000000" pitchFamily="2" charset="2"/>
              <a:buChar char="Ø"/>
            </a:pPr>
            <a:r>
              <a:rPr lang="en-US" sz="2000" b="0" i="0" kern="1200" dirty="0">
                <a:solidFill>
                  <a:schemeClr val="tx1"/>
                </a:solidFill>
                <a:effectLst/>
                <a:latin typeface="+mn-lt"/>
                <a:ea typeface="+mn-ea"/>
                <a:cs typeface="+mn-cs"/>
              </a:rPr>
              <a:t>Optimized resource use and minimized waste.</a:t>
            </a:r>
          </a:p>
          <a:p>
            <a:pPr marL="285750" indent="-285750" rtl="0">
              <a:buFont typeface="Wingdings" panose="05000000000000000000" pitchFamily="2" charset="2"/>
              <a:buChar char="q"/>
            </a:pPr>
            <a:endParaRPr lang="en-US" sz="2000" b="0" i="0" kern="1200" dirty="0">
              <a:solidFill>
                <a:schemeClr val="tx1"/>
              </a:solidFill>
              <a:effectLst/>
              <a:latin typeface="+mn-lt"/>
              <a:ea typeface="+mn-ea"/>
              <a:cs typeface="+mn-cs"/>
            </a:endParaRPr>
          </a:p>
          <a:p>
            <a:pPr marL="285750" indent="-285750" rtl="0">
              <a:buFont typeface="Wingdings" panose="05000000000000000000" pitchFamily="2" charset="2"/>
              <a:buChar char="q"/>
            </a:pPr>
            <a:r>
              <a:rPr lang="en-US" sz="2000" b="1" i="0" kern="1200" dirty="0">
                <a:solidFill>
                  <a:schemeClr val="tx1"/>
                </a:solidFill>
                <a:effectLst/>
                <a:latin typeface="+mn-lt"/>
                <a:ea typeface="+mn-ea"/>
                <a:cs typeface="+mn-cs"/>
              </a:rPr>
              <a:t>Enhanced Agility</a:t>
            </a:r>
            <a:endParaRPr lang="en-US" sz="2000" b="1" dirty="0">
              <a:latin typeface="+mn-lt"/>
            </a:endParaRPr>
          </a:p>
          <a:p>
            <a:pPr marL="800100" lvl="1" indent="-342900">
              <a:buFont typeface="Wingdings" panose="05000000000000000000" pitchFamily="2" charset="2"/>
              <a:buChar char="Ø"/>
            </a:pPr>
            <a:r>
              <a:rPr lang="en-US" sz="2000" b="0" i="0" kern="1200" dirty="0">
                <a:solidFill>
                  <a:schemeClr val="tx1"/>
                </a:solidFill>
                <a:effectLst/>
                <a:latin typeface="+mn-lt"/>
                <a:ea typeface="+mn-ea"/>
                <a:cs typeface="+mn-cs"/>
              </a:rPr>
              <a:t>Ability to adapt quickly to changes and disruptions.</a:t>
            </a:r>
          </a:p>
          <a:p>
            <a:pPr marL="285750" indent="-285750" rtl="0">
              <a:buFont typeface="Wingdings" panose="05000000000000000000" pitchFamily="2" charset="2"/>
              <a:buChar char="q"/>
            </a:pPr>
            <a:endParaRPr lang="en-US" sz="2000" b="0" i="0" kern="1200" dirty="0">
              <a:solidFill>
                <a:schemeClr val="tx1"/>
              </a:solidFill>
              <a:effectLst/>
              <a:latin typeface="+mn-lt"/>
              <a:ea typeface="+mn-ea"/>
              <a:cs typeface="+mn-cs"/>
            </a:endParaRPr>
          </a:p>
          <a:p>
            <a:pPr marL="285750" indent="-285750" rtl="0">
              <a:buFont typeface="Wingdings" panose="05000000000000000000" pitchFamily="2" charset="2"/>
              <a:buChar char="q"/>
            </a:pPr>
            <a:r>
              <a:rPr lang="en-US" sz="2000" b="1" i="0" kern="1200" dirty="0">
                <a:solidFill>
                  <a:schemeClr val="tx1"/>
                </a:solidFill>
                <a:effectLst/>
                <a:latin typeface="+mn-lt"/>
                <a:ea typeface="+mn-ea"/>
                <a:cs typeface="+mn-cs"/>
              </a:rPr>
              <a:t>Improved Customer Satisfaction</a:t>
            </a:r>
            <a:endParaRPr lang="en-US" sz="2000" b="1" dirty="0">
              <a:latin typeface="+mn-lt"/>
            </a:endParaRPr>
          </a:p>
          <a:p>
            <a:pPr marL="800100" lvl="1" indent="-342900">
              <a:buFont typeface="Wingdings" panose="05000000000000000000" pitchFamily="2" charset="2"/>
              <a:buChar char="Ø"/>
            </a:pPr>
            <a:r>
              <a:rPr lang="en-US" sz="2000" b="0" i="0" kern="1200" dirty="0">
                <a:solidFill>
                  <a:schemeClr val="tx1"/>
                </a:solidFill>
                <a:effectLst/>
                <a:latin typeface="+mn-lt"/>
                <a:ea typeface="+mn-ea"/>
                <a:cs typeface="+mn-cs"/>
              </a:rPr>
              <a:t>Faster, more reliable deliveries, meeting </a:t>
            </a:r>
            <a:r>
              <a:rPr lang="en-US" sz="2000" b="0" i="0" u="sng" kern="1200" dirty="0">
                <a:effectLst/>
                <a:latin typeface="+mn-lt"/>
                <a:ea typeface="+mn-ea"/>
                <a:cs typeface="+mn-cs"/>
                <a:hlinkClick r:id="rId3">
                  <a:extLst>
                    <a:ext uri="{A12FA001-AC4F-418D-AE19-62706E023703}">
                      <ahyp:hlinkClr xmlns:ahyp="http://schemas.microsoft.com/office/drawing/2018/hyperlinkcolor" val="tx"/>
                    </a:ext>
                  </a:extLst>
                </a:hlinkClick>
              </a:rPr>
              <a:t>individualized demands</a:t>
            </a:r>
            <a:r>
              <a:rPr lang="en-US" sz="2000" b="0" i="0" u="sng" kern="1200" dirty="0">
                <a:effectLst/>
                <a:latin typeface="+mn-lt"/>
                <a:ea typeface="+mn-ea"/>
                <a:cs typeface="+mn-cs"/>
              </a:rPr>
              <a:t>. </a:t>
            </a:r>
            <a:endParaRPr lang="en-US" sz="2000" u="sng"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4E0EB-BB4A-E5F7-CD02-6C943A0E4C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AAA29C-7F90-38CF-F77D-398E1773E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C84C58-56F3-4CD1-03D5-3B6923C069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2197AE-B327-157C-2873-F4CEDF6CB770}"/>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399733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solidFill>
                  <a:schemeClr val="tx1"/>
                </a:solidFill>
              </a:rPr>
              <a:t>“The Internet of Things (IoT) is a system of interrelated computing devices, mechanical and digital machines, objects, animals or people that are provided with unique identifiers and </a:t>
            </a:r>
            <a:r>
              <a:rPr lang="en-US" b="0" u="sng" dirty="0">
                <a:solidFill>
                  <a:schemeClr val="tx1"/>
                </a:solidFill>
              </a:rPr>
              <a:t>the ability to transfer data over a network</a:t>
            </a:r>
            <a:r>
              <a:rPr lang="en-US" b="0" dirty="0">
                <a:solidFill>
                  <a:schemeClr val="tx1"/>
                </a:solidFill>
              </a:rPr>
              <a:t> without requiring human-to-human or human-to-computer interaction.” </a:t>
            </a:r>
            <a:r>
              <a:rPr lang="en-US" sz="900" b="0" dirty="0">
                <a:solidFill>
                  <a:schemeClr val="tx1"/>
                </a:solidFill>
              </a:rPr>
              <a:t>(http://</a:t>
            </a:r>
            <a:r>
              <a:rPr lang="en-US" sz="900" b="0" dirty="0" err="1">
                <a:solidFill>
                  <a:schemeClr val="tx1"/>
                </a:solidFill>
              </a:rPr>
              <a:t>internetofthingsagenda.techtarget.com</a:t>
            </a:r>
            <a:r>
              <a:rPr lang="en-US" sz="900" b="0" dirty="0">
                <a:solidFill>
                  <a:schemeClr val="tx1"/>
                </a:solidFill>
              </a:rPr>
              <a:t> 2016)</a:t>
            </a:r>
          </a:p>
          <a:p>
            <a:endParaRPr lang="en-US" sz="9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0" dirty="0">
                <a:solidFill>
                  <a:srgbClr val="3E408B"/>
                </a:solidFill>
                <a:latin typeface="Arial"/>
                <a:cs typeface="Arial"/>
                <a:sym typeface="Arial"/>
              </a:rPr>
              <a:t>Internet connections now extend to physical objects that are not computers in the classic sense and, in, fact, serve a multiplicity of other purposes.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Faster Order Fulfillment</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Automation and digital platforms speed up order processing, warehouse picking, and shipping.</a:t>
            </a:r>
            <a:endParaRPr lang="en-US" sz="14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Improved Inventory Management</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Real-time tracking of stock levels reduces overstocking or stockouts.</a:t>
            </a:r>
            <a:endParaRPr lang="en-US" sz="14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Global Supply Chain Visibility</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E-commerce systems integrate with logistics partners for end-to-end tracking.</a:t>
            </a:r>
            <a:endParaRPr lang="en-US" sz="14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Cost Optimization</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Better route planning, demand forecasting, and warehouse management reduce operational costs.</a:t>
            </a:r>
            <a:endParaRPr lang="en-US" sz="14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Enhanced Customer Experience</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Faster delivery, transparent tracking, and accurate ETA notifications improve satisfaction.</a:t>
            </a:r>
            <a:endParaRPr lang="en-US" sz="14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Data-Driven Decision Making</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Analytics from e-commerce platforms help predict demand, optimize routes, and improve procurement.</a:t>
            </a:r>
            <a:endParaRPr lang="en-US" sz="14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Scalability</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SCM can expand to new markets without needing proportional physical infrastructure.</a:t>
            </a:r>
            <a:endParaRPr lang="en-US" sz="14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0B895-E32F-81DD-02B8-3F1B58A7A4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49C9E-1DD3-D8CE-EBB7-DEE3DE1A15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E6C5A7-5976-5037-8168-E3C1B0A2D50B}"/>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 1. Technological Enablers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These are the core digital tools and systems that make e-commerce function.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Internet and Broadband Access – foundation for online connectivity.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Web Platforms &amp; Mobile Apps – user interfaces that host e-commerce activities.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Digital Payment Systems – credit/debit cards, PayPal, mobile wallets (e.g., Apple Pay, Alipay).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Cloud Computing – scalable hosting, data storage, and software delivery.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Cybersecurity Technologies – encryption, firewalls, and secure socket layers (SSL) for safe transactions.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Analytics &amp; AI – used for customer insights, personalization, and recommendation engines.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Blockchain &amp; Smart Contracts – enhance transparency, traceability, and trust in transactions.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2. Infrastructure Enablers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These support the physical and digital delivery of goods and services.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Logistics and Supply Chain Networks – warehousing, order fulfillment, and delivery systems.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Reliable Transportation Systems – efficient domestic and cross-border movement of goods.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Telecommunications Infrastructure – mobile networks and fiber connectivity.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ICT Infrastructure – servers, databases, and data centers supporting e-commerce platforms.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3. Business and Market Enablers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These factors encourage market participation and business growth</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Digital Marketing Tools – SEO, social media, and online advertising platforms.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Customer Relationship Management (CRM) systems – managing customer interactions and retention.</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E-commerce Ecosystems – marketplaces (e.g., Amazon, Alibaba), logistics partners, and payment gateways.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SME and Startup Support Programs – government or private initiatives supporting digital adoption.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Business Model Innovation – flexibility in adopting B2B, B2C, or C2C approaches.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4. Regulatory and Institutional Enablers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These create a safe and trustworthy environment for e-commerce operations.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Legal Frameworks for E-commerce – consumer protection, data privacy, and e-signature laws.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Taxation and Customs Regulations – enabling cross-border e-commerce.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Cyber Law and Data Protection Policies – safeguarding user information.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Financial Regulations – supporting digital payment systems and fintech growth.</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Government E-commerce Strategy – national digital economy initiatives and trade facilitation.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5. Social and Consumer Enablers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These involve user readiness and cultural acceptance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Digital Literacy and Skills – consumers’ and businesses’ ability to use online platforms.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Trust and Security Perception – confidence in online payments and product authenticity.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Consumer Behavior and Lifestyle Trends – increasing preference for convenience and mobile shopping.</a:t>
            </a:r>
          </a:p>
        </p:txBody>
      </p:sp>
      <p:sp>
        <p:nvSpPr>
          <p:cNvPr id="4" name="Slide Number Placeholder 3">
            <a:extLst>
              <a:ext uri="{FF2B5EF4-FFF2-40B4-BE49-F238E27FC236}">
                <a16:creationId xmlns:a16="http://schemas.microsoft.com/office/drawing/2014/main" id="{17A97344-A05F-6A7A-723B-ADF6CABE396C}"/>
              </a:ext>
            </a:extLst>
          </p:cNvPr>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5807768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a:t>
            </a:r>
            <a:r>
              <a:rPr lang="en-US" b="1" dirty="0"/>
              <a:t>Digital Twin</a:t>
            </a:r>
            <a:r>
              <a:rPr lang="en-US" dirty="0"/>
              <a:t> is a living digital model that mirrors a real-world object or system in near real time, enabling analysis and decision-making without interfering with the physical system.</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12"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2.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4.png"/><Relationship Id="rId12"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7.pn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3.png"/><Relationship Id="rId4" Type="http://schemas.openxmlformats.org/officeDocument/2006/relationships/image" Target="../media/image2.png"/><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24.pn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png"/><Relationship Id="rId7"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15.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png"/><Relationship Id="rId7" Type="http://schemas.openxmlformats.org/officeDocument/2006/relationships/image" Target="../media/image30.png"/><Relationship Id="rId12"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47.png"/><Relationship Id="rId5" Type="http://schemas.openxmlformats.org/officeDocument/2006/relationships/image" Target="../media/image31.png"/><Relationship Id="rId10" Type="http://schemas.openxmlformats.org/officeDocument/2006/relationships/image" Target="../media/image46.png"/><Relationship Id="rId4" Type="http://schemas.openxmlformats.org/officeDocument/2006/relationships/image" Target="../media/image2.png"/><Relationship Id="rId9"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1.png"/><Relationship Id="rId7"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15.png"/><Relationship Id="rId4" Type="http://schemas.openxmlformats.org/officeDocument/2006/relationships/image" Target="../media/image2.png"/><Relationship Id="rId9"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25.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8.jpg"/><Relationship Id="rId5" Type="http://schemas.openxmlformats.org/officeDocument/2006/relationships/image" Target="../media/image57.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9.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62.jp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64.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63.png"/><Relationship Id="rId11" Type="http://schemas.openxmlformats.org/officeDocument/2006/relationships/image" Target="../media/image67.png"/><Relationship Id="rId5" Type="http://schemas.openxmlformats.org/officeDocument/2006/relationships/image" Target="../media/image6.png"/><Relationship Id="rId10" Type="http://schemas.openxmlformats.org/officeDocument/2006/relationships/image" Target="../media/image66.png"/><Relationship Id="rId4" Type="http://schemas.openxmlformats.org/officeDocument/2006/relationships/image" Target="../media/image2.png"/><Relationship Id="rId9" Type="http://schemas.openxmlformats.org/officeDocument/2006/relationships/image" Target="../media/image65.jpg"/></Relationships>
</file>

<file path=ppt/slides/_rels/slide31.xml.rels><?xml version="1.0" encoding="UTF-8" standalone="yes"?>
<Relationships xmlns="http://schemas.openxmlformats.org/package/2006/relationships"><Relationship Id="rId8" Type="http://schemas.openxmlformats.org/officeDocument/2006/relationships/image" Target="../media/image70.jpg"/><Relationship Id="rId3" Type="http://schemas.openxmlformats.org/officeDocument/2006/relationships/image" Target="../media/image1.png"/><Relationship Id="rId7"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68.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71.png"/><Relationship Id="rId7"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68.png"/></Relationships>
</file>

<file path=ppt/slides/_rels/slide3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png"/><Relationship Id="rId7" Type="http://schemas.openxmlformats.org/officeDocument/2006/relationships/image" Target="../media/image38.png"/><Relationship Id="rId12" Type="http://schemas.openxmlformats.org/officeDocument/2006/relationships/image" Target="../media/image74.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5.png"/><Relationship Id="rId5" Type="http://schemas.openxmlformats.org/officeDocument/2006/relationships/image" Target="../media/image72.png"/><Relationship Id="rId10" Type="http://schemas.openxmlformats.org/officeDocument/2006/relationships/image" Target="../media/image73.png"/><Relationship Id="rId4" Type="http://schemas.openxmlformats.org/officeDocument/2006/relationships/image" Target="../media/image2.png"/><Relationship Id="rId9"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75.emf"/><Relationship Id="rId5" Type="http://schemas.openxmlformats.org/officeDocument/2006/relationships/package" Target="../embeddings/Microsoft_Word_Document.docx"/><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24.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7.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3260"/>
        </a:solidFill>
        <a:effectLst/>
      </p:bgPr>
    </p:bg>
    <p:spTree>
      <p:nvGrpSpPr>
        <p:cNvPr id="1" name=""/>
        <p:cNvGrpSpPr/>
        <p:nvPr/>
      </p:nvGrpSpPr>
      <p:grpSpPr>
        <a:xfrm>
          <a:off x="0" y="0"/>
          <a:ext cx="0" cy="0"/>
          <a:chOff x="0" y="0"/>
          <a:chExt cx="0" cy="0"/>
        </a:xfrm>
      </p:grpSpPr>
      <p:sp>
        <p:nvSpPr>
          <p:cNvPr id="2" name="Shape 0"/>
          <p:cNvSpPr/>
          <p:nvPr/>
        </p:nvSpPr>
        <p:spPr>
          <a:xfrm>
            <a:off x="6035040" y="0"/>
            <a:ext cx="3108960" cy="5143500"/>
          </a:xfrm>
          <a:prstGeom prst="rect">
            <a:avLst/>
          </a:prstGeom>
          <a:solidFill>
            <a:srgbClr val="062045"/>
          </a:solidFill>
          <a:ln/>
        </p:spPr>
        <p:txBody>
          <a:bodyPr/>
          <a:lstStyle/>
          <a:p>
            <a:endParaRPr lang="en-US"/>
          </a:p>
        </p:txBody>
      </p:sp>
      <p:sp>
        <p:nvSpPr>
          <p:cNvPr id="3" name="Shape 1"/>
          <p:cNvSpPr/>
          <p:nvPr/>
        </p:nvSpPr>
        <p:spPr>
          <a:xfrm>
            <a:off x="7818120" y="-1005840"/>
            <a:ext cx="2926080" cy="2926080"/>
          </a:xfrm>
          <a:prstGeom prst="ellipse">
            <a:avLst/>
          </a:prstGeom>
          <a:solidFill>
            <a:srgbClr val="C9A227"/>
          </a:solidFill>
          <a:ln/>
        </p:spPr>
        <p:txBody>
          <a:bodyPr/>
          <a:lstStyle/>
          <a:p>
            <a:endParaRPr lang="en-US"/>
          </a:p>
        </p:txBody>
      </p:sp>
      <p:sp>
        <p:nvSpPr>
          <p:cNvPr id="4" name="Shape 2"/>
          <p:cNvSpPr/>
          <p:nvPr/>
        </p:nvSpPr>
        <p:spPr>
          <a:xfrm>
            <a:off x="8138160" y="-685800"/>
            <a:ext cx="2926080" cy="2926080"/>
          </a:xfrm>
          <a:prstGeom prst="ellipse">
            <a:avLst/>
          </a:prstGeom>
          <a:solidFill>
            <a:srgbClr val="062045"/>
          </a:solidFill>
          <a:ln/>
        </p:spPr>
        <p:txBody>
          <a:bodyPr/>
          <a:lstStyle/>
          <a:p>
            <a:endParaRPr lang="en-US"/>
          </a:p>
        </p:txBody>
      </p:sp>
      <p:sp>
        <p:nvSpPr>
          <p:cNvPr id="6" name="Text 4"/>
          <p:cNvSpPr/>
          <p:nvPr/>
        </p:nvSpPr>
        <p:spPr>
          <a:xfrm>
            <a:off x="621792" y="1325880"/>
            <a:ext cx="7863840" cy="1371600"/>
          </a:xfrm>
          <a:prstGeom prst="rect">
            <a:avLst/>
          </a:prstGeom>
          <a:noFill/>
          <a:ln/>
        </p:spPr>
        <p:txBody>
          <a:bodyPr wrap="square" lIns="0" tIns="0" rIns="0" bIns="0" rtlCol="0" anchor="t"/>
          <a:lstStyle/>
          <a:p>
            <a:pPr marL="0" indent="0">
              <a:buNone/>
            </a:pPr>
            <a:r>
              <a:rPr lang="ru-RU" sz="3600" b="1" dirty="0">
                <a:solidFill>
                  <a:srgbClr val="FFFFFF"/>
                </a:solidFill>
                <a:latin typeface="Cambria" pitchFamily="34" charset="0"/>
                <a:ea typeface="Cambria" pitchFamily="34" charset="-122"/>
                <a:cs typeface="Cambria" pitchFamily="34" charset="-120"/>
              </a:rPr>
              <a:t>S5. Управление рисками и цифровая логистика</a:t>
            </a:r>
          </a:p>
        </p:txBody>
      </p:sp>
      <p:sp>
        <p:nvSpPr>
          <p:cNvPr id="7" name="Shape 5"/>
          <p:cNvSpPr/>
          <p:nvPr/>
        </p:nvSpPr>
        <p:spPr>
          <a:xfrm>
            <a:off x="640080" y="2606040"/>
            <a:ext cx="502920" cy="41148"/>
          </a:xfrm>
          <a:prstGeom prst="rect">
            <a:avLst/>
          </a:prstGeom>
          <a:solidFill>
            <a:srgbClr val="C9A227"/>
          </a:solidFill>
          <a:ln/>
        </p:spPr>
        <p:txBody>
          <a:bodyPr/>
          <a:lstStyle/>
          <a:p>
            <a:endParaRPr lang="en-US"/>
          </a:p>
        </p:txBody>
      </p:sp>
      <p:sp>
        <p:nvSpPr>
          <p:cNvPr id="8" name="Text 6"/>
          <p:cNvSpPr/>
          <p:nvPr/>
        </p:nvSpPr>
        <p:spPr>
          <a:xfrm>
            <a:off x="640080" y="2788920"/>
            <a:ext cx="6949440" cy="640080"/>
          </a:xfrm>
          <a:prstGeom prst="rect">
            <a:avLst/>
          </a:prstGeom>
          <a:noFill/>
          <a:ln/>
        </p:spPr>
        <p:txBody>
          <a:bodyPr wrap="square" lIns="0" tIns="0" rIns="0" bIns="0" rtlCol="0" anchor="ctr"/>
          <a:lstStyle/>
          <a:p>
            <a:pPr marL="0" indent="0">
              <a:buNone/>
            </a:pPr>
            <a:r>
              <a:rPr lang="ru-RU" sz="1400" i="1" dirty="0">
                <a:solidFill>
                  <a:srgbClr val="C9D3DE"/>
                </a:solidFill>
                <a:latin typeface="Calibri" pitchFamily="34" charset="0"/>
                <a:ea typeface="Calibri" pitchFamily="34" charset="-122"/>
                <a:cs typeface="Calibri" pitchFamily="34" charset="-120"/>
              </a:rPr>
              <a:t>Построение устойчивых цепей поставок и цифровая трансформация в логистике</a:t>
            </a:r>
          </a:p>
        </p:txBody>
      </p:sp>
      <p:pic>
        <p:nvPicPr>
          <p:cNvPr id="10" name="Image 0" descr="/sessions/relaxed-cool-hopper/mnt/outputs/build/assets/lica_logo.png"/>
          <p:cNvPicPr>
            <a:picLocks noChangeAspect="1"/>
          </p:cNvPicPr>
          <p:nvPr/>
        </p:nvPicPr>
        <p:blipFill>
          <a:blip r:embed="rId3"/>
          <a:stretch>
            <a:fillRect/>
          </a:stretch>
        </p:blipFill>
        <p:spPr>
          <a:xfrm>
            <a:off x="6903720" y="3063240"/>
            <a:ext cx="1234440" cy="1234440"/>
          </a:xfrm>
          <a:prstGeom prst="rect">
            <a:avLst/>
          </a:prstGeom>
        </p:spPr>
      </p:pic>
      <p:sp>
        <p:nvSpPr>
          <p:cNvPr id="11" name="Shape 8"/>
          <p:cNvSpPr/>
          <p:nvPr/>
        </p:nvSpPr>
        <p:spPr>
          <a:xfrm>
            <a:off x="6766560" y="4434840"/>
            <a:ext cx="1508760" cy="640080"/>
          </a:xfrm>
          <a:prstGeom prst="roundRect">
            <a:avLst>
              <a:gd name="adj" fmla="val 10000"/>
            </a:avLst>
          </a:prstGeom>
          <a:solidFill>
            <a:srgbClr val="FFFFFF"/>
          </a:solidFill>
          <a:ln/>
        </p:spPr>
        <p:txBody>
          <a:bodyPr/>
          <a:lstStyle/>
          <a:p>
            <a:endParaRPr lang="en-US"/>
          </a:p>
        </p:txBody>
      </p:sp>
      <p:pic>
        <p:nvPicPr>
          <p:cNvPr id="12" name="Image 1" descr="/sessions/relaxed-cool-hopper/mnt/outputs/build/assets/learn_logo.png"/>
          <p:cNvPicPr>
            <a:picLocks noChangeAspect="1"/>
          </p:cNvPicPr>
          <p:nvPr/>
        </p:nvPicPr>
        <p:blipFill>
          <a:blip r:embed="rId4"/>
          <a:stretch>
            <a:fillRect/>
          </a:stretch>
        </p:blipFill>
        <p:spPr>
          <a:xfrm>
            <a:off x="6858000" y="4497705"/>
            <a:ext cx="1325880" cy="552450"/>
          </a:xfrm>
          <a:prstGeom prst="rect">
            <a:avLst/>
          </a:prstGeom>
        </p:spPr>
      </p:pic>
      <p:sp>
        <p:nvSpPr>
          <p:cNvPr id="13" name="Text 9"/>
          <p:cNvSpPr/>
          <p:nvPr/>
        </p:nvSpPr>
        <p:spPr>
          <a:xfrm>
            <a:off x="6766560" y="4206240"/>
            <a:ext cx="1508760" cy="219456"/>
          </a:xfrm>
          <a:prstGeom prst="rect">
            <a:avLst/>
          </a:prstGeom>
          <a:noFill/>
          <a:ln/>
        </p:spPr>
        <p:txBody>
          <a:bodyPr wrap="square" lIns="0" tIns="0" rIns="0" bIns="0" rtlCol="0" anchor="ctr"/>
          <a:lstStyle/>
          <a:p>
            <a:pPr marL="0" indent="0" algn="ctr">
              <a:buNone/>
            </a:pPr>
            <a:r>
              <a:rPr lang="en-US" sz="750" i="1" dirty="0">
                <a:solidFill>
                  <a:srgbClr val="AEBBCB"/>
                </a:solidFill>
                <a:latin typeface="Calibri" pitchFamily="34" charset="0"/>
                <a:ea typeface="Calibri" pitchFamily="34" charset="-122"/>
                <a:cs typeface="Calibri" pitchFamily="34" charset="-120"/>
              </a:rPr>
              <a:t>Delivered in partnership with</a:t>
            </a:r>
            <a:endParaRPr lang="en-US" sz="750" dirty="0"/>
          </a:p>
        </p:txBody>
      </p:sp>
      <p:sp>
        <p:nvSpPr>
          <p:cNvPr id="15" name="Text 3">
            <a:extLst>
              <a:ext uri="{FF2B5EF4-FFF2-40B4-BE49-F238E27FC236}">
                <a16:creationId xmlns:a16="http://schemas.microsoft.com/office/drawing/2014/main" id="{29DD08A7-76CE-9A8E-91DB-F50A70BBBC40}"/>
              </a:ext>
            </a:extLst>
          </p:cNvPr>
          <p:cNvSpPr/>
          <p:nvPr/>
        </p:nvSpPr>
        <p:spPr>
          <a:xfrm>
            <a:off x="640080" y="960120"/>
            <a:ext cx="7680960" cy="320040"/>
          </a:xfrm>
          <a:prstGeom prst="rect">
            <a:avLst/>
          </a:prstGeom>
          <a:noFill/>
          <a:ln/>
        </p:spPr>
        <p:txBody>
          <a:bodyPr wrap="square" lIns="0" tIns="0" rIns="0" bIns="0" rtlCol="0" anchor="ctr"/>
          <a:lstStyle/>
          <a:p>
            <a:pPr marL="0" indent="0">
              <a:buNone/>
            </a:pPr>
            <a:r>
              <a:rPr lang="ru-RU" sz="1600" b="1" kern="0" spc="150" dirty="0">
                <a:solidFill>
                  <a:srgbClr val="C9A227"/>
                </a:solidFill>
                <a:latin typeface="Calibri" pitchFamily="34" charset="0"/>
                <a:ea typeface="Calibri" pitchFamily="34" charset="-122"/>
                <a:cs typeface="Calibri" pitchFamily="34" charset="-120"/>
              </a:rPr>
              <a:t>Курс по логистике </a:t>
            </a:r>
          </a:p>
          <a:p>
            <a:pPr marL="0" indent="0">
              <a:buNone/>
            </a:pPr>
            <a:r>
              <a:rPr lang="ru-RU" sz="1600" b="1" kern="0" spc="150" dirty="0">
                <a:solidFill>
                  <a:srgbClr val="C9A227"/>
                </a:solidFill>
                <a:latin typeface="Calibri" pitchFamily="34" charset="0"/>
                <a:ea typeface="Calibri" pitchFamily="34" charset="-122"/>
                <a:cs typeface="Calibri" pitchFamily="34" charset="-120"/>
              </a:rPr>
              <a:t>«Основы логистики и управления цепочками поставок»  </a:t>
            </a:r>
          </a:p>
          <a:p>
            <a:pPr marL="0" indent="0">
              <a:buNone/>
            </a:pPr>
            <a:endParaRPr lang="ru-RU" sz="1600" b="1" kern="0" spc="150" dirty="0">
              <a:solidFill>
                <a:srgbClr val="C9A227"/>
              </a:solidFill>
              <a:latin typeface="Calibri" pitchFamily="34" charset="0"/>
              <a:ea typeface="Calibri" pitchFamily="34" charset="-122"/>
              <a:cs typeface="Calibri" pitchFamily="34" charset="-120"/>
            </a:endParaRPr>
          </a:p>
        </p:txBody>
      </p:sp>
      <p:sp>
        <p:nvSpPr>
          <p:cNvPr id="17" name="Text 7">
            <a:extLst>
              <a:ext uri="{FF2B5EF4-FFF2-40B4-BE49-F238E27FC236}">
                <a16:creationId xmlns:a16="http://schemas.microsoft.com/office/drawing/2014/main" id="{A25BDF6D-3DB5-3CBF-BCCC-CCD70955C62A}"/>
              </a:ext>
            </a:extLst>
          </p:cNvPr>
          <p:cNvSpPr/>
          <p:nvPr/>
        </p:nvSpPr>
        <p:spPr>
          <a:xfrm>
            <a:off x="640080" y="4160520"/>
            <a:ext cx="5029200" cy="822960"/>
          </a:xfrm>
          <a:prstGeom prst="rect">
            <a:avLst/>
          </a:prstGeom>
          <a:noFill/>
          <a:ln/>
        </p:spPr>
        <p:txBody>
          <a:bodyPr wrap="square" lIns="0" tIns="0" rIns="0" bIns="0" rtlCol="0" anchor="ctr"/>
          <a:lstStyle/>
          <a:p>
            <a:pPr marL="0" indent="0">
              <a:lnSpc>
                <a:spcPct val="125000"/>
              </a:lnSpc>
              <a:buNone/>
            </a:pPr>
            <a:r>
              <a:rPr lang="ru-RU" sz="1250" dirty="0">
                <a:solidFill>
                  <a:srgbClr val="FFFFFF"/>
                </a:solidFill>
                <a:latin typeface="Calibri" pitchFamily="34" charset="0"/>
                <a:ea typeface="Calibri" pitchFamily="34" charset="-122"/>
                <a:cs typeface="Calibri" pitchFamily="34" charset="-120"/>
              </a:rPr>
              <a:t>Логистический Институт Центральной Азии</a:t>
            </a:r>
          </a:p>
          <a:p>
            <a:pPr>
              <a:lnSpc>
                <a:spcPct val="125000"/>
              </a:lnSpc>
            </a:pPr>
            <a:r>
              <a:rPr lang="ru-RU" sz="1250" dirty="0">
                <a:solidFill>
                  <a:srgbClr val="FFFFFF"/>
                </a:solidFill>
                <a:latin typeface="Calibri" pitchFamily="34" charset="0"/>
                <a:ea typeface="Calibri" pitchFamily="34" charset="-122"/>
                <a:cs typeface="Calibri" pitchFamily="34" charset="-120"/>
              </a:rPr>
              <a:t>Кыргызская Республика, Бишкек</a:t>
            </a:r>
            <a:endParaRPr lang="en-US" sz="1250" dirty="0">
              <a:solidFill>
                <a:srgbClr val="FFFFFF"/>
              </a:solidFill>
              <a:latin typeface="Calibri" pitchFamily="34" charset="0"/>
              <a:ea typeface="Calibri" pitchFamily="34" charset="-122"/>
              <a:cs typeface="Calibri" pitchFamily="34" charset="-120"/>
            </a:endParaRPr>
          </a:p>
          <a:p>
            <a:pPr>
              <a:lnSpc>
                <a:spcPct val="125000"/>
              </a:lnSpc>
            </a:pPr>
            <a:r>
              <a:rPr lang="ru-RU" sz="1250" dirty="0">
                <a:solidFill>
                  <a:srgbClr val="FFFFFF"/>
                </a:solidFill>
                <a:latin typeface="Calibri" pitchFamily="34" charset="0"/>
                <a:ea typeface="Calibri" pitchFamily="34" charset="-122"/>
                <a:cs typeface="Calibri" pitchFamily="34" charset="-120"/>
              </a:rPr>
              <a:t>Июль 2026</a:t>
            </a:r>
          </a:p>
          <a:p>
            <a:pPr marL="0" indent="0">
              <a:lnSpc>
                <a:spcPct val="125000"/>
              </a:lnSpc>
              <a:buNone/>
            </a:pPr>
            <a:endParaRPr lang="ru-RU" sz="1250" dirty="0">
              <a:solidFill>
                <a:srgbClr val="FFFFFF"/>
              </a:solidFill>
              <a:latin typeface="Calibri" pitchFamily="34" charset="0"/>
              <a:ea typeface="Calibri" pitchFamily="34" charset="-122"/>
              <a:cs typeface="Calibri" pitchFamily="34" charset="-12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3260"/>
        </a:solidFill>
        <a:effectLst/>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rgbClr val="062045"/>
          </a:solidFill>
          <a:ln/>
        </p:spPr>
        <p:txBody>
          <a:bodyPr/>
          <a:lstStyle/>
          <a:p>
            <a:endParaRPr lang="en-US"/>
          </a:p>
        </p:txBody>
      </p:sp>
      <p:sp>
        <p:nvSpPr>
          <p:cNvPr id="3" name="Text 1"/>
          <p:cNvSpPr/>
          <p:nvPr/>
        </p:nvSpPr>
        <p:spPr>
          <a:xfrm>
            <a:off x="3657600" y="1691640"/>
            <a:ext cx="4937760" cy="320040"/>
          </a:xfrm>
          <a:prstGeom prst="rect">
            <a:avLst/>
          </a:prstGeom>
          <a:noFill/>
          <a:ln/>
        </p:spPr>
        <p:txBody>
          <a:bodyPr wrap="square" lIns="0" tIns="0" rIns="0" bIns="0" rtlCol="0" anchor="ctr"/>
          <a:lstStyle/>
          <a:p>
            <a:pPr marL="0" indent="0">
              <a:buNone/>
            </a:pPr>
            <a:r>
              <a:rPr lang="ru-RU" sz="1200" b="1" kern="0" spc="200" dirty="0">
                <a:solidFill>
                  <a:srgbClr val="C9A227"/>
                </a:solidFill>
                <a:latin typeface="Calibri" pitchFamily="34" charset="0"/>
                <a:ea typeface="Calibri" pitchFamily="34" charset="-122"/>
                <a:cs typeface="Calibri" pitchFamily="34" charset="-120"/>
              </a:rPr>
              <a:t>Часть 1</a:t>
            </a:r>
            <a:endParaRPr lang="en-US" sz="1200" dirty="0"/>
          </a:p>
        </p:txBody>
      </p:sp>
      <p:sp>
        <p:nvSpPr>
          <p:cNvPr id="4" name="Text 2"/>
          <p:cNvSpPr/>
          <p:nvPr/>
        </p:nvSpPr>
        <p:spPr>
          <a:xfrm>
            <a:off x="3657600" y="2011680"/>
            <a:ext cx="5029200" cy="1051560"/>
          </a:xfrm>
          <a:prstGeom prst="rect">
            <a:avLst/>
          </a:prstGeom>
          <a:noFill/>
          <a:ln/>
        </p:spPr>
        <p:txBody>
          <a:bodyPr wrap="square" lIns="0" tIns="0" rIns="0" bIns="0" rtlCol="0" anchor="ctr"/>
          <a:lstStyle/>
          <a:p>
            <a:pPr marL="0" indent="0">
              <a:buNone/>
            </a:pPr>
            <a:r>
              <a:rPr lang="ru-RU" sz="3000" b="1" dirty="0">
                <a:solidFill>
                  <a:srgbClr val="FFFFFF"/>
                </a:solidFill>
                <a:latin typeface="Cambria" pitchFamily="34" charset="0"/>
                <a:ea typeface="Cambria" pitchFamily="34" charset="-122"/>
                <a:cs typeface="Cambria" pitchFamily="34" charset="-120"/>
              </a:rPr>
              <a:t>Управление рисками в глобальной логистике</a:t>
            </a:r>
          </a:p>
        </p:txBody>
      </p:sp>
      <p:sp>
        <p:nvSpPr>
          <p:cNvPr id="5" name="Text 3"/>
          <p:cNvSpPr/>
          <p:nvPr/>
        </p:nvSpPr>
        <p:spPr>
          <a:xfrm>
            <a:off x="3657600" y="2971800"/>
            <a:ext cx="4937760" cy="548640"/>
          </a:xfrm>
          <a:prstGeom prst="rect">
            <a:avLst/>
          </a:prstGeom>
          <a:noFill/>
          <a:ln/>
        </p:spPr>
        <p:txBody>
          <a:bodyPr wrap="square" lIns="0" tIns="0" rIns="0" bIns="0" rtlCol="0" anchor="ctr"/>
          <a:lstStyle/>
          <a:p>
            <a:pPr marL="0" indent="0">
              <a:buNone/>
            </a:pPr>
            <a:r>
              <a:rPr lang="ru-RU" sz="1300" i="1" dirty="0">
                <a:solidFill>
                  <a:srgbClr val="C9D3DE"/>
                </a:solidFill>
                <a:latin typeface="Calibri" pitchFamily="34" charset="0"/>
                <a:ea typeface="Calibri" pitchFamily="34" charset="-122"/>
                <a:cs typeface="Calibri" pitchFamily="34" charset="-120"/>
              </a:rPr>
              <a:t>Почему глобальные цепи поставок нарушаются и какие стратегии делают их устойчивыми.</a:t>
            </a:r>
          </a:p>
        </p:txBody>
      </p:sp>
      <p:sp>
        <p:nvSpPr>
          <p:cNvPr id="6" name="Shape 4"/>
          <p:cNvSpPr/>
          <p:nvPr/>
        </p:nvSpPr>
        <p:spPr>
          <a:xfrm>
            <a:off x="777240" y="3383280"/>
            <a:ext cx="502920" cy="502920"/>
          </a:xfrm>
          <a:prstGeom prst="ellipse">
            <a:avLst/>
          </a:prstGeom>
          <a:solidFill>
            <a:srgbClr val="1A4A82"/>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907999" y="3514039"/>
            <a:ext cx="241402" cy="241402"/>
          </a:xfrm>
          <a:prstGeom prst="rect">
            <a:avLst/>
          </a:prstGeom>
        </p:spPr>
      </p:pic>
      <p:sp>
        <p:nvSpPr>
          <p:cNvPr id="8" name="Shape 5"/>
          <p:cNvSpPr/>
          <p:nvPr/>
        </p:nvSpPr>
        <p:spPr>
          <a:xfrm>
            <a:off x="1508760" y="3383280"/>
            <a:ext cx="502920" cy="502920"/>
          </a:xfrm>
          <a:prstGeom prst="ellipse">
            <a:avLst/>
          </a:prstGeom>
          <a:solidFill>
            <a:srgbClr val="C9A227"/>
          </a:solidFill>
          <a:ln/>
        </p:spPr>
        <p:txBody>
          <a:bodyPr/>
          <a:lstStyle/>
          <a:p>
            <a:endParaRPr lang="en-US"/>
          </a:p>
        </p:txBody>
      </p:sp>
      <p:pic>
        <p:nvPicPr>
          <p:cNvPr id="9" name="Image 1" descr="preencoded.png"/>
          <p:cNvPicPr>
            <a:picLocks noChangeAspect="1"/>
          </p:cNvPicPr>
          <p:nvPr/>
        </p:nvPicPr>
        <p:blipFill>
          <a:blip r:embed="rId4"/>
          <a:stretch>
            <a:fillRect/>
          </a:stretch>
        </p:blipFill>
        <p:spPr>
          <a:xfrm>
            <a:off x="1639519" y="3514039"/>
            <a:ext cx="241402" cy="241402"/>
          </a:xfrm>
          <a:prstGeom prst="rect">
            <a:avLst/>
          </a:prstGeom>
        </p:spPr>
      </p:pic>
      <p:sp>
        <p:nvSpPr>
          <p:cNvPr id="10" name="Text 6"/>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11" name="Text 7"/>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2</a:t>
            </a:r>
            <a:endParaRPr lang="en-US" sz="900" dirty="0"/>
          </a:p>
        </p:txBody>
      </p:sp>
      <p:pic>
        <p:nvPicPr>
          <p:cNvPr id="12" name="Image 2" descr="/sessions/relaxed-cool-hopper/mnt/outputs/build/assets/lica_logo.png"/>
          <p:cNvPicPr>
            <a:picLocks noChangeAspect="1"/>
          </p:cNvPicPr>
          <p:nvPr/>
        </p:nvPicPr>
        <p:blipFill>
          <a:blip r:embed="rId5"/>
          <a:stretch>
            <a:fillRect/>
          </a:stretch>
        </p:blipFill>
        <p:spPr>
          <a:xfrm>
            <a:off x="502920" y="4759452"/>
            <a:ext cx="274320" cy="274320"/>
          </a:xfrm>
          <a:prstGeom prst="rect">
            <a:avLst/>
          </a:prstGeom>
        </p:spPr>
      </p:pic>
      <p:pic>
        <p:nvPicPr>
          <p:cNvPr id="13" name="Image 3" descr="/sessions/relaxed-cool-hopper/mnt/outputs/build/assets/learn_logo.png"/>
          <p:cNvPicPr>
            <a:picLocks noChangeAspect="1"/>
          </p:cNvPicPr>
          <p:nvPr/>
        </p:nvPicPr>
        <p:blipFill>
          <a:blip r:embed="rId6"/>
          <a:stretch>
            <a:fillRect/>
          </a:stretch>
        </p:blipFill>
        <p:spPr>
          <a:xfrm>
            <a:off x="7708392" y="4796790"/>
            <a:ext cx="566928" cy="2362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496004"/>
            <a:ext cx="8138160"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Современные вызовы глобальной логистики и управления цепями поставок</a:t>
            </a:r>
            <a:endParaRPr lang="en-US" sz="2600" dirty="0"/>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3</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502920" y="1298448"/>
            <a:ext cx="8138160" cy="365760"/>
          </a:xfrm>
          <a:prstGeom prst="rect">
            <a:avLst/>
          </a:prstGeom>
          <a:noFill/>
          <a:ln/>
        </p:spPr>
        <p:txBody>
          <a:bodyPr wrap="square" lIns="0" tIns="0" rIns="0" bIns="0" rtlCol="0" anchor="ctr"/>
          <a:lstStyle/>
          <a:p>
            <a:pPr marL="0" indent="0">
              <a:buNone/>
            </a:pPr>
            <a:r>
              <a:rPr lang="ru-RU" sz="1200" i="1" dirty="0">
                <a:solidFill>
                  <a:srgbClr val="5B6B7C"/>
                </a:solidFill>
                <a:latin typeface="Calibri" pitchFamily="34" charset="0"/>
                <a:ea typeface="Calibri" pitchFamily="34" charset="-122"/>
                <a:cs typeface="Calibri" pitchFamily="34" charset="-120"/>
              </a:rPr>
              <a:t>Глобальные цепи поставок сталкиваются с растущим числом структурных факторов, которые делают сбои более вероятными и более дорогостоящими:</a:t>
            </a:r>
          </a:p>
        </p:txBody>
      </p:sp>
      <p:sp>
        <p:nvSpPr>
          <p:cNvPr id="9" name="Shape 5"/>
          <p:cNvSpPr/>
          <p:nvPr/>
        </p:nvSpPr>
        <p:spPr>
          <a:xfrm>
            <a:off x="502920" y="1783080"/>
            <a:ext cx="189738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0" name="Shape 6"/>
          <p:cNvSpPr/>
          <p:nvPr/>
        </p:nvSpPr>
        <p:spPr>
          <a:xfrm>
            <a:off x="1218396" y="1874932"/>
            <a:ext cx="445646" cy="435782"/>
          </a:xfrm>
          <a:prstGeom prst="ellipse">
            <a:avLst/>
          </a:prstGeom>
          <a:solidFill>
            <a:srgbClr val="0B3260"/>
          </a:solidFill>
          <a:ln/>
        </p:spPr>
        <p:txBody>
          <a:bodyPr/>
          <a:lstStyle/>
          <a:p>
            <a:endParaRPr lang="en-US"/>
          </a:p>
        </p:txBody>
      </p:sp>
      <p:pic>
        <p:nvPicPr>
          <p:cNvPr id="11"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1310010" y="1951380"/>
            <a:ext cx="284196" cy="284196"/>
          </a:xfrm>
          <a:prstGeom prst="rect">
            <a:avLst/>
          </a:prstGeom>
        </p:spPr>
      </p:pic>
      <p:sp>
        <p:nvSpPr>
          <p:cNvPr id="12" name="Text 7"/>
          <p:cNvSpPr/>
          <p:nvPr/>
        </p:nvSpPr>
        <p:spPr>
          <a:xfrm>
            <a:off x="557784" y="2340864"/>
            <a:ext cx="1787652" cy="493776"/>
          </a:xfrm>
          <a:prstGeom prst="rect">
            <a:avLst/>
          </a:prstGeom>
          <a:noFill/>
          <a:ln/>
        </p:spPr>
        <p:txBody>
          <a:bodyPr wrap="square" lIns="0" tIns="0" rIns="0" bIns="0" rtlCol="0" anchor="t"/>
          <a:lstStyle/>
          <a:p>
            <a:pPr marL="0" indent="0" algn="ctr">
              <a:lnSpc>
                <a:spcPct val="105000"/>
              </a:lnSpc>
              <a:buNone/>
            </a:pPr>
            <a:r>
              <a:rPr lang="ky-KG" sz="1100" b="1" dirty="0">
                <a:solidFill>
                  <a:srgbClr val="0B3260"/>
                </a:solidFill>
                <a:latin typeface="Calibri" pitchFamily="34" charset="0"/>
                <a:ea typeface="Calibri" pitchFamily="34" charset="-122"/>
                <a:cs typeface="Calibri" pitchFamily="34" charset="-120"/>
              </a:rPr>
              <a:t>Удлинение цепей поставок</a:t>
            </a:r>
          </a:p>
        </p:txBody>
      </p:sp>
      <p:sp>
        <p:nvSpPr>
          <p:cNvPr id="13" name="Shape 8"/>
          <p:cNvSpPr/>
          <p:nvPr/>
        </p:nvSpPr>
        <p:spPr>
          <a:xfrm>
            <a:off x="2583180" y="1783080"/>
            <a:ext cx="189738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4" name="Shape 9"/>
          <p:cNvSpPr/>
          <p:nvPr/>
        </p:nvSpPr>
        <p:spPr>
          <a:xfrm>
            <a:off x="3298656" y="1874932"/>
            <a:ext cx="445646" cy="435782"/>
          </a:xfrm>
          <a:prstGeom prst="ellipse">
            <a:avLst/>
          </a:prstGeom>
          <a:solidFill>
            <a:srgbClr val="0B3260"/>
          </a:solidFill>
          <a:ln/>
        </p:spPr>
        <p:txBody>
          <a:bodyPr/>
          <a:lstStyle/>
          <a:p>
            <a:endParaRPr lang="en-US"/>
          </a:p>
        </p:txBody>
      </p:sp>
      <p:pic>
        <p:nvPicPr>
          <p:cNvPr id="15"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3390270" y="1951380"/>
            <a:ext cx="284196" cy="284196"/>
          </a:xfrm>
          <a:prstGeom prst="rect">
            <a:avLst/>
          </a:prstGeom>
        </p:spPr>
      </p:pic>
      <p:sp>
        <p:nvSpPr>
          <p:cNvPr id="16" name="Text 10"/>
          <p:cNvSpPr/>
          <p:nvPr/>
        </p:nvSpPr>
        <p:spPr>
          <a:xfrm>
            <a:off x="2638044" y="2340864"/>
            <a:ext cx="1787652" cy="493776"/>
          </a:xfrm>
          <a:prstGeom prst="rect">
            <a:avLst/>
          </a:prstGeom>
          <a:noFill/>
          <a:ln/>
        </p:spPr>
        <p:txBody>
          <a:bodyPr wrap="square" lIns="0" tIns="0" rIns="0" bIns="0" rtlCol="0" anchor="t"/>
          <a:lstStyle/>
          <a:p>
            <a:pPr marL="0" indent="0" algn="ctr">
              <a:lnSpc>
                <a:spcPct val="105000"/>
              </a:lnSpc>
              <a:buNone/>
            </a:pPr>
            <a:r>
              <a:rPr lang="ru-RU" sz="1100" b="1" dirty="0">
                <a:solidFill>
                  <a:srgbClr val="0B3260"/>
                </a:solidFill>
                <a:latin typeface="Calibri" pitchFamily="34" charset="0"/>
                <a:ea typeface="Calibri" pitchFamily="34" charset="-122"/>
                <a:cs typeface="Calibri" pitchFamily="34" charset="-120"/>
              </a:rPr>
              <a:t>Ограниченность производственных и логистических мощностей</a:t>
            </a:r>
          </a:p>
        </p:txBody>
      </p:sp>
      <p:sp>
        <p:nvSpPr>
          <p:cNvPr id="17" name="Shape 11"/>
          <p:cNvSpPr/>
          <p:nvPr/>
        </p:nvSpPr>
        <p:spPr>
          <a:xfrm>
            <a:off x="4663440" y="1783080"/>
            <a:ext cx="189738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8" name="Shape 12"/>
          <p:cNvSpPr/>
          <p:nvPr/>
        </p:nvSpPr>
        <p:spPr>
          <a:xfrm>
            <a:off x="5378916" y="1874932"/>
            <a:ext cx="445646" cy="435782"/>
          </a:xfrm>
          <a:prstGeom prst="ellipse">
            <a:avLst/>
          </a:prstGeom>
          <a:solidFill>
            <a:srgbClr val="0B3260"/>
          </a:solidFill>
          <a:ln/>
        </p:spPr>
        <p:txBody>
          <a:bodyPr/>
          <a:lstStyle/>
          <a:p>
            <a:endParaRPr lang="en-US"/>
          </a:p>
        </p:txBody>
      </p:sp>
      <p:pic>
        <p:nvPicPr>
          <p:cNvPr id="19"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5470530" y="1951380"/>
            <a:ext cx="284196" cy="284196"/>
          </a:xfrm>
          <a:prstGeom prst="rect">
            <a:avLst/>
          </a:prstGeom>
        </p:spPr>
      </p:pic>
      <p:sp>
        <p:nvSpPr>
          <p:cNvPr id="20" name="Text 13"/>
          <p:cNvSpPr/>
          <p:nvPr/>
        </p:nvSpPr>
        <p:spPr>
          <a:xfrm>
            <a:off x="4718304" y="2340864"/>
            <a:ext cx="1787652" cy="493776"/>
          </a:xfrm>
          <a:prstGeom prst="rect">
            <a:avLst/>
          </a:prstGeom>
          <a:noFill/>
          <a:ln/>
        </p:spPr>
        <p:txBody>
          <a:bodyPr wrap="square" lIns="0" tIns="0" rIns="0" bIns="0" rtlCol="0" anchor="t"/>
          <a:lstStyle/>
          <a:p>
            <a:pPr marL="0" indent="0" algn="ctr">
              <a:lnSpc>
                <a:spcPct val="105000"/>
              </a:lnSpc>
              <a:buNone/>
            </a:pPr>
            <a:r>
              <a:rPr lang="ru-RU" sz="1100" b="1" dirty="0">
                <a:solidFill>
                  <a:srgbClr val="0B3260"/>
                </a:solidFill>
                <a:latin typeface="Calibri" pitchFamily="34" charset="0"/>
                <a:ea typeface="Calibri" pitchFamily="34" charset="-122"/>
                <a:cs typeface="Calibri" pitchFamily="34" charset="-120"/>
              </a:rPr>
              <a:t>Увеличение и нестабильность сроков поставки</a:t>
            </a:r>
          </a:p>
        </p:txBody>
      </p:sp>
      <p:sp>
        <p:nvSpPr>
          <p:cNvPr id="21" name="Shape 14"/>
          <p:cNvSpPr/>
          <p:nvPr/>
        </p:nvSpPr>
        <p:spPr>
          <a:xfrm>
            <a:off x="6743700" y="1783080"/>
            <a:ext cx="189738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2" name="Shape 15"/>
          <p:cNvSpPr/>
          <p:nvPr/>
        </p:nvSpPr>
        <p:spPr>
          <a:xfrm>
            <a:off x="7459176" y="1874932"/>
            <a:ext cx="445646" cy="435782"/>
          </a:xfrm>
          <a:prstGeom prst="ellipse">
            <a:avLst/>
          </a:prstGeom>
          <a:solidFill>
            <a:srgbClr val="0B3260"/>
          </a:solidFill>
          <a:ln/>
        </p:spPr>
        <p:txBody>
          <a:bodyPr/>
          <a:lstStyle/>
          <a:p>
            <a:endParaRPr lang="en-US"/>
          </a:p>
        </p:txBody>
      </p:sp>
      <p:pic>
        <p:nvPicPr>
          <p:cNvPr id="23" name="Image 5" descr="preencoded.png"/>
          <p:cNvPicPr>
            <a:picLocks noChangeAspect="1"/>
          </p:cNvPicPr>
          <p:nvPr/>
        </p:nvPicPr>
        <p:blipFill>
          <a:blip r:embed="rId8">
            <a:duotone>
              <a:schemeClr val="bg2">
                <a:shade val="45000"/>
                <a:satMod val="135000"/>
              </a:schemeClr>
              <a:prstClr val="white"/>
            </a:duotone>
          </a:blip>
          <a:stretch>
            <a:fillRect/>
          </a:stretch>
        </p:blipFill>
        <p:spPr>
          <a:xfrm>
            <a:off x="7550790" y="1951380"/>
            <a:ext cx="284196" cy="284196"/>
          </a:xfrm>
          <a:prstGeom prst="rect">
            <a:avLst/>
          </a:prstGeom>
        </p:spPr>
      </p:pic>
      <p:sp>
        <p:nvSpPr>
          <p:cNvPr id="24" name="Text 16"/>
          <p:cNvSpPr/>
          <p:nvPr/>
        </p:nvSpPr>
        <p:spPr>
          <a:xfrm>
            <a:off x="6798564" y="2340864"/>
            <a:ext cx="1787652" cy="493776"/>
          </a:xfrm>
          <a:prstGeom prst="rect">
            <a:avLst/>
          </a:prstGeom>
          <a:noFill/>
          <a:ln/>
        </p:spPr>
        <p:txBody>
          <a:bodyPr wrap="square" lIns="0" tIns="0" rIns="0" bIns="0" rtlCol="0" anchor="t"/>
          <a:lstStyle/>
          <a:p>
            <a:pPr marL="0" indent="0" algn="ctr">
              <a:lnSpc>
                <a:spcPct val="105000"/>
              </a:lnSpc>
              <a:buNone/>
            </a:pPr>
            <a:r>
              <a:rPr lang="ru-RU" sz="1100" b="1" dirty="0">
                <a:solidFill>
                  <a:srgbClr val="0B3260"/>
                </a:solidFill>
                <a:latin typeface="Calibri" pitchFamily="34" charset="0"/>
                <a:ea typeface="Calibri" pitchFamily="34" charset="-122"/>
                <a:cs typeface="Calibri" pitchFamily="34" charset="-120"/>
              </a:rPr>
              <a:t>Рост объемов запасов вследствие увеличения ассортимента</a:t>
            </a:r>
          </a:p>
        </p:txBody>
      </p:sp>
      <p:sp>
        <p:nvSpPr>
          <p:cNvPr id="25" name="Shape 17"/>
          <p:cNvSpPr/>
          <p:nvPr/>
        </p:nvSpPr>
        <p:spPr>
          <a:xfrm>
            <a:off x="502920" y="3063240"/>
            <a:ext cx="189738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dirty="0"/>
          </a:p>
        </p:txBody>
      </p:sp>
      <p:sp>
        <p:nvSpPr>
          <p:cNvPr id="26" name="Shape 18"/>
          <p:cNvSpPr/>
          <p:nvPr/>
        </p:nvSpPr>
        <p:spPr>
          <a:xfrm>
            <a:off x="1218396" y="3155092"/>
            <a:ext cx="445646" cy="435782"/>
          </a:xfrm>
          <a:prstGeom prst="ellipse">
            <a:avLst/>
          </a:prstGeom>
          <a:solidFill>
            <a:srgbClr val="0B3260"/>
          </a:solidFill>
          <a:ln/>
        </p:spPr>
        <p:txBody>
          <a:bodyPr/>
          <a:lstStyle/>
          <a:p>
            <a:endParaRPr lang="en-US"/>
          </a:p>
        </p:txBody>
      </p:sp>
      <p:pic>
        <p:nvPicPr>
          <p:cNvPr id="27" name="Image 6" descr="preencoded.png"/>
          <p:cNvPicPr>
            <a:picLocks noChangeAspect="1"/>
          </p:cNvPicPr>
          <p:nvPr/>
        </p:nvPicPr>
        <p:blipFill>
          <a:blip r:embed="rId9">
            <a:duotone>
              <a:schemeClr val="bg2">
                <a:shade val="45000"/>
                <a:satMod val="135000"/>
              </a:schemeClr>
              <a:prstClr val="white"/>
            </a:duotone>
          </a:blip>
          <a:stretch>
            <a:fillRect/>
          </a:stretch>
        </p:blipFill>
        <p:spPr>
          <a:xfrm>
            <a:off x="1310010" y="3231540"/>
            <a:ext cx="284196" cy="284196"/>
          </a:xfrm>
          <a:prstGeom prst="rect">
            <a:avLst/>
          </a:prstGeom>
        </p:spPr>
      </p:pic>
      <p:sp>
        <p:nvSpPr>
          <p:cNvPr id="28" name="Text 19"/>
          <p:cNvSpPr/>
          <p:nvPr/>
        </p:nvSpPr>
        <p:spPr>
          <a:xfrm>
            <a:off x="557784" y="3621024"/>
            <a:ext cx="1787652" cy="493776"/>
          </a:xfrm>
          <a:prstGeom prst="rect">
            <a:avLst/>
          </a:prstGeom>
          <a:noFill/>
          <a:ln/>
        </p:spPr>
        <p:txBody>
          <a:bodyPr wrap="square" lIns="0" tIns="0" rIns="0" bIns="0" rtlCol="0" anchor="t"/>
          <a:lstStyle/>
          <a:p>
            <a:pPr marL="0" indent="0" algn="ctr">
              <a:lnSpc>
                <a:spcPct val="105000"/>
              </a:lnSpc>
              <a:buNone/>
            </a:pPr>
            <a:r>
              <a:rPr lang="ky-KG" sz="1100" b="1" dirty="0">
                <a:solidFill>
                  <a:srgbClr val="0B3260"/>
                </a:solidFill>
                <a:latin typeface="Calibri" pitchFamily="34" charset="0"/>
                <a:ea typeface="Calibri" pitchFamily="34" charset="-122"/>
                <a:cs typeface="Calibri" pitchFamily="34" charset="-120"/>
              </a:rPr>
              <a:t>Потребление энергии</a:t>
            </a:r>
          </a:p>
        </p:txBody>
      </p:sp>
      <p:sp>
        <p:nvSpPr>
          <p:cNvPr id="29" name="Shape 20"/>
          <p:cNvSpPr/>
          <p:nvPr/>
        </p:nvSpPr>
        <p:spPr>
          <a:xfrm>
            <a:off x="2583180" y="3063240"/>
            <a:ext cx="189738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30" name="Shape 21"/>
          <p:cNvSpPr/>
          <p:nvPr/>
        </p:nvSpPr>
        <p:spPr>
          <a:xfrm>
            <a:off x="3298656" y="3155092"/>
            <a:ext cx="445646" cy="435782"/>
          </a:xfrm>
          <a:prstGeom prst="ellipse">
            <a:avLst/>
          </a:prstGeom>
          <a:solidFill>
            <a:srgbClr val="0B3260"/>
          </a:solidFill>
          <a:ln/>
        </p:spPr>
        <p:txBody>
          <a:bodyPr/>
          <a:lstStyle/>
          <a:p>
            <a:endParaRPr lang="en-US"/>
          </a:p>
        </p:txBody>
      </p:sp>
      <p:pic>
        <p:nvPicPr>
          <p:cNvPr id="31" name="Image 7" descr="preencoded.png"/>
          <p:cNvPicPr>
            <a:picLocks noChangeAspect="1"/>
          </p:cNvPicPr>
          <p:nvPr/>
        </p:nvPicPr>
        <p:blipFill>
          <a:blip r:embed="rId10">
            <a:duotone>
              <a:schemeClr val="bg2">
                <a:shade val="45000"/>
                <a:satMod val="135000"/>
              </a:schemeClr>
              <a:prstClr val="white"/>
            </a:duotone>
          </a:blip>
          <a:stretch>
            <a:fillRect/>
          </a:stretch>
        </p:blipFill>
        <p:spPr>
          <a:xfrm>
            <a:off x="3390270" y="3231540"/>
            <a:ext cx="284196" cy="284196"/>
          </a:xfrm>
          <a:prstGeom prst="rect">
            <a:avLst/>
          </a:prstGeom>
        </p:spPr>
      </p:pic>
      <p:sp>
        <p:nvSpPr>
          <p:cNvPr id="32" name="Text 22"/>
          <p:cNvSpPr/>
          <p:nvPr/>
        </p:nvSpPr>
        <p:spPr>
          <a:xfrm>
            <a:off x="2638044" y="3621024"/>
            <a:ext cx="1787652" cy="493776"/>
          </a:xfrm>
          <a:prstGeom prst="rect">
            <a:avLst/>
          </a:prstGeom>
          <a:noFill/>
          <a:ln/>
        </p:spPr>
        <p:txBody>
          <a:bodyPr wrap="square" lIns="0" tIns="0" rIns="0" bIns="0" rtlCol="0" anchor="t"/>
          <a:lstStyle/>
          <a:p>
            <a:pPr marL="0" indent="0" algn="ctr">
              <a:lnSpc>
                <a:spcPct val="105000"/>
              </a:lnSpc>
              <a:buNone/>
            </a:pPr>
            <a:r>
              <a:rPr lang="ky-KG" sz="1100" b="1" dirty="0">
                <a:solidFill>
                  <a:srgbClr val="0B3260"/>
                </a:solidFill>
                <a:latin typeface="Calibri" pitchFamily="34" charset="0"/>
                <a:ea typeface="Calibri" pitchFamily="34" charset="-122"/>
                <a:cs typeface="Calibri" pitchFamily="34" charset="-120"/>
              </a:rPr>
              <a:t>Воздействие на окружающую среду</a:t>
            </a:r>
          </a:p>
        </p:txBody>
      </p:sp>
      <p:sp>
        <p:nvSpPr>
          <p:cNvPr id="33" name="Shape 23"/>
          <p:cNvSpPr/>
          <p:nvPr/>
        </p:nvSpPr>
        <p:spPr>
          <a:xfrm>
            <a:off x="4663440" y="3063240"/>
            <a:ext cx="189738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34" name="Shape 24"/>
          <p:cNvSpPr/>
          <p:nvPr/>
        </p:nvSpPr>
        <p:spPr>
          <a:xfrm>
            <a:off x="5378916" y="3155092"/>
            <a:ext cx="445646" cy="435782"/>
          </a:xfrm>
          <a:prstGeom prst="ellipse">
            <a:avLst/>
          </a:prstGeom>
          <a:solidFill>
            <a:srgbClr val="0B3260"/>
          </a:solidFill>
          <a:ln/>
        </p:spPr>
        <p:txBody>
          <a:bodyPr/>
          <a:lstStyle/>
          <a:p>
            <a:endParaRPr lang="en-US"/>
          </a:p>
        </p:txBody>
      </p:sp>
      <p:pic>
        <p:nvPicPr>
          <p:cNvPr id="35" name="Image 8" descr="preencoded.png"/>
          <p:cNvPicPr>
            <a:picLocks noChangeAspect="1"/>
          </p:cNvPicPr>
          <p:nvPr/>
        </p:nvPicPr>
        <p:blipFill>
          <a:blip r:embed="rId11">
            <a:duotone>
              <a:schemeClr val="bg2">
                <a:shade val="45000"/>
                <a:satMod val="135000"/>
              </a:schemeClr>
              <a:prstClr val="white"/>
            </a:duotone>
          </a:blip>
          <a:stretch>
            <a:fillRect/>
          </a:stretch>
        </p:blipFill>
        <p:spPr>
          <a:xfrm>
            <a:off x="5470530" y="3231540"/>
            <a:ext cx="284196" cy="284196"/>
          </a:xfrm>
          <a:prstGeom prst="rect">
            <a:avLst/>
          </a:prstGeom>
        </p:spPr>
      </p:pic>
      <p:sp>
        <p:nvSpPr>
          <p:cNvPr id="36" name="Text 25"/>
          <p:cNvSpPr/>
          <p:nvPr/>
        </p:nvSpPr>
        <p:spPr>
          <a:xfrm>
            <a:off x="4718304" y="3621024"/>
            <a:ext cx="1787652" cy="493776"/>
          </a:xfrm>
          <a:prstGeom prst="rect">
            <a:avLst/>
          </a:prstGeom>
          <a:noFill/>
          <a:ln/>
        </p:spPr>
        <p:txBody>
          <a:bodyPr wrap="square" lIns="0" tIns="0" rIns="0" bIns="0" rtlCol="0" anchor="t"/>
          <a:lstStyle/>
          <a:p>
            <a:pPr marL="0" indent="0" algn="ctr">
              <a:lnSpc>
                <a:spcPct val="105000"/>
              </a:lnSpc>
              <a:buNone/>
            </a:pPr>
            <a:r>
              <a:rPr lang="ky-KG" sz="1100" b="1" dirty="0">
                <a:solidFill>
                  <a:srgbClr val="0B3260"/>
                </a:solidFill>
                <a:latin typeface="Calibri" pitchFamily="34" charset="0"/>
                <a:ea typeface="Calibri" pitchFamily="34" charset="-122"/>
                <a:cs typeface="Calibri" pitchFamily="34" charset="-120"/>
              </a:rPr>
              <a:t>Перегруженность городского транспорта</a:t>
            </a:r>
          </a:p>
        </p:txBody>
      </p:sp>
      <p:sp>
        <p:nvSpPr>
          <p:cNvPr id="37" name="Shape 26"/>
          <p:cNvSpPr/>
          <p:nvPr/>
        </p:nvSpPr>
        <p:spPr>
          <a:xfrm>
            <a:off x="6743700" y="3063240"/>
            <a:ext cx="189738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38" name="Shape 27"/>
          <p:cNvSpPr/>
          <p:nvPr/>
        </p:nvSpPr>
        <p:spPr>
          <a:xfrm>
            <a:off x="7459176" y="3155092"/>
            <a:ext cx="445646" cy="435782"/>
          </a:xfrm>
          <a:prstGeom prst="ellipse">
            <a:avLst/>
          </a:prstGeom>
          <a:solidFill>
            <a:srgbClr val="0B3260"/>
          </a:solidFill>
          <a:ln/>
        </p:spPr>
        <p:txBody>
          <a:bodyPr/>
          <a:lstStyle/>
          <a:p>
            <a:endParaRPr lang="en-US"/>
          </a:p>
        </p:txBody>
      </p:sp>
      <p:pic>
        <p:nvPicPr>
          <p:cNvPr id="39" name="Image 9" descr="preencoded.png"/>
          <p:cNvPicPr>
            <a:picLocks noChangeAspect="1"/>
          </p:cNvPicPr>
          <p:nvPr/>
        </p:nvPicPr>
        <p:blipFill>
          <a:blip r:embed="rId12">
            <a:duotone>
              <a:schemeClr val="bg2">
                <a:shade val="45000"/>
                <a:satMod val="135000"/>
              </a:schemeClr>
              <a:prstClr val="white"/>
            </a:duotone>
          </a:blip>
          <a:stretch>
            <a:fillRect/>
          </a:stretch>
        </p:blipFill>
        <p:spPr>
          <a:xfrm>
            <a:off x="7550790" y="3231540"/>
            <a:ext cx="284196" cy="284196"/>
          </a:xfrm>
          <a:prstGeom prst="rect">
            <a:avLst/>
          </a:prstGeom>
        </p:spPr>
      </p:pic>
      <p:sp>
        <p:nvSpPr>
          <p:cNvPr id="40" name="Text 28"/>
          <p:cNvSpPr/>
          <p:nvPr/>
        </p:nvSpPr>
        <p:spPr>
          <a:xfrm>
            <a:off x="6798564" y="3621024"/>
            <a:ext cx="1787652" cy="493776"/>
          </a:xfrm>
          <a:prstGeom prst="rect">
            <a:avLst/>
          </a:prstGeom>
          <a:noFill/>
          <a:ln/>
        </p:spPr>
        <p:txBody>
          <a:bodyPr wrap="square" lIns="0" tIns="0" rIns="0" bIns="0" rtlCol="0" anchor="t"/>
          <a:lstStyle/>
          <a:p>
            <a:pPr marL="0" indent="0" algn="ctr">
              <a:lnSpc>
                <a:spcPct val="105000"/>
              </a:lnSpc>
              <a:buNone/>
            </a:pPr>
            <a:r>
              <a:rPr lang="ky-KG" sz="1100" b="1" dirty="0">
                <a:solidFill>
                  <a:srgbClr val="0B3260"/>
                </a:solidFill>
                <a:latin typeface="Calibri" pitchFamily="34" charset="0"/>
                <a:ea typeface="Calibri" pitchFamily="34" charset="-122"/>
                <a:cs typeface="Calibri" pitchFamily="34" charset="-120"/>
              </a:rPr>
              <a:t>Сбои в цепях поставок</a:t>
            </a:r>
          </a:p>
        </p:txBody>
      </p:sp>
      <p:sp>
        <p:nvSpPr>
          <p:cNvPr id="41" name="Text 29"/>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Christopher, M., &amp; Holweg, M. (2011). “Supply Chain 2.0”: Managing supply chains in the era of turbulence. International Journal of Physical Distribution &amp; Logistics Management, 41(1), 63–82.</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Сбои в глобальной логистике: типология</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4</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325880"/>
            <a:ext cx="2590800" cy="853440"/>
          </a:xfrm>
          <a:prstGeom prst="roundRect">
            <a:avLst>
              <a:gd name="adj" fmla="val 642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Shape 5"/>
          <p:cNvSpPr/>
          <p:nvPr/>
        </p:nvSpPr>
        <p:spPr>
          <a:xfrm>
            <a:off x="1615440" y="1420038"/>
            <a:ext cx="365760" cy="365760"/>
          </a:xfrm>
          <a:prstGeom prst="ellipse">
            <a:avLst/>
          </a:prstGeom>
          <a:solidFill>
            <a:srgbClr val="0B3260"/>
          </a:solidFill>
          <a:ln/>
        </p:spPr>
        <p:txBody>
          <a:bodyPr/>
          <a:lstStyle/>
          <a:p>
            <a:endParaRPr lang="en-US"/>
          </a:p>
        </p:txBody>
      </p:sp>
      <p:pic>
        <p:nvPicPr>
          <p:cNvPr id="10"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1685824" y="1495044"/>
            <a:ext cx="220371" cy="220371"/>
          </a:xfrm>
          <a:prstGeom prst="rect">
            <a:avLst/>
          </a:prstGeom>
        </p:spPr>
      </p:pic>
      <p:sp>
        <p:nvSpPr>
          <p:cNvPr id="11" name="Text 6"/>
          <p:cNvSpPr/>
          <p:nvPr/>
        </p:nvSpPr>
        <p:spPr>
          <a:xfrm>
            <a:off x="557784" y="1782996"/>
            <a:ext cx="2481072" cy="268224"/>
          </a:xfrm>
          <a:prstGeom prst="rect">
            <a:avLst/>
          </a:prstGeom>
          <a:noFill/>
          <a:ln/>
        </p:spPr>
        <p:txBody>
          <a:bodyPr wrap="square" lIns="0" tIns="0" rIns="0" bIns="0" rtlCol="0" anchor="t"/>
          <a:lstStyle/>
          <a:p>
            <a:pPr marL="0" indent="0" algn="ctr">
              <a:lnSpc>
                <a:spcPct val="105000"/>
              </a:lnSpc>
              <a:buNone/>
            </a:pPr>
            <a:r>
              <a:rPr lang="ky-KG" sz="1100" dirty="0">
                <a:solidFill>
                  <a:srgbClr val="0B3260"/>
                </a:solidFill>
                <a:latin typeface="Calibri" pitchFamily="34" charset="0"/>
                <a:ea typeface="Calibri" pitchFamily="34" charset="-122"/>
                <a:cs typeface="Calibri" pitchFamily="34" charset="-120"/>
              </a:rPr>
              <a:t>Природные катастрофы</a:t>
            </a:r>
          </a:p>
        </p:txBody>
      </p:sp>
      <p:sp>
        <p:nvSpPr>
          <p:cNvPr id="12" name="Text 7"/>
          <p:cNvSpPr/>
          <p:nvPr/>
        </p:nvSpPr>
        <p:spPr>
          <a:xfrm>
            <a:off x="576072" y="2020740"/>
            <a:ext cx="2444496" cy="21336"/>
          </a:xfrm>
          <a:prstGeom prst="rect">
            <a:avLst/>
          </a:prstGeom>
          <a:noFill/>
          <a:ln/>
        </p:spPr>
        <p:txBody>
          <a:bodyPr wrap="square" lIns="0" tIns="0" rIns="0" bIns="0" rtlCol="0" anchor="t"/>
          <a:lstStyle/>
          <a:p>
            <a:pPr marL="0" indent="0" algn="ctr">
              <a:lnSpc>
                <a:spcPct val="100000"/>
              </a:lnSpc>
              <a:buNone/>
            </a:pPr>
            <a:r>
              <a:rPr lang="ru-RU" sz="900" dirty="0">
                <a:solidFill>
                  <a:srgbClr val="1F2A37"/>
                </a:solidFill>
                <a:latin typeface="Calibri" pitchFamily="34" charset="0"/>
                <a:ea typeface="Calibri" pitchFamily="34" charset="-122"/>
                <a:cs typeface="Calibri" pitchFamily="34" charset="-120"/>
              </a:rPr>
              <a:t>Ураганы, землетрясения, наводнения, лесные пожары, цунами.</a:t>
            </a:r>
          </a:p>
        </p:txBody>
      </p:sp>
      <p:sp>
        <p:nvSpPr>
          <p:cNvPr id="13" name="Shape 8"/>
          <p:cNvSpPr/>
          <p:nvPr/>
        </p:nvSpPr>
        <p:spPr>
          <a:xfrm>
            <a:off x="3276600" y="1325880"/>
            <a:ext cx="2590800" cy="853440"/>
          </a:xfrm>
          <a:prstGeom prst="roundRect">
            <a:avLst>
              <a:gd name="adj" fmla="val 642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4" name="Shape 9"/>
          <p:cNvSpPr/>
          <p:nvPr/>
        </p:nvSpPr>
        <p:spPr>
          <a:xfrm>
            <a:off x="4389120" y="1420038"/>
            <a:ext cx="365760" cy="365760"/>
          </a:xfrm>
          <a:prstGeom prst="ellipse">
            <a:avLst/>
          </a:prstGeom>
          <a:solidFill>
            <a:srgbClr val="0B3260"/>
          </a:solidFill>
          <a:ln/>
        </p:spPr>
        <p:txBody>
          <a:bodyPr/>
          <a:lstStyle/>
          <a:p>
            <a:endParaRPr lang="en-US"/>
          </a:p>
        </p:txBody>
      </p:sp>
      <p:pic>
        <p:nvPicPr>
          <p:cNvPr id="15"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4459504" y="1495044"/>
            <a:ext cx="220371" cy="220371"/>
          </a:xfrm>
          <a:prstGeom prst="rect">
            <a:avLst/>
          </a:prstGeom>
        </p:spPr>
      </p:pic>
      <p:sp>
        <p:nvSpPr>
          <p:cNvPr id="16" name="Text 10"/>
          <p:cNvSpPr/>
          <p:nvPr/>
        </p:nvSpPr>
        <p:spPr>
          <a:xfrm>
            <a:off x="3331464" y="1782996"/>
            <a:ext cx="2481072" cy="268224"/>
          </a:xfrm>
          <a:prstGeom prst="rect">
            <a:avLst/>
          </a:prstGeom>
          <a:noFill/>
          <a:ln/>
        </p:spPr>
        <p:txBody>
          <a:bodyPr wrap="square" lIns="0" tIns="0" rIns="0" bIns="0" rtlCol="0" anchor="t"/>
          <a:lstStyle/>
          <a:p>
            <a:pPr marL="0" indent="0" algn="ctr">
              <a:lnSpc>
                <a:spcPct val="105000"/>
              </a:lnSpc>
              <a:buNone/>
            </a:pPr>
            <a:r>
              <a:rPr lang="ky-KG" sz="1100" dirty="0">
                <a:solidFill>
                  <a:srgbClr val="0B3260"/>
                </a:solidFill>
                <a:latin typeface="Calibri" pitchFamily="34" charset="0"/>
                <a:ea typeface="Calibri" pitchFamily="34" charset="-122"/>
                <a:cs typeface="Calibri" pitchFamily="34" charset="-120"/>
              </a:rPr>
              <a:t>Техногенные катастрофы</a:t>
            </a:r>
          </a:p>
        </p:txBody>
      </p:sp>
      <p:sp>
        <p:nvSpPr>
          <p:cNvPr id="17" name="Text 11"/>
          <p:cNvSpPr/>
          <p:nvPr/>
        </p:nvSpPr>
        <p:spPr>
          <a:xfrm>
            <a:off x="3349752" y="2020740"/>
            <a:ext cx="2444496" cy="21336"/>
          </a:xfrm>
          <a:prstGeom prst="rect">
            <a:avLst/>
          </a:prstGeom>
          <a:noFill/>
          <a:ln/>
        </p:spPr>
        <p:txBody>
          <a:bodyPr wrap="square" lIns="0" tIns="0" rIns="0" bIns="0" rtlCol="0" anchor="t"/>
          <a:lstStyle/>
          <a:p>
            <a:pPr marL="0" indent="0" algn="ctr">
              <a:lnSpc>
                <a:spcPct val="100000"/>
              </a:lnSpc>
              <a:buNone/>
            </a:pPr>
            <a:r>
              <a:rPr lang="ru-RU" sz="900" dirty="0">
                <a:solidFill>
                  <a:srgbClr val="1F2A37"/>
                </a:solidFill>
                <a:latin typeface="Calibri" pitchFamily="34" charset="0"/>
                <a:ea typeface="Calibri" pitchFamily="34" charset="-122"/>
                <a:cs typeface="Calibri" pitchFamily="34" charset="-120"/>
              </a:rPr>
              <a:t>Промышленные аварии, терроризм, забастовки, политическая нестабильность.</a:t>
            </a:r>
          </a:p>
        </p:txBody>
      </p:sp>
      <p:sp>
        <p:nvSpPr>
          <p:cNvPr id="18" name="Shape 12"/>
          <p:cNvSpPr/>
          <p:nvPr/>
        </p:nvSpPr>
        <p:spPr>
          <a:xfrm>
            <a:off x="6050280" y="1325880"/>
            <a:ext cx="2590800" cy="853440"/>
          </a:xfrm>
          <a:prstGeom prst="roundRect">
            <a:avLst>
              <a:gd name="adj" fmla="val 642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9" name="Shape 13"/>
          <p:cNvSpPr/>
          <p:nvPr/>
        </p:nvSpPr>
        <p:spPr>
          <a:xfrm>
            <a:off x="7162800" y="1420038"/>
            <a:ext cx="365760" cy="365760"/>
          </a:xfrm>
          <a:prstGeom prst="ellipse">
            <a:avLst/>
          </a:prstGeom>
          <a:solidFill>
            <a:srgbClr val="0B3260"/>
          </a:solidFill>
          <a:ln/>
        </p:spPr>
        <p:txBody>
          <a:bodyPr/>
          <a:lstStyle/>
          <a:p>
            <a:endParaRPr lang="en-US"/>
          </a:p>
        </p:txBody>
      </p:sp>
      <p:pic>
        <p:nvPicPr>
          <p:cNvPr id="20"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7233184" y="1495044"/>
            <a:ext cx="220371" cy="220371"/>
          </a:xfrm>
          <a:prstGeom prst="rect">
            <a:avLst/>
          </a:prstGeom>
        </p:spPr>
      </p:pic>
      <p:sp>
        <p:nvSpPr>
          <p:cNvPr id="21" name="Text 14"/>
          <p:cNvSpPr/>
          <p:nvPr/>
        </p:nvSpPr>
        <p:spPr>
          <a:xfrm>
            <a:off x="6105144" y="1782996"/>
            <a:ext cx="2481072" cy="268224"/>
          </a:xfrm>
          <a:prstGeom prst="rect">
            <a:avLst/>
          </a:prstGeom>
          <a:noFill/>
          <a:ln/>
        </p:spPr>
        <p:txBody>
          <a:bodyPr wrap="square" lIns="0" tIns="0" rIns="0" bIns="0" rtlCol="0" anchor="t"/>
          <a:lstStyle/>
          <a:p>
            <a:pPr marL="0" indent="0" algn="ctr">
              <a:lnSpc>
                <a:spcPct val="105000"/>
              </a:lnSpc>
              <a:buNone/>
            </a:pPr>
            <a:r>
              <a:rPr lang="ky-KG" sz="1100" dirty="0">
                <a:solidFill>
                  <a:srgbClr val="0B3260"/>
                </a:solidFill>
                <a:latin typeface="Calibri" pitchFamily="34" charset="0"/>
                <a:ea typeface="Calibri" pitchFamily="34" charset="-122"/>
                <a:cs typeface="Calibri" pitchFamily="34" charset="-120"/>
              </a:rPr>
              <a:t>Транспортные проблемы</a:t>
            </a:r>
          </a:p>
        </p:txBody>
      </p:sp>
      <p:sp>
        <p:nvSpPr>
          <p:cNvPr id="22" name="Text 15"/>
          <p:cNvSpPr/>
          <p:nvPr/>
        </p:nvSpPr>
        <p:spPr>
          <a:xfrm>
            <a:off x="6123432" y="2020740"/>
            <a:ext cx="2444496" cy="21336"/>
          </a:xfrm>
          <a:prstGeom prst="rect">
            <a:avLst/>
          </a:prstGeom>
          <a:noFill/>
          <a:ln/>
        </p:spPr>
        <p:txBody>
          <a:bodyPr wrap="square" lIns="0" tIns="0" rIns="0" bIns="0" rtlCol="0" anchor="t"/>
          <a:lstStyle/>
          <a:p>
            <a:pPr marL="0" indent="0" algn="ctr">
              <a:lnSpc>
                <a:spcPct val="100000"/>
              </a:lnSpc>
              <a:buNone/>
            </a:pPr>
            <a:r>
              <a:rPr lang="ru-RU" sz="900" dirty="0">
                <a:solidFill>
                  <a:srgbClr val="1F2A37"/>
                </a:solidFill>
                <a:latin typeface="Calibri" pitchFamily="34" charset="0"/>
                <a:ea typeface="Calibri" pitchFamily="34" charset="-122"/>
                <a:cs typeface="Calibri" pitchFamily="34" charset="-120"/>
              </a:rPr>
              <a:t>Перегруженность портов, забастовки работников, дефицит топлива.</a:t>
            </a:r>
          </a:p>
        </p:txBody>
      </p:sp>
      <p:sp>
        <p:nvSpPr>
          <p:cNvPr id="23" name="Shape 16"/>
          <p:cNvSpPr/>
          <p:nvPr/>
        </p:nvSpPr>
        <p:spPr>
          <a:xfrm>
            <a:off x="502920" y="2362200"/>
            <a:ext cx="2590800" cy="853440"/>
          </a:xfrm>
          <a:prstGeom prst="roundRect">
            <a:avLst>
              <a:gd name="adj" fmla="val 642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dirty="0"/>
          </a:p>
        </p:txBody>
      </p:sp>
      <p:sp>
        <p:nvSpPr>
          <p:cNvPr id="24" name="Shape 17"/>
          <p:cNvSpPr/>
          <p:nvPr/>
        </p:nvSpPr>
        <p:spPr>
          <a:xfrm>
            <a:off x="1615440" y="2448120"/>
            <a:ext cx="365760" cy="365760"/>
          </a:xfrm>
          <a:prstGeom prst="ellipse">
            <a:avLst/>
          </a:prstGeom>
          <a:solidFill>
            <a:srgbClr val="0B3260"/>
          </a:solidFill>
          <a:ln/>
        </p:spPr>
        <p:txBody>
          <a:bodyPr/>
          <a:lstStyle/>
          <a:p>
            <a:endParaRPr lang="en-US"/>
          </a:p>
        </p:txBody>
      </p:sp>
      <p:pic>
        <p:nvPicPr>
          <p:cNvPr id="25" name="Image 5" descr="preencoded.png"/>
          <p:cNvPicPr>
            <a:picLocks noChangeAspect="1"/>
          </p:cNvPicPr>
          <p:nvPr/>
        </p:nvPicPr>
        <p:blipFill>
          <a:blip r:embed="rId8">
            <a:duotone>
              <a:schemeClr val="bg2">
                <a:shade val="45000"/>
                <a:satMod val="135000"/>
              </a:schemeClr>
              <a:prstClr val="white"/>
            </a:duotone>
          </a:blip>
          <a:stretch>
            <a:fillRect/>
          </a:stretch>
        </p:blipFill>
        <p:spPr>
          <a:xfrm>
            <a:off x="1685824" y="2523126"/>
            <a:ext cx="220371" cy="220371"/>
          </a:xfrm>
          <a:prstGeom prst="rect">
            <a:avLst/>
          </a:prstGeom>
        </p:spPr>
      </p:pic>
      <p:sp>
        <p:nvSpPr>
          <p:cNvPr id="26" name="Text 18"/>
          <p:cNvSpPr/>
          <p:nvPr/>
        </p:nvSpPr>
        <p:spPr>
          <a:xfrm>
            <a:off x="557784" y="2835792"/>
            <a:ext cx="2481072" cy="268224"/>
          </a:xfrm>
          <a:prstGeom prst="rect">
            <a:avLst/>
          </a:prstGeom>
          <a:noFill/>
          <a:ln/>
        </p:spPr>
        <p:txBody>
          <a:bodyPr wrap="square" lIns="0" tIns="0" rIns="0" bIns="0" rtlCol="0" anchor="t"/>
          <a:lstStyle/>
          <a:p>
            <a:pPr marL="0" indent="0" algn="ctr">
              <a:lnSpc>
                <a:spcPct val="105000"/>
              </a:lnSpc>
              <a:buNone/>
            </a:pPr>
            <a:r>
              <a:rPr lang="ky-KG" sz="1100" dirty="0">
                <a:solidFill>
                  <a:srgbClr val="0B3260"/>
                </a:solidFill>
                <a:latin typeface="Calibri" pitchFamily="34" charset="0"/>
                <a:ea typeface="Calibri" pitchFamily="34" charset="-122"/>
                <a:cs typeface="Calibri" pitchFamily="34" charset="-120"/>
              </a:rPr>
              <a:t>Колебания спроса</a:t>
            </a:r>
          </a:p>
        </p:txBody>
      </p:sp>
      <p:sp>
        <p:nvSpPr>
          <p:cNvPr id="27" name="Text 19"/>
          <p:cNvSpPr/>
          <p:nvPr/>
        </p:nvSpPr>
        <p:spPr>
          <a:xfrm>
            <a:off x="576072" y="3073536"/>
            <a:ext cx="2444496" cy="21336"/>
          </a:xfrm>
          <a:prstGeom prst="rect">
            <a:avLst/>
          </a:prstGeom>
          <a:noFill/>
          <a:ln/>
        </p:spPr>
        <p:txBody>
          <a:bodyPr wrap="square" lIns="0" tIns="0" rIns="0" bIns="0" rtlCol="0" anchor="t"/>
          <a:lstStyle/>
          <a:p>
            <a:pPr marL="0" indent="0" algn="ctr">
              <a:lnSpc>
                <a:spcPct val="100000"/>
              </a:lnSpc>
              <a:buNone/>
            </a:pPr>
            <a:r>
              <a:rPr lang="ru-RU" sz="900" dirty="0">
                <a:solidFill>
                  <a:srgbClr val="1F2A37"/>
                </a:solidFill>
                <a:latin typeface="Calibri" pitchFamily="34" charset="0"/>
                <a:ea typeface="Calibri" pitchFamily="34" charset="-122"/>
                <a:cs typeface="Calibri" pitchFamily="34" charset="-120"/>
              </a:rPr>
              <a:t>Резкие изменения спроса или неожиданный всплеск заказов.</a:t>
            </a:r>
          </a:p>
        </p:txBody>
      </p:sp>
      <p:sp>
        <p:nvSpPr>
          <p:cNvPr id="28" name="Shape 20"/>
          <p:cNvSpPr/>
          <p:nvPr/>
        </p:nvSpPr>
        <p:spPr>
          <a:xfrm>
            <a:off x="3276600" y="2362200"/>
            <a:ext cx="2590800" cy="853440"/>
          </a:xfrm>
          <a:prstGeom prst="roundRect">
            <a:avLst>
              <a:gd name="adj" fmla="val 642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dirty="0"/>
          </a:p>
        </p:txBody>
      </p:sp>
      <p:sp>
        <p:nvSpPr>
          <p:cNvPr id="29" name="Shape 21"/>
          <p:cNvSpPr/>
          <p:nvPr/>
        </p:nvSpPr>
        <p:spPr>
          <a:xfrm>
            <a:off x="4389120" y="2448120"/>
            <a:ext cx="365760" cy="365760"/>
          </a:xfrm>
          <a:prstGeom prst="ellipse">
            <a:avLst/>
          </a:prstGeom>
          <a:solidFill>
            <a:srgbClr val="0B3260"/>
          </a:solidFill>
          <a:ln/>
        </p:spPr>
        <p:txBody>
          <a:bodyPr/>
          <a:lstStyle/>
          <a:p>
            <a:endParaRPr lang="en-US"/>
          </a:p>
        </p:txBody>
      </p:sp>
      <p:pic>
        <p:nvPicPr>
          <p:cNvPr id="30" name="Image 6" descr="preencoded.png"/>
          <p:cNvPicPr>
            <a:picLocks noChangeAspect="1"/>
          </p:cNvPicPr>
          <p:nvPr/>
        </p:nvPicPr>
        <p:blipFill>
          <a:blip r:embed="rId9">
            <a:duotone>
              <a:schemeClr val="bg2">
                <a:shade val="45000"/>
                <a:satMod val="135000"/>
              </a:schemeClr>
              <a:prstClr val="white"/>
            </a:duotone>
          </a:blip>
          <a:stretch>
            <a:fillRect/>
          </a:stretch>
        </p:blipFill>
        <p:spPr>
          <a:xfrm>
            <a:off x="4459504" y="2523126"/>
            <a:ext cx="220371" cy="220371"/>
          </a:xfrm>
          <a:prstGeom prst="rect">
            <a:avLst/>
          </a:prstGeom>
        </p:spPr>
      </p:pic>
      <p:sp>
        <p:nvSpPr>
          <p:cNvPr id="31" name="Text 22"/>
          <p:cNvSpPr/>
          <p:nvPr/>
        </p:nvSpPr>
        <p:spPr>
          <a:xfrm>
            <a:off x="3331464" y="2835792"/>
            <a:ext cx="2481072" cy="268224"/>
          </a:xfrm>
          <a:prstGeom prst="rect">
            <a:avLst/>
          </a:prstGeom>
          <a:noFill/>
          <a:ln/>
        </p:spPr>
        <p:txBody>
          <a:bodyPr wrap="square" lIns="0" tIns="0" rIns="0" bIns="0" rtlCol="0" anchor="t"/>
          <a:lstStyle/>
          <a:p>
            <a:pPr marL="0" indent="0" algn="ctr">
              <a:lnSpc>
                <a:spcPct val="105000"/>
              </a:lnSpc>
              <a:buNone/>
            </a:pPr>
            <a:r>
              <a:rPr lang="ky-KG" sz="1100" dirty="0">
                <a:solidFill>
                  <a:srgbClr val="0B3260"/>
                </a:solidFill>
                <a:latin typeface="Calibri" pitchFamily="34" charset="0"/>
                <a:ea typeface="Calibri" pitchFamily="34" charset="-122"/>
                <a:cs typeface="Calibri" pitchFamily="34" charset="-120"/>
              </a:rPr>
              <a:t>Дефицит запасов</a:t>
            </a:r>
          </a:p>
        </p:txBody>
      </p:sp>
      <p:sp>
        <p:nvSpPr>
          <p:cNvPr id="32" name="Text 23"/>
          <p:cNvSpPr/>
          <p:nvPr/>
        </p:nvSpPr>
        <p:spPr>
          <a:xfrm>
            <a:off x="3349752" y="3073536"/>
            <a:ext cx="2444496" cy="21336"/>
          </a:xfrm>
          <a:prstGeom prst="rect">
            <a:avLst/>
          </a:prstGeom>
          <a:noFill/>
          <a:ln/>
        </p:spPr>
        <p:txBody>
          <a:bodyPr wrap="square" lIns="0" tIns="0" rIns="0" bIns="0" rtlCol="0" anchor="t"/>
          <a:lstStyle/>
          <a:p>
            <a:pPr marL="0" indent="0" algn="ctr">
              <a:lnSpc>
                <a:spcPct val="100000"/>
              </a:lnSpc>
              <a:buNone/>
            </a:pPr>
            <a:r>
              <a:rPr lang="ru-RU" sz="900" dirty="0">
                <a:solidFill>
                  <a:srgbClr val="1F2A37"/>
                </a:solidFill>
                <a:latin typeface="Calibri" pitchFamily="34" charset="0"/>
                <a:ea typeface="Calibri" pitchFamily="34" charset="-122"/>
                <a:cs typeface="Calibri" pitchFamily="34" charset="-120"/>
              </a:rPr>
              <a:t>Отсутствие товара на складе, избыточные запасы, ошибки прогнозирования.</a:t>
            </a:r>
          </a:p>
        </p:txBody>
      </p:sp>
      <p:sp>
        <p:nvSpPr>
          <p:cNvPr id="33" name="Shape 24"/>
          <p:cNvSpPr/>
          <p:nvPr/>
        </p:nvSpPr>
        <p:spPr>
          <a:xfrm>
            <a:off x="6050280" y="2362200"/>
            <a:ext cx="2590800" cy="853440"/>
          </a:xfrm>
          <a:prstGeom prst="roundRect">
            <a:avLst>
              <a:gd name="adj" fmla="val 642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dirty="0"/>
          </a:p>
        </p:txBody>
      </p:sp>
      <p:sp>
        <p:nvSpPr>
          <p:cNvPr id="34" name="Shape 25"/>
          <p:cNvSpPr/>
          <p:nvPr/>
        </p:nvSpPr>
        <p:spPr>
          <a:xfrm>
            <a:off x="7162800" y="2448120"/>
            <a:ext cx="365760" cy="365760"/>
          </a:xfrm>
          <a:prstGeom prst="ellipse">
            <a:avLst/>
          </a:prstGeom>
          <a:solidFill>
            <a:srgbClr val="0B3260"/>
          </a:solidFill>
          <a:ln/>
        </p:spPr>
        <p:txBody>
          <a:bodyPr/>
          <a:lstStyle/>
          <a:p>
            <a:endParaRPr lang="en-US"/>
          </a:p>
        </p:txBody>
      </p:sp>
      <p:pic>
        <p:nvPicPr>
          <p:cNvPr id="35" name="Image 7" descr="preencoded.png"/>
          <p:cNvPicPr>
            <a:picLocks noChangeAspect="1"/>
          </p:cNvPicPr>
          <p:nvPr/>
        </p:nvPicPr>
        <p:blipFill>
          <a:blip r:embed="rId10">
            <a:duotone>
              <a:schemeClr val="bg2">
                <a:shade val="45000"/>
                <a:satMod val="135000"/>
              </a:schemeClr>
              <a:prstClr val="white"/>
            </a:duotone>
          </a:blip>
          <a:stretch>
            <a:fillRect/>
          </a:stretch>
        </p:blipFill>
        <p:spPr>
          <a:xfrm>
            <a:off x="7233184" y="2523126"/>
            <a:ext cx="220371" cy="220371"/>
          </a:xfrm>
          <a:prstGeom prst="rect">
            <a:avLst/>
          </a:prstGeom>
        </p:spPr>
      </p:pic>
      <p:sp>
        <p:nvSpPr>
          <p:cNvPr id="36" name="Text 26"/>
          <p:cNvSpPr/>
          <p:nvPr/>
        </p:nvSpPr>
        <p:spPr>
          <a:xfrm>
            <a:off x="6105144" y="2835792"/>
            <a:ext cx="2481072" cy="268224"/>
          </a:xfrm>
          <a:prstGeom prst="rect">
            <a:avLst/>
          </a:prstGeom>
          <a:noFill/>
          <a:ln/>
        </p:spPr>
        <p:txBody>
          <a:bodyPr wrap="square" lIns="0" tIns="0" rIns="0" bIns="0" rtlCol="0" anchor="t"/>
          <a:lstStyle/>
          <a:p>
            <a:pPr marL="0" indent="0" algn="ctr">
              <a:lnSpc>
                <a:spcPct val="105000"/>
              </a:lnSpc>
              <a:buNone/>
            </a:pPr>
            <a:r>
              <a:rPr lang="ky-KG" sz="1100" dirty="0">
                <a:solidFill>
                  <a:srgbClr val="0B3260"/>
                </a:solidFill>
                <a:latin typeface="Calibri" pitchFamily="34" charset="0"/>
                <a:ea typeface="Calibri" pitchFamily="34" charset="-122"/>
                <a:cs typeface="Calibri" pitchFamily="34" charset="-120"/>
              </a:rPr>
              <a:t>Изменения в регулировании</a:t>
            </a:r>
          </a:p>
        </p:txBody>
      </p:sp>
      <p:sp>
        <p:nvSpPr>
          <p:cNvPr id="37" name="Text 27"/>
          <p:cNvSpPr/>
          <p:nvPr/>
        </p:nvSpPr>
        <p:spPr>
          <a:xfrm>
            <a:off x="6123432" y="3073536"/>
            <a:ext cx="2444496" cy="21336"/>
          </a:xfrm>
          <a:prstGeom prst="rect">
            <a:avLst/>
          </a:prstGeom>
          <a:noFill/>
          <a:ln/>
        </p:spPr>
        <p:txBody>
          <a:bodyPr wrap="square" lIns="0" tIns="0" rIns="0" bIns="0" rtlCol="0" anchor="t"/>
          <a:lstStyle/>
          <a:p>
            <a:pPr marL="0" indent="0" algn="ctr">
              <a:lnSpc>
                <a:spcPct val="100000"/>
              </a:lnSpc>
              <a:buNone/>
            </a:pPr>
            <a:r>
              <a:rPr lang="ru-RU" sz="900" dirty="0">
                <a:solidFill>
                  <a:srgbClr val="1F2A37"/>
                </a:solidFill>
                <a:latin typeface="Calibri" pitchFamily="34" charset="0"/>
                <a:ea typeface="Calibri" pitchFamily="34" charset="-122"/>
                <a:cs typeface="Calibri" pitchFamily="34" charset="-120"/>
              </a:rPr>
              <a:t>Новые таможенные требования, изменения торговой политики или стандартов безопасности.</a:t>
            </a:r>
          </a:p>
        </p:txBody>
      </p:sp>
      <p:sp>
        <p:nvSpPr>
          <p:cNvPr id="38" name="Shape 28"/>
          <p:cNvSpPr/>
          <p:nvPr/>
        </p:nvSpPr>
        <p:spPr>
          <a:xfrm>
            <a:off x="502920" y="3398520"/>
            <a:ext cx="2590800" cy="853440"/>
          </a:xfrm>
          <a:prstGeom prst="roundRect">
            <a:avLst>
              <a:gd name="adj" fmla="val 642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39" name="Shape 29"/>
          <p:cNvSpPr/>
          <p:nvPr/>
        </p:nvSpPr>
        <p:spPr>
          <a:xfrm>
            <a:off x="1615440" y="3459726"/>
            <a:ext cx="365760" cy="365760"/>
          </a:xfrm>
          <a:prstGeom prst="ellipse">
            <a:avLst/>
          </a:prstGeom>
          <a:solidFill>
            <a:srgbClr val="0B3260"/>
          </a:solidFill>
          <a:ln/>
        </p:spPr>
        <p:txBody>
          <a:bodyPr/>
          <a:lstStyle/>
          <a:p>
            <a:endParaRPr lang="en-US"/>
          </a:p>
        </p:txBody>
      </p:sp>
      <p:pic>
        <p:nvPicPr>
          <p:cNvPr id="40" name="Image 8" descr="preencoded.png"/>
          <p:cNvPicPr>
            <a:picLocks noChangeAspect="1"/>
          </p:cNvPicPr>
          <p:nvPr/>
        </p:nvPicPr>
        <p:blipFill>
          <a:blip r:embed="rId11">
            <a:duotone>
              <a:schemeClr val="bg2">
                <a:shade val="45000"/>
                <a:satMod val="135000"/>
              </a:schemeClr>
              <a:prstClr val="white"/>
            </a:duotone>
          </a:blip>
          <a:stretch>
            <a:fillRect/>
          </a:stretch>
        </p:blipFill>
        <p:spPr>
          <a:xfrm>
            <a:off x="1685824" y="3534732"/>
            <a:ext cx="220371" cy="220371"/>
          </a:xfrm>
          <a:prstGeom prst="rect">
            <a:avLst/>
          </a:prstGeom>
        </p:spPr>
      </p:pic>
      <p:sp>
        <p:nvSpPr>
          <p:cNvPr id="41" name="Text 30"/>
          <p:cNvSpPr/>
          <p:nvPr/>
        </p:nvSpPr>
        <p:spPr>
          <a:xfrm>
            <a:off x="557784" y="3847398"/>
            <a:ext cx="2481072" cy="268224"/>
          </a:xfrm>
          <a:prstGeom prst="rect">
            <a:avLst/>
          </a:prstGeom>
          <a:noFill/>
          <a:ln/>
        </p:spPr>
        <p:txBody>
          <a:bodyPr wrap="square" lIns="0" tIns="0" rIns="0" bIns="0" rtlCol="0" anchor="t"/>
          <a:lstStyle/>
          <a:p>
            <a:pPr marL="0" indent="0" algn="ctr">
              <a:lnSpc>
                <a:spcPct val="105000"/>
              </a:lnSpc>
              <a:buNone/>
            </a:pPr>
            <a:r>
              <a:rPr lang="ky-KG" sz="1100" dirty="0">
                <a:solidFill>
                  <a:srgbClr val="0B3260"/>
                </a:solidFill>
                <a:latin typeface="Calibri" pitchFamily="34" charset="0"/>
                <a:ea typeface="Calibri" pitchFamily="34" charset="-122"/>
                <a:cs typeface="Calibri" pitchFamily="34" charset="-120"/>
              </a:rPr>
              <a:t>Кибератаки</a:t>
            </a:r>
          </a:p>
          <a:p>
            <a:pPr marL="0" indent="0" algn="ctr">
              <a:lnSpc>
                <a:spcPct val="105000"/>
              </a:lnSpc>
              <a:buNone/>
            </a:pPr>
            <a:endParaRPr lang="en-US" sz="1100" dirty="0"/>
          </a:p>
        </p:txBody>
      </p:sp>
      <p:sp>
        <p:nvSpPr>
          <p:cNvPr id="42" name="Text 31"/>
          <p:cNvSpPr/>
          <p:nvPr/>
        </p:nvSpPr>
        <p:spPr>
          <a:xfrm>
            <a:off x="576072" y="4085142"/>
            <a:ext cx="2444496" cy="21336"/>
          </a:xfrm>
          <a:prstGeom prst="rect">
            <a:avLst/>
          </a:prstGeom>
          <a:noFill/>
          <a:ln/>
        </p:spPr>
        <p:txBody>
          <a:bodyPr wrap="square" lIns="0" tIns="0" rIns="0" bIns="0" rtlCol="0" anchor="t"/>
          <a:lstStyle/>
          <a:p>
            <a:pPr marL="0" indent="0" algn="ctr">
              <a:lnSpc>
                <a:spcPct val="100000"/>
              </a:lnSpc>
              <a:buNone/>
            </a:pPr>
            <a:r>
              <a:rPr lang="ru-RU" sz="900" dirty="0">
                <a:solidFill>
                  <a:srgbClr val="1F2A37"/>
                </a:solidFill>
                <a:latin typeface="Calibri" pitchFamily="34" charset="0"/>
                <a:ea typeface="Calibri" pitchFamily="34" charset="-122"/>
                <a:cs typeface="Calibri" pitchFamily="34" charset="-120"/>
              </a:rPr>
              <a:t>Атаки с использованием программ-вымогателей и утечки данных.</a:t>
            </a:r>
          </a:p>
        </p:txBody>
      </p:sp>
      <p:sp>
        <p:nvSpPr>
          <p:cNvPr id="43" name="Shape 32"/>
          <p:cNvSpPr/>
          <p:nvPr/>
        </p:nvSpPr>
        <p:spPr>
          <a:xfrm>
            <a:off x="3276600" y="3398520"/>
            <a:ext cx="2590800" cy="853440"/>
          </a:xfrm>
          <a:prstGeom prst="roundRect">
            <a:avLst>
              <a:gd name="adj" fmla="val 642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44" name="Shape 33"/>
          <p:cNvSpPr/>
          <p:nvPr/>
        </p:nvSpPr>
        <p:spPr>
          <a:xfrm>
            <a:off x="4389120" y="3459726"/>
            <a:ext cx="365760" cy="365760"/>
          </a:xfrm>
          <a:prstGeom prst="ellipse">
            <a:avLst/>
          </a:prstGeom>
          <a:solidFill>
            <a:srgbClr val="0B3260"/>
          </a:solidFill>
          <a:ln/>
        </p:spPr>
        <p:txBody>
          <a:bodyPr/>
          <a:lstStyle/>
          <a:p>
            <a:endParaRPr lang="en-US"/>
          </a:p>
        </p:txBody>
      </p:sp>
      <p:pic>
        <p:nvPicPr>
          <p:cNvPr id="45" name="Image 9" descr="preencoded.png"/>
          <p:cNvPicPr>
            <a:picLocks noChangeAspect="1"/>
          </p:cNvPicPr>
          <p:nvPr/>
        </p:nvPicPr>
        <p:blipFill>
          <a:blip r:embed="rId12">
            <a:duotone>
              <a:schemeClr val="bg2">
                <a:shade val="45000"/>
                <a:satMod val="135000"/>
              </a:schemeClr>
              <a:prstClr val="white"/>
            </a:duotone>
          </a:blip>
          <a:stretch>
            <a:fillRect/>
          </a:stretch>
        </p:blipFill>
        <p:spPr>
          <a:xfrm>
            <a:off x="4459504" y="3534732"/>
            <a:ext cx="220371" cy="220371"/>
          </a:xfrm>
          <a:prstGeom prst="rect">
            <a:avLst/>
          </a:prstGeom>
        </p:spPr>
      </p:pic>
      <p:sp>
        <p:nvSpPr>
          <p:cNvPr id="46" name="Text 34"/>
          <p:cNvSpPr/>
          <p:nvPr/>
        </p:nvSpPr>
        <p:spPr>
          <a:xfrm>
            <a:off x="3059321" y="3821202"/>
            <a:ext cx="2990959" cy="268224"/>
          </a:xfrm>
          <a:prstGeom prst="rect">
            <a:avLst/>
          </a:prstGeom>
          <a:noFill/>
          <a:ln/>
        </p:spPr>
        <p:txBody>
          <a:bodyPr wrap="square" lIns="0" tIns="0" rIns="0" bIns="0" rtlCol="0" anchor="t"/>
          <a:lstStyle/>
          <a:p>
            <a:pPr marL="0" indent="0" algn="ctr">
              <a:lnSpc>
                <a:spcPct val="105000"/>
              </a:lnSpc>
              <a:buNone/>
            </a:pPr>
            <a:r>
              <a:rPr lang="ru-RU" sz="1000" dirty="0">
                <a:solidFill>
                  <a:srgbClr val="0B3260"/>
                </a:solidFill>
                <a:latin typeface="Calibri" pitchFamily="34" charset="0"/>
                <a:ea typeface="Calibri" pitchFamily="34" charset="-122"/>
                <a:cs typeface="Calibri" pitchFamily="34" charset="-120"/>
              </a:rPr>
              <a:t>Пандемии и кризисы в сфере здравоохранения</a:t>
            </a:r>
          </a:p>
        </p:txBody>
      </p:sp>
      <p:sp>
        <p:nvSpPr>
          <p:cNvPr id="47" name="Text 35"/>
          <p:cNvSpPr/>
          <p:nvPr/>
        </p:nvSpPr>
        <p:spPr>
          <a:xfrm>
            <a:off x="3349752" y="4085142"/>
            <a:ext cx="2444496" cy="21336"/>
          </a:xfrm>
          <a:prstGeom prst="rect">
            <a:avLst/>
          </a:prstGeom>
          <a:noFill/>
          <a:ln/>
        </p:spPr>
        <p:txBody>
          <a:bodyPr wrap="square" lIns="0" tIns="0" rIns="0" bIns="0" rtlCol="0" anchor="t"/>
          <a:lstStyle/>
          <a:p>
            <a:pPr marL="0" indent="0" algn="ctr">
              <a:lnSpc>
                <a:spcPct val="100000"/>
              </a:lnSpc>
              <a:buNone/>
            </a:pPr>
            <a:r>
              <a:rPr lang="ru-RU" sz="900" dirty="0">
                <a:solidFill>
                  <a:srgbClr val="1F2A37"/>
                </a:solidFill>
                <a:latin typeface="Calibri" pitchFamily="34" charset="0"/>
                <a:ea typeface="Calibri" pitchFamily="34" charset="-122"/>
                <a:cs typeface="Calibri" pitchFamily="34" charset="-120"/>
              </a:rPr>
              <a:t>Масштабные потрясения, влияющие на рабочую силу и спрос.</a:t>
            </a:r>
          </a:p>
        </p:txBody>
      </p:sp>
      <p:sp>
        <p:nvSpPr>
          <p:cNvPr id="48" name="Shape 36"/>
          <p:cNvSpPr/>
          <p:nvPr/>
        </p:nvSpPr>
        <p:spPr>
          <a:xfrm>
            <a:off x="6050280" y="3398520"/>
            <a:ext cx="2590800" cy="853440"/>
          </a:xfrm>
          <a:prstGeom prst="roundRect">
            <a:avLst>
              <a:gd name="adj" fmla="val 642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dirty="0"/>
          </a:p>
        </p:txBody>
      </p:sp>
      <p:sp>
        <p:nvSpPr>
          <p:cNvPr id="49" name="Shape 37"/>
          <p:cNvSpPr/>
          <p:nvPr/>
        </p:nvSpPr>
        <p:spPr>
          <a:xfrm>
            <a:off x="7162800" y="3459726"/>
            <a:ext cx="365760" cy="365760"/>
          </a:xfrm>
          <a:prstGeom prst="ellipse">
            <a:avLst/>
          </a:prstGeom>
          <a:solidFill>
            <a:srgbClr val="0B3260"/>
          </a:solidFill>
          <a:ln/>
        </p:spPr>
        <p:txBody>
          <a:bodyPr/>
          <a:lstStyle/>
          <a:p>
            <a:endParaRPr lang="en-US"/>
          </a:p>
        </p:txBody>
      </p:sp>
      <p:pic>
        <p:nvPicPr>
          <p:cNvPr id="50" name="Image 10" descr="preencoded.png"/>
          <p:cNvPicPr>
            <a:picLocks noChangeAspect="1"/>
          </p:cNvPicPr>
          <p:nvPr/>
        </p:nvPicPr>
        <p:blipFill>
          <a:blip r:embed="rId13">
            <a:duotone>
              <a:schemeClr val="bg2">
                <a:shade val="45000"/>
                <a:satMod val="135000"/>
              </a:schemeClr>
              <a:prstClr val="white"/>
            </a:duotone>
          </a:blip>
          <a:stretch>
            <a:fillRect/>
          </a:stretch>
        </p:blipFill>
        <p:spPr>
          <a:xfrm>
            <a:off x="7233184" y="3534732"/>
            <a:ext cx="220371" cy="220371"/>
          </a:xfrm>
          <a:prstGeom prst="rect">
            <a:avLst/>
          </a:prstGeom>
        </p:spPr>
      </p:pic>
      <p:sp>
        <p:nvSpPr>
          <p:cNvPr id="51" name="Text 38"/>
          <p:cNvSpPr/>
          <p:nvPr/>
        </p:nvSpPr>
        <p:spPr>
          <a:xfrm>
            <a:off x="6105144" y="3847398"/>
            <a:ext cx="2481072" cy="268224"/>
          </a:xfrm>
          <a:prstGeom prst="rect">
            <a:avLst/>
          </a:prstGeom>
          <a:noFill/>
          <a:ln/>
        </p:spPr>
        <p:txBody>
          <a:bodyPr wrap="square" lIns="0" tIns="0" rIns="0" bIns="0" rtlCol="0" anchor="t"/>
          <a:lstStyle/>
          <a:p>
            <a:pPr marL="0" indent="0" algn="ctr">
              <a:lnSpc>
                <a:spcPct val="105000"/>
              </a:lnSpc>
              <a:buNone/>
            </a:pPr>
            <a:r>
              <a:rPr lang="ky-KG" sz="1100" dirty="0">
                <a:solidFill>
                  <a:srgbClr val="0B3260"/>
                </a:solidFill>
                <a:latin typeface="Calibri" pitchFamily="34" charset="0"/>
                <a:ea typeface="Calibri" pitchFamily="34" charset="-122"/>
                <a:cs typeface="Calibri" pitchFamily="34" charset="-120"/>
              </a:rPr>
              <a:t>Проблемы с поставщиками</a:t>
            </a:r>
          </a:p>
        </p:txBody>
      </p:sp>
      <p:sp>
        <p:nvSpPr>
          <p:cNvPr id="52" name="Text 39"/>
          <p:cNvSpPr/>
          <p:nvPr/>
        </p:nvSpPr>
        <p:spPr>
          <a:xfrm>
            <a:off x="6123432" y="4085142"/>
            <a:ext cx="2444496" cy="21336"/>
          </a:xfrm>
          <a:prstGeom prst="rect">
            <a:avLst/>
          </a:prstGeom>
          <a:noFill/>
          <a:ln/>
        </p:spPr>
        <p:txBody>
          <a:bodyPr wrap="square" lIns="0" tIns="0" rIns="0" bIns="0" rtlCol="0" anchor="t"/>
          <a:lstStyle/>
          <a:p>
            <a:pPr marL="0" indent="0" algn="ctr">
              <a:lnSpc>
                <a:spcPct val="100000"/>
              </a:lnSpc>
              <a:buNone/>
            </a:pPr>
            <a:r>
              <a:rPr lang="ru-RU" sz="900" dirty="0">
                <a:solidFill>
                  <a:srgbClr val="1F2A37"/>
                </a:solidFill>
                <a:latin typeface="Calibri" pitchFamily="34" charset="0"/>
                <a:ea typeface="Calibri" pitchFamily="34" charset="-122"/>
                <a:cs typeface="Calibri" pitchFamily="34" charset="-120"/>
              </a:rPr>
              <a:t>Проблемы с качеством продукции, задержки поставок, финансовая нестабильность поставщиков.</a:t>
            </a:r>
            <a:endParaRPr lang="en-US" sz="900" dirty="0"/>
          </a:p>
        </p:txBody>
      </p:sp>
      <p:sp>
        <p:nvSpPr>
          <p:cNvPr id="53" name="Text 40"/>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Chopra, S., &amp; Sodhi, M. S. (2004). Managing risk to avoid supply-chain breakdown. MIT Sloan Management Review, 46(1), 53–61.</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2304A19-9BDE-B302-7311-F7CB78BBB5F9}"/>
              </a:ext>
            </a:extLst>
          </p:cNvPr>
          <p:cNvPicPr>
            <a:picLocks noChangeAspect="1"/>
          </p:cNvPicPr>
          <p:nvPr/>
        </p:nvPicPr>
        <p:blipFill rotWithShape="1">
          <a:blip r:embed="rId3"/>
          <a:srcRect l="3404" r="4349"/>
          <a:stretch/>
        </p:blipFill>
        <p:spPr>
          <a:xfrm>
            <a:off x="4937504" y="49760"/>
            <a:ext cx="4206497" cy="2067364"/>
          </a:xfrm>
          <a:prstGeom prst="rect">
            <a:avLst/>
          </a:prstGeom>
        </p:spPr>
      </p:pic>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ky-KG" sz="2600" b="1" dirty="0">
                <a:solidFill>
                  <a:srgbClr val="0B3260"/>
                </a:solidFill>
                <a:latin typeface="Cambria" pitchFamily="34" charset="0"/>
                <a:ea typeface="Cambria" pitchFamily="34" charset="-122"/>
                <a:cs typeface="Cambria" pitchFamily="34" charset="-120"/>
              </a:rPr>
              <a:t>Глобальные морские узкие места</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5</a:t>
            </a:r>
            <a:endParaRPr lang="en-US" sz="900" dirty="0"/>
          </a:p>
        </p:txBody>
      </p:sp>
      <p:pic>
        <p:nvPicPr>
          <p:cNvPr id="6" name="Image 0" descr="/sessions/relaxed-cool-hopper/mnt/outputs/build/assets/lica_logo.png"/>
          <p:cNvPicPr>
            <a:picLocks noChangeAspect="1"/>
          </p:cNvPicPr>
          <p:nvPr/>
        </p:nvPicPr>
        <p:blipFill>
          <a:blip r:embed="rId4"/>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5"/>
          <a:stretch>
            <a:fillRect/>
          </a:stretch>
        </p:blipFill>
        <p:spPr>
          <a:xfrm>
            <a:off x="7708392" y="4796790"/>
            <a:ext cx="566928" cy="236220"/>
          </a:xfrm>
          <a:prstGeom prst="rect">
            <a:avLst/>
          </a:prstGeom>
        </p:spPr>
      </p:pic>
      <p:sp>
        <p:nvSpPr>
          <p:cNvPr id="8" name="Text 4"/>
          <p:cNvSpPr/>
          <p:nvPr/>
        </p:nvSpPr>
        <p:spPr>
          <a:xfrm>
            <a:off x="214185" y="1298448"/>
            <a:ext cx="4843848" cy="411480"/>
          </a:xfrm>
          <a:prstGeom prst="rect">
            <a:avLst/>
          </a:prstGeom>
          <a:noFill/>
          <a:ln/>
        </p:spPr>
        <p:txBody>
          <a:bodyPr wrap="square" lIns="0" tIns="0" rIns="0" bIns="0" rtlCol="0" anchor="ctr"/>
          <a:lstStyle/>
          <a:p>
            <a:pPr marL="0" indent="0">
              <a:buNone/>
            </a:pPr>
            <a:r>
              <a:rPr lang="ru-RU" sz="1200" i="1" dirty="0">
                <a:solidFill>
                  <a:srgbClr val="5B6B7C"/>
                </a:solidFill>
                <a:latin typeface="Calibri" pitchFamily="34" charset="0"/>
                <a:ea typeface="Calibri" pitchFamily="34" charset="-122"/>
                <a:cs typeface="Calibri" pitchFamily="34" charset="-120"/>
              </a:rPr>
              <a:t>Небольшое количество узких морских проходов обеспечивает непропорционально большую долю мировой торговли — закрытие любого из них оказывает цепное воздействие на глобальную логистику.</a:t>
            </a:r>
          </a:p>
        </p:txBody>
      </p:sp>
      <p:sp>
        <p:nvSpPr>
          <p:cNvPr id="9" name="Shape 5"/>
          <p:cNvSpPr/>
          <p:nvPr/>
        </p:nvSpPr>
        <p:spPr>
          <a:xfrm>
            <a:off x="502920" y="2697478"/>
            <a:ext cx="3909060" cy="1508761"/>
          </a:xfrm>
          <a:prstGeom prst="roundRect">
            <a:avLst>
              <a:gd name="adj" fmla="val 2353"/>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0" name="Text 6"/>
          <p:cNvSpPr/>
          <p:nvPr/>
        </p:nvSpPr>
        <p:spPr>
          <a:xfrm>
            <a:off x="704088" y="2721043"/>
            <a:ext cx="3506724" cy="365760"/>
          </a:xfrm>
          <a:prstGeom prst="rect">
            <a:avLst/>
          </a:prstGeom>
          <a:noFill/>
          <a:ln/>
        </p:spPr>
        <p:txBody>
          <a:bodyPr wrap="square" lIns="0" tIns="0" rIns="0" bIns="0" rtlCol="0" anchor="ctr"/>
          <a:lstStyle/>
          <a:p>
            <a:pPr marL="0" indent="0">
              <a:buNone/>
            </a:pPr>
            <a:r>
              <a:rPr lang="ky-KG" sz="1600" b="1" dirty="0">
                <a:solidFill>
                  <a:srgbClr val="0B3260"/>
                </a:solidFill>
                <a:latin typeface="Cambria" pitchFamily="34" charset="0"/>
                <a:ea typeface="Cambria" pitchFamily="34" charset="-122"/>
                <a:cs typeface="Cambria" pitchFamily="34" charset="-120"/>
              </a:rPr>
              <a:t>Основные узкие места</a:t>
            </a:r>
          </a:p>
        </p:txBody>
      </p:sp>
      <p:sp>
        <p:nvSpPr>
          <p:cNvPr id="11" name="Text 7"/>
          <p:cNvSpPr/>
          <p:nvPr/>
        </p:nvSpPr>
        <p:spPr>
          <a:xfrm>
            <a:off x="704088" y="3105091"/>
            <a:ext cx="3506724" cy="1119436"/>
          </a:xfrm>
          <a:prstGeom prst="rect">
            <a:avLst/>
          </a:prstGeom>
          <a:noFill/>
          <a:ln/>
        </p:spPr>
        <p:txBody>
          <a:bodyPr wrap="square" lIns="0" tIns="0" rIns="0" bIns="0" rtlCol="0" anchor="t"/>
          <a:lstStyle/>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Панамский канал</a:t>
            </a:r>
          </a:p>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Суэцкий канал</a:t>
            </a:r>
          </a:p>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Малаккский пролив</a:t>
            </a:r>
          </a:p>
        </p:txBody>
      </p:sp>
      <p:sp>
        <p:nvSpPr>
          <p:cNvPr id="12" name="Shape 8"/>
          <p:cNvSpPr/>
          <p:nvPr/>
        </p:nvSpPr>
        <p:spPr>
          <a:xfrm>
            <a:off x="4732020" y="2697480"/>
            <a:ext cx="3909060" cy="1768602"/>
          </a:xfrm>
          <a:prstGeom prst="roundRect">
            <a:avLst>
              <a:gd name="adj" fmla="val 2353"/>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3" name="Text 9"/>
          <p:cNvSpPr/>
          <p:nvPr/>
        </p:nvSpPr>
        <p:spPr>
          <a:xfrm>
            <a:off x="4796323" y="2793492"/>
            <a:ext cx="3964219" cy="365760"/>
          </a:xfrm>
          <a:prstGeom prst="rect">
            <a:avLst/>
          </a:prstGeom>
          <a:noFill/>
          <a:ln/>
        </p:spPr>
        <p:txBody>
          <a:bodyPr wrap="square" lIns="0" tIns="0" rIns="0" bIns="0" rtlCol="0" anchor="ctr"/>
          <a:lstStyle/>
          <a:p>
            <a:pPr marL="0" indent="0">
              <a:buNone/>
            </a:pPr>
            <a:r>
              <a:rPr lang="ky-KG" sz="1600" b="1" dirty="0">
                <a:solidFill>
                  <a:srgbClr val="0B3260"/>
                </a:solidFill>
                <a:latin typeface="Cambria" pitchFamily="34" charset="0"/>
                <a:ea typeface="Cambria" pitchFamily="34" charset="-122"/>
                <a:cs typeface="Cambria" pitchFamily="34" charset="-120"/>
              </a:rPr>
              <a:t>Текущие / потенциальные зоны конфликтов</a:t>
            </a:r>
          </a:p>
        </p:txBody>
      </p:sp>
      <p:sp>
        <p:nvSpPr>
          <p:cNvPr id="14" name="Text 10"/>
          <p:cNvSpPr/>
          <p:nvPr/>
        </p:nvSpPr>
        <p:spPr>
          <a:xfrm>
            <a:off x="4933188" y="3255263"/>
            <a:ext cx="3506724" cy="969264"/>
          </a:xfrm>
          <a:prstGeom prst="rect">
            <a:avLst/>
          </a:prstGeom>
          <a:noFill/>
          <a:ln/>
        </p:spPr>
        <p:txBody>
          <a:bodyPr wrap="square" lIns="0" tIns="0" rIns="0" bIns="0" rtlCol="0" anchor="t"/>
          <a:lstStyle/>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Красное море</a:t>
            </a:r>
          </a:p>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Ормузский пролив</a:t>
            </a:r>
          </a:p>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Южно-Китайское море</a:t>
            </a:r>
            <a:endParaRPr lang="en-US" sz="1600" dirty="0"/>
          </a:p>
        </p:txBody>
      </p:sp>
      <p:sp>
        <p:nvSpPr>
          <p:cNvPr id="15" name="Text 11"/>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Rodrigue, J-P. (2024). The Geography of Transport Systems (6th ed.). Routledge.</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6180908"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Примеры сбоев в цепях поставок, 2018–2022 гг.</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6</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33" name="Text 29"/>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Katana MRP (2023). Supply chain disruption examples. https://katanamrp.com/blog/supply-chain-disruption-examples/</a:t>
            </a:r>
            <a:endParaRPr lang="en-US" sz="900" dirty="0"/>
          </a:p>
        </p:txBody>
      </p:sp>
      <p:pic>
        <p:nvPicPr>
          <p:cNvPr id="34" name="Picture 33">
            <a:extLst>
              <a:ext uri="{FF2B5EF4-FFF2-40B4-BE49-F238E27FC236}">
                <a16:creationId xmlns:a16="http://schemas.microsoft.com/office/drawing/2014/main" id="{AAF69257-689A-37F7-233D-5BB85D35AEC1}"/>
              </a:ext>
            </a:extLst>
          </p:cNvPr>
          <p:cNvPicPr>
            <a:picLocks noChangeAspect="1"/>
          </p:cNvPicPr>
          <p:nvPr/>
        </p:nvPicPr>
        <p:blipFill>
          <a:blip r:embed="rId5"/>
          <a:stretch>
            <a:fillRect/>
          </a:stretch>
        </p:blipFill>
        <p:spPr>
          <a:xfrm>
            <a:off x="6460134" y="0"/>
            <a:ext cx="2674721" cy="5143500"/>
          </a:xfrm>
          <a:prstGeom prst="rect">
            <a:avLst/>
          </a:prstGeom>
        </p:spPr>
      </p:pic>
      <p:sp>
        <p:nvSpPr>
          <p:cNvPr id="35" name="TextBox 34">
            <a:extLst>
              <a:ext uri="{FF2B5EF4-FFF2-40B4-BE49-F238E27FC236}">
                <a16:creationId xmlns:a16="http://schemas.microsoft.com/office/drawing/2014/main" id="{AB65C97A-1F58-B09D-C05D-FACA6A1D0E2C}"/>
              </a:ext>
            </a:extLst>
          </p:cNvPr>
          <p:cNvSpPr txBox="1"/>
          <p:nvPr/>
        </p:nvSpPr>
        <p:spPr>
          <a:xfrm>
            <a:off x="407169" y="1380758"/>
            <a:ext cx="3622090" cy="2800767"/>
          </a:xfrm>
          <a:prstGeom prst="rect">
            <a:avLst/>
          </a:prstGeom>
          <a:noFill/>
        </p:spPr>
        <p:txBody>
          <a:bodyPr wrap="square">
            <a:spAutoFit/>
          </a:bodyPr>
          <a:lstStyle/>
          <a:p>
            <a:pPr marL="342900" indent="-342900" algn="l" fontAlgn="base">
              <a:buAutoNum type="arabicPeriod"/>
            </a:pPr>
            <a:r>
              <a:rPr lang="ru-RU" sz="1600" i="0" dirty="0">
                <a:solidFill>
                  <a:srgbClr val="092332"/>
                </a:solidFill>
                <a:effectLst/>
                <a:latin typeface="Diagramm"/>
              </a:rPr>
              <a:t>Торговая война между Китаем и США</a:t>
            </a:r>
          </a:p>
          <a:p>
            <a:pPr marL="342900" indent="-342900" algn="l" fontAlgn="base">
              <a:buAutoNum type="arabicPeriod"/>
            </a:pPr>
            <a:r>
              <a:rPr lang="ru-RU" sz="1600" i="0" dirty="0">
                <a:solidFill>
                  <a:srgbClr val="092332"/>
                </a:solidFill>
                <a:effectLst/>
                <a:latin typeface="Diagramm"/>
              </a:rPr>
              <a:t>Снежная буря в Северной Америке</a:t>
            </a:r>
          </a:p>
          <a:p>
            <a:pPr marL="342900" indent="-342900" algn="l" fontAlgn="base">
              <a:buAutoNum type="arabicPeriod"/>
            </a:pPr>
            <a:r>
              <a:rPr lang="ru-RU" sz="1600" i="0" dirty="0">
                <a:solidFill>
                  <a:srgbClr val="092332"/>
                </a:solidFill>
                <a:effectLst/>
                <a:latin typeface="Diagramm"/>
              </a:rPr>
              <a:t>Пандемия COVID-19</a:t>
            </a:r>
          </a:p>
          <a:p>
            <a:pPr marL="342900" indent="-342900" algn="l" fontAlgn="base">
              <a:buAutoNum type="arabicPeriod"/>
            </a:pPr>
            <a:r>
              <a:rPr lang="ru-RU" sz="1600" i="0" dirty="0">
                <a:solidFill>
                  <a:srgbClr val="092332"/>
                </a:solidFill>
                <a:effectLst/>
                <a:latin typeface="Diagramm"/>
              </a:rPr>
              <a:t>Дефицит туалетной бумаги</a:t>
            </a:r>
          </a:p>
          <a:p>
            <a:pPr marL="342900" indent="-342900" algn="l" fontAlgn="base">
              <a:buAutoNum type="arabicPeriod"/>
            </a:pPr>
            <a:r>
              <a:rPr lang="ru-RU" sz="1600" i="0" dirty="0">
                <a:solidFill>
                  <a:srgbClr val="092332"/>
                </a:solidFill>
                <a:effectLst/>
                <a:latin typeface="Diagramm"/>
              </a:rPr>
              <a:t>Блокировка Суэцкого канала</a:t>
            </a:r>
          </a:p>
          <a:p>
            <a:pPr marL="342900" indent="-342900" algn="l" fontAlgn="base">
              <a:buAutoNum type="arabicPeriod"/>
            </a:pPr>
            <a:r>
              <a:rPr lang="ru-RU" sz="1600" i="0" dirty="0">
                <a:solidFill>
                  <a:srgbClr val="092332"/>
                </a:solidFill>
                <a:effectLst/>
                <a:latin typeface="Diagramm"/>
              </a:rPr>
              <a:t>Война между Россией и Украиной</a:t>
            </a:r>
          </a:p>
          <a:p>
            <a:pPr marL="342900" indent="-342900" algn="l" fontAlgn="base">
              <a:buAutoNum type="arabicPeriod"/>
            </a:pPr>
            <a:r>
              <a:rPr lang="ru-RU" sz="1600" i="0" dirty="0">
                <a:solidFill>
                  <a:srgbClr val="092332"/>
                </a:solidFill>
                <a:effectLst/>
                <a:latin typeface="Diagramm"/>
              </a:rPr>
              <a:t>Засуха в Панамском канале</a:t>
            </a:r>
          </a:p>
          <a:p>
            <a:pPr marL="342900" indent="-342900" algn="l" fontAlgn="base">
              <a:buAutoNum type="arabicPeriod"/>
            </a:pPr>
            <a:r>
              <a:rPr lang="ru-RU" sz="1600" i="0" dirty="0">
                <a:solidFill>
                  <a:srgbClr val="092332"/>
                </a:solidFill>
                <a:effectLst/>
                <a:latin typeface="Diagramm"/>
              </a:rPr>
              <a:t>Забастовка UAW (Объединенного профсоюза работников автомобильной промышленности)</a:t>
            </a:r>
          </a:p>
        </p:txBody>
      </p:sp>
      <p:pic>
        <p:nvPicPr>
          <p:cNvPr id="36" name="Picture 35">
            <a:extLst>
              <a:ext uri="{FF2B5EF4-FFF2-40B4-BE49-F238E27FC236}">
                <a16:creationId xmlns:a16="http://schemas.microsoft.com/office/drawing/2014/main" id="{7976E437-CAE1-685B-AE8E-D8A38C0B4C99}"/>
              </a:ext>
            </a:extLst>
          </p:cNvPr>
          <p:cNvPicPr>
            <a:picLocks noChangeAspect="1"/>
          </p:cNvPicPr>
          <p:nvPr/>
        </p:nvPicPr>
        <p:blipFill>
          <a:blip r:embed="rId6"/>
          <a:stretch>
            <a:fillRect/>
          </a:stretch>
        </p:blipFill>
        <p:spPr>
          <a:xfrm>
            <a:off x="4218447" y="1471353"/>
            <a:ext cx="2111827" cy="1110412"/>
          </a:xfrm>
          <a:prstGeom prst="rect">
            <a:avLst/>
          </a:prstGeom>
        </p:spPr>
      </p:pic>
      <p:pic>
        <p:nvPicPr>
          <p:cNvPr id="37" name="Picture 36">
            <a:extLst>
              <a:ext uri="{FF2B5EF4-FFF2-40B4-BE49-F238E27FC236}">
                <a16:creationId xmlns:a16="http://schemas.microsoft.com/office/drawing/2014/main" id="{ADDAAF54-5DCE-E41B-886B-E1097AE0AB6B}"/>
              </a:ext>
            </a:extLst>
          </p:cNvPr>
          <p:cNvPicPr>
            <a:picLocks noChangeAspect="1"/>
          </p:cNvPicPr>
          <p:nvPr/>
        </p:nvPicPr>
        <p:blipFill>
          <a:blip r:embed="rId7"/>
          <a:stretch>
            <a:fillRect/>
          </a:stretch>
        </p:blipFill>
        <p:spPr>
          <a:xfrm>
            <a:off x="4218448" y="2688061"/>
            <a:ext cx="2111826" cy="118262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Типичные факторы риска в цепях поставок</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7</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199605"/>
            <a:ext cx="3909060" cy="2880360"/>
          </a:xfrm>
          <a:prstGeom prst="roundRect">
            <a:avLst>
              <a:gd name="adj" fmla="val 1905"/>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Text 5"/>
          <p:cNvSpPr/>
          <p:nvPr/>
        </p:nvSpPr>
        <p:spPr>
          <a:xfrm>
            <a:off x="704088" y="1345909"/>
            <a:ext cx="3506724" cy="365760"/>
          </a:xfrm>
          <a:prstGeom prst="rect">
            <a:avLst/>
          </a:prstGeom>
          <a:noFill/>
          <a:ln/>
        </p:spPr>
        <p:txBody>
          <a:bodyPr wrap="square" lIns="0" tIns="0" rIns="0" bIns="0" rtlCol="0" anchor="ctr"/>
          <a:lstStyle/>
          <a:p>
            <a:pPr marL="0" indent="0">
              <a:buNone/>
            </a:pPr>
            <a:r>
              <a:rPr lang="ky-KG" sz="2000" b="1" dirty="0">
                <a:solidFill>
                  <a:srgbClr val="0B3260"/>
                </a:solidFill>
                <a:latin typeface="Cambria" pitchFamily="34" charset="0"/>
                <a:ea typeface="Cambria" pitchFamily="34" charset="-122"/>
                <a:cs typeface="Cambria" pitchFamily="34" charset="-120"/>
              </a:rPr>
              <a:t>Внутренние факторы</a:t>
            </a:r>
          </a:p>
        </p:txBody>
      </p:sp>
      <p:sp>
        <p:nvSpPr>
          <p:cNvPr id="10" name="Text 6"/>
          <p:cNvSpPr/>
          <p:nvPr/>
        </p:nvSpPr>
        <p:spPr>
          <a:xfrm>
            <a:off x="704088" y="1729957"/>
            <a:ext cx="3506724" cy="2194560"/>
          </a:xfrm>
          <a:prstGeom prst="rect">
            <a:avLst/>
          </a:prstGeom>
          <a:noFill/>
          <a:ln/>
        </p:spPr>
        <p:txBody>
          <a:bodyPr wrap="square" lIns="0" tIns="0" rIns="0" bIns="0" rtlCol="0" anchor="t"/>
          <a:lstStyle/>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Проблемы с человеческими ресурсами</a:t>
            </a:r>
          </a:p>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Недостатки процессов и систем контроля</a:t>
            </a:r>
          </a:p>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Неопределенность сроков поставки</a:t>
            </a:r>
          </a:p>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Недостаточно развитые IT-системы</a:t>
            </a:r>
          </a:p>
        </p:txBody>
      </p:sp>
      <p:sp>
        <p:nvSpPr>
          <p:cNvPr id="11" name="Shape 7"/>
          <p:cNvSpPr/>
          <p:nvPr/>
        </p:nvSpPr>
        <p:spPr>
          <a:xfrm>
            <a:off x="4732020" y="1199605"/>
            <a:ext cx="3909060" cy="2880360"/>
          </a:xfrm>
          <a:prstGeom prst="roundRect">
            <a:avLst>
              <a:gd name="adj" fmla="val 1905"/>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dirty="0"/>
          </a:p>
        </p:txBody>
      </p:sp>
      <p:sp>
        <p:nvSpPr>
          <p:cNvPr id="12" name="Text 8"/>
          <p:cNvSpPr/>
          <p:nvPr/>
        </p:nvSpPr>
        <p:spPr>
          <a:xfrm>
            <a:off x="4933188" y="1345909"/>
            <a:ext cx="3506724" cy="365760"/>
          </a:xfrm>
          <a:prstGeom prst="rect">
            <a:avLst/>
          </a:prstGeom>
          <a:noFill/>
          <a:ln/>
        </p:spPr>
        <p:txBody>
          <a:bodyPr wrap="square" lIns="0" tIns="0" rIns="0" bIns="0" rtlCol="0" anchor="ctr"/>
          <a:lstStyle/>
          <a:p>
            <a:pPr marL="0" indent="0">
              <a:buNone/>
            </a:pPr>
            <a:r>
              <a:rPr lang="ky-KG" sz="2000" b="1" dirty="0">
                <a:solidFill>
                  <a:srgbClr val="0B3260"/>
                </a:solidFill>
                <a:latin typeface="Cambria" pitchFamily="34" charset="0"/>
                <a:ea typeface="Cambria" pitchFamily="34" charset="-122"/>
                <a:cs typeface="Cambria" pitchFamily="34" charset="-120"/>
              </a:rPr>
              <a:t>Внешние факторы</a:t>
            </a:r>
          </a:p>
        </p:txBody>
      </p:sp>
      <p:sp>
        <p:nvSpPr>
          <p:cNvPr id="13" name="Text 9"/>
          <p:cNvSpPr/>
          <p:nvPr/>
        </p:nvSpPr>
        <p:spPr>
          <a:xfrm>
            <a:off x="4933188" y="1729957"/>
            <a:ext cx="3506724" cy="2194560"/>
          </a:xfrm>
          <a:prstGeom prst="rect">
            <a:avLst/>
          </a:prstGeom>
          <a:noFill/>
          <a:ln/>
        </p:spPr>
        <p:txBody>
          <a:bodyPr wrap="square" lIns="0" tIns="0" rIns="0" bIns="0" rtlCol="0" anchor="t"/>
          <a:lstStyle/>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Изменчивость спроса</a:t>
            </a:r>
          </a:p>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Факторы окружающей среды</a:t>
            </a:r>
          </a:p>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Колебания цен (энергия, рабочая сила)</a:t>
            </a:r>
          </a:p>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Неопределенность сроков поставки</a:t>
            </a:r>
          </a:p>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Глобальные закупки и поставки</a:t>
            </a:r>
          </a:p>
          <a:p>
            <a:pPr marL="177800" indent="-177800">
              <a:lnSpc>
                <a:spcPct val="112000"/>
              </a:lnSpc>
              <a:spcAft>
                <a:spcPts val="600"/>
              </a:spcAft>
              <a:buSzPct val="100000"/>
              <a:buChar char="▪"/>
            </a:pPr>
            <a:r>
              <a:rPr lang="ru-RU" sz="1600" dirty="0">
                <a:solidFill>
                  <a:srgbClr val="1F2A37"/>
                </a:solidFill>
                <a:latin typeface="Calibri" pitchFamily="34" charset="0"/>
                <a:ea typeface="Calibri" pitchFamily="34" charset="-122"/>
                <a:cs typeface="Calibri" pitchFamily="34" charset="-120"/>
              </a:rPr>
              <a:t>Изменения в регулировании</a:t>
            </a:r>
            <a:endParaRPr lang="en-US" sz="1600" dirty="0"/>
          </a:p>
        </p:txBody>
      </p:sp>
      <p:sp>
        <p:nvSpPr>
          <p:cNvPr id="14" name="Text 10"/>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Jüttner, U., Peck, H., &amp; Christopher, M. (2003). Supply chain risk management: Outlining an agenda for future research. International Journal of Logistics: Research and Applications, 6(4), 197–210.</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ky-KG" sz="2600" b="1" dirty="0">
                <a:solidFill>
                  <a:srgbClr val="0B3260"/>
                </a:solidFill>
                <a:latin typeface="Cambria" pitchFamily="34" charset="0"/>
                <a:ea typeface="Cambria" pitchFamily="34" charset="-122"/>
                <a:cs typeface="Cambria" pitchFamily="34" charset="-120"/>
              </a:rPr>
              <a:t>Риски международных закупок</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8</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502920" y="1012698"/>
            <a:ext cx="8138160" cy="320040"/>
          </a:xfrm>
          <a:prstGeom prst="rect">
            <a:avLst/>
          </a:prstGeom>
          <a:noFill/>
          <a:ln/>
        </p:spPr>
        <p:txBody>
          <a:bodyPr wrap="square" lIns="0" tIns="0" rIns="0" bIns="0" rtlCol="0" anchor="ctr"/>
          <a:lstStyle/>
          <a:p>
            <a:pPr marL="0" indent="0">
              <a:buNone/>
            </a:pPr>
            <a:r>
              <a:rPr lang="ru-RU" sz="1400" i="1" dirty="0">
                <a:solidFill>
                  <a:srgbClr val="5B6B7C"/>
                </a:solidFill>
                <a:latin typeface="Calibri" pitchFamily="34" charset="0"/>
                <a:ea typeface="Calibri" pitchFamily="34" charset="-122"/>
                <a:cs typeface="Calibri" pitchFamily="34" charset="-120"/>
              </a:rPr>
              <a:t>Международные закупки по своей природе являются более рискованными, чем внутренние закупки:</a:t>
            </a:r>
          </a:p>
        </p:txBody>
      </p:sp>
      <p:sp>
        <p:nvSpPr>
          <p:cNvPr id="9" name="Shape 5"/>
          <p:cNvSpPr/>
          <p:nvPr/>
        </p:nvSpPr>
        <p:spPr>
          <a:xfrm>
            <a:off x="424543" y="1490471"/>
            <a:ext cx="407561" cy="384048"/>
          </a:xfrm>
          <a:prstGeom prst="ellipse">
            <a:avLst/>
          </a:prstGeom>
          <a:solidFill>
            <a:srgbClr val="0B3260"/>
          </a:solidFill>
          <a:ln/>
        </p:spPr>
        <p:txBody>
          <a:bodyPr/>
          <a:lstStyle/>
          <a:p>
            <a:endParaRPr lang="en-US" sz="2800"/>
          </a:p>
        </p:txBody>
      </p:sp>
      <p:pic>
        <p:nvPicPr>
          <p:cNvPr id="10"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550887" y="1576058"/>
            <a:ext cx="195629" cy="195629"/>
          </a:xfrm>
          <a:prstGeom prst="rect">
            <a:avLst/>
          </a:prstGeom>
        </p:spPr>
      </p:pic>
      <p:sp>
        <p:nvSpPr>
          <p:cNvPr id="11" name="Text 6"/>
          <p:cNvSpPr/>
          <p:nvPr/>
        </p:nvSpPr>
        <p:spPr>
          <a:xfrm>
            <a:off x="996696" y="1463039"/>
            <a:ext cx="7644384" cy="384048"/>
          </a:xfrm>
          <a:prstGeom prst="rect">
            <a:avLst/>
          </a:prstGeom>
          <a:noFill/>
          <a:ln/>
        </p:spPr>
        <p:txBody>
          <a:bodyPr wrap="square" lIns="0" tIns="0" rIns="0" bIns="0" rtlCol="0" anchor="ctr"/>
          <a:lstStyle/>
          <a:p>
            <a:pPr marL="0" indent="0">
              <a:lnSpc>
                <a:spcPct val="108000"/>
              </a:lnSpc>
              <a:buNone/>
            </a:pPr>
            <a:r>
              <a:rPr lang="ru-RU" sz="1600" b="1" dirty="0">
                <a:solidFill>
                  <a:srgbClr val="002060"/>
                </a:solidFill>
                <a:latin typeface="Calibri" pitchFamily="34" charset="0"/>
                <a:ea typeface="Calibri" pitchFamily="34" charset="-122"/>
                <a:cs typeface="Calibri" pitchFamily="34" charset="-120"/>
              </a:rPr>
              <a:t>Исполнение контрактов </a:t>
            </a:r>
            <a:r>
              <a:rPr lang="ru-RU" sz="1600" dirty="0">
                <a:solidFill>
                  <a:srgbClr val="1F2A37"/>
                </a:solidFill>
                <a:latin typeface="Calibri" pitchFamily="34" charset="0"/>
                <a:ea typeface="Calibri" pitchFamily="34" charset="-122"/>
                <a:cs typeface="Calibri" pitchFamily="34" charset="-120"/>
              </a:rPr>
              <a:t>— различия в законодательстве и изменения условий в разных юрисдикциях.</a:t>
            </a:r>
          </a:p>
        </p:txBody>
      </p:sp>
      <p:sp>
        <p:nvSpPr>
          <p:cNvPr id="12" name="Shape 7"/>
          <p:cNvSpPr/>
          <p:nvPr/>
        </p:nvSpPr>
        <p:spPr>
          <a:xfrm>
            <a:off x="424543" y="2009064"/>
            <a:ext cx="407561" cy="384048"/>
          </a:xfrm>
          <a:prstGeom prst="ellipse">
            <a:avLst/>
          </a:prstGeom>
          <a:solidFill>
            <a:srgbClr val="0B3260"/>
          </a:solidFill>
          <a:ln/>
        </p:spPr>
        <p:txBody>
          <a:bodyPr/>
          <a:lstStyle/>
          <a:p>
            <a:endParaRPr lang="en-US" sz="2800"/>
          </a:p>
        </p:txBody>
      </p:sp>
      <p:pic>
        <p:nvPicPr>
          <p:cNvPr id="13"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550887" y="2094651"/>
            <a:ext cx="195629" cy="195629"/>
          </a:xfrm>
          <a:prstGeom prst="rect">
            <a:avLst/>
          </a:prstGeom>
        </p:spPr>
      </p:pic>
      <p:sp>
        <p:nvSpPr>
          <p:cNvPr id="14" name="Text 8"/>
          <p:cNvSpPr/>
          <p:nvPr/>
        </p:nvSpPr>
        <p:spPr>
          <a:xfrm>
            <a:off x="996696" y="1981632"/>
            <a:ext cx="7644384" cy="384048"/>
          </a:xfrm>
          <a:prstGeom prst="rect">
            <a:avLst/>
          </a:prstGeom>
          <a:noFill/>
          <a:ln/>
        </p:spPr>
        <p:txBody>
          <a:bodyPr wrap="square" lIns="0" tIns="0" rIns="0" bIns="0" rtlCol="0" anchor="ctr"/>
          <a:lstStyle/>
          <a:p>
            <a:pPr marL="0" indent="0">
              <a:lnSpc>
                <a:spcPct val="108000"/>
              </a:lnSpc>
              <a:buNone/>
            </a:pPr>
            <a:r>
              <a:rPr lang="ru-RU" sz="1600" b="1" dirty="0">
                <a:solidFill>
                  <a:srgbClr val="002060"/>
                </a:solidFill>
                <a:latin typeface="Calibri" pitchFamily="34" charset="0"/>
                <a:ea typeface="Calibri" pitchFamily="34" charset="-122"/>
                <a:cs typeface="Calibri" pitchFamily="34" charset="-120"/>
              </a:rPr>
              <a:t>Недопонимание и культурные различия </a:t>
            </a:r>
            <a:r>
              <a:rPr lang="ru-RU" sz="1600" dirty="0">
                <a:solidFill>
                  <a:srgbClr val="1F2A37"/>
                </a:solidFill>
                <a:latin typeface="Calibri" pitchFamily="34" charset="0"/>
                <a:ea typeface="Calibri" pitchFamily="34" charset="-122"/>
                <a:cs typeface="Calibri" pitchFamily="34" charset="-120"/>
              </a:rPr>
              <a:t>— между организациями покупателя и поставщика.</a:t>
            </a:r>
          </a:p>
        </p:txBody>
      </p:sp>
      <p:sp>
        <p:nvSpPr>
          <p:cNvPr id="15" name="Shape 9"/>
          <p:cNvSpPr/>
          <p:nvPr/>
        </p:nvSpPr>
        <p:spPr>
          <a:xfrm>
            <a:off x="424543" y="2527662"/>
            <a:ext cx="407561" cy="384048"/>
          </a:xfrm>
          <a:prstGeom prst="ellipse">
            <a:avLst/>
          </a:prstGeom>
          <a:solidFill>
            <a:srgbClr val="0B3260"/>
          </a:solidFill>
          <a:ln/>
        </p:spPr>
        <p:txBody>
          <a:bodyPr/>
          <a:lstStyle/>
          <a:p>
            <a:endParaRPr lang="en-US" sz="2800"/>
          </a:p>
        </p:txBody>
      </p:sp>
      <p:pic>
        <p:nvPicPr>
          <p:cNvPr id="16"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550887" y="2613249"/>
            <a:ext cx="195629" cy="195629"/>
          </a:xfrm>
          <a:prstGeom prst="rect">
            <a:avLst/>
          </a:prstGeom>
        </p:spPr>
      </p:pic>
      <p:sp>
        <p:nvSpPr>
          <p:cNvPr id="17" name="Text 10"/>
          <p:cNvSpPr/>
          <p:nvPr/>
        </p:nvSpPr>
        <p:spPr>
          <a:xfrm>
            <a:off x="996696" y="2500230"/>
            <a:ext cx="7644384" cy="384048"/>
          </a:xfrm>
          <a:prstGeom prst="rect">
            <a:avLst/>
          </a:prstGeom>
          <a:noFill/>
          <a:ln/>
        </p:spPr>
        <p:txBody>
          <a:bodyPr wrap="square" lIns="0" tIns="0" rIns="0" bIns="0" rtlCol="0" anchor="ctr"/>
          <a:lstStyle/>
          <a:p>
            <a:pPr marL="0" indent="0">
              <a:lnSpc>
                <a:spcPct val="108000"/>
              </a:lnSpc>
              <a:buNone/>
            </a:pPr>
            <a:r>
              <a:rPr lang="ru-RU" sz="1600" b="1" dirty="0">
                <a:solidFill>
                  <a:srgbClr val="002060"/>
                </a:solidFill>
                <a:latin typeface="Calibri" pitchFamily="34" charset="0"/>
                <a:ea typeface="Calibri" pitchFamily="34" charset="-122"/>
                <a:cs typeface="Calibri" pitchFamily="34" charset="-120"/>
              </a:rPr>
              <a:t>Колебания валютных курсов </a:t>
            </a:r>
            <a:r>
              <a:rPr lang="ru-RU" sz="1600" dirty="0">
                <a:solidFill>
                  <a:srgbClr val="1F2A37"/>
                </a:solidFill>
                <a:latin typeface="Calibri" pitchFamily="34" charset="0"/>
                <a:ea typeface="Calibri" pitchFamily="34" charset="-122"/>
                <a:cs typeface="Calibri" pitchFamily="34" charset="-120"/>
              </a:rPr>
              <a:t>— влияющие на конечную стоимость поставки и размер прибыли.</a:t>
            </a:r>
          </a:p>
        </p:txBody>
      </p:sp>
      <p:sp>
        <p:nvSpPr>
          <p:cNvPr id="18" name="Shape 11"/>
          <p:cNvSpPr/>
          <p:nvPr/>
        </p:nvSpPr>
        <p:spPr>
          <a:xfrm>
            <a:off x="424543" y="2980944"/>
            <a:ext cx="407561" cy="384048"/>
          </a:xfrm>
          <a:prstGeom prst="ellipse">
            <a:avLst/>
          </a:prstGeom>
          <a:solidFill>
            <a:srgbClr val="0B3260"/>
          </a:solidFill>
          <a:ln/>
        </p:spPr>
        <p:txBody>
          <a:bodyPr/>
          <a:lstStyle/>
          <a:p>
            <a:endParaRPr lang="en-US" sz="2800"/>
          </a:p>
        </p:txBody>
      </p:sp>
      <p:pic>
        <p:nvPicPr>
          <p:cNvPr id="19" name="Image 5" descr="preencoded.png"/>
          <p:cNvPicPr>
            <a:picLocks noChangeAspect="1"/>
          </p:cNvPicPr>
          <p:nvPr/>
        </p:nvPicPr>
        <p:blipFill>
          <a:blip r:embed="rId8">
            <a:duotone>
              <a:schemeClr val="bg2">
                <a:shade val="45000"/>
                <a:satMod val="135000"/>
              </a:schemeClr>
              <a:prstClr val="white"/>
            </a:duotone>
          </a:blip>
          <a:stretch>
            <a:fillRect/>
          </a:stretch>
        </p:blipFill>
        <p:spPr>
          <a:xfrm>
            <a:off x="550887" y="3066531"/>
            <a:ext cx="195629" cy="195629"/>
          </a:xfrm>
          <a:prstGeom prst="rect">
            <a:avLst/>
          </a:prstGeom>
        </p:spPr>
      </p:pic>
      <p:sp>
        <p:nvSpPr>
          <p:cNvPr id="20" name="Text 12"/>
          <p:cNvSpPr/>
          <p:nvPr/>
        </p:nvSpPr>
        <p:spPr>
          <a:xfrm>
            <a:off x="996696" y="2953512"/>
            <a:ext cx="7644384" cy="384048"/>
          </a:xfrm>
          <a:prstGeom prst="rect">
            <a:avLst/>
          </a:prstGeom>
          <a:noFill/>
          <a:ln/>
        </p:spPr>
        <p:txBody>
          <a:bodyPr wrap="square" lIns="0" tIns="0" rIns="0" bIns="0" rtlCol="0" anchor="ctr"/>
          <a:lstStyle/>
          <a:p>
            <a:pPr marL="0" indent="0">
              <a:lnSpc>
                <a:spcPct val="108000"/>
              </a:lnSpc>
              <a:buNone/>
            </a:pPr>
            <a:r>
              <a:rPr lang="ru-RU" sz="1600" b="1" dirty="0">
                <a:solidFill>
                  <a:srgbClr val="002060"/>
                </a:solidFill>
                <a:latin typeface="Calibri" pitchFamily="34" charset="0"/>
                <a:ea typeface="Calibri" pitchFamily="34" charset="-122"/>
                <a:cs typeface="Calibri" pitchFamily="34" charset="-120"/>
              </a:rPr>
              <a:t>Непредвиденные события во время транспортировки </a:t>
            </a:r>
            <a:r>
              <a:rPr lang="ru-RU" sz="1600" dirty="0">
                <a:solidFill>
                  <a:srgbClr val="1F2A37"/>
                </a:solidFill>
                <a:latin typeface="Calibri" pitchFamily="34" charset="0"/>
                <a:ea typeface="Calibri" pitchFamily="34" charset="-122"/>
                <a:cs typeface="Calibri" pitchFamily="34" charset="-120"/>
              </a:rPr>
              <a:t>— например, неблагоприятные погодные условия.</a:t>
            </a:r>
          </a:p>
        </p:txBody>
      </p:sp>
      <p:sp>
        <p:nvSpPr>
          <p:cNvPr id="21" name="Shape 13"/>
          <p:cNvSpPr/>
          <p:nvPr/>
        </p:nvSpPr>
        <p:spPr>
          <a:xfrm>
            <a:off x="424543" y="3445112"/>
            <a:ext cx="407561" cy="384048"/>
          </a:xfrm>
          <a:prstGeom prst="ellipse">
            <a:avLst/>
          </a:prstGeom>
          <a:solidFill>
            <a:srgbClr val="0B3260"/>
          </a:solidFill>
          <a:ln/>
        </p:spPr>
        <p:txBody>
          <a:bodyPr/>
          <a:lstStyle/>
          <a:p>
            <a:endParaRPr lang="en-US" sz="2800"/>
          </a:p>
        </p:txBody>
      </p:sp>
      <p:pic>
        <p:nvPicPr>
          <p:cNvPr id="22" name="Image 6" descr="preencoded.png"/>
          <p:cNvPicPr>
            <a:picLocks noChangeAspect="1"/>
          </p:cNvPicPr>
          <p:nvPr/>
        </p:nvPicPr>
        <p:blipFill>
          <a:blip r:embed="rId9">
            <a:duotone>
              <a:schemeClr val="bg2">
                <a:shade val="45000"/>
                <a:satMod val="135000"/>
              </a:schemeClr>
              <a:prstClr val="white"/>
            </a:duotone>
          </a:blip>
          <a:stretch>
            <a:fillRect/>
          </a:stretch>
        </p:blipFill>
        <p:spPr>
          <a:xfrm>
            <a:off x="550887" y="3530699"/>
            <a:ext cx="195629" cy="195629"/>
          </a:xfrm>
          <a:prstGeom prst="rect">
            <a:avLst/>
          </a:prstGeom>
        </p:spPr>
      </p:pic>
      <p:sp>
        <p:nvSpPr>
          <p:cNvPr id="23" name="Text 14"/>
          <p:cNvSpPr/>
          <p:nvPr/>
        </p:nvSpPr>
        <p:spPr>
          <a:xfrm>
            <a:off x="996696" y="3417680"/>
            <a:ext cx="7644384" cy="384048"/>
          </a:xfrm>
          <a:prstGeom prst="rect">
            <a:avLst/>
          </a:prstGeom>
          <a:noFill/>
          <a:ln/>
        </p:spPr>
        <p:txBody>
          <a:bodyPr wrap="square" lIns="0" tIns="0" rIns="0" bIns="0" rtlCol="0" anchor="ctr"/>
          <a:lstStyle/>
          <a:p>
            <a:pPr marL="0" indent="0">
              <a:lnSpc>
                <a:spcPct val="108000"/>
              </a:lnSpc>
              <a:buNone/>
            </a:pPr>
            <a:r>
              <a:rPr lang="ru-RU" sz="1600" b="1" dirty="0">
                <a:solidFill>
                  <a:srgbClr val="002060"/>
                </a:solidFill>
                <a:latin typeface="Calibri" pitchFamily="34" charset="0"/>
                <a:ea typeface="Calibri" pitchFamily="34" charset="-122"/>
                <a:cs typeface="Calibri" pitchFamily="34" charset="-120"/>
              </a:rPr>
              <a:t>Контроль качества и возвраты </a:t>
            </a:r>
            <a:r>
              <a:rPr lang="ru-RU" sz="1600" dirty="0">
                <a:solidFill>
                  <a:srgbClr val="1F2A37"/>
                </a:solidFill>
                <a:latin typeface="Calibri" pitchFamily="34" charset="0"/>
                <a:ea typeface="Calibri" pitchFamily="34" charset="-122"/>
                <a:cs typeface="Calibri" pitchFamily="34" charset="-120"/>
              </a:rPr>
              <a:t>— сложнее управлять на большом расстоянии.</a:t>
            </a:r>
          </a:p>
        </p:txBody>
      </p:sp>
      <p:sp>
        <p:nvSpPr>
          <p:cNvPr id="24" name="Shape 15"/>
          <p:cNvSpPr/>
          <p:nvPr/>
        </p:nvSpPr>
        <p:spPr>
          <a:xfrm>
            <a:off x="424543" y="3941935"/>
            <a:ext cx="407561" cy="384048"/>
          </a:xfrm>
          <a:prstGeom prst="ellipse">
            <a:avLst/>
          </a:prstGeom>
          <a:solidFill>
            <a:srgbClr val="0B3260"/>
          </a:solidFill>
          <a:ln/>
        </p:spPr>
        <p:txBody>
          <a:bodyPr/>
          <a:lstStyle/>
          <a:p>
            <a:endParaRPr lang="en-US" sz="2800"/>
          </a:p>
        </p:txBody>
      </p:sp>
      <p:pic>
        <p:nvPicPr>
          <p:cNvPr id="25" name="Image 7" descr="preencoded.png"/>
          <p:cNvPicPr>
            <a:picLocks noChangeAspect="1"/>
          </p:cNvPicPr>
          <p:nvPr/>
        </p:nvPicPr>
        <p:blipFill>
          <a:blip r:embed="rId10">
            <a:duotone>
              <a:schemeClr val="bg2">
                <a:shade val="45000"/>
                <a:satMod val="135000"/>
              </a:schemeClr>
              <a:prstClr val="white"/>
            </a:duotone>
          </a:blip>
          <a:stretch>
            <a:fillRect/>
          </a:stretch>
        </p:blipFill>
        <p:spPr>
          <a:xfrm>
            <a:off x="550887" y="4027522"/>
            <a:ext cx="195629" cy="195629"/>
          </a:xfrm>
          <a:prstGeom prst="rect">
            <a:avLst/>
          </a:prstGeom>
        </p:spPr>
      </p:pic>
      <p:sp>
        <p:nvSpPr>
          <p:cNvPr id="26" name="Text 16"/>
          <p:cNvSpPr/>
          <p:nvPr/>
        </p:nvSpPr>
        <p:spPr>
          <a:xfrm>
            <a:off x="996696" y="3914503"/>
            <a:ext cx="7644384" cy="384048"/>
          </a:xfrm>
          <a:prstGeom prst="rect">
            <a:avLst/>
          </a:prstGeom>
          <a:noFill/>
          <a:ln/>
        </p:spPr>
        <p:txBody>
          <a:bodyPr wrap="square" lIns="0" tIns="0" rIns="0" bIns="0" rtlCol="0" anchor="ctr"/>
          <a:lstStyle/>
          <a:p>
            <a:pPr marL="0" indent="0">
              <a:lnSpc>
                <a:spcPct val="108000"/>
              </a:lnSpc>
              <a:buNone/>
            </a:pPr>
            <a:r>
              <a:rPr lang="ru-RU" sz="1600" b="1" dirty="0">
                <a:solidFill>
                  <a:srgbClr val="002060"/>
                </a:solidFill>
                <a:latin typeface="Calibri" pitchFamily="34" charset="0"/>
                <a:ea typeface="Calibri" pitchFamily="34" charset="-122"/>
                <a:cs typeface="Calibri" pitchFamily="34" charset="-120"/>
              </a:rPr>
              <a:t>Изменения цен на энергоносители </a:t>
            </a:r>
            <a:r>
              <a:rPr lang="ru-RU" sz="1600" dirty="0">
                <a:solidFill>
                  <a:srgbClr val="1F2A37"/>
                </a:solidFill>
                <a:latin typeface="Calibri" pitchFamily="34" charset="0"/>
                <a:ea typeface="Calibri" pitchFamily="34" charset="-122"/>
                <a:cs typeface="Calibri" pitchFamily="34" charset="-120"/>
              </a:rPr>
              <a:t>— влияющие на производственные и транспортные затраты.</a:t>
            </a:r>
            <a:endParaRPr lang="en-US" sz="1600" dirty="0"/>
          </a:p>
        </p:txBody>
      </p:sp>
      <p:sp>
        <p:nvSpPr>
          <p:cNvPr id="27" name="Text 17"/>
          <p:cNvSpPr/>
          <p:nvPr/>
        </p:nvSpPr>
        <p:spPr>
          <a:xfrm>
            <a:off x="502920" y="4576572"/>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Manuj, I., &amp; Mentzer, J. T. (2008). Global supply chain risk management. Journal of Business Logistics, 29(1), 133–155.</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000" b="1" dirty="0">
                <a:solidFill>
                  <a:srgbClr val="0B3260"/>
                </a:solidFill>
                <a:latin typeface="Cambria" pitchFamily="34" charset="0"/>
                <a:ea typeface="Cambria" pitchFamily="34" charset="-122"/>
                <a:cs typeface="Cambria" pitchFamily="34" charset="-120"/>
              </a:rPr>
              <a:t>Риски для поставщиков: что ожидают западные покупатели</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9</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502920" y="978408"/>
            <a:ext cx="8138160" cy="320040"/>
          </a:xfrm>
          <a:prstGeom prst="rect">
            <a:avLst/>
          </a:prstGeom>
          <a:noFill/>
          <a:ln/>
        </p:spPr>
        <p:txBody>
          <a:bodyPr wrap="square" lIns="0" tIns="0" rIns="0" bIns="0" rtlCol="0" anchor="ctr"/>
          <a:lstStyle/>
          <a:p>
            <a:pPr marL="0" indent="0">
              <a:buNone/>
            </a:pPr>
            <a:r>
              <a:rPr lang="ru-RU" sz="1600" i="1" dirty="0">
                <a:solidFill>
                  <a:srgbClr val="5B6B7C"/>
                </a:solidFill>
                <a:latin typeface="Calibri" pitchFamily="34" charset="0"/>
                <a:ea typeface="Calibri" pitchFamily="34" charset="-122"/>
                <a:cs typeface="Calibri" pitchFamily="34" charset="-120"/>
              </a:rPr>
              <a:t>Европейские и американские поставщики всё чаще учитывают факторы, выходящие за рамки цены и качества:</a:t>
            </a:r>
          </a:p>
        </p:txBody>
      </p:sp>
      <p:sp>
        <p:nvSpPr>
          <p:cNvPr id="9" name="Shape 5"/>
          <p:cNvSpPr/>
          <p:nvPr/>
        </p:nvSpPr>
        <p:spPr>
          <a:xfrm>
            <a:off x="502920" y="1737360"/>
            <a:ext cx="259080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0" name="Shape 6"/>
          <p:cNvSpPr/>
          <p:nvPr/>
        </p:nvSpPr>
        <p:spPr>
          <a:xfrm>
            <a:off x="1606296" y="1856232"/>
            <a:ext cx="384048" cy="384048"/>
          </a:xfrm>
          <a:prstGeom prst="ellipse">
            <a:avLst/>
          </a:prstGeom>
          <a:solidFill>
            <a:srgbClr val="0B3260"/>
          </a:solidFill>
          <a:ln/>
        </p:spPr>
        <p:txBody>
          <a:bodyPr/>
          <a:lstStyle/>
          <a:p>
            <a:endParaRPr lang="en-US"/>
          </a:p>
        </p:txBody>
      </p:sp>
      <p:pic>
        <p:nvPicPr>
          <p:cNvPr id="11"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1706148" y="1956084"/>
            <a:ext cx="184343" cy="184343"/>
          </a:xfrm>
          <a:prstGeom prst="rect">
            <a:avLst/>
          </a:prstGeom>
        </p:spPr>
      </p:pic>
      <p:sp>
        <p:nvSpPr>
          <p:cNvPr id="12" name="Text 7"/>
          <p:cNvSpPr/>
          <p:nvPr/>
        </p:nvSpPr>
        <p:spPr>
          <a:xfrm>
            <a:off x="557784" y="2295144"/>
            <a:ext cx="2481072" cy="493776"/>
          </a:xfrm>
          <a:prstGeom prst="rect">
            <a:avLst/>
          </a:prstGeom>
          <a:noFill/>
          <a:ln/>
        </p:spPr>
        <p:txBody>
          <a:bodyPr wrap="square" lIns="0" tIns="0" rIns="0" bIns="0" rtlCol="0" anchor="t"/>
          <a:lstStyle/>
          <a:p>
            <a:pPr marL="0" indent="0" algn="ctr">
              <a:lnSpc>
                <a:spcPct val="105000"/>
              </a:lnSpc>
              <a:buNone/>
            </a:pPr>
            <a:r>
              <a:rPr lang="ky-KG" sz="1200" b="1" dirty="0">
                <a:solidFill>
                  <a:srgbClr val="0B3260"/>
                </a:solidFill>
                <a:latin typeface="Calibri" pitchFamily="34" charset="0"/>
                <a:ea typeface="Calibri" pitchFamily="34" charset="-122"/>
                <a:cs typeface="Calibri" pitchFamily="34" charset="-120"/>
              </a:rPr>
              <a:t>Корпоративная социальная ответственность</a:t>
            </a:r>
          </a:p>
        </p:txBody>
      </p:sp>
      <p:sp>
        <p:nvSpPr>
          <p:cNvPr id="13" name="Shape 8"/>
          <p:cNvSpPr/>
          <p:nvPr/>
        </p:nvSpPr>
        <p:spPr>
          <a:xfrm>
            <a:off x="3276600" y="1737360"/>
            <a:ext cx="259080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4" name="Shape 9"/>
          <p:cNvSpPr/>
          <p:nvPr/>
        </p:nvSpPr>
        <p:spPr>
          <a:xfrm>
            <a:off x="4379976" y="1856232"/>
            <a:ext cx="384048" cy="384048"/>
          </a:xfrm>
          <a:prstGeom prst="ellipse">
            <a:avLst/>
          </a:prstGeom>
          <a:solidFill>
            <a:srgbClr val="0B3260"/>
          </a:solidFill>
          <a:ln/>
        </p:spPr>
        <p:txBody>
          <a:bodyPr/>
          <a:lstStyle/>
          <a:p>
            <a:endParaRPr lang="en-US"/>
          </a:p>
        </p:txBody>
      </p:sp>
      <p:pic>
        <p:nvPicPr>
          <p:cNvPr id="15"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4479828" y="1956084"/>
            <a:ext cx="184343" cy="184343"/>
          </a:xfrm>
          <a:prstGeom prst="rect">
            <a:avLst/>
          </a:prstGeom>
        </p:spPr>
      </p:pic>
      <p:sp>
        <p:nvSpPr>
          <p:cNvPr id="16" name="Text 10"/>
          <p:cNvSpPr/>
          <p:nvPr/>
        </p:nvSpPr>
        <p:spPr>
          <a:xfrm>
            <a:off x="3331464" y="2295144"/>
            <a:ext cx="2481072" cy="493776"/>
          </a:xfrm>
          <a:prstGeom prst="rect">
            <a:avLst/>
          </a:prstGeom>
          <a:noFill/>
          <a:ln/>
        </p:spPr>
        <p:txBody>
          <a:bodyPr wrap="square" lIns="0" tIns="0" rIns="0" bIns="0" rtlCol="0" anchor="t"/>
          <a:lstStyle/>
          <a:p>
            <a:pPr marL="0" indent="0" algn="ctr">
              <a:lnSpc>
                <a:spcPct val="105000"/>
              </a:lnSpc>
              <a:buNone/>
            </a:pPr>
            <a:r>
              <a:rPr lang="ru-RU" sz="1200" b="1" dirty="0">
                <a:solidFill>
                  <a:srgbClr val="0B3260"/>
                </a:solidFill>
                <a:latin typeface="Calibri" pitchFamily="34" charset="0"/>
                <a:ea typeface="Calibri" pitchFamily="34" charset="-122"/>
                <a:cs typeface="Calibri" pitchFamily="34" charset="-120"/>
              </a:rPr>
              <a:t>Инспекции в области трудовых отношений и условий труда</a:t>
            </a:r>
          </a:p>
        </p:txBody>
      </p:sp>
      <p:sp>
        <p:nvSpPr>
          <p:cNvPr id="17" name="Shape 11"/>
          <p:cNvSpPr/>
          <p:nvPr/>
        </p:nvSpPr>
        <p:spPr>
          <a:xfrm>
            <a:off x="6050280" y="1737360"/>
            <a:ext cx="259080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8" name="Shape 12"/>
          <p:cNvSpPr/>
          <p:nvPr/>
        </p:nvSpPr>
        <p:spPr>
          <a:xfrm>
            <a:off x="7153656" y="1856232"/>
            <a:ext cx="384048" cy="384048"/>
          </a:xfrm>
          <a:prstGeom prst="ellipse">
            <a:avLst/>
          </a:prstGeom>
          <a:solidFill>
            <a:srgbClr val="0B3260"/>
          </a:solidFill>
          <a:ln/>
        </p:spPr>
        <p:txBody>
          <a:bodyPr/>
          <a:lstStyle/>
          <a:p>
            <a:endParaRPr lang="en-US"/>
          </a:p>
        </p:txBody>
      </p:sp>
      <p:pic>
        <p:nvPicPr>
          <p:cNvPr id="19"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7253508" y="1956084"/>
            <a:ext cx="184343" cy="184343"/>
          </a:xfrm>
          <a:prstGeom prst="rect">
            <a:avLst/>
          </a:prstGeom>
        </p:spPr>
      </p:pic>
      <p:sp>
        <p:nvSpPr>
          <p:cNvPr id="20" name="Text 13"/>
          <p:cNvSpPr/>
          <p:nvPr/>
        </p:nvSpPr>
        <p:spPr>
          <a:xfrm>
            <a:off x="6105144" y="2295144"/>
            <a:ext cx="2481072" cy="493776"/>
          </a:xfrm>
          <a:prstGeom prst="rect">
            <a:avLst/>
          </a:prstGeom>
          <a:noFill/>
          <a:ln/>
        </p:spPr>
        <p:txBody>
          <a:bodyPr wrap="square" lIns="0" tIns="0" rIns="0" bIns="0" rtlCol="0" anchor="t"/>
          <a:lstStyle/>
          <a:p>
            <a:pPr marL="0" indent="0" algn="ctr">
              <a:lnSpc>
                <a:spcPct val="105000"/>
              </a:lnSpc>
              <a:buNone/>
            </a:pPr>
            <a:r>
              <a:rPr lang="ky-KG" sz="1200" b="1" dirty="0">
                <a:solidFill>
                  <a:srgbClr val="0B3260"/>
                </a:solidFill>
                <a:latin typeface="Calibri" pitchFamily="34" charset="0"/>
                <a:ea typeface="Calibri" pitchFamily="34" charset="-122"/>
                <a:cs typeface="Calibri" pitchFamily="34" charset="-120"/>
              </a:rPr>
              <a:t>Воздействие на окружающую среду</a:t>
            </a:r>
          </a:p>
        </p:txBody>
      </p:sp>
      <p:sp>
        <p:nvSpPr>
          <p:cNvPr id="21" name="Shape 14"/>
          <p:cNvSpPr/>
          <p:nvPr/>
        </p:nvSpPr>
        <p:spPr>
          <a:xfrm>
            <a:off x="502920" y="3017520"/>
            <a:ext cx="259080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2" name="Shape 15"/>
          <p:cNvSpPr/>
          <p:nvPr/>
        </p:nvSpPr>
        <p:spPr>
          <a:xfrm>
            <a:off x="1606296" y="3136392"/>
            <a:ext cx="384048" cy="384048"/>
          </a:xfrm>
          <a:prstGeom prst="ellipse">
            <a:avLst/>
          </a:prstGeom>
          <a:solidFill>
            <a:srgbClr val="0B3260"/>
          </a:solidFill>
          <a:ln/>
        </p:spPr>
        <p:txBody>
          <a:bodyPr/>
          <a:lstStyle/>
          <a:p>
            <a:endParaRPr lang="en-US"/>
          </a:p>
        </p:txBody>
      </p:sp>
      <p:pic>
        <p:nvPicPr>
          <p:cNvPr id="23" name="Image 5" descr="preencoded.png"/>
          <p:cNvPicPr>
            <a:picLocks noChangeAspect="1"/>
          </p:cNvPicPr>
          <p:nvPr/>
        </p:nvPicPr>
        <p:blipFill>
          <a:blip r:embed="rId8">
            <a:duotone>
              <a:schemeClr val="bg2">
                <a:shade val="45000"/>
                <a:satMod val="135000"/>
              </a:schemeClr>
              <a:prstClr val="white"/>
            </a:duotone>
          </a:blip>
          <a:stretch>
            <a:fillRect/>
          </a:stretch>
        </p:blipFill>
        <p:spPr>
          <a:xfrm>
            <a:off x="1706148" y="3236244"/>
            <a:ext cx="184343" cy="184343"/>
          </a:xfrm>
          <a:prstGeom prst="rect">
            <a:avLst/>
          </a:prstGeom>
        </p:spPr>
      </p:pic>
      <p:sp>
        <p:nvSpPr>
          <p:cNvPr id="24" name="Text 16"/>
          <p:cNvSpPr/>
          <p:nvPr/>
        </p:nvSpPr>
        <p:spPr>
          <a:xfrm>
            <a:off x="557784" y="3575304"/>
            <a:ext cx="2481072" cy="493776"/>
          </a:xfrm>
          <a:prstGeom prst="rect">
            <a:avLst/>
          </a:prstGeom>
          <a:noFill/>
          <a:ln/>
        </p:spPr>
        <p:txBody>
          <a:bodyPr wrap="square" lIns="0" tIns="0" rIns="0" bIns="0" rtlCol="0" anchor="t"/>
          <a:lstStyle/>
          <a:p>
            <a:pPr marL="0" indent="0" algn="ctr">
              <a:lnSpc>
                <a:spcPct val="105000"/>
              </a:lnSpc>
              <a:buNone/>
            </a:pPr>
            <a:r>
              <a:rPr lang="ky-KG" sz="1200" b="1" dirty="0">
                <a:solidFill>
                  <a:srgbClr val="0B3260"/>
                </a:solidFill>
                <a:latin typeface="Calibri" pitchFamily="34" charset="0"/>
                <a:ea typeface="Calibri" pitchFamily="34" charset="-122"/>
                <a:cs typeface="Calibri" pitchFamily="34" charset="-120"/>
              </a:rPr>
              <a:t>Практики защиты климата</a:t>
            </a:r>
          </a:p>
        </p:txBody>
      </p:sp>
      <p:sp>
        <p:nvSpPr>
          <p:cNvPr id="25" name="Shape 17"/>
          <p:cNvSpPr/>
          <p:nvPr/>
        </p:nvSpPr>
        <p:spPr>
          <a:xfrm>
            <a:off x="3276600" y="3017520"/>
            <a:ext cx="259080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6" name="Shape 18"/>
          <p:cNvSpPr/>
          <p:nvPr/>
        </p:nvSpPr>
        <p:spPr>
          <a:xfrm>
            <a:off x="4379976" y="3136392"/>
            <a:ext cx="384048" cy="384048"/>
          </a:xfrm>
          <a:prstGeom prst="ellipse">
            <a:avLst/>
          </a:prstGeom>
          <a:solidFill>
            <a:srgbClr val="0B3260"/>
          </a:solidFill>
          <a:ln/>
        </p:spPr>
        <p:txBody>
          <a:bodyPr/>
          <a:lstStyle/>
          <a:p>
            <a:endParaRPr lang="en-US"/>
          </a:p>
        </p:txBody>
      </p:sp>
      <p:pic>
        <p:nvPicPr>
          <p:cNvPr id="27" name="Image 6" descr="preencoded.png"/>
          <p:cNvPicPr>
            <a:picLocks noChangeAspect="1"/>
          </p:cNvPicPr>
          <p:nvPr/>
        </p:nvPicPr>
        <p:blipFill>
          <a:blip r:embed="rId9">
            <a:duotone>
              <a:schemeClr val="bg2">
                <a:shade val="45000"/>
                <a:satMod val="135000"/>
              </a:schemeClr>
              <a:prstClr val="white"/>
            </a:duotone>
          </a:blip>
          <a:stretch>
            <a:fillRect/>
          </a:stretch>
        </p:blipFill>
        <p:spPr>
          <a:xfrm>
            <a:off x="4479828" y="3236244"/>
            <a:ext cx="184343" cy="184343"/>
          </a:xfrm>
          <a:prstGeom prst="rect">
            <a:avLst/>
          </a:prstGeom>
        </p:spPr>
      </p:pic>
      <p:sp>
        <p:nvSpPr>
          <p:cNvPr id="28" name="Text 19"/>
          <p:cNvSpPr/>
          <p:nvPr/>
        </p:nvSpPr>
        <p:spPr>
          <a:xfrm>
            <a:off x="3331464" y="3575304"/>
            <a:ext cx="2481072" cy="493776"/>
          </a:xfrm>
          <a:prstGeom prst="rect">
            <a:avLst/>
          </a:prstGeom>
          <a:noFill/>
          <a:ln/>
        </p:spPr>
        <p:txBody>
          <a:bodyPr wrap="square" lIns="0" tIns="0" rIns="0" bIns="0" rtlCol="0" anchor="t"/>
          <a:lstStyle/>
          <a:p>
            <a:pPr marL="0" indent="0" algn="ctr">
              <a:lnSpc>
                <a:spcPct val="105000"/>
              </a:lnSpc>
              <a:buNone/>
            </a:pPr>
            <a:r>
              <a:rPr lang="ky-KG" sz="1200" b="1" dirty="0">
                <a:solidFill>
                  <a:srgbClr val="0B3260"/>
                </a:solidFill>
                <a:latin typeface="Calibri" pitchFamily="34" charset="0"/>
                <a:ea typeface="Calibri" pitchFamily="34" charset="-122"/>
                <a:cs typeface="Calibri" pitchFamily="34" charset="-120"/>
              </a:rPr>
              <a:t>Гендерные вопросы</a:t>
            </a:r>
          </a:p>
        </p:txBody>
      </p:sp>
      <p:sp>
        <p:nvSpPr>
          <p:cNvPr id="29" name="Shape 20"/>
          <p:cNvSpPr/>
          <p:nvPr/>
        </p:nvSpPr>
        <p:spPr>
          <a:xfrm>
            <a:off x="6050280" y="3017520"/>
            <a:ext cx="2590800" cy="1097280"/>
          </a:xfrm>
          <a:prstGeom prst="roundRect">
            <a:avLst>
              <a:gd name="adj" fmla="val 5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30" name="Shape 21"/>
          <p:cNvSpPr/>
          <p:nvPr/>
        </p:nvSpPr>
        <p:spPr>
          <a:xfrm>
            <a:off x="7153656" y="3136392"/>
            <a:ext cx="384048" cy="384048"/>
          </a:xfrm>
          <a:prstGeom prst="ellipse">
            <a:avLst/>
          </a:prstGeom>
          <a:solidFill>
            <a:srgbClr val="0B3260"/>
          </a:solidFill>
          <a:ln/>
        </p:spPr>
        <p:txBody>
          <a:bodyPr/>
          <a:lstStyle/>
          <a:p>
            <a:endParaRPr lang="en-US"/>
          </a:p>
        </p:txBody>
      </p:sp>
      <p:pic>
        <p:nvPicPr>
          <p:cNvPr id="31" name="Image 7" descr="preencoded.png"/>
          <p:cNvPicPr>
            <a:picLocks noChangeAspect="1"/>
          </p:cNvPicPr>
          <p:nvPr/>
        </p:nvPicPr>
        <p:blipFill>
          <a:blip r:embed="rId10">
            <a:duotone>
              <a:schemeClr val="bg2">
                <a:shade val="45000"/>
                <a:satMod val="135000"/>
              </a:schemeClr>
              <a:prstClr val="white"/>
            </a:duotone>
          </a:blip>
          <a:stretch>
            <a:fillRect/>
          </a:stretch>
        </p:blipFill>
        <p:spPr>
          <a:xfrm>
            <a:off x="7253508" y="3236244"/>
            <a:ext cx="184343" cy="184343"/>
          </a:xfrm>
          <a:prstGeom prst="rect">
            <a:avLst/>
          </a:prstGeom>
        </p:spPr>
      </p:pic>
      <p:sp>
        <p:nvSpPr>
          <p:cNvPr id="32" name="Text 22"/>
          <p:cNvSpPr/>
          <p:nvPr/>
        </p:nvSpPr>
        <p:spPr>
          <a:xfrm>
            <a:off x="6105144" y="3575304"/>
            <a:ext cx="2481072" cy="493776"/>
          </a:xfrm>
          <a:prstGeom prst="rect">
            <a:avLst/>
          </a:prstGeom>
          <a:noFill/>
          <a:ln/>
        </p:spPr>
        <p:txBody>
          <a:bodyPr wrap="square" lIns="0" tIns="0" rIns="0" bIns="0" rtlCol="0" anchor="t"/>
          <a:lstStyle/>
          <a:p>
            <a:pPr marL="0" indent="0" algn="ctr">
              <a:lnSpc>
                <a:spcPct val="105000"/>
              </a:lnSpc>
              <a:buNone/>
            </a:pPr>
            <a:r>
              <a:rPr lang="ru-RU" sz="1200" b="1" dirty="0">
                <a:solidFill>
                  <a:srgbClr val="0B3260"/>
                </a:solidFill>
                <a:latin typeface="Calibri" pitchFamily="34" charset="0"/>
                <a:ea typeface="Calibri" pitchFamily="34" charset="-122"/>
                <a:cs typeface="Calibri" pitchFamily="34" charset="-120"/>
              </a:rPr>
              <a:t>Предпочтения в отношении политических систем</a:t>
            </a:r>
            <a:endParaRPr lang="en-US" sz="1200" dirty="0"/>
          </a:p>
        </p:txBody>
      </p:sp>
      <p:sp>
        <p:nvSpPr>
          <p:cNvPr id="33" name="Text 23"/>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Jüttner, Peck, &amp; Christopher (2003); Manuj &amp; Mentzer (2008).</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400" b="1" dirty="0">
                <a:solidFill>
                  <a:srgbClr val="0B3260"/>
                </a:solidFill>
                <a:latin typeface="Cambria" pitchFamily="34" charset="0"/>
                <a:ea typeface="Cambria" pitchFamily="34" charset="-122"/>
                <a:cs typeface="Cambria" pitchFamily="34" charset="-120"/>
              </a:rPr>
              <a:t>Упражнение: Сбои во входящей логистике</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10</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219891" y="1667909"/>
            <a:ext cx="8769533" cy="2451463"/>
          </a:xfrm>
          <a:prstGeom prst="roundRect">
            <a:avLst>
              <a:gd name="adj" fmla="val 12000"/>
            </a:avLst>
          </a:prstGeom>
          <a:solidFill>
            <a:srgbClr val="FBF4E1"/>
          </a:solidFill>
          <a:ln w="12700">
            <a:solidFill>
              <a:srgbClr val="DDE3EA"/>
            </a:solidFill>
            <a:prstDash val="solid"/>
          </a:ln>
        </p:spPr>
        <p:txBody>
          <a:bodyPr/>
          <a:lstStyle/>
          <a:p>
            <a:endParaRPr lang="en-US" sz="2400"/>
          </a:p>
        </p:txBody>
      </p:sp>
      <p:sp>
        <p:nvSpPr>
          <p:cNvPr id="9" name="Text 5"/>
          <p:cNvSpPr/>
          <p:nvPr/>
        </p:nvSpPr>
        <p:spPr>
          <a:xfrm>
            <a:off x="228600" y="1509409"/>
            <a:ext cx="8728167" cy="2609964"/>
          </a:xfrm>
          <a:prstGeom prst="rect">
            <a:avLst/>
          </a:prstGeom>
          <a:noFill/>
          <a:ln/>
        </p:spPr>
        <p:txBody>
          <a:bodyPr wrap="square" lIns="0" tIns="0" rIns="0" bIns="0" rtlCol="0" anchor="ctr"/>
          <a:lstStyle/>
          <a:p>
            <a:pPr marL="0" indent="0" algn="ctr">
              <a:buNone/>
            </a:pPr>
            <a:r>
              <a:rPr lang="ky-KG" sz="3200" b="1" dirty="0">
                <a:solidFill>
                  <a:srgbClr val="8C6A10"/>
                </a:solidFill>
                <a:latin typeface="Calibri" pitchFamily="34" charset="0"/>
                <a:ea typeface="Calibri" pitchFamily="34" charset="-122"/>
                <a:cs typeface="Calibri" pitchFamily="34" charset="-120"/>
              </a:rPr>
              <a:t>УПРАЖНЕНИЕ НА 10 МИНУТ</a:t>
            </a:r>
          </a:p>
          <a:p>
            <a:pPr marL="0" indent="0" algn="just">
              <a:lnSpc>
                <a:spcPct val="150000"/>
              </a:lnSpc>
              <a:buNone/>
            </a:pPr>
            <a:r>
              <a:rPr lang="ru-RU" sz="2800" dirty="0">
                <a:solidFill>
                  <a:srgbClr val="1F2A37"/>
                </a:solidFill>
                <a:latin typeface="Calibri" pitchFamily="34" charset="0"/>
                <a:ea typeface="Calibri" pitchFamily="34" charset="-122"/>
                <a:cs typeface="Calibri" pitchFamily="34" charset="-120"/>
              </a:rPr>
              <a:t>Обсудите: какие сбои происходят в вашей среде закупок и на что они влияют?</a:t>
            </a:r>
          </a:p>
        </p:txBody>
      </p:sp>
      <p:pic>
        <p:nvPicPr>
          <p:cNvPr id="18" name="Picture 17">
            <a:extLst>
              <a:ext uri="{FF2B5EF4-FFF2-40B4-BE49-F238E27FC236}">
                <a16:creationId xmlns:a16="http://schemas.microsoft.com/office/drawing/2014/main" id="{7C444709-C5AD-4872-6267-8C124C57DBF4}"/>
              </a:ext>
            </a:extLst>
          </p:cNvPr>
          <p:cNvPicPr>
            <a:picLocks noChangeAspect="1"/>
          </p:cNvPicPr>
          <p:nvPr/>
        </p:nvPicPr>
        <p:blipFill>
          <a:blip r:embed="rId5"/>
          <a:stretch>
            <a:fillRect/>
          </a:stretch>
        </p:blipFill>
        <p:spPr>
          <a:xfrm>
            <a:off x="7624512" y="8496"/>
            <a:ext cx="1519487" cy="12168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54D6313-6762-2FF1-750C-74479AC81B2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807AF70-2760-9A12-3567-F022CABB0322}"/>
              </a:ext>
            </a:extLst>
          </p:cNvPr>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a:extLst>
              <a:ext uri="{FF2B5EF4-FFF2-40B4-BE49-F238E27FC236}">
                <a16:creationId xmlns:a16="http://schemas.microsoft.com/office/drawing/2014/main" id="{6EF791FD-957A-8B12-5C3C-A6D8DB60D100}"/>
              </a:ext>
            </a:extLst>
          </p:cNvPr>
          <p:cNvSpPr/>
          <p:nvPr/>
        </p:nvSpPr>
        <p:spPr>
          <a:xfrm>
            <a:off x="502920" y="566928"/>
            <a:ext cx="8138160" cy="658368"/>
          </a:xfrm>
          <a:prstGeom prst="rect">
            <a:avLst/>
          </a:prstGeom>
          <a:noFill/>
          <a:ln/>
        </p:spPr>
        <p:txBody>
          <a:bodyPr wrap="square" lIns="0" tIns="0" rIns="0" bIns="0" rtlCol="0" anchor="t"/>
          <a:lstStyle/>
          <a:p>
            <a:pPr marL="0" indent="0">
              <a:buNone/>
            </a:pPr>
            <a:r>
              <a:rPr lang="ky-KG" sz="2400" b="1" dirty="0">
                <a:solidFill>
                  <a:srgbClr val="0B3260"/>
                </a:solidFill>
                <a:latin typeface="Cambria" pitchFamily="34" charset="0"/>
                <a:ea typeface="Cambria" pitchFamily="34" charset="-122"/>
                <a:cs typeface="Cambria" pitchFamily="34" charset="-120"/>
              </a:rPr>
              <a:t>Сбои и их влияние</a:t>
            </a:r>
          </a:p>
        </p:txBody>
      </p:sp>
      <p:sp>
        <p:nvSpPr>
          <p:cNvPr id="4" name="Text 2">
            <a:extLst>
              <a:ext uri="{FF2B5EF4-FFF2-40B4-BE49-F238E27FC236}">
                <a16:creationId xmlns:a16="http://schemas.microsoft.com/office/drawing/2014/main" id="{72F99373-4296-A5BA-3B7E-384F8480EFB1}"/>
              </a:ext>
            </a:extLst>
          </p:cNvPr>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a:extLst>
              <a:ext uri="{FF2B5EF4-FFF2-40B4-BE49-F238E27FC236}">
                <a16:creationId xmlns:a16="http://schemas.microsoft.com/office/drawing/2014/main" id="{7249C68E-158C-E214-45F6-4E053CC8E43E}"/>
              </a:ext>
            </a:extLst>
          </p:cNvPr>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10</a:t>
            </a:r>
            <a:endParaRPr lang="en-US" sz="900" dirty="0"/>
          </a:p>
        </p:txBody>
      </p:sp>
      <p:pic>
        <p:nvPicPr>
          <p:cNvPr id="6" name="Image 0" descr="/sessions/relaxed-cool-hopper/mnt/outputs/build/assets/lica_logo.png">
            <a:extLst>
              <a:ext uri="{FF2B5EF4-FFF2-40B4-BE49-F238E27FC236}">
                <a16:creationId xmlns:a16="http://schemas.microsoft.com/office/drawing/2014/main" id="{43EEDC12-BE6A-819A-4371-436790A94DE7}"/>
              </a:ext>
            </a:extLst>
          </p:cNvPr>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a:extLst>
              <a:ext uri="{FF2B5EF4-FFF2-40B4-BE49-F238E27FC236}">
                <a16:creationId xmlns:a16="http://schemas.microsoft.com/office/drawing/2014/main" id="{8874094B-2A6B-CD83-2FD5-42D462AA633F}"/>
              </a:ext>
            </a:extLst>
          </p:cNvPr>
          <p:cNvPicPr>
            <a:picLocks noChangeAspect="1"/>
          </p:cNvPicPr>
          <p:nvPr/>
        </p:nvPicPr>
        <p:blipFill>
          <a:blip r:embed="rId4"/>
          <a:stretch>
            <a:fillRect/>
          </a:stretch>
        </p:blipFill>
        <p:spPr>
          <a:xfrm>
            <a:off x="7708392" y="4796790"/>
            <a:ext cx="566928" cy="236220"/>
          </a:xfrm>
          <a:prstGeom prst="rect">
            <a:avLst/>
          </a:prstGeom>
        </p:spPr>
      </p:pic>
      <p:sp>
        <p:nvSpPr>
          <p:cNvPr id="10" name="Shape 6">
            <a:extLst>
              <a:ext uri="{FF2B5EF4-FFF2-40B4-BE49-F238E27FC236}">
                <a16:creationId xmlns:a16="http://schemas.microsoft.com/office/drawing/2014/main" id="{EEC13835-331D-D5BA-5055-7FF94CD0C631}"/>
              </a:ext>
            </a:extLst>
          </p:cNvPr>
          <p:cNvSpPr/>
          <p:nvPr/>
        </p:nvSpPr>
        <p:spPr>
          <a:xfrm>
            <a:off x="502920" y="1225296"/>
            <a:ext cx="3909060" cy="3072384"/>
          </a:xfrm>
          <a:prstGeom prst="roundRect">
            <a:avLst>
              <a:gd name="adj" fmla="val 2308"/>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1" name="Text 7">
            <a:extLst>
              <a:ext uri="{FF2B5EF4-FFF2-40B4-BE49-F238E27FC236}">
                <a16:creationId xmlns:a16="http://schemas.microsoft.com/office/drawing/2014/main" id="{57000B97-EBEC-E60D-0981-9E5FEF4545D3}"/>
              </a:ext>
            </a:extLst>
          </p:cNvPr>
          <p:cNvSpPr/>
          <p:nvPr/>
        </p:nvSpPr>
        <p:spPr>
          <a:xfrm>
            <a:off x="617001" y="1220577"/>
            <a:ext cx="3794978" cy="365760"/>
          </a:xfrm>
          <a:prstGeom prst="rect">
            <a:avLst/>
          </a:prstGeom>
          <a:noFill/>
          <a:ln/>
        </p:spPr>
        <p:txBody>
          <a:bodyPr wrap="square" lIns="0" tIns="0" rIns="0" bIns="0" rtlCol="0" anchor="ctr"/>
          <a:lstStyle/>
          <a:p>
            <a:pPr marL="0" indent="0">
              <a:buNone/>
            </a:pPr>
            <a:r>
              <a:rPr lang="ky-KG" sz="1700" b="1" dirty="0">
                <a:solidFill>
                  <a:srgbClr val="0B3260"/>
                </a:solidFill>
                <a:latin typeface="Cambria" pitchFamily="34" charset="0"/>
                <a:ea typeface="Cambria" pitchFamily="34" charset="-122"/>
                <a:cs typeface="Cambria" pitchFamily="34" charset="-120"/>
              </a:rPr>
              <a:t>Распространенные сбои</a:t>
            </a:r>
          </a:p>
        </p:txBody>
      </p:sp>
      <p:sp>
        <p:nvSpPr>
          <p:cNvPr id="12" name="Text 8">
            <a:extLst>
              <a:ext uri="{FF2B5EF4-FFF2-40B4-BE49-F238E27FC236}">
                <a16:creationId xmlns:a16="http://schemas.microsoft.com/office/drawing/2014/main" id="{C2A94FF0-64B4-99EA-125A-5046018B0674}"/>
              </a:ext>
            </a:extLst>
          </p:cNvPr>
          <p:cNvSpPr/>
          <p:nvPr/>
        </p:nvSpPr>
        <p:spPr>
          <a:xfrm>
            <a:off x="660544" y="1829980"/>
            <a:ext cx="3751435" cy="1691640"/>
          </a:xfrm>
          <a:prstGeom prst="rect">
            <a:avLst/>
          </a:prstGeom>
          <a:noFill/>
          <a:ln/>
        </p:spPr>
        <p:txBody>
          <a:bodyPr wrap="square" lIns="0" tIns="0" rIns="0" bIns="0" rtlCol="0" anchor="t"/>
          <a:lstStyle/>
          <a:p>
            <a:pPr marL="177800" indent="-177800">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Задержки поставщиков, проблемы с качеством и ограничения производственных мощностей</a:t>
            </a:r>
          </a:p>
          <a:p>
            <a:pPr marL="177800" indent="-177800">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Нехватка запасов и сбои в транспортировке</a:t>
            </a:r>
          </a:p>
          <a:p>
            <a:pPr marL="177800" indent="-177800">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Таможенные, регуляторные и трудовые споры</a:t>
            </a:r>
          </a:p>
          <a:p>
            <a:pPr marL="177800" indent="-177800">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Природные катастрофы и геополитические события</a:t>
            </a:r>
          </a:p>
          <a:p>
            <a:pPr marL="177800" indent="-177800">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Угрозы кибербезопасности и пандемии</a:t>
            </a:r>
          </a:p>
          <a:p>
            <a:pPr marL="177800" indent="-177800">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Неожиданные изменения спроса</a:t>
            </a:r>
          </a:p>
        </p:txBody>
      </p:sp>
      <p:sp>
        <p:nvSpPr>
          <p:cNvPr id="13" name="Shape 9">
            <a:extLst>
              <a:ext uri="{FF2B5EF4-FFF2-40B4-BE49-F238E27FC236}">
                <a16:creationId xmlns:a16="http://schemas.microsoft.com/office/drawing/2014/main" id="{BE86D910-81C6-304B-48FA-319F249C8436}"/>
              </a:ext>
            </a:extLst>
          </p:cNvPr>
          <p:cNvSpPr/>
          <p:nvPr/>
        </p:nvSpPr>
        <p:spPr>
          <a:xfrm>
            <a:off x="4732020" y="1225296"/>
            <a:ext cx="3909060" cy="3072384"/>
          </a:xfrm>
          <a:prstGeom prst="roundRect">
            <a:avLst>
              <a:gd name="adj" fmla="val 2308"/>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4" name="Text 10">
            <a:extLst>
              <a:ext uri="{FF2B5EF4-FFF2-40B4-BE49-F238E27FC236}">
                <a16:creationId xmlns:a16="http://schemas.microsoft.com/office/drawing/2014/main" id="{EBEB76C7-402A-55EB-2D8A-C3635DEBEECE}"/>
              </a:ext>
            </a:extLst>
          </p:cNvPr>
          <p:cNvSpPr/>
          <p:nvPr/>
        </p:nvSpPr>
        <p:spPr>
          <a:xfrm>
            <a:off x="4846101" y="1316736"/>
            <a:ext cx="4233005" cy="365760"/>
          </a:xfrm>
          <a:prstGeom prst="rect">
            <a:avLst/>
          </a:prstGeom>
          <a:noFill/>
          <a:ln/>
        </p:spPr>
        <p:txBody>
          <a:bodyPr wrap="square" lIns="0" tIns="0" rIns="0" bIns="0" rtlCol="0" anchor="ctr"/>
          <a:lstStyle/>
          <a:p>
            <a:pPr marL="0" indent="0">
              <a:buNone/>
            </a:pPr>
            <a:r>
              <a:rPr lang="ru-RU" sz="1700" b="1" dirty="0">
                <a:solidFill>
                  <a:srgbClr val="0B3260"/>
                </a:solidFill>
                <a:latin typeface="Cambria" pitchFamily="34" charset="0"/>
                <a:ea typeface="Cambria" pitchFamily="34" charset="-122"/>
                <a:cs typeface="Cambria" pitchFamily="34" charset="-120"/>
              </a:rPr>
              <a:t>Влияние на закупки и операционную деятельность</a:t>
            </a:r>
          </a:p>
        </p:txBody>
      </p:sp>
      <p:sp>
        <p:nvSpPr>
          <p:cNvPr id="15" name="Text 11">
            <a:extLst>
              <a:ext uri="{FF2B5EF4-FFF2-40B4-BE49-F238E27FC236}">
                <a16:creationId xmlns:a16="http://schemas.microsoft.com/office/drawing/2014/main" id="{D802B3F4-7B92-ABEC-86F2-C3E49D1A4A01}"/>
              </a:ext>
            </a:extLst>
          </p:cNvPr>
          <p:cNvSpPr/>
          <p:nvPr/>
        </p:nvSpPr>
        <p:spPr>
          <a:xfrm>
            <a:off x="4889644" y="1783080"/>
            <a:ext cx="3829601" cy="1691640"/>
          </a:xfrm>
          <a:prstGeom prst="rect">
            <a:avLst/>
          </a:prstGeom>
          <a:noFill/>
          <a:ln/>
        </p:spPr>
        <p:txBody>
          <a:bodyPr wrap="square" lIns="0" tIns="0" rIns="0" bIns="0" rtlCol="0" anchor="t"/>
          <a:lstStyle/>
          <a:p>
            <a:pPr marL="177800" indent="-177800">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Задержки производства и увеличение затрат</a:t>
            </a:r>
          </a:p>
          <a:p>
            <a:pPr marL="177800" indent="-177800">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Нехватка запасов и снижение производительности</a:t>
            </a:r>
          </a:p>
          <a:p>
            <a:pPr marL="177800" indent="-177800">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Проблемы с качеством и ущерб репутации</a:t>
            </a:r>
          </a:p>
          <a:p>
            <a:pPr marL="177800" indent="-177800">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Потеря продаж и рыночной доли</a:t>
            </a:r>
          </a:p>
          <a:p>
            <a:pPr marL="177800" indent="-177800">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Штрафы за нарушение контрактных обязательств</a:t>
            </a:r>
          </a:p>
          <a:p>
            <a:pPr marL="177800" indent="-177800">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Операционная неэффективность; риск для непрерывности бизнеса</a:t>
            </a:r>
            <a:endParaRPr lang="en-US" sz="1400" dirty="0"/>
          </a:p>
        </p:txBody>
      </p:sp>
    </p:spTree>
    <p:extLst>
      <p:ext uri="{BB962C8B-B14F-4D97-AF65-F5344CB8AC3E}">
        <p14:creationId xmlns:p14="http://schemas.microsoft.com/office/powerpoint/2010/main" val="3156918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Стратегии снижения рисков в цепях поставок</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11</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448490" y="1180664"/>
            <a:ext cx="365760" cy="365760"/>
          </a:xfrm>
          <a:prstGeom prst="ellipse">
            <a:avLst/>
          </a:prstGeom>
          <a:solidFill>
            <a:srgbClr val="0B3260"/>
          </a:solidFill>
          <a:ln/>
        </p:spPr>
        <p:txBody>
          <a:bodyPr/>
          <a:lstStyle/>
          <a:p>
            <a:endParaRPr lang="en-US" sz="2400"/>
          </a:p>
        </p:txBody>
      </p:sp>
      <p:pic>
        <p:nvPicPr>
          <p:cNvPr id="9"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543588" y="1275762"/>
            <a:ext cx="175565" cy="175565"/>
          </a:xfrm>
          <a:prstGeom prst="rect">
            <a:avLst/>
          </a:prstGeom>
        </p:spPr>
      </p:pic>
      <p:sp>
        <p:nvSpPr>
          <p:cNvPr id="10" name="Text 5"/>
          <p:cNvSpPr/>
          <p:nvPr/>
        </p:nvSpPr>
        <p:spPr>
          <a:xfrm>
            <a:off x="978842" y="1121228"/>
            <a:ext cx="7607808" cy="484632"/>
          </a:xfrm>
          <a:prstGeom prst="rect">
            <a:avLst/>
          </a:prstGeom>
          <a:noFill/>
          <a:ln/>
        </p:spPr>
        <p:txBody>
          <a:bodyPr wrap="square" lIns="0" tIns="0" rIns="0" bIns="0" rtlCol="0" anchor="ctr"/>
          <a:lstStyle/>
          <a:p>
            <a:pPr marL="0" indent="0">
              <a:lnSpc>
                <a:spcPct val="108000"/>
              </a:lnSpc>
              <a:buNone/>
            </a:pPr>
            <a:r>
              <a:rPr lang="ru-RU" sz="1400" b="1" dirty="0">
                <a:solidFill>
                  <a:srgbClr val="002060"/>
                </a:solidFill>
                <a:latin typeface="Calibri" pitchFamily="34" charset="0"/>
                <a:ea typeface="Calibri" pitchFamily="34" charset="-122"/>
                <a:cs typeface="Calibri" pitchFamily="34" charset="-120"/>
              </a:rPr>
              <a:t>Контракты, основанные на показателях эффективности </a:t>
            </a:r>
            <a:r>
              <a:rPr lang="ru-RU" sz="1400" dirty="0">
                <a:solidFill>
                  <a:srgbClr val="1F2A37"/>
                </a:solidFill>
                <a:latin typeface="Calibri" pitchFamily="34" charset="0"/>
                <a:ea typeface="Calibri" pitchFamily="34" charset="-122"/>
                <a:cs typeface="Calibri" pitchFamily="34" charset="-120"/>
              </a:rPr>
              <a:t>— с поставщиками и поставщиками логистических услуг.</a:t>
            </a:r>
          </a:p>
        </p:txBody>
      </p:sp>
      <p:sp>
        <p:nvSpPr>
          <p:cNvPr id="11" name="Shape 6"/>
          <p:cNvSpPr/>
          <p:nvPr/>
        </p:nvSpPr>
        <p:spPr>
          <a:xfrm>
            <a:off x="448490" y="1711016"/>
            <a:ext cx="365760" cy="365760"/>
          </a:xfrm>
          <a:prstGeom prst="ellipse">
            <a:avLst/>
          </a:prstGeom>
          <a:solidFill>
            <a:srgbClr val="0B3260"/>
          </a:solidFill>
          <a:ln/>
        </p:spPr>
        <p:txBody>
          <a:bodyPr/>
          <a:lstStyle/>
          <a:p>
            <a:endParaRPr lang="en-US" sz="2400"/>
          </a:p>
        </p:txBody>
      </p:sp>
      <p:pic>
        <p:nvPicPr>
          <p:cNvPr id="12"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543588" y="1806114"/>
            <a:ext cx="175565" cy="175565"/>
          </a:xfrm>
          <a:prstGeom prst="rect">
            <a:avLst/>
          </a:prstGeom>
        </p:spPr>
      </p:pic>
      <p:sp>
        <p:nvSpPr>
          <p:cNvPr id="13" name="Text 7"/>
          <p:cNvSpPr/>
          <p:nvPr/>
        </p:nvSpPr>
        <p:spPr>
          <a:xfrm>
            <a:off x="978842" y="1651580"/>
            <a:ext cx="7607808" cy="484632"/>
          </a:xfrm>
          <a:prstGeom prst="rect">
            <a:avLst/>
          </a:prstGeom>
          <a:noFill/>
          <a:ln/>
        </p:spPr>
        <p:txBody>
          <a:bodyPr wrap="square" lIns="0" tIns="0" rIns="0" bIns="0" rtlCol="0" anchor="ctr"/>
          <a:lstStyle/>
          <a:p>
            <a:pPr marL="0" indent="0">
              <a:lnSpc>
                <a:spcPct val="108000"/>
              </a:lnSpc>
              <a:buNone/>
            </a:pPr>
            <a:r>
              <a:rPr lang="ru-RU" sz="1400" b="1" dirty="0">
                <a:solidFill>
                  <a:srgbClr val="002060"/>
                </a:solidFill>
                <a:latin typeface="Calibri" pitchFamily="34" charset="0"/>
                <a:ea typeface="Calibri" pitchFamily="34" charset="-122"/>
                <a:cs typeface="Calibri" pitchFamily="34" charset="-120"/>
              </a:rPr>
              <a:t>Более значительные инвестиции в IT-системы </a:t>
            </a:r>
            <a:r>
              <a:rPr lang="ru-RU" sz="1400" dirty="0">
                <a:solidFill>
                  <a:srgbClr val="1F2A37"/>
                </a:solidFill>
                <a:latin typeface="Calibri" pitchFamily="34" charset="0"/>
                <a:ea typeface="Calibri" pitchFamily="34" charset="-122"/>
                <a:cs typeface="Calibri" pitchFamily="34" charset="-120"/>
              </a:rPr>
              <a:t>— для улучшения сквозной видимости всей цепи поставок.</a:t>
            </a:r>
          </a:p>
        </p:txBody>
      </p:sp>
      <p:sp>
        <p:nvSpPr>
          <p:cNvPr id="14" name="Shape 8"/>
          <p:cNvSpPr/>
          <p:nvPr/>
        </p:nvSpPr>
        <p:spPr>
          <a:xfrm>
            <a:off x="448490" y="2241368"/>
            <a:ext cx="365760" cy="365760"/>
          </a:xfrm>
          <a:prstGeom prst="ellipse">
            <a:avLst/>
          </a:prstGeom>
          <a:solidFill>
            <a:srgbClr val="0B3260"/>
          </a:solidFill>
          <a:ln/>
        </p:spPr>
        <p:txBody>
          <a:bodyPr/>
          <a:lstStyle/>
          <a:p>
            <a:endParaRPr lang="en-US" sz="2400"/>
          </a:p>
        </p:txBody>
      </p:sp>
      <p:pic>
        <p:nvPicPr>
          <p:cNvPr id="15"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543588" y="2336466"/>
            <a:ext cx="175565" cy="175565"/>
          </a:xfrm>
          <a:prstGeom prst="rect">
            <a:avLst/>
          </a:prstGeom>
        </p:spPr>
      </p:pic>
      <p:sp>
        <p:nvSpPr>
          <p:cNvPr id="16" name="Text 9"/>
          <p:cNvSpPr/>
          <p:nvPr/>
        </p:nvSpPr>
        <p:spPr>
          <a:xfrm>
            <a:off x="978842" y="2181932"/>
            <a:ext cx="7607808" cy="484632"/>
          </a:xfrm>
          <a:prstGeom prst="rect">
            <a:avLst/>
          </a:prstGeom>
          <a:noFill/>
          <a:ln/>
        </p:spPr>
        <p:txBody>
          <a:bodyPr wrap="square" lIns="0" tIns="0" rIns="0" bIns="0" rtlCol="0" anchor="ctr"/>
          <a:lstStyle/>
          <a:p>
            <a:pPr>
              <a:lnSpc>
                <a:spcPct val="108000"/>
              </a:lnSpc>
            </a:pPr>
            <a:r>
              <a:rPr lang="ru-RU" sz="1400" b="1" dirty="0">
                <a:solidFill>
                  <a:srgbClr val="002060"/>
                </a:solidFill>
                <a:latin typeface="Calibri" pitchFamily="34" charset="0"/>
                <a:ea typeface="Calibri" pitchFamily="34" charset="-122"/>
                <a:cs typeface="Calibri" pitchFamily="34" charset="-120"/>
              </a:rPr>
              <a:t>Более тесные партнерские отношения и сотрудничество </a:t>
            </a:r>
            <a:r>
              <a:rPr lang="ru-RU" sz="1400" dirty="0">
                <a:solidFill>
                  <a:srgbClr val="1F2A37"/>
                </a:solidFill>
                <a:latin typeface="Calibri" pitchFamily="34" charset="0"/>
                <a:ea typeface="Calibri" pitchFamily="34" charset="-122"/>
                <a:cs typeface="Calibri" pitchFamily="34" charset="-120"/>
              </a:rPr>
              <a:t>— с ключевыми участниками цепи поставок.</a:t>
            </a:r>
          </a:p>
        </p:txBody>
      </p:sp>
      <p:sp>
        <p:nvSpPr>
          <p:cNvPr id="17" name="Shape 10"/>
          <p:cNvSpPr/>
          <p:nvPr/>
        </p:nvSpPr>
        <p:spPr>
          <a:xfrm>
            <a:off x="448490" y="2771720"/>
            <a:ext cx="365760" cy="365760"/>
          </a:xfrm>
          <a:prstGeom prst="ellipse">
            <a:avLst/>
          </a:prstGeom>
          <a:solidFill>
            <a:srgbClr val="0B3260"/>
          </a:solidFill>
          <a:ln/>
        </p:spPr>
        <p:txBody>
          <a:bodyPr/>
          <a:lstStyle/>
          <a:p>
            <a:endParaRPr lang="en-US" sz="2400"/>
          </a:p>
        </p:txBody>
      </p:sp>
      <p:pic>
        <p:nvPicPr>
          <p:cNvPr id="18" name="Image 5" descr="preencoded.png"/>
          <p:cNvPicPr>
            <a:picLocks noChangeAspect="1"/>
          </p:cNvPicPr>
          <p:nvPr/>
        </p:nvPicPr>
        <p:blipFill>
          <a:blip r:embed="rId8">
            <a:duotone>
              <a:schemeClr val="bg2">
                <a:shade val="45000"/>
                <a:satMod val="135000"/>
              </a:schemeClr>
              <a:prstClr val="white"/>
            </a:duotone>
          </a:blip>
          <a:stretch>
            <a:fillRect/>
          </a:stretch>
        </p:blipFill>
        <p:spPr>
          <a:xfrm>
            <a:off x="543588" y="2866818"/>
            <a:ext cx="175565" cy="175565"/>
          </a:xfrm>
          <a:prstGeom prst="rect">
            <a:avLst/>
          </a:prstGeom>
        </p:spPr>
      </p:pic>
      <p:sp>
        <p:nvSpPr>
          <p:cNvPr id="19" name="Text 11"/>
          <p:cNvSpPr/>
          <p:nvPr/>
        </p:nvSpPr>
        <p:spPr>
          <a:xfrm>
            <a:off x="978842" y="2712284"/>
            <a:ext cx="7607808" cy="484632"/>
          </a:xfrm>
          <a:prstGeom prst="rect">
            <a:avLst/>
          </a:prstGeom>
          <a:noFill/>
          <a:ln/>
        </p:spPr>
        <p:txBody>
          <a:bodyPr wrap="square" lIns="0" tIns="0" rIns="0" bIns="0" rtlCol="0" anchor="ctr"/>
          <a:lstStyle/>
          <a:p>
            <a:pPr marL="0" indent="0">
              <a:lnSpc>
                <a:spcPct val="108000"/>
              </a:lnSpc>
              <a:buNone/>
            </a:pPr>
            <a:r>
              <a:rPr lang="ru-RU" sz="1400" b="1" dirty="0">
                <a:solidFill>
                  <a:srgbClr val="002060"/>
                </a:solidFill>
                <a:latin typeface="Calibri" pitchFamily="34" charset="0"/>
                <a:ea typeface="Calibri" pitchFamily="34" charset="-122"/>
                <a:cs typeface="Calibri" pitchFamily="34" charset="-120"/>
              </a:rPr>
              <a:t>Инструменты моделирования для анализа сценариев </a:t>
            </a:r>
            <a:r>
              <a:rPr lang="ru-RU" sz="1400" dirty="0">
                <a:solidFill>
                  <a:srgbClr val="1F2A37"/>
                </a:solidFill>
                <a:latin typeface="Calibri" pitchFamily="34" charset="0"/>
                <a:ea typeface="Calibri" pitchFamily="34" charset="-122"/>
                <a:cs typeface="Calibri" pitchFamily="34" charset="-120"/>
              </a:rPr>
              <a:t>— для стресс-тестирования сети до возникновения сбоев.</a:t>
            </a:r>
          </a:p>
        </p:txBody>
      </p:sp>
      <p:sp>
        <p:nvSpPr>
          <p:cNvPr id="20" name="Shape 12"/>
          <p:cNvSpPr/>
          <p:nvPr/>
        </p:nvSpPr>
        <p:spPr>
          <a:xfrm>
            <a:off x="448490" y="3302072"/>
            <a:ext cx="365760" cy="365760"/>
          </a:xfrm>
          <a:prstGeom prst="ellipse">
            <a:avLst/>
          </a:prstGeom>
          <a:solidFill>
            <a:srgbClr val="0B3260"/>
          </a:solidFill>
          <a:ln/>
        </p:spPr>
        <p:txBody>
          <a:bodyPr/>
          <a:lstStyle/>
          <a:p>
            <a:endParaRPr lang="en-US" sz="2400"/>
          </a:p>
        </p:txBody>
      </p:sp>
      <p:pic>
        <p:nvPicPr>
          <p:cNvPr id="21" name="Image 6" descr="preencoded.png"/>
          <p:cNvPicPr>
            <a:picLocks noChangeAspect="1"/>
          </p:cNvPicPr>
          <p:nvPr/>
        </p:nvPicPr>
        <p:blipFill>
          <a:blip r:embed="rId9">
            <a:duotone>
              <a:schemeClr val="bg2">
                <a:shade val="45000"/>
                <a:satMod val="135000"/>
              </a:schemeClr>
              <a:prstClr val="white"/>
            </a:duotone>
          </a:blip>
          <a:stretch>
            <a:fillRect/>
          </a:stretch>
        </p:blipFill>
        <p:spPr>
          <a:xfrm>
            <a:off x="543588" y="3397170"/>
            <a:ext cx="175565" cy="175565"/>
          </a:xfrm>
          <a:prstGeom prst="rect">
            <a:avLst/>
          </a:prstGeom>
        </p:spPr>
      </p:pic>
      <p:sp>
        <p:nvSpPr>
          <p:cNvPr id="22" name="Text 13"/>
          <p:cNvSpPr/>
          <p:nvPr/>
        </p:nvSpPr>
        <p:spPr>
          <a:xfrm>
            <a:off x="978842" y="3242636"/>
            <a:ext cx="7607808" cy="484632"/>
          </a:xfrm>
          <a:prstGeom prst="rect">
            <a:avLst/>
          </a:prstGeom>
          <a:noFill/>
          <a:ln/>
        </p:spPr>
        <p:txBody>
          <a:bodyPr wrap="square" lIns="0" tIns="0" rIns="0" bIns="0" rtlCol="0" anchor="ctr"/>
          <a:lstStyle/>
          <a:p>
            <a:pPr marL="0" indent="0">
              <a:lnSpc>
                <a:spcPct val="108000"/>
              </a:lnSpc>
              <a:buNone/>
            </a:pPr>
            <a:r>
              <a:rPr lang="ru-RU" sz="1400" b="1" dirty="0">
                <a:solidFill>
                  <a:srgbClr val="002060"/>
                </a:solidFill>
                <a:latin typeface="Calibri" pitchFamily="34" charset="0"/>
                <a:ea typeface="Calibri" pitchFamily="34" charset="-122"/>
                <a:cs typeface="Calibri" pitchFamily="34" charset="-120"/>
              </a:rPr>
              <a:t>Аутсорсинг логистических функций </a:t>
            </a:r>
            <a:r>
              <a:rPr lang="ru-RU" sz="1400" dirty="0">
                <a:solidFill>
                  <a:srgbClr val="1F2A37"/>
                </a:solidFill>
                <a:latin typeface="Calibri" pitchFamily="34" charset="0"/>
                <a:ea typeface="Calibri" pitchFamily="34" charset="-122"/>
                <a:cs typeface="Calibri" pitchFamily="34" charset="-120"/>
              </a:rPr>
              <a:t>— специализированным поставщикам услуг там, где это повышает устойчивость.</a:t>
            </a:r>
          </a:p>
        </p:txBody>
      </p:sp>
      <p:sp>
        <p:nvSpPr>
          <p:cNvPr id="23" name="Shape 14"/>
          <p:cNvSpPr/>
          <p:nvPr/>
        </p:nvSpPr>
        <p:spPr>
          <a:xfrm>
            <a:off x="448490" y="3832424"/>
            <a:ext cx="365760" cy="365760"/>
          </a:xfrm>
          <a:prstGeom prst="ellipse">
            <a:avLst/>
          </a:prstGeom>
          <a:solidFill>
            <a:srgbClr val="0B3260"/>
          </a:solidFill>
          <a:ln/>
        </p:spPr>
        <p:txBody>
          <a:bodyPr/>
          <a:lstStyle/>
          <a:p>
            <a:endParaRPr lang="en-US" sz="2400"/>
          </a:p>
        </p:txBody>
      </p:sp>
      <p:pic>
        <p:nvPicPr>
          <p:cNvPr id="24" name="Image 7" descr="preencoded.png"/>
          <p:cNvPicPr>
            <a:picLocks noChangeAspect="1"/>
          </p:cNvPicPr>
          <p:nvPr/>
        </p:nvPicPr>
        <p:blipFill>
          <a:blip r:embed="rId10">
            <a:duotone>
              <a:schemeClr val="bg2">
                <a:shade val="45000"/>
                <a:satMod val="135000"/>
              </a:schemeClr>
              <a:prstClr val="white"/>
            </a:duotone>
          </a:blip>
          <a:stretch>
            <a:fillRect/>
          </a:stretch>
        </p:blipFill>
        <p:spPr>
          <a:xfrm>
            <a:off x="543588" y="3927522"/>
            <a:ext cx="175565" cy="175565"/>
          </a:xfrm>
          <a:prstGeom prst="rect">
            <a:avLst/>
          </a:prstGeom>
        </p:spPr>
      </p:pic>
      <p:sp>
        <p:nvSpPr>
          <p:cNvPr id="25" name="Text 15"/>
          <p:cNvSpPr/>
          <p:nvPr/>
        </p:nvSpPr>
        <p:spPr>
          <a:xfrm>
            <a:off x="978842" y="3772988"/>
            <a:ext cx="7607808" cy="484632"/>
          </a:xfrm>
          <a:prstGeom prst="rect">
            <a:avLst/>
          </a:prstGeom>
          <a:noFill/>
          <a:ln/>
        </p:spPr>
        <p:txBody>
          <a:bodyPr wrap="square" lIns="0" tIns="0" rIns="0" bIns="0" rtlCol="0" anchor="ctr"/>
          <a:lstStyle/>
          <a:p>
            <a:pPr marL="0" indent="0">
              <a:lnSpc>
                <a:spcPct val="108000"/>
              </a:lnSpc>
              <a:buNone/>
            </a:pPr>
            <a:r>
              <a:rPr lang="ru-RU" sz="1400" b="1" dirty="0">
                <a:solidFill>
                  <a:srgbClr val="002060"/>
                </a:solidFill>
                <a:latin typeface="Calibri" pitchFamily="34" charset="0"/>
                <a:ea typeface="Calibri" pitchFamily="34" charset="-122"/>
                <a:cs typeface="Calibri" pitchFamily="34" charset="-120"/>
              </a:rPr>
              <a:t>Построение устойчивых цепей поставок </a:t>
            </a:r>
            <a:r>
              <a:rPr lang="ru-RU" sz="1400" dirty="0">
                <a:solidFill>
                  <a:srgbClr val="1F2A37"/>
                </a:solidFill>
                <a:latin typeface="Calibri" pitchFamily="34" charset="0"/>
                <a:ea typeface="Calibri" pitchFamily="34" charset="-122"/>
                <a:cs typeface="Calibri" pitchFamily="34" charset="-120"/>
              </a:rPr>
              <a:t>— за счет создания буферов, диверсификации и гармонизации (следующие слайды).</a:t>
            </a:r>
            <a:endParaRPr lang="en-US" sz="1400" dirty="0"/>
          </a:p>
        </p:txBody>
      </p:sp>
      <p:sp>
        <p:nvSpPr>
          <p:cNvPr id="26" name="Text 16"/>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Christopher, M., &amp; Peck, H. (2004). Building the resilient supply chain. International Journal of Logistics Management, 15(2), 1–14.</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E9384BC-7B8E-3D85-8E53-1757DA91DB7A}"/>
              </a:ext>
            </a:extLst>
          </p:cNvPr>
          <p:cNvPicPr>
            <a:picLocks noChangeAspect="1"/>
          </p:cNvPicPr>
          <p:nvPr/>
        </p:nvPicPr>
        <p:blipFill>
          <a:blip r:embed="rId3"/>
          <a:stretch>
            <a:fillRect/>
          </a:stretch>
        </p:blipFill>
        <p:spPr>
          <a:xfrm>
            <a:off x="6767995" y="3368970"/>
            <a:ext cx="2181914" cy="1290491"/>
          </a:xfrm>
          <a:prstGeom prst="rect">
            <a:avLst/>
          </a:prstGeom>
        </p:spPr>
      </p:pic>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1600" b="1" dirty="0">
                <a:solidFill>
                  <a:srgbClr val="0B3260"/>
                </a:solidFill>
                <a:latin typeface="Cambria" pitchFamily="34" charset="0"/>
                <a:ea typeface="Cambria" pitchFamily="34" charset="-122"/>
                <a:cs typeface="Cambria" pitchFamily="34" charset="-120"/>
              </a:rPr>
              <a:t>Снижение рисков: возвращение производства и приближение поставщиков</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12</a:t>
            </a:r>
            <a:endParaRPr lang="en-US" sz="900" dirty="0"/>
          </a:p>
        </p:txBody>
      </p:sp>
      <p:pic>
        <p:nvPicPr>
          <p:cNvPr id="6" name="Image 0" descr="/sessions/relaxed-cool-hopper/mnt/outputs/build/assets/lica_logo.png"/>
          <p:cNvPicPr>
            <a:picLocks noChangeAspect="1"/>
          </p:cNvPicPr>
          <p:nvPr/>
        </p:nvPicPr>
        <p:blipFill>
          <a:blip r:embed="rId4"/>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5"/>
          <a:stretch>
            <a:fillRect/>
          </a:stretch>
        </p:blipFill>
        <p:spPr>
          <a:xfrm>
            <a:off x="7708392" y="4796790"/>
            <a:ext cx="566928" cy="236220"/>
          </a:xfrm>
          <a:prstGeom prst="rect">
            <a:avLst/>
          </a:prstGeom>
        </p:spPr>
      </p:pic>
      <p:sp>
        <p:nvSpPr>
          <p:cNvPr id="8" name="Text 4"/>
          <p:cNvSpPr/>
          <p:nvPr/>
        </p:nvSpPr>
        <p:spPr>
          <a:xfrm>
            <a:off x="502920" y="937260"/>
            <a:ext cx="8310340" cy="411480"/>
          </a:xfrm>
          <a:prstGeom prst="rect">
            <a:avLst/>
          </a:prstGeom>
          <a:noFill/>
          <a:ln/>
        </p:spPr>
        <p:txBody>
          <a:bodyPr wrap="square" lIns="0" tIns="0" rIns="0" bIns="0" rtlCol="0" anchor="ctr"/>
          <a:lstStyle/>
          <a:p>
            <a:pPr marL="0" indent="0">
              <a:buNone/>
            </a:pPr>
            <a:r>
              <a:rPr lang="ru-RU" sz="1200" i="1" dirty="0">
                <a:solidFill>
                  <a:srgbClr val="5B6B7C"/>
                </a:solidFill>
                <a:latin typeface="Calibri" pitchFamily="34" charset="0"/>
                <a:ea typeface="Calibri" pitchFamily="34" charset="-122"/>
                <a:cs typeface="Calibri" pitchFamily="34" charset="-120"/>
              </a:rPr>
              <a:t>Размещение сетей поставщиков ближе к производственным площадкам и рынкам сбыта позволяет повысить устойчивость за счет некоторого отказа от преимущества низкой себестоимости единицы продукции.</a:t>
            </a:r>
          </a:p>
        </p:txBody>
      </p:sp>
      <p:sp>
        <p:nvSpPr>
          <p:cNvPr id="9" name="Shape 5"/>
          <p:cNvSpPr/>
          <p:nvPr/>
        </p:nvSpPr>
        <p:spPr>
          <a:xfrm>
            <a:off x="502920" y="1408176"/>
            <a:ext cx="3909060" cy="2331720"/>
          </a:xfrm>
          <a:prstGeom prst="roundRect">
            <a:avLst>
              <a:gd name="adj" fmla="val 2353"/>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0" name="Text 6"/>
          <p:cNvSpPr/>
          <p:nvPr/>
        </p:nvSpPr>
        <p:spPr>
          <a:xfrm>
            <a:off x="640080" y="1490472"/>
            <a:ext cx="3909060" cy="365760"/>
          </a:xfrm>
          <a:prstGeom prst="rect">
            <a:avLst/>
          </a:prstGeom>
          <a:noFill/>
          <a:ln/>
        </p:spPr>
        <p:txBody>
          <a:bodyPr wrap="square" lIns="0" tIns="0" rIns="0" bIns="0" rtlCol="0" anchor="ctr"/>
          <a:lstStyle/>
          <a:p>
            <a:pPr marL="0" indent="0">
              <a:buNone/>
            </a:pPr>
            <a:r>
              <a:rPr lang="ky-KG" b="1" dirty="0">
                <a:solidFill>
                  <a:srgbClr val="0B3260"/>
                </a:solidFill>
                <a:latin typeface="Cambria" pitchFamily="34" charset="0"/>
                <a:ea typeface="Cambria" pitchFamily="34" charset="-122"/>
                <a:cs typeface="Cambria" pitchFamily="34" charset="-120"/>
              </a:rPr>
              <a:t>Удаленные / офшорные закупки</a:t>
            </a:r>
          </a:p>
        </p:txBody>
      </p:sp>
      <p:sp>
        <p:nvSpPr>
          <p:cNvPr id="11" name="Text 7"/>
          <p:cNvSpPr/>
          <p:nvPr/>
        </p:nvSpPr>
        <p:spPr>
          <a:xfrm>
            <a:off x="704088" y="1938528"/>
            <a:ext cx="3506724" cy="1645920"/>
          </a:xfrm>
          <a:prstGeom prst="rect">
            <a:avLst/>
          </a:prstGeom>
          <a:noFill/>
          <a:ln/>
        </p:spPr>
        <p:txBody>
          <a:bodyPr wrap="square" lIns="0" tIns="0" rIns="0" bIns="0" rtlCol="0" anchor="t"/>
          <a:lstStyle/>
          <a:p>
            <a:pPr marL="177800" indent="-177800">
              <a:lnSpc>
                <a:spcPct val="112000"/>
              </a:lnSpc>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Более низкая себестоимость производства единицы продукции</a:t>
            </a:r>
          </a:p>
          <a:p>
            <a:pPr marL="177800" indent="-177800">
              <a:lnSpc>
                <a:spcPct val="112000"/>
              </a:lnSpc>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Более длительные и менее предсказуемые сроки поставки</a:t>
            </a:r>
          </a:p>
          <a:p>
            <a:pPr marL="177800" indent="-177800">
              <a:lnSpc>
                <a:spcPct val="112000"/>
              </a:lnSpc>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Более высокая подверженность транспортным и геополитическим рискам</a:t>
            </a:r>
            <a:endParaRPr lang="en-US" sz="1400" dirty="0"/>
          </a:p>
        </p:txBody>
      </p:sp>
      <p:sp>
        <p:nvSpPr>
          <p:cNvPr id="12" name="Shape 8"/>
          <p:cNvSpPr/>
          <p:nvPr/>
        </p:nvSpPr>
        <p:spPr>
          <a:xfrm>
            <a:off x="4732020" y="1408176"/>
            <a:ext cx="3909060" cy="2331720"/>
          </a:xfrm>
          <a:prstGeom prst="roundRect">
            <a:avLst>
              <a:gd name="adj" fmla="val 2353"/>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3" name="Text 9"/>
          <p:cNvSpPr/>
          <p:nvPr/>
        </p:nvSpPr>
        <p:spPr>
          <a:xfrm>
            <a:off x="4869180" y="1490472"/>
            <a:ext cx="3506724" cy="365760"/>
          </a:xfrm>
          <a:prstGeom prst="rect">
            <a:avLst/>
          </a:prstGeom>
          <a:noFill/>
          <a:ln/>
        </p:spPr>
        <p:txBody>
          <a:bodyPr wrap="square" lIns="0" tIns="0" rIns="0" bIns="0" rtlCol="0" anchor="ctr"/>
          <a:lstStyle/>
          <a:p>
            <a:pPr marL="0" indent="0">
              <a:buNone/>
            </a:pPr>
            <a:r>
              <a:rPr lang="ru-RU" b="1" dirty="0">
                <a:solidFill>
                  <a:srgbClr val="0B3260"/>
                </a:solidFill>
                <a:latin typeface="Cambria" pitchFamily="34" charset="0"/>
                <a:ea typeface="Cambria" pitchFamily="34" charset="-122"/>
                <a:cs typeface="Cambria" pitchFamily="34" charset="-120"/>
              </a:rPr>
              <a:t>Возвращение производства / приближение производства </a:t>
            </a:r>
          </a:p>
        </p:txBody>
      </p:sp>
      <p:sp>
        <p:nvSpPr>
          <p:cNvPr id="14" name="Text 10"/>
          <p:cNvSpPr/>
          <p:nvPr/>
        </p:nvSpPr>
        <p:spPr>
          <a:xfrm>
            <a:off x="4933187" y="1938528"/>
            <a:ext cx="3815555" cy="1645920"/>
          </a:xfrm>
          <a:prstGeom prst="rect">
            <a:avLst/>
          </a:prstGeom>
          <a:noFill/>
          <a:ln/>
        </p:spPr>
        <p:txBody>
          <a:bodyPr wrap="square" lIns="0" tIns="0" rIns="0" bIns="0" rtlCol="0" anchor="t"/>
          <a:lstStyle/>
          <a:p>
            <a:pPr marL="177800" indent="-177800">
              <a:lnSpc>
                <a:spcPct val="112000"/>
              </a:lnSpc>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Более короткие и надежные сроки поставки</a:t>
            </a:r>
          </a:p>
          <a:p>
            <a:pPr marL="177800" indent="-177800">
              <a:lnSpc>
                <a:spcPct val="112000"/>
              </a:lnSpc>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Более высокая способность быстро реагировать на региональный/национальный спрос</a:t>
            </a:r>
          </a:p>
          <a:p>
            <a:pPr marL="177800" indent="-177800">
              <a:lnSpc>
                <a:spcPct val="112000"/>
              </a:lnSpc>
              <a:spcAft>
                <a:spcPts val="600"/>
              </a:spcAft>
              <a:buSzPct val="100000"/>
              <a:buChar char="▪"/>
            </a:pPr>
            <a:r>
              <a:rPr lang="ru-RU" sz="1400" dirty="0">
                <a:solidFill>
                  <a:srgbClr val="1F2A37"/>
                </a:solidFill>
                <a:latin typeface="Calibri" pitchFamily="34" charset="0"/>
                <a:ea typeface="Calibri" pitchFamily="34" charset="-122"/>
                <a:cs typeface="Calibri" pitchFamily="34" charset="-120"/>
              </a:rPr>
              <a:t>Повышенная устойчивость, часто при более высокой стоимости единицы продукции.</a:t>
            </a:r>
            <a:endParaRPr lang="en-US" sz="1400" dirty="0"/>
          </a:p>
        </p:txBody>
      </p:sp>
      <p:sp>
        <p:nvSpPr>
          <p:cNvPr id="15" name="Text 11"/>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Christopher, M., &amp; Peck, H. (2004). Building the resilient supply chain. International Journal of Logistics Management, 15(2), 1–14.</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000" b="1" dirty="0">
                <a:solidFill>
                  <a:srgbClr val="0B3260"/>
                </a:solidFill>
                <a:latin typeface="Cambria" pitchFamily="34" charset="0"/>
                <a:ea typeface="Cambria" pitchFamily="34" charset="-122"/>
                <a:cs typeface="Cambria" pitchFamily="34" charset="-120"/>
              </a:rPr>
              <a:t>Снижение рисков: построение устойчивых цепей поставок</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13</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502920" y="1065276"/>
            <a:ext cx="8138160" cy="320040"/>
          </a:xfrm>
          <a:prstGeom prst="rect">
            <a:avLst/>
          </a:prstGeom>
          <a:noFill/>
          <a:ln/>
        </p:spPr>
        <p:txBody>
          <a:bodyPr wrap="square" lIns="0" tIns="0" rIns="0" bIns="0" rtlCol="0" anchor="ctr"/>
          <a:lstStyle/>
          <a:p>
            <a:pPr marL="0" indent="0">
              <a:buNone/>
            </a:pPr>
            <a:r>
              <a:rPr lang="ru-RU" sz="1400" i="1" dirty="0">
                <a:solidFill>
                  <a:srgbClr val="5B6B7C"/>
                </a:solidFill>
                <a:latin typeface="Calibri" pitchFamily="34" charset="0"/>
                <a:ea typeface="Calibri" pitchFamily="34" charset="-122"/>
                <a:cs typeface="Calibri" pitchFamily="34" charset="-120"/>
              </a:rPr>
              <a:t>Устойчивость означает баланс между затратами и операционной эффективностью, с одной стороны, и подверженностью сбоям — с другой:</a:t>
            </a:r>
          </a:p>
        </p:txBody>
      </p:sp>
      <p:sp>
        <p:nvSpPr>
          <p:cNvPr id="9" name="Shape 5"/>
          <p:cNvSpPr/>
          <p:nvPr/>
        </p:nvSpPr>
        <p:spPr>
          <a:xfrm>
            <a:off x="502920" y="1600200"/>
            <a:ext cx="420624" cy="420624"/>
          </a:xfrm>
          <a:prstGeom prst="ellipse">
            <a:avLst/>
          </a:prstGeom>
          <a:solidFill>
            <a:srgbClr val="0B3260"/>
          </a:solidFill>
          <a:ln/>
        </p:spPr>
        <p:txBody>
          <a:bodyPr/>
          <a:lstStyle/>
          <a:p>
            <a:endParaRPr lang="en-US"/>
          </a:p>
        </p:txBody>
      </p:sp>
      <p:pic>
        <p:nvPicPr>
          <p:cNvPr id="10"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612282" y="1709562"/>
            <a:ext cx="201900" cy="201900"/>
          </a:xfrm>
          <a:prstGeom prst="rect">
            <a:avLst/>
          </a:prstGeom>
        </p:spPr>
      </p:pic>
      <p:sp>
        <p:nvSpPr>
          <p:cNvPr id="11" name="Text 6"/>
          <p:cNvSpPr/>
          <p:nvPr/>
        </p:nvSpPr>
        <p:spPr>
          <a:xfrm>
            <a:off x="1088136" y="1499616"/>
            <a:ext cx="7552944" cy="621792"/>
          </a:xfrm>
          <a:prstGeom prst="rect">
            <a:avLst/>
          </a:prstGeom>
          <a:noFill/>
          <a:ln/>
        </p:spPr>
        <p:txBody>
          <a:bodyPr wrap="square" lIns="0" tIns="0" rIns="0" bIns="0" rtlCol="0" anchor="ctr"/>
          <a:lstStyle/>
          <a:p>
            <a:pPr marL="0" indent="0">
              <a:lnSpc>
                <a:spcPct val="108000"/>
              </a:lnSpc>
              <a:buNone/>
            </a:pPr>
            <a:r>
              <a:rPr lang="ru-RU" sz="1250" b="1" dirty="0">
                <a:solidFill>
                  <a:srgbClr val="002060"/>
                </a:solidFill>
                <a:latin typeface="Calibri" pitchFamily="34" charset="0"/>
                <a:ea typeface="Calibri" pitchFamily="34" charset="-122"/>
                <a:cs typeface="Calibri" pitchFamily="34" charset="-120"/>
              </a:rPr>
              <a:t>Эффективное и точное прогнозирование </a:t>
            </a:r>
            <a:r>
              <a:rPr lang="ru-RU" sz="1250" dirty="0">
                <a:solidFill>
                  <a:srgbClr val="1F2A37"/>
                </a:solidFill>
                <a:latin typeface="Calibri" pitchFamily="34" charset="0"/>
                <a:ea typeface="Calibri" pitchFamily="34" charset="-122"/>
                <a:cs typeface="Calibri" pitchFamily="34" charset="-120"/>
              </a:rPr>
              <a:t>— для снижения уровня неопределенности, которую должна компенсировать устойчивость.</a:t>
            </a:r>
          </a:p>
        </p:txBody>
      </p:sp>
      <p:sp>
        <p:nvSpPr>
          <p:cNvPr id="12" name="Shape 7"/>
          <p:cNvSpPr/>
          <p:nvPr/>
        </p:nvSpPr>
        <p:spPr>
          <a:xfrm>
            <a:off x="502920" y="2313432"/>
            <a:ext cx="420624" cy="420624"/>
          </a:xfrm>
          <a:prstGeom prst="ellipse">
            <a:avLst/>
          </a:prstGeom>
          <a:solidFill>
            <a:srgbClr val="0B3260"/>
          </a:solidFill>
          <a:ln/>
        </p:spPr>
        <p:txBody>
          <a:bodyPr/>
          <a:lstStyle/>
          <a:p>
            <a:endParaRPr lang="en-US"/>
          </a:p>
        </p:txBody>
      </p:sp>
      <p:pic>
        <p:nvPicPr>
          <p:cNvPr id="13"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612282" y="2422794"/>
            <a:ext cx="201900" cy="201900"/>
          </a:xfrm>
          <a:prstGeom prst="rect">
            <a:avLst/>
          </a:prstGeom>
        </p:spPr>
      </p:pic>
      <p:sp>
        <p:nvSpPr>
          <p:cNvPr id="14" name="Text 8"/>
          <p:cNvSpPr/>
          <p:nvPr/>
        </p:nvSpPr>
        <p:spPr>
          <a:xfrm>
            <a:off x="1088136" y="2212848"/>
            <a:ext cx="7552944" cy="621792"/>
          </a:xfrm>
          <a:prstGeom prst="rect">
            <a:avLst/>
          </a:prstGeom>
          <a:noFill/>
          <a:ln/>
        </p:spPr>
        <p:txBody>
          <a:bodyPr wrap="square" lIns="0" tIns="0" rIns="0" bIns="0" rtlCol="0" anchor="ctr"/>
          <a:lstStyle/>
          <a:p>
            <a:pPr marL="0" indent="0">
              <a:lnSpc>
                <a:spcPct val="108000"/>
              </a:lnSpc>
              <a:buNone/>
            </a:pPr>
            <a:r>
              <a:rPr lang="ru-RU" sz="1250" b="1" dirty="0">
                <a:solidFill>
                  <a:srgbClr val="002060"/>
                </a:solidFill>
                <a:latin typeface="Calibri" pitchFamily="34" charset="0"/>
                <a:ea typeface="Calibri" pitchFamily="34" charset="-122"/>
                <a:cs typeface="Calibri" pitchFamily="34" charset="-120"/>
              </a:rPr>
              <a:t>Создание буферов </a:t>
            </a:r>
            <a:r>
              <a:rPr lang="ru-RU" sz="1250" dirty="0">
                <a:solidFill>
                  <a:srgbClr val="1F2A37"/>
                </a:solidFill>
                <a:latin typeface="Calibri" pitchFamily="34" charset="0"/>
                <a:ea typeface="Calibri" pitchFamily="34" charset="-122"/>
                <a:cs typeface="Calibri" pitchFamily="34" charset="-120"/>
              </a:rPr>
              <a:t>— за счет сочетания запасов, мощностей и времени.</a:t>
            </a:r>
          </a:p>
        </p:txBody>
      </p:sp>
      <p:sp>
        <p:nvSpPr>
          <p:cNvPr id="15" name="Shape 9"/>
          <p:cNvSpPr/>
          <p:nvPr/>
        </p:nvSpPr>
        <p:spPr>
          <a:xfrm>
            <a:off x="502920" y="3026664"/>
            <a:ext cx="420624" cy="420624"/>
          </a:xfrm>
          <a:prstGeom prst="ellipse">
            <a:avLst/>
          </a:prstGeom>
          <a:solidFill>
            <a:srgbClr val="0B3260"/>
          </a:solidFill>
          <a:ln/>
        </p:spPr>
        <p:txBody>
          <a:bodyPr/>
          <a:lstStyle/>
          <a:p>
            <a:endParaRPr lang="en-US"/>
          </a:p>
        </p:txBody>
      </p:sp>
      <p:pic>
        <p:nvPicPr>
          <p:cNvPr id="16"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612282" y="3136026"/>
            <a:ext cx="201900" cy="201900"/>
          </a:xfrm>
          <a:prstGeom prst="rect">
            <a:avLst/>
          </a:prstGeom>
        </p:spPr>
      </p:pic>
      <p:sp>
        <p:nvSpPr>
          <p:cNvPr id="17" name="Text 10"/>
          <p:cNvSpPr/>
          <p:nvPr/>
        </p:nvSpPr>
        <p:spPr>
          <a:xfrm>
            <a:off x="1088136" y="2926080"/>
            <a:ext cx="7552944" cy="621792"/>
          </a:xfrm>
          <a:prstGeom prst="rect">
            <a:avLst/>
          </a:prstGeom>
          <a:noFill/>
          <a:ln/>
        </p:spPr>
        <p:txBody>
          <a:bodyPr wrap="square" lIns="0" tIns="0" rIns="0" bIns="0" rtlCol="0" anchor="ctr"/>
          <a:lstStyle/>
          <a:p>
            <a:pPr marL="0" indent="0">
              <a:lnSpc>
                <a:spcPct val="108000"/>
              </a:lnSpc>
              <a:buNone/>
            </a:pPr>
            <a:r>
              <a:rPr lang="ru-RU" sz="1250" b="1" dirty="0">
                <a:solidFill>
                  <a:srgbClr val="002060"/>
                </a:solidFill>
                <a:latin typeface="Calibri" pitchFamily="34" charset="0"/>
                <a:ea typeface="Calibri" pitchFamily="34" charset="-122"/>
                <a:cs typeface="Calibri" pitchFamily="34" charset="-120"/>
              </a:rPr>
              <a:t>Диверсификация сети </a:t>
            </a:r>
            <a:r>
              <a:rPr lang="ru-RU" sz="1250" dirty="0">
                <a:solidFill>
                  <a:srgbClr val="1F2A37"/>
                </a:solidFill>
                <a:latin typeface="Calibri" pitchFamily="34" charset="0"/>
                <a:ea typeface="Calibri" pitchFamily="34" charset="-122"/>
                <a:cs typeface="Calibri" pitchFamily="34" charset="-120"/>
              </a:rPr>
              <a:t>— включая возвращение производства (reshoring)/приближение производства (nearshoring) и использование нескольких источников поставок.</a:t>
            </a:r>
          </a:p>
        </p:txBody>
      </p:sp>
      <p:sp>
        <p:nvSpPr>
          <p:cNvPr id="18" name="Shape 11"/>
          <p:cNvSpPr/>
          <p:nvPr/>
        </p:nvSpPr>
        <p:spPr>
          <a:xfrm>
            <a:off x="502920" y="3739896"/>
            <a:ext cx="420624" cy="420624"/>
          </a:xfrm>
          <a:prstGeom prst="ellipse">
            <a:avLst/>
          </a:prstGeom>
          <a:solidFill>
            <a:srgbClr val="0B3260"/>
          </a:solidFill>
          <a:ln/>
        </p:spPr>
        <p:txBody>
          <a:bodyPr/>
          <a:lstStyle/>
          <a:p>
            <a:endParaRPr lang="en-US"/>
          </a:p>
        </p:txBody>
      </p:sp>
      <p:pic>
        <p:nvPicPr>
          <p:cNvPr id="19" name="Image 5" descr="preencoded.png"/>
          <p:cNvPicPr>
            <a:picLocks noChangeAspect="1"/>
          </p:cNvPicPr>
          <p:nvPr/>
        </p:nvPicPr>
        <p:blipFill>
          <a:blip r:embed="rId8">
            <a:duotone>
              <a:schemeClr val="bg2">
                <a:shade val="45000"/>
                <a:satMod val="135000"/>
              </a:schemeClr>
              <a:prstClr val="white"/>
            </a:duotone>
          </a:blip>
          <a:stretch>
            <a:fillRect/>
          </a:stretch>
        </p:blipFill>
        <p:spPr>
          <a:xfrm>
            <a:off x="612282" y="3849258"/>
            <a:ext cx="201900" cy="201900"/>
          </a:xfrm>
          <a:prstGeom prst="rect">
            <a:avLst/>
          </a:prstGeom>
        </p:spPr>
      </p:pic>
      <p:sp>
        <p:nvSpPr>
          <p:cNvPr id="20" name="Text 12"/>
          <p:cNvSpPr/>
          <p:nvPr/>
        </p:nvSpPr>
        <p:spPr>
          <a:xfrm>
            <a:off x="1088136" y="3639312"/>
            <a:ext cx="7552944" cy="621792"/>
          </a:xfrm>
          <a:prstGeom prst="rect">
            <a:avLst/>
          </a:prstGeom>
          <a:noFill/>
          <a:ln/>
        </p:spPr>
        <p:txBody>
          <a:bodyPr wrap="square" lIns="0" tIns="0" rIns="0" bIns="0" rtlCol="0" anchor="ctr"/>
          <a:lstStyle/>
          <a:p>
            <a:pPr marL="0" indent="0">
              <a:lnSpc>
                <a:spcPct val="108000"/>
              </a:lnSpc>
              <a:buNone/>
            </a:pPr>
            <a:r>
              <a:rPr lang="ru-RU" sz="1250" b="1" dirty="0">
                <a:solidFill>
                  <a:srgbClr val="002060"/>
                </a:solidFill>
                <a:latin typeface="Calibri" pitchFamily="34" charset="0"/>
                <a:ea typeface="Calibri" pitchFamily="34" charset="-122"/>
                <a:cs typeface="Calibri" pitchFamily="34" charset="-120"/>
              </a:rPr>
              <a:t>Гармонизация</a:t>
            </a:r>
            <a:r>
              <a:rPr lang="ru-RU" sz="1250" dirty="0">
                <a:solidFill>
                  <a:srgbClr val="1F2A37"/>
                </a:solidFill>
                <a:latin typeface="Calibri" pitchFamily="34" charset="0"/>
                <a:ea typeface="Calibri" pitchFamily="34" charset="-122"/>
                <a:cs typeface="Calibri" pitchFamily="34" charset="-120"/>
              </a:rPr>
              <a:t> — продуктов, платформ и процессов по всей сети.</a:t>
            </a:r>
            <a:endParaRPr lang="en-US" sz="1250" dirty="0"/>
          </a:p>
        </p:txBody>
      </p:sp>
      <p:sp>
        <p:nvSpPr>
          <p:cNvPr id="21" name="Text 13"/>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Christopher, M., &amp; Peck, H. (2004). Building the resilient supply chain. International Journal of Logistics Management, 15(2), 1–14.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19" y="566928"/>
            <a:ext cx="8378433" cy="411480"/>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Снижение рисков: проектирование цепей поставок с учетом жизненного цикла продукта</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14</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6859349" y="1582806"/>
            <a:ext cx="2022003" cy="411480"/>
          </a:xfrm>
          <a:prstGeom prst="rect">
            <a:avLst/>
          </a:prstGeom>
          <a:noFill/>
          <a:ln/>
        </p:spPr>
        <p:txBody>
          <a:bodyPr wrap="square" lIns="0" tIns="0" rIns="0" bIns="0" rtlCol="0" anchor="ctr"/>
          <a:lstStyle/>
          <a:p>
            <a:pPr marL="0" indent="0">
              <a:buNone/>
            </a:pPr>
            <a:r>
              <a:rPr lang="ru-RU" sz="1150" i="1" dirty="0">
                <a:solidFill>
                  <a:srgbClr val="5B6B7C"/>
                </a:solidFill>
                <a:latin typeface="Calibri" pitchFamily="34" charset="0"/>
                <a:ea typeface="Calibri" pitchFamily="34" charset="-122"/>
                <a:cs typeface="Calibri" pitchFamily="34" charset="-120"/>
              </a:rPr>
              <a:t>Объемы и предсказуемость спроса меняются на протяжении жизненного цикла продукта — соответствующая модель цепи поставок также должна изменяться вместе с ними.</a:t>
            </a:r>
          </a:p>
        </p:txBody>
      </p:sp>
      <p:sp>
        <p:nvSpPr>
          <p:cNvPr id="14" name="Text 9"/>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Fisher, M. L. (1997). What is the right supply chain for your product? Harvard Business Review, 75(2), 105–116.</a:t>
            </a:r>
            <a:endParaRPr lang="en-US" sz="900" dirty="0"/>
          </a:p>
        </p:txBody>
      </p:sp>
      <p:sp>
        <p:nvSpPr>
          <p:cNvPr id="15" name="Freeform 17">
            <a:extLst>
              <a:ext uri="{FF2B5EF4-FFF2-40B4-BE49-F238E27FC236}">
                <a16:creationId xmlns:a16="http://schemas.microsoft.com/office/drawing/2014/main" id="{780CCE37-43B0-74ED-6E7D-9D89F50DB9E0}"/>
              </a:ext>
            </a:extLst>
          </p:cNvPr>
          <p:cNvSpPr>
            <a:spLocks/>
          </p:cNvSpPr>
          <p:nvPr/>
        </p:nvSpPr>
        <p:spPr bwMode="auto">
          <a:xfrm>
            <a:off x="2280249" y="2517457"/>
            <a:ext cx="4237434" cy="1629966"/>
          </a:xfrm>
          <a:custGeom>
            <a:avLst/>
            <a:gdLst>
              <a:gd name="T0" fmla="*/ 2147483647 w 7117"/>
              <a:gd name="T1" fmla="*/ 2147483647 h 1369"/>
              <a:gd name="T2" fmla="*/ 2147483647 w 7117"/>
              <a:gd name="T3" fmla="*/ 2147483647 h 1369"/>
              <a:gd name="T4" fmla="*/ 2147483647 w 7117"/>
              <a:gd name="T5" fmla="*/ 2147483647 h 1369"/>
              <a:gd name="T6" fmla="*/ 2147483647 w 7117"/>
              <a:gd name="T7" fmla="*/ 2147483647 h 1369"/>
              <a:gd name="T8" fmla="*/ 2147483647 w 7117"/>
              <a:gd name="T9" fmla="*/ 2147483647 h 1369"/>
              <a:gd name="T10" fmla="*/ 2147483647 w 7117"/>
              <a:gd name="T11" fmla="*/ 2147483647 h 1369"/>
              <a:gd name="T12" fmla="*/ 2147483647 w 7117"/>
              <a:gd name="T13" fmla="*/ 2147483647 h 1369"/>
              <a:gd name="T14" fmla="*/ 2147483647 w 7117"/>
              <a:gd name="T15" fmla="*/ 2147483647 h 1369"/>
              <a:gd name="T16" fmla="*/ 2147483647 w 7117"/>
              <a:gd name="T17" fmla="*/ 2147483647 h 1369"/>
              <a:gd name="T18" fmla="*/ 2147483647 w 7117"/>
              <a:gd name="T19" fmla="*/ 2147483647 h 1369"/>
              <a:gd name="T20" fmla="*/ 2147483647 w 7117"/>
              <a:gd name="T21" fmla="*/ 2147483647 h 1369"/>
              <a:gd name="T22" fmla="*/ 2147483647 w 7117"/>
              <a:gd name="T23" fmla="*/ 2147483647 h 1369"/>
              <a:gd name="T24" fmla="*/ 2147483647 w 7117"/>
              <a:gd name="T25" fmla="*/ 2147483647 h 1369"/>
              <a:gd name="T26" fmla="*/ 2147483647 w 7117"/>
              <a:gd name="T27" fmla="*/ 2147483647 h 1369"/>
              <a:gd name="T28" fmla="*/ 2147483647 w 7117"/>
              <a:gd name="T29" fmla="*/ 2147483647 h 1369"/>
              <a:gd name="T30" fmla="*/ 2147483647 w 7117"/>
              <a:gd name="T31" fmla="*/ 2147483647 h 1369"/>
              <a:gd name="T32" fmla="*/ 2147483647 w 7117"/>
              <a:gd name="T33" fmla="*/ 2147483647 h 1369"/>
              <a:gd name="T34" fmla="*/ 2147483647 w 7117"/>
              <a:gd name="T35" fmla="*/ 2147483647 h 1369"/>
              <a:gd name="T36" fmla="*/ 2147483647 w 7117"/>
              <a:gd name="T37" fmla="*/ 2147483647 h 1369"/>
              <a:gd name="T38" fmla="*/ 2147483647 w 7117"/>
              <a:gd name="T39" fmla="*/ 2147483647 h 1369"/>
              <a:gd name="T40" fmla="*/ 2147483647 w 7117"/>
              <a:gd name="T41" fmla="*/ 2147483647 h 1369"/>
              <a:gd name="T42" fmla="*/ 2147483647 w 7117"/>
              <a:gd name="T43" fmla="*/ 2147483647 h 1369"/>
              <a:gd name="T44" fmla="*/ 2147483647 w 7117"/>
              <a:gd name="T45" fmla="*/ 2147483647 h 1369"/>
              <a:gd name="T46" fmla="*/ 2147483647 w 7117"/>
              <a:gd name="T47" fmla="*/ 2147483647 h 1369"/>
              <a:gd name="T48" fmla="*/ 2147483647 w 7117"/>
              <a:gd name="T49" fmla="*/ 2147483647 h 1369"/>
              <a:gd name="T50" fmla="*/ 2147483647 w 7117"/>
              <a:gd name="T51" fmla="*/ 2147483647 h 1369"/>
              <a:gd name="T52" fmla="*/ 2147483647 w 7117"/>
              <a:gd name="T53" fmla="*/ 2147483647 h 1369"/>
              <a:gd name="T54" fmla="*/ 2147483647 w 7117"/>
              <a:gd name="T55" fmla="*/ 2147483647 h 1369"/>
              <a:gd name="T56" fmla="*/ 2147483647 w 7117"/>
              <a:gd name="T57" fmla="*/ 2147483647 h 1369"/>
              <a:gd name="T58" fmla="*/ 2147483647 w 7117"/>
              <a:gd name="T59" fmla="*/ 2147483647 h 1369"/>
              <a:gd name="T60" fmla="*/ 2147483647 w 7117"/>
              <a:gd name="T61" fmla="*/ 2147483647 h 1369"/>
              <a:gd name="T62" fmla="*/ 2147483647 w 7117"/>
              <a:gd name="T63" fmla="*/ 2147483647 h 1369"/>
              <a:gd name="T64" fmla="*/ 2147483647 w 7117"/>
              <a:gd name="T65" fmla="*/ 2147483647 h 1369"/>
              <a:gd name="T66" fmla="*/ 2147483647 w 7117"/>
              <a:gd name="T67" fmla="*/ 2147483647 h 1369"/>
              <a:gd name="T68" fmla="*/ 2147483647 w 7117"/>
              <a:gd name="T69" fmla="*/ 2147483647 h 1369"/>
              <a:gd name="T70" fmla="*/ 2147483647 w 7117"/>
              <a:gd name="T71" fmla="*/ 2147483647 h 1369"/>
              <a:gd name="T72" fmla="*/ 2147483647 w 7117"/>
              <a:gd name="T73" fmla="*/ 2147483647 h 1369"/>
              <a:gd name="T74" fmla="*/ 2147483647 w 7117"/>
              <a:gd name="T75" fmla="*/ 2147483647 h 1369"/>
              <a:gd name="T76" fmla="*/ 2147483647 w 7117"/>
              <a:gd name="T77" fmla="*/ 2147483647 h 1369"/>
              <a:gd name="T78" fmla="*/ 2147483647 w 7117"/>
              <a:gd name="T79" fmla="*/ 2147483647 h 1369"/>
              <a:gd name="T80" fmla="*/ 2147483647 w 7117"/>
              <a:gd name="T81" fmla="*/ 2147483647 h 1369"/>
              <a:gd name="T82" fmla="*/ 2147483647 w 7117"/>
              <a:gd name="T83" fmla="*/ 2147483647 h 1369"/>
              <a:gd name="T84" fmla="*/ 2147483647 w 7117"/>
              <a:gd name="T85" fmla="*/ 2147483647 h 1369"/>
              <a:gd name="T86" fmla="*/ 2147483647 w 7117"/>
              <a:gd name="T87" fmla="*/ 2147483647 h 1369"/>
              <a:gd name="T88" fmla="*/ 2147483647 w 7117"/>
              <a:gd name="T89" fmla="*/ 2147483647 h 1369"/>
              <a:gd name="T90" fmla="*/ 2147483647 w 7117"/>
              <a:gd name="T91" fmla="*/ 2147483647 h 1369"/>
              <a:gd name="T92" fmla="*/ 2147483647 w 7117"/>
              <a:gd name="T93" fmla="*/ 2147483647 h 1369"/>
              <a:gd name="T94" fmla="*/ 2147483647 w 7117"/>
              <a:gd name="T95" fmla="*/ 2147483647 h 1369"/>
              <a:gd name="T96" fmla="*/ 2147483647 w 7117"/>
              <a:gd name="T97" fmla="*/ 2147483647 h 1369"/>
              <a:gd name="T98" fmla="*/ 2147483647 w 7117"/>
              <a:gd name="T99" fmla="*/ 2147483647 h 1369"/>
              <a:gd name="T100" fmla="*/ 2147483647 w 7117"/>
              <a:gd name="T101" fmla="*/ 2147483647 h 1369"/>
              <a:gd name="T102" fmla="*/ 2147483647 w 7117"/>
              <a:gd name="T103" fmla="*/ 2147483647 h 1369"/>
              <a:gd name="T104" fmla="*/ 2147483647 w 7117"/>
              <a:gd name="T105" fmla="*/ 2147483647 h 1369"/>
              <a:gd name="T106" fmla="*/ 2147483647 w 7117"/>
              <a:gd name="T107" fmla="*/ 2147483647 h 1369"/>
              <a:gd name="T108" fmla="*/ 2147483647 w 7117"/>
              <a:gd name="T109" fmla="*/ 2147483647 h 1369"/>
              <a:gd name="T110" fmla="*/ 2147483647 w 7117"/>
              <a:gd name="T111" fmla="*/ 2147483647 h 1369"/>
              <a:gd name="T112" fmla="*/ 2147483647 w 7117"/>
              <a:gd name="T113" fmla="*/ 2147483647 h 1369"/>
              <a:gd name="T114" fmla="*/ 2147483647 w 7117"/>
              <a:gd name="T115" fmla="*/ 2147483647 h 1369"/>
              <a:gd name="T116" fmla="*/ 2147483647 w 7117"/>
              <a:gd name="T117" fmla="*/ 2147483647 h 1369"/>
              <a:gd name="T118" fmla="*/ 2147483647 w 7117"/>
              <a:gd name="T119" fmla="*/ 2147483647 h 1369"/>
              <a:gd name="T120" fmla="*/ 2147483647 w 7117"/>
              <a:gd name="T121" fmla="*/ 2147483647 h 1369"/>
              <a:gd name="T122" fmla="*/ 2147483647 w 7117"/>
              <a:gd name="T123" fmla="*/ 2147483647 h 1369"/>
              <a:gd name="T124" fmla="*/ 2147483647 w 7117"/>
              <a:gd name="T125" fmla="*/ 2147483647 h 136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17"/>
              <a:gd name="T190" fmla="*/ 0 h 1369"/>
              <a:gd name="T191" fmla="*/ 7117 w 7117"/>
              <a:gd name="T192" fmla="*/ 1369 h 136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17" h="1369">
                <a:moveTo>
                  <a:pt x="0" y="1349"/>
                </a:moveTo>
                <a:lnTo>
                  <a:pt x="0" y="1369"/>
                </a:lnTo>
                <a:lnTo>
                  <a:pt x="136" y="1369"/>
                </a:lnTo>
                <a:lnTo>
                  <a:pt x="251" y="1368"/>
                </a:lnTo>
                <a:lnTo>
                  <a:pt x="366" y="1367"/>
                </a:lnTo>
                <a:lnTo>
                  <a:pt x="478" y="1363"/>
                </a:lnTo>
                <a:lnTo>
                  <a:pt x="585" y="1357"/>
                </a:lnTo>
                <a:lnTo>
                  <a:pt x="689" y="1349"/>
                </a:lnTo>
                <a:lnTo>
                  <a:pt x="697" y="1348"/>
                </a:lnTo>
                <a:lnTo>
                  <a:pt x="794" y="1336"/>
                </a:lnTo>
                <a:lnTo>
                  <a:pt x="842" y="1328"/>
                </a:lnTo>
                <a:lnTo>
                  <a:pt x="888" y="1320"/>
                </a:lnTo>
                <a:lnTo>
                  <a:pt x="932" y="1311"/>
                </a:lnTo>
                <a:lnTo>
                  <a:pt x="973" y="1301"/>
                </a:lnTo>
                <a:lnTo>
                  <a:pt x="1011" y="1290"/>
                </a:lnTo>
                <a:lnTo>
                  <a:pt x="1049" y="1279"/>
                </a:lnTo>
                <a:lnTo>
                  <a:pt x="1055" y="1277"/>
                </a:lnTo>
                <a:lnTo>
                  <a:pt x="1125" y="1253"/>
                </a:lnTo>
                <a:lnTo>
                  <a:pt x="1192" y="1225"/>
                </a:lnTo>
                <a:lnTo>
                  <a:pt x="1258" y="1194"/>
                </a:lnTo>
                <a:lnTo>
                  <a:pt x="1324" y="1159"/>
                </a:lnTo>
                <a:lnTo>
                  <a:pt x="1358" y="1141"/>
                </a:lnTo>
                <a:lnTo>
                  <a:pt x="1393" y="1121"/>
                </a:lnTo>
                <a:lnTo>
                  <a:pt x="1429" y="1100"/>
                </a:lnTo>
                <a:lnTo>
                  <a:pt x="1467" y="1078"/>
                </a:lnTo>
                <a:lnTo>
                  <a:pt x="1507" y="1055"/>
                </a:lnTo>
                <a:lnTo>
                  <a:pt x="1547" y="1029"/>
                </a:lnTo>
                <a:lnTo>
                  <a:pt x="1588" y="1002"/>
                </a:lnTo>
                <a:lnTo>
                  <a:pt x="1630" y="974"/>
                </a:lnTo>
                <a:lnTo>
                  <a:pt x="1672" y="944"/>
                </a:lnTo>
                <a:lnTo>
                  <a:pt x="1716" y="914"/>
                </a:lnTo>
                <a:lnTo>
                  <a:pt x="1720" y="911"/>
                </a:lnTo>
                <a:lnTo>
                  <a:pt x="1807" y="847"/>
                </a:lnTo>
                <a:lnTo>
                  <a:pt x="1893" y="781"/>
                </a:lnTo>
                <a:lnTo>
                  <a:pt x="1978" y="716"/>
                </a:lnTo>
                <a:lnTo>
                  <a:pt x="2062" y="653"/>
                </a:lnTo>
                <a:lnTo>
                  <a:pt x="2102" y="623"/>
                </a:lnTo>
                <a:lnTo>
                  <a:pt x="2142" y="594"/>
                </a:lnTo>
                <a:lnTo>
                  <a:pt x="2178" y="565"/>
                </a:lnTo>
                <a:lnTo>
                  <a:pt x="2213" y="536"/>
                </a:lnTo>
                <a:lnTo>
                  <a:pt x="2279" y="476"/>
                </a:lnTo>
                <a:lnTo>
                  <a:pt x="2343" y="416"/>
                </a:lnTo>
                <a:lnTo>
                  <a:pt x="2404" y="357"/>
                </a:lnTo>
                <a:lnTo>
                  <a:pt x="2436" y="329"/>
                </a:lnTo>
                <a:lnTo>
                  <a:pt x="2468" y="301"/>
                </a:lnTo>
                <a:lnTo>
                  <a:pt x="2502" y="274"/>
                </a:lnTo>
                <a:lnTo>
                  <a:pt x="2484" y="270"/>
                </a:lnTo>
                <a:lnTo>
                  <a:pt x="2498" y="277"/>
                </a:lnTo>
                <a:lnTo>
                  <a:pt x="2534" y="252"/>
                </a:lnTo>
                <a:lnTo>
                  <a:pt x="2574" y="228"/>
                </a:lnTo>
                <a:lnTo>
                  <a:pt x="2615" y="205"/>
                </a:lnTo>
                <a:lnTo>
                  <a:pt x="2661" y="184"/>
                </a:lnTo>
                <a:lnTo>
                  <a:pt x="2709" y="165"/>
                </a:lnTo>
                <a:lnTo>
                  <a:pt x="2761" y="148"/>
                </a:lnTo>
                <a:lnTo>
                  <a:pt x="2747" y="141"/>
                </a:lnTo>
                <a:lnTo>
                  <a:pt x="2755" y="150"/>
                </a:lnTo>
                <a:lnTo>
                  <a:pt x="2810" y="134"/>
                </a:lnTo>
                <a:lnTo>
                  <a:pt x="2866" y="119"/>
                </a:lnTo>
                <a:lnTo>
                  <a:pt x="2926" y="105"/>
                </a:lnTo>
                <a:lnTo>
                  <a:pt x="2986" y="93"/>
                </a:lnTo>
                <a:lnTo>
                  <a:pt x="3049" y="81"/>
                </a:lnTo>
                <a:lnTo>
                  <a:pt x="3115" y="71"/>
                </a:lnTo>
                <a:lnTo>
                  <a:pt x="3181" y="62"/>
                </a:lnTo>
                <a:lnTo>
                  <a:pt x="3248" y="54"/>
                </a:lnTo>
                <a:lnTo>
                  <a:pt x="3240" y="45"/>
                </a:lnTo>
                <a:lnTo>
                  <a:pt x="3240" y="55"/>
                </a:lnTo>
                <a:lnTo>
                  <a:pt x="3310" y="48"/>
                </a:lnTo>
                <a:lnTo>
                  <a:pt x="3451" y="36"/>
                </a:lnTo>
                <a:lnTo>
                  <a:pt x="3599" y="29"/>
                </a:lnTo>
                <a:lnTo>
                  <a:pt x="3746" y="24"/>
                </a:lnTo>
                <a:lnTo>
                  <a:pt x="3821" y="23"/>
                </a:lnTo>
                <a:lnTo>
                  <a:pt x="3899" y="21"/>
                </a:lnTo>
                <a:lnTo>
                  <a:pt x="4060" y="20"/>
                </a:lnTo>
                <a:lnTo>
                  <a:pt x="4142" y="20"/>
                </a:lnTo>
                <a:lnTo>
                  <a:pt x="4226" y="21"/>
                </a:lnTo>
                <a:lnTo>
                  <a:pt x="4311" y="24"/>
                </a:lnTo>
                <a:lnTo>
                  <a:pt x="4397" y="27"/>
                </a:lnTo>
                <a:lnTo>
                  <a:pt x="4482" y="32"/>
                </a:lnTo>
                <a:lnTo>
                  <a:pt x="4570" y="38"/>
                </a:lnTo>
                <a:lnTo>
                  <a:pt x="4655" y="47"/>
                </a:lnTo>
                <a:lnTo>
                  <a:pt x="4655" y="37"/>
                </a:lnTo>
                <a:lnTo>
                  <a:pt x="4647" y="46"/>
                </a:lnTo>
                <a:lnTo>
                  <a:pt x="4735" y="56"/>
                </a:lnTo>
                <a:lnTo>
                  <a:pt x="4821" y="68"/>
                </a:lnTo>
                <a:lnTo>
                  <a:pt x="4906" y="82"/>
                </a:lnTo>
                <a:lnTo>
                  <a:pt x="4992" y="99"/>
                </a:lnTo>
                <a:lnTo>
                  <a:pt x="5075" y="119"/>
                </a:lnTo>
                <a:lnTo>
                  <a:pt x="5117" y="130"/>
                </a:lnTo>
                <a:lnTo>
                  <a:pt x="5161" y="143"/>
                </a:lnTo>
                <a:lnTo>
                  <a:pt x="5203" y="156"/>
                </a:lnTo>
                <a:lnTo>
                  <a:pt x="5247" y="171"/>
                </a:lnTo>
                <a:lnTo>
                  <a:pt x="5254" y="162"/>
                </a:lnTo>
                <a:lnTo>
                  <a:pt x="5241" y="169"/>
                </a:lnTo>
                <a:lnTo>
                  <a:pt x="5330" y="201"/>
                </a:lnTo>
                <a:lnTo>
                  <a:pt x="5420" y="236"/>
                </a:lnTo>
                <a:lnTo>
                  <a:pt x="5509" y="274"/>
                </a:lnTo>
                <a:lnTo>
                  <a:pt x="5601" y="315"/>
                </a:lnTo>
                <a:lnTo>
                  <a:pt x="5690" y="356"/>
                </a:lnTo>
                <a:lnTo>
                  <a:pt x="5780" y="399"/>
                </a:lnTo>
                <a:lnTo>
                  <a:pt x="5868" y="442"/>
                </a:lnTo>
                <a:lnTo>
                  <a:pt x="5955" y="484"/>
                </a:lnTo>
                <a:lnTo>
                  <a:pt x="6039" y="525"/>
                </a:lnTo>
                <a:lnTo>
                  <a:pt x="6120" y="565"/>
                </a:lnTo>
                <a:lnTo>
                  <a:pt x="6198" y="602"/>
                </a:lnTo>
                <a:lnTo>
                  <a:pt x="6272" y="636"/>
                </a:lnTo>
                <a:lnTo>
                  <a:pt x="6307" y="652"/>
                </a:lnTo>
                <a:lnTo>
                  <a:pt x="6341" y="667"/>
                </a:lnTo>
                <a:lnTo>
                  <a:pt x="6375" y="680"/>
                </a:lnTo>
                <a:lnTo>
                  <a:pt x="6407" y="693"/>
                </a:lnTo>
                <a:lnTo>
                  <a:pt x="6469" y="716"/>
                </a:lnTo>
                <a:lnTo>
                  <a:pt x="6526" y="736"/>
                </a:lnTo>
                <a:lnTo>
                  <a:pt x="6532" y="738"/>
                </a:lnTo>
                <a:lnTo>
                  <a:pt x="6590" y="757"/>
                </a:lnTo>
                <a:lnTo>
                  <a:pt x="6644" y="773"/>
                </a:lnTo>
                <a:lnTo>
                  <a:pt x="6693" y="788"/>
                </a:lnTo>
                <a:lnTo>
                  <a:pt x="6741" y="801"/>
                </a:lnTo>
                <a:lnTo>
                  <a:pt x="6787" y="813"/>
                </a:lnTo>
                <a:lnTo>
                  <a:pt x="6831" y="824"/>
                </a:lnTo>
                <a:lnTo>
                  <a:pt x="6871" y="835"/>
                </a:lnTo>
                <a:lnTo>
                  <a:pt x="6908" y="843"/>
                </a:lnTo>
                <a:lnTo>
                  <a:pt x="6944" y="852"/>
                </a:lnTo>
                <a:lnTo>
                  <a:pt x="6978" y="859"/>
                </a:lnTo>
                <a:lnTo>
                  <a:pt x="7008" y="866"/>
                </a:lnTo>
                <a:lnTo>
                  <a:pt x="7034" y="874"/>
                </a:lnTo>
                <a:lnTo>
                  <a:pt x="7060" y="881"/>
                </a:lnTo>
                <a:lnTo>
                  <a:pt x="7068" y="872"/>
                </a:lnTo>
                <a:lnTo>
                  <a:pt x="7054" y="879"/>
                </a:lnTo>
                <a:lnTo>
                  <a:pt x="7096" y="893"/>
                </a:lnTo>
                <a:lnTo>
                  <a:pt x="7117" y="877"/>
                </a:lnTo>
                <a:lnTo>
                  <a:pt x="7082" y="865"/>
                </a:lnTo>
                <a:lnTo>
                  <a:pt x="7076" y="863"/>
                </a:lnTo>
                <a:lnTo>
                  <a:pt x="7050" y="856"/>
                </a:lnTo>
                <a:lnTo>
                  <a:pt x="7024" y="848"/>
                </a:lnTo>
                <a:lnTo>
                  <a:pt x="6994" y="841"/>
                </a:lnTo>
                <a:lnTo>
                  <a:pt x="6960" y="834"/>
                </a:lnTo>
                <a:lnTo>
                  <a:pt x="6924" y="824"/>
                </a:lnTo>
                <a:lnTo>
                  <a:pt x="6887" y="816"/>
                </a:lnTo>
                <a:lnTo>
                  <a:pt x="6847" y="806"/>
                </a:lnTo>
                <a:lnTo>
                  <a:pt x="6803" y="795"/>
                </a:lnTo>
                <a:lnTo>
                  <a:pt x="6757" y="783"/>
                </a:lnTo>
                <a:lnTo>
                  <a:pt x="6709" y="770"/>
                </a:lnTo>
                <a:lnTo>
                  <a:pt x="6660" y="755"/>
                </a:lnTo>
                <a:lnTo>
                  <a:pt x="6606" y="739"/>
                </a:lnTo>
                <a:lnTo>
                  <a:pt x="6548" y="720"/>
                </a:lnTo>
                <a:lnTo>
                  <a:pt x="6540" y="729"/>
                </a:lnTo>
                <a:lnTo>
                  <a:pt x="6554" y="722"/>
                </a:lnTo>
                <a:lnTo>
                  <a:pt x="6496" y="702"/>
                </a:lnTo>
                <a:lnTo>
                  <a:pt x="6435" y="679"/>
                </a:lnTo>
                <a:lnTo>
                  <a:pt x="6403" y="666"/>
                </a:lnTo>
                <a:lnTo>
                  <a:pt x="6369" y="653"/>
                </a:lnTo>
                <a:lnTo>
                  <a:pt x="6335" y="638"/>
                </a:lnTo>
                <a:lnTo>
                  <a:pt x="6299" y="622"/>
                </a:lnTo>
                <a:lnTo>
                  <a:pt x="6226" y="588"/>
                </a:lnTo>
                <a:lnTo>
                  <a:pt x="6148" y="551"/>
                </a:lnTo>
                <a:lnTo>
                  <a:pt x="6067" y="511"/>
                </a:lnTo>
                <a:lnTo>
                  <a:pt x="5983" y="470"/>
                </a:lnTo>
                <a:lnTo>
                  <a:pt x="5895" y="428"/>
                </a:lnTo>
                <a:lnTo>
                  <a:pt x="5808" y="385"/>
                </a:lnTo>
                <a:lnTo>
                  <a:pt x="5718" y="342"/>
                </a:lnTo>
                <a:lnTo>
                  <a:pt x="5629" y="301"/>
                </a:lnTo>
                <a:lnTo>
                  <a:pt x="5537" y="260"/>
                </a:lnTo>
                <a:lnTo>
                  <a:pt x="5448" y="222"/>
                </a:lnTo>
                <a:lnTo>
                  <a:pt x="5358" y="187"/>
                </a:lnTo>
                <a:lnTo>
                  <a:pt x="5268" y="155"/>
                </a:lnTo>
                <a:lnTo>
                  <a:pt x="5262" y="153"/>
                </a:lnTo>
                <a:lnTo>
                  <a:pt x="5219" y="138"/>
                </a:lnTo>
                <a:lnTo>
                  <a:pt x="5177" y="125"/>
                </a:lnTo>
                <a:lnTo>
                  <a:pt x="5133" y="112"/>
                </a:lnTo>
                <a:lnTo>
                  <a:pt x="5091" y="101"/>
                </a:lnTo>
                <a:lnTo>
                  <a:pt x="5008" y="81"/>
                </a:lnTo>
                <a:lnTo>
                  <a:pt x="4922" y="64"/>
                </a:lnTo>
                <a:lnTo>
                  <a:pt x="4837" y="50"/>
                </a:lnTo>
                <a:lnTo>
                  <a:pt x="4751" y="38"/>
                </a:lnTo>
                <a:lnTo>
                  <a:pt x="4663" y="28"/>
                </a:lnTo>
                <a:lnTo>
                  <a:pt x="4655" y="27"/>
                </a:lnTo>
                <a:lnTo>
                  <a:pt x="4570" y="18"/>
                </a:lnTo>
                <a:lnTo>
                  <a:pt x="4482" y="12"/>
                </a:lnTo>
                <a:lnTo>
                  <a:pt x="4397" y="7"/>
                </a:lnTo>
                <a:lnTo>
                  <a:pt x="4311" y="4"/>
                </a:lnTo>
                <a:lnTo>
                  <a:pt x="4226" y="1"/>
                </a:lnTo>
                <a:lnTo>
                  <a:pt x="4142" y="0"/>
                </a:lnTo>
                <a:lnTo>
                  <a:pt x="4060" y="0"/>
                </a:lnTo>
                <a:lnTo>
                  <a:pt x="3899" y="1"/>
                </a:lnTo>
                <a:lnTo>
                  <a:pt x="3821" y="3"/>
                </a:lnTo>
                <a:lnTo>
                  <a:pt x="3746" y="4"/>
                </a:lnTo>
                <a:lnTo>
                  <a:pt x="3599" y="9"/>
                </a:lnTo>
                <a:lnTo>
                  <a:pt x="3451" y="16"/>
                </a:lnTo>
                <a:lnTo>
                  <a:pt x="3310" y="28"/>
                </a:lnTo>
                <a:lnTo>
                  <a:pt x="3240" y="35"/>
                </a:lnTo>
                <a:lnTo>
                  <a:pt x="3232" y="36"/>
                </a:lnTo>
                <a:lnTo>
                  <a:pt x="3165" y="44"/>
                </a:lnTo>
                <a:lnTo>
                  <a:pt x="3099" y="53"/>
                </a:lnTo>
                <a:lnTo>
                  <a:pt x="3033" y="63"/>
                </a:lnTo>
                <a:lnTo>
                  <a:pt x="2970" y="75"/>
                </a:lnTo>
                <a:lnTo>
                  <a:pt x="2910" y="87"/>
                </a:lnTo>
                <a:lnTo>
                  <a:pt x="2850" y="101"/>
                </a:lnTo>
                <a:lnTo>
                  <a:pt x="2795" y="116"/>
                </a:lnTo>
                <a:lnTo>
                  <a:pt x="2739" y="132"/>
                </a:lnTo>
                <a:lnTo>
                  <a:pt x="2733" y="134"/>
                </a:lnTo>
                <a:lnTo>
                  <a:pt x="2681" y="151"/>
                </a:lnTo>
                <a:lnTo>
                  <a:pt x="2633" y="170"/>
                </a:lnTo>
                <a:lnTo>
                  <a:pt x="2588" y="191"/>
                </a:lnTo>
                <a:lnTo>
                  <a:pt x="2546" y="214"/>
                </a:lnTo>
                <a:lnTo>
                  <a:pt x="2506" y="238"/>
                </a:lnTo>
                <a:lnTo>
                  <a:pt x="2470" y="263"/>
                </a:lnTo>
                <a:lnTo>
                  <a:pt x="2464" y="266"/>
                </a:lnTo>
                <a:lnTo>
                  <a:pt x="2430" y="293"/>
                </a:lnTo>
                <a:lnTo>
                  <a:pt x="2398" y="321"/>
                </a:lnTo>
                <a:lnTo>
                  <a:pt x="2367" y="349"/>
                </a:lnTo>
                <a:lnTo>
                  <a:pt x="2305" y="408"/>
                </a:lnTo>
                <a:lnTo>
                  <a:pt x="2241" y="468"/>
                </a:lnTo>
                <a:lnTo>
                  <a:pt x="2176" y="528"/>
                </a:lnTo>
                <a:lnTo>
                  <a:pt x="2140" y="557"/>
                </a:lnTo>
                <a:lnTo>
                  <a:pt x="2104" y="586"/>
                </a:lnTo>
                <a:lnTo>
                  <a:pt x="2064" y="615"/>
                </a:lnTo>
                <a:lnTo>
                  <a:pt x="2024" y="645"/>
                </a:lnTo>
                <a:lnTo>
                  <a:pt x="1941" y="708"/>
                </a:lnTo>
                <a:lnTo>
                  <a:pt x="1855" y="773"/>
                </a:lnTo>
                <a:lnTo>
                  <a:pt x="1770" y="839"/>
                </a:lnTo>
                <a:lnTo>
                  <a:pt x="1682" y="903"/>
                </a:lnTo>
                <a:lnTo>
                  <a:pt x="1702" y="907"/>
                </a:lnTo>
                <a:lnTo>
                  <a:pt x="1688" y="900"/>
                </a:lnTo>
                <a:lnTo>
                  <a:pt x="1644" y="930"/>
                </a:lnTo>
                <a:lnTo>
                  <a:pt x="1602" y="960"/>
                </a:lnTo>
                <a:lnTo>
                  <a:pt x="1561" y="988"/>
                </a:lnTo>
                <a:lnTo>
                  <a:pt x="1519" y="1015"/>
                </a:lnTo>
                <a:lnTo>
                  <a:pt x="1479" y="1041"/>
                </a:lnTo>
                <a:lnTo>
                  <a:pt x="1439" y="1064"/>
                </a:lnTo>
                <a:lnTo>
                  <a:pt x="1401" y="1086"/>
                </a:lnTo>
                <a:lnTo>
                  <a:pt x="1365" y="1107"/>
                </a:lnTo>
                <a:lnTo>
                  <a:pt x="1330" y="1127"/>
                </a:lnTo>
                <a:lnTo>
                  <a:pt x="1296" y="1145"/>
                </a:lnTo>
                <a:lnTo>
                  <a:pt x="1230" y="1180"/>
                </a:lnTo>
                <a:lnTo>
                  <a:pt x="1164" y="1211"/>
                </a:lnTo>
                <a:lnTo>
                  <a:pt x="1097" y="1239"/>
                </a:lnTo>
                <a:lnTo>
                  <a:pt x="1027" y="1263"/>
                </a:lnTo>
                <a:lnTo>
                  <a:pt x="1041" y="1270"/>
                </a:lnTo>
                <a:lnTo>
                  <a:pt x="1033" y="1261"/>
                </a:lnTo>
                <a:lnTo>
                  <a:pt x="995" y="1272"/>
                </a:lnTo>
                <a:lnTo>
                  <a:pt x="957" y="1283"/>
                </a:lnTo>
                <a:lnTo>
                  <a:pt x="916" y="1293"/>
                </a:lnTo>
                <a:lnTo>
                  <a:pt x="872" y="1302"/>
                </a:lnTo>
                <a:lnTo>
                  <a:pt x="826" y="1310"/>
                </a:lnTo>
                <a:lnTo>
                  <a:pt x="778" y="1318"/>
                </a:lnTo>
                <a:lnTo>
                  <a:pt x="681" y="1330"/>
                </a:lnTo>
                <a:lnTo>
                  <a:pt x="689" y="1339"/>
                </a:lnTo>
                <a:lnTo>
                  <a:pt x="689" y="1329"/>
                </a:lnTo>
                <a:lnTo>
                  <a:pt x="585" y="1337"/>
                </a:lnTo>
                <a:lnTo>
                  <a:pt x="478" y="1343"/>
                </a:lnTo>
                <a:lnTo>
                  <a:pt x="366" y="1347"/>
                </a:lnTo>
                <a:lnTo>
                  <a:pt x="251" y="1348"/>
                </a:lnTo>
                <a:lnTo>
                  <a:pt x="136" y="1349"/>
                </a:lnTo>
                <a:lnTo>
                  <a:pt x="0" y="1349"/>
                </a:lnTo>
                <a:close/>
              </a:path>
            </a:pathLst>
          </a:custGeom>
          <a:solidFill>
            <a:schemeClr val="tx1"/>
          </a:solidFill>
          <a:ln w="9525">
            <a:solidFill>
              <a:schemeClr val="tx1"/>
            </a:solidFill>
            <a:round/>
            <a:headEnd/>
            <a:tailEnd/>
          </a:ln>
        </p:spPr>
        <p:txBody>
          <a:bodyPr/>
          <a:lstStyle/>
          <a:p>
            <a:endParaRPr lang="en-US" sz="1350" dirty="0"/>
          </a:p>
        </p:txBody>
      </p:sp>
      <p:grpSp>
        <p:nvGrpSpPr>
          <p:cNvPr id="16" name="Group 37">
            <a:extLst>
              <a:ext uri="{FF2B5EF4-FFF2-40B4-BE49-F238E27FC236}">
                <a16:creationId xmlns:a16="http://schemas.microsoft.com/office/drawing/2014/main" id="{B8D9174C-3A25-4415-8EB1-C8D2F6FFAA86}"/>
              </a:ext>
            </a:extLst>
          </p:cNvPr>
          <p:cNvGrpSpPr>
            <a:grpSpLocks/>
          </p:cNvGrpSpPr>
          <p:nvPr/>
        </p:nvGrpSpPr>
        <p:grpSpPr bwMode="auto">
          <a:xfrm>
            <a:off x="3706618" y="2305525"/>
            <a:ext cx="14288" cy="1858566"/>
            <a:chOff x="2205" y="1696"/>
            <a:chExt cx="12" cy="1561"/>
          </a:xfrm>
        </p:grpSpPr>
        <p:sp>
          <p:nvSpPr>
            <p:cNvPr id="17" name="Rectangle 18">
              <a:extLst>
                <a:ext uri="{FF2B5EF4-FFF2-40B4-BE49-F238E27FC236}">
                  <a16:creationId xmlns:a16="http://schemas.microsoft.com/office/drawing/2014/main" id="{1963345E-60F0-943D-AADA-67048763BFAE}"/>
                </a:ext>
              </a:extLst>
            </p:cNvPr>
            <p:cNvSpPr>
              <a:spLocks noChangeArrowheads="1"/>
            </p:cNvSpPr>
            <p:nvPr/>
          </p:nvSpPr>
          <p:spPr bwMode="auto">
            <a:xfrm>
              <a:off x="2205" y="1696"/>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8" name="Rectangle 19">
              <a:extLst>
                <a:ext uri="{FF2B5EF4-FFF2-40B4-BE49-F238E27FC236}">
                  <a16:creationId xmlns:a16="http://schemas.microsoft.com/office/drawing/2014/main" id="{D5EF9C4E-D6AA-2C05-E42B-4F7F2F528966}"/>
                </a:ext>
              </a:extLst>
            </p:cNvPr>
            <p:cNvSpPr>
              <a:spLocks noChangeArrowheads="1"/>
            </p:cNvSpPr>
            <p:nvPr/>
          </p:nvSpPr>
          <p:spPr bwMode="auto">
            <a:xfrm>
              <a:off x="2205" y="1780"/>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9" name="Rectangle 20">
              <a:extLst>
                <a:ext uri="{FF2B5EF4-FFF2-40B4-BE49-F238E27FC236}">
                  <a16:creationId xmlns:a16="http://schemas.microsoft.com/office/drawing/2014/main" id="{5647632F-0037-B4A9-5ACE-F8CC255B80A3}"/>
                </a:ext>
              </a:extLst>
            </p:cNvPr>
            <p:cNvSpPr>
              <a:spLocks noChangeArrowheads="1"/>
            </p:cNvSpPr>
            <p:nvPr/>
          </p:nvSpPr>
          <p:spPr bwMode="auto">
            <a:xfrm>
              <a:off x="2205" y="1864"/>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20" name="Rectangle 21">
              <a:extLst>
                <a:ext uri="{FF2B5EF4-FFF2-40B4-BE49-F238E27FC236}">
                  <a16:creationId xmlns:a16="http://schemas.microsoft.com/office/drawing/2014/main" id="{51276F34-6C68-DE47-AEE2-4018F6D36728}"/>
                </a:ext>
              </a:extLst>
            </p:cNvPr>
            <p:cNvSpPr>
              <a:spLocks noChangeArrowheads="1"/>
            </p:cNvSpPr>
            <p:nvPr/>
          </p:nvSpPr>
          <p:spPr bwMode="auto">
            <a:xfrm>
              <a:off x="2205" y="1948"/>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21" name="Rectangle 22">
              <a:extLst>
                <a:ext uri="{FF2B5EF4-FFF2-40B4-BE49-F238E27FC236}">
                  <a16:creationId xmlns:a16="http://schemas.microsoft.com/office/drawing/2014/main" id="{A1BC9528-77AA-39C1-FFFB-E61D0F9D9971}"/>
                </a:ext>
              </a:extLst>
            </p:cNvPr>
            <p:cNvSpPr>
              <a:spLocks noChangeArrowheads="1"/>
            </p:cNvSpPr>
            <p:nvPr/>
          </p:nvSpPr>
          <p:spPr bwMode="auto">
            <a:xfrm>
              <a:off x="2205" y="2032"/>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22" name="Rectangle 23">
              <a:extLst>
                <a:ext uri="{FF2B5EF4-FFF2-40B4-BE49-F238E27FC236}">
                  <a16:creationId xmlns:a16="http://schemas.microsoft.com/office/drawing/2014/main" id="{A277F23C-7B04-5044-A126-BCD34EA7278B}"/>
                </a:ext>
              </a:extLst>
            </p:cNvPr>
            <p:cNvSpPr>
              <a:spLocks noChangeArrowheads="1"/>
            </p:cNvSpPr>
            <p:nvPr/>
          </p:nvSpPr>
          <p:spPr bwMode="auto">
            <a:xfrm>
              <a:off x="2205" y="2116"/>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23" name="Rectangle 24">
              <a:extLst>
                <a:ext uri="{FF2B5EF4-FFF2-40B4-BE49-F238E27FC236}">
                  <a16:creationId xmlns:a16="http://schemas.microsoft.com/office/drawing/2014/main" id="{42CF18A1-4C13-DFDC-FE81-42A9DFB03B00}"/>
                </a:ext>
              </a:extLst>
            </p:cNvPr>
            <p:cNvSpPr>
              <a:spLocks noChangeArrowheads="1"/>
            </p:cNvSpPr>
            <p:nvPr/>
          </p:nvSpPr>
          <p:spPr bwMode="auto">
            <a:xfrm>
              <a:off x="2205" y="2200"/>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24" name="Rectangle 25">
              <a:extLst>
                <a:ext uri="{FF2B5EF4-FFF2-40B4-BE49-F238E27FC236}">
                  <a16:creationId xmlns:a16="http://schemas.microsoft.com/office/drawing/2014/main" id="{97F33EB7-D819-5911-1184-D488502AEBCE}"/>
                </a:ext>
              </a:extLst>
            </p:cNvPr>
            <p:cNvSpPr>
              <a:spLocks noChangeArrowheads="1"/>
            </p:cNvSpPr>
            <p:nvPr/>
          </p:nvSpPr>
          <p:spPr bwMode="auto">
            <a:xfrm>
              <a:off x="2205" y="2284"/>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25" name="Rectangle 26">
              <a:extLst>
                <a:ext uri="{FF2B5EF4-FFF2-40B4-BE49-F238E27FC236}">
                  <a16:creationId xmlns:a16="http://schemas.microsoft.com/office/drawing/2014/main" id="{266C90AD-CBCE-0EF2-8FC8-68DAF2CA1260}"/>
                </a:ext>
              </a:extLst>
            </p:cNvPr>
            <p:cNvSpPr>
              <a:spLocks noChangeArrowheads="1"/>
            </p:cNvSpPr>
            <p:nvPr/>
          </p:nvSpPr>
          <p:spPr bwMode="auto">
            <a:xfrm>
              <a:off x="2205" y="2368"/>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26" name="Rectangle 27">
              <a:extLst>
                <a:ext uri="{FF2B5EF4-FFF2-40B4-BE49-F238E27FC236}">
                  <a16:creationId xmlns:a16="http://schemas.microsoft.com/office/drawing/2014/main" id="{ADA3408F-3098-8B88-49C7-72EF4328184E}"/>
                </a:ext>
              </a:extLst>
            </p:cNvPr>
            <p:cNvSpPr>
              <a:spLocks noChangeArrowheads="1"/>
            </p:cNvSpPr>
            <p:nvPr/>
          </p:nvSpPr>
          <p:spPr bwMode="auto">
            <a:xfrm>
              <a:off x="2205" y="2452"/>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27" name="Rectangle 28">
              <a:extLst>
                <a:ext uri="{FF2B5EF4-FFF2-40B4-BE49-F238E27FC236}">
                  <a16:creationId xmlns:a16="http://schemas.microsoft.com/office/drawing/2014/main" id="{3030763B-358D-1939-F22E-99E1FA37393D}"/>
                </a:ext>
              </a:extLst>
            </p:cNvPr>
            <p:cNvSpPr>
              <a:spLocks noChangeArrowheads="1"/>
            </p:cNvSpPr>
            <p:nvPr/>
          </p:nvSpPr>
          <p:spPr bwMode="auto">
            <a:xfrm>
              <a:off x="2205" y="2536"/>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28" name="Rectangle 29">
              <a:extLst>
                <a:ext uri="{FF2B5EF4-FFF2-40B4-BE49-F238E27FC236}">
                  <a16:creationId xmlns:a16="http://schemas.microsoft.com/office/drawing/2014/main" id="{05D3F9CD-0951-BDEA-AA50-68FDD6722AB2}"/>
                </a:ext>
              </a:extLst>
            </p:cNvPr>
            <p:cNvSpPr>
              <a:spLocks noChangeArrowheads="1"/>
            </p:cNvSpPr>
            <p:nvPr/>
          </p:nvSpPr>
          <p:spPr bwMode="auto">
            <a:xfrm>
              <a:off x="2205" y="2620"/>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29" name="Rectangle 30">
              <a:extLst>
                <a:ext uri="{FF2B5EF4-FFF2-40B4-BE49-F238E27FC236}">
                  <a16:creationId xmlns:a16="http://schemas.microsoft.com/office/drawing/2014/main" id="{9B2900F8-E824-607E-72DE-1AC4AE38DAF2}"/>
                </a:ext>
              </a:extLst>
            </p:cNvPr>
            <p:cNvSpPr>
              <a:spLocks noChangeArrowheads="1"/>
            </p:cNvSpPr>
            <p:nvPr/>
          </p:nvSpPr>
          <p:spPr bwMode="auto">
            <a:xfrm>
              <a:off x="2205" y="2705"/>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30" name="Rectangle 31">
              <a:extLst>
                <a:ext uri="{FF2B5EF4-FFF2-40B4-BE49-F238E27FC236}">
                  <a16:creationId xmlns:a16="http://schemas.microsoft.com/office/drawing/2014/main" id="{C1E00930-058D-E621-5954-C6DCC1BCE34D}"/>
                </a:ext>
              </a:extLst>
            </p:cNvPr>
            <p:cNvSpPr>
              <a:spLocks noChangeArrowheads="1"/>
            </p:cNvSpPr>
            <p:nvPr/>
          </p:nvSpPr>
          <p:spPr bwMode="auto">
            <a:xfrm>
              <a:off x="2205" y="2789"/>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31" name="Rectangle 32">
              <a:extLst>
                <a:ext uri="{FF2B5EF4-FFF2-40B4-BE49-F238E27FC236}">
                  <a16:creationId xmlns:a16="http://schemas.microsoft.com/office/drawing/2014/main" id="{46F1D26A-9D65-7A70-A330-2309D5BDE741}"/>
                </a:ext>
              </a:extLst>
            </p:cNvPr>
            <p:cNvSpPr>
              <a:spLocks noChangeArrowheads="1"/>
            </p:cNvSpPr>
            <p:nvPr/>
          </p:nvSpPr>
          <p:spPr bwMode="auto">
            <a:xfrm>
              <a:off x="2205" y="2873"/>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32" name="Rectangle 33">
              <a:extLst>
                <a:ext uri="{FF2B5EF4-FFF2-40B4-BE49-F238E27FC236}">
                  <a16:creationId xmlns:a16="http://schemas.microsoft.com/office/drawing/2014/main" id="{5A427C87-2FA2-2A07-DAF2-836EA83FF6C6}"/>
                </a:ext>
              </a:extLst>
            </p:cNvPr>
            <p:cNvSpPr>
              <a:spLocks noChangeArrowheads="1"/>
            </p:cNvSpPr>
            <p:nvPr/>
          </p:nvSpPr>
          <p:spPr bwMode="auto">
            <a:xfrm>
              <a:off x="2205" y="2957"/>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33" name="Rectangle 34">
              <a:extLst>
                <a:ext uri="{FF2B5EF4-FFF2-40B4-BE49-F238E27FC236}">
                  <a16:creationId xmlns:a16="http://schemas.microsoft.com/office/drawing/2014/main" id="{4055A4A0-E60A-F76A-C2C5-EB885D4E728B}"/>
                </a:ext>
              </a:extLst>
            </p:cNvPr>
            <p:cNvSpPr>
              <a:spLocks noChangeArrowheads="1"/>
            </p:cNvSpPr>
            <p:nvPr/>
          </p:nvSpPr>
          <p:spPr bwMode="auto">
            <a:xfrm>
              <a:off x="2205" y="3041"/>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34" name="Rectangle 35">
              <a:extLst>
                <a:ext uri="{FF2B5EF4-FFF2-40B4-BE49-F238E27FC236}">
                  <a16:creationId xmlns:a16="http://schemas.microsoft.com/office/drawing/2014/main" id="{D25B88D5-1183-A07D-D9F1-D88450D5F1EC}"/>
                </a:ext>
              </a:extLst>
            </p:cNvPr>
            <p:cNvSpPr>
              <a:spLocks noChangeArrowheads="1"/>
            </p:cNvSpPr>
            <p:nvPr/>
          </p:nvSpPr>
          <p:spPr bwMode="auto">
            <a:xfrm>
              <a:off x="2205" y="3125"/>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35" name="Rectangle 36">
              <a:extLst>
                <a:ext uri="{FF2B5EF4-FFF2-40B4-BE49-F238E27FC236}">
                  <a16:creationId xmlns:a16="http://schemas.microsoft.com/office/drawing/2014/main" id="{8FD0433E-D35B-C5AD-DA41-D2D75651EAD7}"/>
                </a:ext>
              </a:extLst>
            </p:cNvPr>
            <p:cNvSpPr>
              <a:spLocks noChangeArrowheads="1"/>
            </p:cNvSpPr>
            <p:nvPr/>
          </p:nvSpPr>
          <p:spPr bwMode="auto">
            <a:xfrm>
              <a:off x="2205" y="3209"/>
              <a:ext cx="12" cy="48"/>
            </a:xfrm>
            <a:prstGeom prst="rect">
              <a:avLst/>
            </a:prstGeom>
            <a:solidFill>
              <a:srgbClr val="000000"/>
            </a:solidFill>
            <a:ln w="9525">
              <a:solidFill>
                <a:schemeClr val="tx1"/>
              </a:solidFill>
              <a:miter lim="800000"/>
              <a:headEnd/>
              <a:tailEnd/>
            </a:ln>
          </p:spPr>
          <p:txBody>
            <a:bodyPr/>
            <a:lstStyle/>
            <a:p>
              <a:endParaRPr lang="en-US" sz="1350" dirty="0"/>
            </a:p>
          </p:txBody>
        </p:sp>
      </p:grpSp>
      <p:grpSp>
        <p:nvGrpSpPr>
          <p:cNvPr id="36" name="Group 57">
            <a:extLst>
              <a:ext uri="{FF2B5EF4-FFF2-40B4-BE49-F238E27FC236}">
                <a16:creationId xmlns:a16="http://schemas.microsoft.com/office/drawing/2014/main" id="{E5F4A715-C976-371A-7434-EB4E2CAAE9EA}"/>
              </a:ext>
            </a:extLst>
          </p:cNvPr>
          <p:cNvGrpSpPr>
            <a:grpSpLocks/>
          </p:cNvGrpSpPr>
          <p:nvPr/>
        </p:nvGrpSpPr>
        <p:grpSpPr bwMode="auto">
          <a:xfrm>
            <a:off x="5469933" y="2305525"/>
            <a:ext cx="14288" cy="1858566"/>
            <a:chOff x="3686" y="1696"/>
            <a:chExt cx="12" cy="1561"/>
          </a:xfrm>
        </p:grpSpPr>
        <p:sp>
          <p:nvSpPr>
            <p:cNvPr id="37" name="Rectangle 38">
              <a:extLst>
                <a:ext uri="{FF2B5EF4-FFF2-40B4-BE49-F238E27FC236}">
                  <a16:creationId xmlns:a16="http://schemas.microsoft.com/office/drawing/2014/main" id="{5CF38DB9-DE9B-BE56-4635-877D45D819E2}"/>
                </a:ext>
              </a:extLst>
            </p:cNvPr>
            <p:cNvSpPr>
              <a:spLocks noChangeArrowheads="1"/>
            </p:cNvSpPr>
            <p:nvPr/>
          </p:nvSpPr>
          <p:spPr bwMode="auto">
            <a:xfrm>
              <a:off x="3686" y="1696"/>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38" name="Rectangle 39">
              <a:extLst>
                <a:ext uri="{FF2B5EF4-FFF2-40B4-BE49-F238E27FC236}">
                  <a16:creationId xmlns:a16="http://schemas.microsoft.com/office/drawing/2014/main" id="{102CD45F-386C-419D-9DAE-5E0DD6F259D1}"/>
                </a:ext>
              </a:extLst>
            </p:cNvPr>
            <p:cNvSpPr>
              <a:spLocks noChangeArrowheads="1"/>
            </p:cNvSpPr>
            <p:nvPr/>
          </p:nvSpPr>
          <p:spPr bwMode="auto">
            <a:xfrm>
              <a:off x="3686" y="1780"/>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39" name="Rectangle 40">
              <a:extLst>
                <a:ext uri="{FF2B5EF4-FFF2-40B4-BE49-F238E27FC236}">
                  <a16:creationId xmlns:a16="http://schemas.microsoft.com/office/drawing/2014/main" id="{02791E58-431E-7926-2D03-89752490A93F}"/>
                </a:ext>
              </a:extLst>
            </p:cNvPr>
            <p:cNvSpPr>
              <a:spLocks noChangeArrowheads="1"/>
            </p:cNvSpPr>
            <p:nvPr/>
          </p:nvSpPr>
          <p:spPr bwMode="auto">
            <a:xfrm>
              <a:off x="3686" y="1864"/>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40" name="Rectangle 41">
              <a:extLst>
                <a:ext uri="{FF2B5EF4-FFF2-40B4-BE49-F238E27FC236}">
                  <a16:creationId xmlns:a16="http://schemas.microsoft.com/office/drawing/2014/main" id="{8FE2335F-73E1-32DE-8E1F-90D05F7DA21B}"/>
                </a:ext>
              </a:extLst>
            </p:cNvPr>
            <p:cNvSpPr>
              <a:spLocks noChangeArrowheads="1"/>
            </p:cNvSpPr>
            <p:nvPr/>
          </p:nvSpPr>
          <p:spPr bwMode="auto">
            <a:xfrm>
              <a:off x="3686" y="1948"/>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41" name="Rectangle 42">
              <a:extLst>
                <a:ext uri="{FF2B5EF4-FFF2-40B4-BE49-F238E27FC236}">
                  <a16:creationId xmlns:a16="http://schemas.microsoft.com/office/drawing/2014/main" id="{93FC42FE-5A50-5852-4D15-902EEAFDEB6B}"/>
                </a:ext>
              </a:extLst>
            </p:cNvPr>
            <p:cNvSpPr>
              <a:spLocks noChangeArrowheads="1"/>
            </p:cNvSpPr>
            <p:nvPr/>
          </p:nvSpPr>
          <p:spPr bwMode="auto">
            <a:xfrm>
              <a:off x="3686" y="2032"/>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42" name="Rectangle 43">
              <a:extLst>
                <a:ext uri="{FF2B5EF4-FFF2-40B4-BE49-F238E27FC236}">
                  <a16:creationId xmlns:a16="http://schemas.microsoft.com/office/drawing/2014/main" id="{3205DB63-405F-AE8F-F1D6-F0E39F48DB0D}"/>
                </a:ext>
              </a:extLst>
            </p:cNvPr>
            <p:cNvSpPr>
              <a:spLocks noChangeArrowheads="1"/>
            </p:cNvSpPr>
            <p:nvPr/>
          </p:nvSpPr>
          <p:spPr bwMode="auto">
            <a:xfrm>
              <a:off x="3686" y="2116"/>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43" name="Rectangle 44">
              <a:extLst>
                <a:ext uri="{FF2B5EF4-FFF2-40B4-BE49-F238E27FC236}">
                  <a16:creationId xmlns:a16="http://schemas.microsoft.com/office/drawing/2014/main" id="{2654CB7C-0AAD-1F73-3B45-ACDC530E3309}"/>
                </a:ext>
              </a:extLst>
            </p:cNvPr>
            <p:cNvSpPr>
              <a:spLocks noChangeArrowheads="1"/>
            </p:cNvSpPr>
            <p:nvPr/>
          </p:nvSpPr>
          <p:spPr bwMode="auto">
            <a:xfrm>
              <a:off x="3686" y="2200"/>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44" name="Rectangle 45">
              <a:extLst>
                <a:ext uri="{FF2B5EF4-FFF2-40B4-BE49-F238E27FC236}">
                  <a16:creationId xmlns:a16="http://schemas.microsoft.com/office/drawing/2014/main" id="{F83155A6-BE24-3AA2-4836-203EDF55F41C}"/>
                </a:ext>
              </a:extLst>
            </p:cNvPr>
            <p:cNvSpPr>
              <a:spLocks noChangeArrowheads="1"/>
            </p:cNvSpPr>
            <p:nvPr/>
          </p:nvSpPr>
          <p:spPr bwMode="auto">
            <a:xfrm>
              <a:off x="3686" y="2284"/>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45" name="Rectangle 46">
              <a:extLst>
                <a:ext uri="{FF2B5EF4-FFF2-40B4-BE49-F238E27FC236}">
                  <a16:creationId xmlns:a16="http://schemas.microsoft.com/office/drawing/2014/main" id="{E5D1C531-D17A-1350-9A4A-C28A6537032C}"/>
                </a:ext>
              </a:extLst>
            </p:cNvPr>
            <p:cNvSpPr>
              <a:spLocks noChangeArrowheads="1"/>
            </p:cNvSpPr>
            <p:nvPr/>
          </p:nvSpPr>
          <p:spPr bwMode="auto">
            <a:xfrm>
              <a:off x="3686" y="2368"/>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46" name="Rectangle 47">
              <a:extLst>
                <a:ext uri="{FF2B5EF4-FFF2-40B4-BE49-F238E27FC236}">
                  <a16:creationId xmlns:a16="http://schemas.microsoft.com/office/drawing/2014/main" id="{C6F78A0A-8F88-7B7C-94D3-2CFCF3FA293D}"/>
                </a:ext>
              </a:extLst>
            </p:cNvPr>
            <p:cNvSpPr>
              <a:spLocks noChangeArrowheads="1"/>
            </p:cNvSpPr>
            <p:nvPr/>
          </p:nvSpPr>
          <p:spPr bwMode="auto">
            <a:xfrm>
              <a:off x="3686" y="2452"/>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47" name="Rectangle 48">
              <a:extLst>
                <a:ext uri="{FF2B5EF4-FFF2-40B4-BE49-F238E27FC236}">
                  <a16:creationId xmlns:a16="http://schemas.microsoft.com/office/drawing/2014/main" id="{B2B48663-50B6-8020-9794-718DD31CBB2F}"/>
                </a:ext>
              </a:extLst>
            </p:cNvPr>
            <p:cNvSpPr>
              <a:spLocks noChangeArrowheads="1"/>
            </p:cNvSpPr>
            <p:nvPr/>
          </p:nvSpPr>
          <p:spPr bwMode="auto">
            <a:xfrm>
              <a:off x="3686" y="2536"/>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48" name="Rectangle 49">
              <a:extLst>
                <a:ext uri="{FF2B5EF4-FFF2-40B4-BE49-F238E27FC236}">
                  <a16:creationId xmlns:a16="http://schemas.microsoft.com/office/drawing/2014/main" id="{2DC1EE60-CE3C-21C7-1525-7C55B0EFB503}"/>
                </a:ext>
              </a:extLst>
            </p:cNvPr>
            <p:cNvSpPr>
              <a:spLocks noChangeArrowheads="1"/>
            </p:cNvSpPr>
            <p:nvPr/>
          </p:nvSpPr>
          <p:spPr bwMode="auto">
            <a:xfrm>
              <a:off x="3686" y="2620"/>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49" name="Rectangle 50">
              <a:extLst>
                <a:ext uri="{FF2B5EF4-FFF2-40B4-BE49-F238E27FC236}">
                  <a16:creationId xmlns:a16="http://schemas.microsoft.com/office/drawing/2014/main" id="{4AC8EF52-6857-F62D-03F8-6806BDF200D2}"/>
                </a:ext>
              </a:extLst>
            </p:cNvPr>
            <p:cNvSpPr>
              <a:spLocks noChangeArrowheads="1"/>
            </p:cNvSpPr>
            <p:nvPr/>
          </p:nvSpPr>
          <p:spPr bwMode="auto">
            <a:xfrm>
              <a:off x="3686" y="2705"/>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50" name="Rectangle 51">
              <a:extLst>
                <a:ext uri="{FF2B5EF4-FFF2-40B4-BE49-F238E27FC236}">
                  <a16:creationId xmlns:a16="http://schemas.microsoft.com/office/drawing/2014/main" id="{335FDAA9-CB5E-AA50-AB10-C0983BDB8125}"/>
                </a:ext>
              </a:extLst>
            </p:cNvPr>
            <p:cNvSpPr>
              <a:spLocks noChangeArrowheads="1"/>
            </p:cNvSpPr>
            <p:nvPr/>
          </p:nvSpPr>
          <p:spPr bwMode="auto">
            <a:xfrm>
              <a:off x="3686" y="2789"/>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51" name="Rectangle 52">
              <a:extLst>
                <a:ext uri="{FF2B5EF4-FFF2-40B4-BE49-F238E27FC236}">
                  <a16:creationId xmlns:a16="http://schemas.microsoft.com/office/drawing/2014/main" id="{1CCD4B15-B520-AE14-21A9-28DE0FAA653E}"/>
                </a:ext>
              </a:extLst>
            </p:cNvPr>
            <p:cNvSpPr>
              <a:spLocks noChangeArrowheads="1"/>
            </p:cNvSpPr>
            <p:nvPr/>
          </p:nvSpPr>
          <p:spPr bwMode="auto">
            <a:xfrm>
              <a:off x="3686" y="2873"/>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52" name="Rectangle 53">
              <a:extLst>
                <a:ext uri="{FF2B5EF4-FFF2-40B4-BE49-F238E27FC236}">
                  <a16:creationId xmlns:a16="http://schemas.microsoft.com/office/drawing/2014/main" id="{EA78135D-2EC2-2D89-0294-BF8B4CE0D3C1}"/>
                </a:ext>
              </a:extLst>
            </p:cNvPr>
            <p:cNvSpPr>
              <a:spLocks noChangeArrowheads="1"/>
            </p:cNvSpPr>
            <p:nvPr/>
          </p:nvSpPr>
          <p:spPr bwMode="auto">
            <a:xfrm>
              <a:off x="3686" y="2957"/>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53" name="Rectangle 54">
              <a:extLst>
                <a:ext uri="{FF2B5EF4-FFF2-40B4-BE49-F238E27FC236}">
                  <a16:creationId xmlns:a16="http://schemas.microsoft.com/office/drawing/2014/main" id="{BFD2A1F4-5CFD-0148-695D-DEF656DC9A2A}"/>
                </a:ext>
              </a:extLst>
            </p:cNvPr>
            <p:cNvSpPr>
              <a:spLocks noChangeArrowheads="1"/>
            </p:cNvSpPr>
            <p:nvPr/>
          </p:nvSpPr>
          <p:spPr bwMode="auto">
            <a:xfrm>
              <a:off x="3686" y="3041"/>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54" name="Rectangle 55">
              <a:extLst>
                <a:ext uri="{FF2B5EF4-FFF2-40B4-BE49-F238E27FC236}">
                  <a16:creationId xmlns:a16="http://schemas.microsoft.com/office/drawing/2014/main" id="{F3B47D7E-23B8-E11A-9D58-278050577A42}"/>
                </a:ext>
              </a:extLst>
            </p:cNvPr>
            <p:cNvSpPr>
              <a:spLocks noChangeArrowheads="1"/>
            </p:cNvSpPr>
            <p:nvPr/>
          </p:nvSpPr>
          <p:spPr bwMode="auto">
            <a:xfrm>
              <a:off x="3686" y="3125"/>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55" name="Rectangle 56">
              <a:extLst>
                <a:ext uri="{FF2B5EF4-FFF2-40B4-BE49-F238E27FC236}">
                  <a16:creationId xmlns:a16="http://schemas.microsoft.com/office/drawing/2014/main" id="{4208157A-1F01-4D05-B953-8DB94CE1D91B}"/>
                </a:ext>
              </a:extLst>
            </p:cNvPr>
            <p:cNvSpPr>
              <a:spLocks noChangeArrowheads="1"/>
            </p:cNvSpPr>
            <p:nvPr/>
          </p:nvSpPr>
          <p:spPr bwMode="auto">
            <a:xfrm>
              <a:off x="3686" y="3209"/>
              <a:ext cx="12" cy="48"/>
            </a:xfrm>
            <a:prstGeom prst="rect">
              <a:avLst/>
            </a:prstGeom>
            <a:solidFill>
              <a:srgbClr val="000000"/>
            </a:solidFill>
            <a:ln w="9525">
              <a:solidFill>
                <a:schemeClr val="tx1"/>
              </a:solidFill>
              <a:miter lim="800000"/>
              <a:headEnd/>
              <a:tailEnd/>
            </a:ln>
          </p:spPr>
          <p:txBody>
            <a:bodyPr/>
            <a:lstStyle/>
            <a:p>
              <a:endParaRPr lang="en-US" sz="1350" dirty="0"/>
            </a:p>
          </p:txBody>
        </p:sp>
      </p:grpSp>
      <p:grpSp>
        <p:nvGrpSpPr>
          <p:cNvPr id="56" name="Group 61">
            <a:extLst>
              <a:ext uri="{FF2B5EF4-FFF2-40B4-BE49-F238E27FC236}">
                <a16:creationId xmlns:a16="http://schemas.microsoft.com/office/drawing/2014/main" id="{4A2AF4DC-E428-7B7B-15EE-AC31F94510FE}"/>
              </a:ext>
            </a:extLst>
          </p:cNvPr>
          <p:cNvGrpSpPr>
            <a:grpSpLocks/>
          </p:cNvGrpSpPr>
          <p:nvPr/>
        </p:nvGrpSpPr>
        <p:grpSpPr bwMode="auto">
          <a:xfrm>
            <a:off x="2292157" y="2431731"/>
            <a:ext cx="739378" cy="91679"/>
            <a:chOff x="1017" y="1802"/>
            <a:chExt cx="621" cy="77"/>
          </a:xfrm>
        </p:grpSpPr>
        <p:sp>
          <p:nvSpPr>
            <p:cNvPr id="57" name="Rectangle 58">
              <a:extLst>
                <a:ext uri="{FF2B5EF4-FFF2-40B4-BE49-F238E27FC236}">
                  <a16:creationId xmlns:a16="http://schemas.microsoft.com/office/drawing/2014/main" id="{F390C8D4-D382-ED5D-73AF-E05BEA39C605}"/>
                </a:ext>
              </a:extLst>
            </p:cNvPr>
            <p:cNvSpPr>
              <a:spLocks noChangeArrowheads="1"/>
            </p:cNvSpPr>
            <p:nvPr/>
          </p:nvSpPr>
          <p:spPr bwMode="auto">
            <a:xfrm>
              <a:off x="1086" y="1834"/>
              <a:ext cx="483" cy="12"/>
            </a:xfrm>
            <a:prstGeom prst="rect">
              <a:avLst/>
            </a:prstGeom>
            <a:solidFill>
              <a:srgbClr val="0000FF"/>
            </a:solidFill>
            <a:ln w="9525">
              <a:solidFill>
                <a:srgbClr val="33CCFF"/>
              </a:solidFill>
              <a:miter lim="800000"/>
              <a:headEnd/>
              <a:tailEnd/>
            </a:ln>
          </p:spPr>
          <p:txBody>
            <a:bodyPr/>
            <a:lstStyle/>
            <a:p>
              <a:endParaRPr lang="en-US" sz="1350" dirty="0"/>
            </a:p>
          </p:txBody>
        </p:sp>
        <p:sp>
          <p:nvSpPr>
            <p:cNvPr id="58" name="Freeform 59">
              <a:extLst>
                <a:ext uri="{FF2B5EF4-FFF2-40B4-BE49-F238E27FC236}">
                  <a16:creationId xmlns:a16="http://schemas.microsoft.com/office/drawing/2014/main" id="{22E32CD3-09EC-3CD6-3A16-6BAE792B85B3}"/>
                </a:ext>
              </a:extLst>
            </p:cNvPr>
            <p:cNvSpPr>
              <a:spLocks/>
            </p:cNvSpPr>
            <p:nvPr/>
          </p:nvSpPr>
          <p:spPr bwMode="auto">
            <a:xfrm>
              <a:off x="1017" y="1802"/>
              <a:ext cx="78" cy="77"/>
            </a:xfrm>
            <a:custGeom>
              <a:avLst/>
              <a:gdLst>
                <a:gd name="T0" fmla="*/ 1 w 155"/>
                <a:gd name="T1" fmla="*/ 0 h 77"/>
                <a:gd name="T2" fmla="*/ 0 w 155"/>
                <a:gd name="T3" fmla="*/ 38 h 77"/>
                <a:gd name="T4" fmla="*/ 1 w 155"/>
                <a:gd name="T5" fmla="*/ 77 h 77"/>
                <a:gd name="T6" fmla="*/ 1 w 155"/>
                <a:gd name="T7" fmla="*/ 0 h 77"/>
                <a:gd name="T8" fmla="*/ 0 60000 65536"/>
                <a:gd name="T9" fmla="*/ 0 60000 65536"/>
                <a:gd name="T10" fmla="*/ 0 60000 65536"/>
                <a:gd name="T11" fmla="*/ 0 60000 65536"/>
                <a:gd name="T12" fmla="*/ 0 w 155"/>
                <a:gd name="T13" fmla="*/ 0 h 77"/>
                <a:gd name="T14" fmla="*/ 155 w 155"/>
                <a:gd name="T15" fmla="*/ 77 h 77"/>
              </a:gdLst>
              <a:ahLst/>
              <a:cxnLst>
                <a:cxn ang="T8">
                  <a:pos x="T0" y="T1"/>
                </a:cxn>
                <a:cxn ang="T9">
                  <a:pos x="T2" y="T3"/>
                </a:cxn>
                <a:cxn ang="T10">
                  <a:pos x="T4" y="T5"/>
                </a:cxn>
                <a:cxn ang="T11">
                  <a:pos x="T6" y="T7"/>
                </a:cxn>
              </a:cxnLst>
              <a:rect l="T12" t="T13" r="T14" b="T15"/>
              <a:pathLst>
                <a:path w="155" h="77">
                  <a:moveTo>
                    <a:pt x="155" y="0"/>
                  </a:moveTo>
                  <a:lnTo>
                    <a:pt x="0" y="38"/>
                  </a:lnTo>
                  <a:lnTo>
                    <a:pt x="155" y="77"/>
                  </a:lnTo>
                  <a:lnTo>
                    <a:pt x="155" y="0"/>
                  </a:lnTo>
                  <a:close/>
                </a:path>
              </a:pathLst>
            </a:custGeom>
            <a:solidFill>
              <a:srgbClr val="0000FF"/>
            </a:solidFill>
            <a:ln w="9525">
              <a:solidFill>
                <a:srgbClr val="33CCFF"/>
              </a:solidFill>
              <a:round/>
              <a:headEnd/>
              <a:tailEnd/>
            </a:ln>
          </p:spPr>
          <p:txBody>
            <a:bodyPr/>
            <a:lstStyle/>
            <a:p>
              <a:endParaRPr lang="en-US" sz="1350" dirty="0"/>
            </a:p>
          </p:txBody>
        </p:sp>
        <p:sp>
          <p:nvSpPr>
            <p:cNvPr id="59" name="Freeform 60">
              <a:extLst>
                <a:ext uri="{FF2B5EF4-FFF2-40B4-BE49-F238E27FC236}">
                  <a16:creationId xmlns:a16="http://schemas.microsoft.com/office/drawing/2014/main" id="{BA1F1C73-F310-2B64-7C7D-7D6F232D372F}"/>
                </a:ext>
              </a:extLst>
            </p:cNvPr>
            <p:cNvSpPr>
              <a:spLocks/>
            </p:cNvSpPr>
            <p:nvPr/>
          </p:nvSpPr>
          <p:spPr bwMode="auto">
            <a:xfrm>
              <a:off x="1561" y="1802"/>
              <a:ext cx="77" cy="77"/>
            </a:xfrm>
            <a:custGeom>
              <a:avLst/>
              <a:gdLst>
                <a:gd name="T0" fmla="*/ 0 w 153"/>
                <a:gd name="T1" fmla="*/ 77 h 77"/>
                <a:gd name="T2" fmla="*/ 1 w 153"/>
                <a:gd name="T3" fmla="*/ 38 h 77"/>
                <a:gd name="T4" fmla="*/ 0 w 153"/>
                <a:gd name="T5" fmla="*/ 0 h 77"/>
                <a:gd name="T6" fmla="*/ 0 w 153"/>
                <a:gd name="T7" fmla="*/ 77 h 77"/>
                <a:gd name="T8" fmla="*/ 0 60000 65536"/>
                <a:gd name="T9" fmla="*/ 0 60000 65536"/>
                <a:gd name="T10" fmla="*/ 0 60000 65536"/>
                <a:gd name="T11" fmla="*/ 0 60000 65536"/>
                <a:gd name="T12" fmla="*/ 0 w 153"/>
                <a:gd name="T13" fmla="*/ 0 h 77"/>
                <a:gd name="T14" fmla="*/ 153 w 153"/>
                <a:gd name="T15" fmla="*/ 77 h 77"/>
              </a:gdLst>
              <a:ahLst/>
              <a:cxnLst>
                <a:cxn ang="T8">
                  <a:pos x="T0" y="T1"/>
                </a:cxn>
                <a:cxn ang="T9">
                  <a:pos x="T2" y="T3"/>
                </a:cxn>
                <a:cxn ang="T10">
                  <a:pos x="T4" y="T5"/>
                </a:cxn>
                <a:cxn ang="T11">
                  <a:pos x="T6" y="T7"/>
                </a:cxn>
              </a:cxnLst>
              <a:rect l="T12" t="T13" r="T14" b="T15"/>
              <a:pathLst>
                <a:path w="153" h="77">
                  <a:moveTo>
                    <a:pt x="0" y="77"/>
                  </a:moveTo>
                  <a:lnTo>
                    <a:pt x="153" y="38"/>
                  </a:lnTo>
                  <a:lnTo>
                    <a:pt x="0" y="0"/>
                  </a:lnTo>
                  <a:lnTo>
                    <a:pt x="0" y="77"/>
                  </a:lnTo>
                  <a:close/>
                </a:path>
              </a:pathLst>
            </a:custGeom>
            <a:solidFill>
              <a:srgbClr val="0000FF"/>
            </a:solidFill>
            <a:ln w="9525">
              <a:solidFill>
                <a:srgbClr val="33CCFF"/>
              </a:solidFill>
              <a:round/>
              <a:headEnd/>
              <a:tailEnd/>
            </a:ln>
          </p:spPr>
          <p:txBody>
            <a:bodyPr/>
            <a:lstStyle/>
            <a:p>
              <a:endParaRPr lang="en-US" sz="1350" dirty="0"/>
            </a:p>
          </p:txBody>
        </p:sp>
      </p:grpSp>
      <p:grpSp>
        <p:nvGrpSpPr>
          <p:cNvPr id="60" name="Group 65">
            <a:extLst>
              <a:ext uri="{FF2B5EF4-FFF2-40B4-BE49-F238E27FC236}">
                <a16:creationId xmlns:a16="http://schemas.microsoft.com/office/drawing/2014/main" id="{5911B77B-8231-2CBC-BF15-E98CC64D73C7}"/>
              </a:ext>
            </a:extLst>
          </p:cNvPr>
          <p:cNvGrpSpPr>
            <a:grpSpLocks/>
          </p:cNvGrpSpPr>
          <p:nvPr/>
        </p:nvGrpSpPr>
        <p:grpSpPr bwMode="auto">
          <a:xfrm>
            <a:off x="3713763" y="2431731"/>
            <a:ext cx="1763315" cy="91679"/>
            <a:chOff x="2211" y="1802"/>
            <a:chExt cx="1481" cy="77"/>
          </a:xfrm>
        </p:grpSpPr>
        <p:sp>
          <p:nvSpPr>
            <p:cNvPr id="61" name="Rectangle 62">
              <a:extLst>
                <a:ext uri="{FF2B5EF4-FFF2-40B4-BE49-F238E27FC236}">
                  <a16:creationId xmlns:a16="http://schemas.microsoft.com/office/drawing/2014/main" id="{871C8805-347F-0721-6BFF-FFFAA0CCC8DA}"/>
                </a:ext>
              </a:extLst>
            </p:cNvPr>
            <p:cNvSpPr>
              <a:spLocks noChangeArrowheads="1"/>
            </p:cNvSpPr>
            <p:nvPr/>
          </p:nvSpPr>
          <p:spPr bwMode="auto">
            <a:xfrm>
              <a:off x="2280" y="1834"/>
              <a:ext cx="1343" cy="12"/>
            </a:xfrm>
            <a:prstGeom prst="rect">
              <a:avLst/>
            </a:prstGeom>
            <a:solidFill>
              <a:srgbClr val="008000"/>
            </a:solidFill>
            <a:ln w="9525">
              <a:solidFill>
                <a:srgbClr val="66FF33"/>
              </a:solidFill>
              <a:miter lim="800000"/>
              <a:headEnd/>
              <a:tailEnd/>
            </a:ln>
          </p:spPr>
          <p:txBody>
            <a:bodyPr/>
            <a:lstStyle/>
            <a:p>
              <a:endParaRPr lang="en-US" sz="1350" dirty="0"/>
            </a:p>
          </p:txBody>
        </p:sp>
        <p:sp>
          <p:nvSpPr>
            <p:cNvPr id="62" name="Freeform 63">
              <a:extLst>
                <a:ext uri="{FF2B5EF4-FFF2-40B4-BE49-F238E27FC236}">
                  <a16:creationId xmlns:a16="http://schemas.microsoft.com/office/drawing/2014/main" id="{5F217E0D-AA02-F8F0-091C-99DD64FC9334}"/>
                </a:ext>
              </a:extLst>
            </p:cNvPr>
            <p:cNvSpPr>
              <a:spLocks/>
            </p:cNvSpPr>
            <p:nvPr/>
          </p:nvSpPr>
          <p:spPr bwMode="auto">
            <a:xfrm>
              <a:off x="2211" y="1802"/>
              <a:ext cx="78" cy="77"/>
            </a:xfrm>
            <a:custGeom>
              <a:avLst/>
              <a:gdLst>
                <a:gd name="T0" fmla="*/ 1 w 156"/>
                <a:gd name="T1" fmla="*/ 0 h 77"/>
                <a:gd name="T2" fmla="*/ 0 w 156"/>
                <a:gd name="T3" fmla="*/ 38 h 77"/>
                <a:gd name="T4" fmla="*/ 1 w 156"/>
                <a:gd name="T5" fmla="*/ 77 h 77"/>
                <a:gd name="T6" fmla="*/ 1 w 156"/>
                <a:gd name="T7" fmla="*/ 0 h 77"/>
                <a:gd name="T8" fmla="*/ 0 60000 65536"/>
                <a:gd name="T9" fmla="*/ 0 60000 65536"/>
                <a:gd name="T10" fmla="*/ 0 60000 65536"/>
                <a:gd name="T11" fmla="*/ 0 60000 65536"/>
                <a:gd name="T12" fmla="*/ 0 w 156"/>
                <a:gd name="T13" fmla="*/ 0 h 77"/>
                <a:gd name="T14" fmla="*/ 156 w 156"/>
                <a:gd name="T15" fmla="*/ 77 h 77"/>
              </a:gdLst>
              <a:ahLst/>
              <a:cxnLst>
                <a:cxn ang="T8">
                  <a:pos x="T0" y="T1"/>
                </a:cxn>
                <a:cxn ang="T9">
                  <a:pos x="T2" y="T3"/>
                </a:cxn>
                <a:cxn ang="T10">
                  <a:pos x="T4" y="T5"/>
                </a:cxn>
                <a:cxn ang="T11">
                  <a:pos x="T6" y="T7"/>
                </a:cxn>
              </a:cxnLst>
              <a:rect l="T12" t="T13" r="T14" b="T15"/>
              <a:pathLst>
                <a:path w="156" h="77">
                  <a:moveTo>
                    <a:pt x="156" y="0"/>
                  </a:moveTo>
                  <a:lnTo>
                    <a:pt x="0" y="38"/>
                  </a:lnTo>
                  <a:lnTo>
                    <a:pt x="156" y="77"/>
                  </a:lnTo>
                  <a:lnTo>
                    <a:pt x="156" y="0"/>
                  </a:lnTo>
                  <a:close/>
                </a:path>
              </a:pathLst>
            </a:custGeom>
            <a:solidFill>
              <a:srgbClr val="008000"/>
            </a:solidFill>
            <a:ln w="9525">
              <a:solidFill>
                <a:srgbClr val="66FF33"/>
              </a:solidFill>
              <a:round/>
              <a:headEnd/>
              <a:tailEnd/>
            </a:ln>
          </p:spPr>
          <p:txBody>
            <a:bodyPr/>
            <a:lstStyle/>
            <a:p>
              <a:endParaRPr lang="en-US" sz="1350" dirty="0"/>
            </a:p>
          </p:txBody>
        </p:sp>
        <p:sp>
          <p:nvSpPr>
            <p:cNvPr id="63" name="Freeform 64">
              <a:extLst>
                <a:ext uri="{FF2B5EF4-FFF2-40B4-BE49-F238E27FC236}">
                  <a16:creationId xmlns:a16="http://schemas.microsoft.com/office/drawing/2014/main" id="{29A087DD-A71E-9B6F-3897-0AD030FDD046}"/>
                </a:ext>
              </a:extLst>
            </p:cNvPr>
            <p:cNvSpPr>
              <a:spLocks/>
            </p:cNvSpPr>
            <p:nvPr/>
          </p:nvSpPr>
          <p:spPr bwMode="auto">
            <a:xfrm>
              <a:off x="3615" y="1802"/>
              <a:ext cx="77" cy="77"/>
            </a:xfrm>
            <a:custGeom>
              <a:avLst/>
              <a:gdLst>
                <a:gd name="T0" fmla="*/ 0 w 153"/>
                <a:gd name="T1" fmla="*/ 77 h 77"/>
                <a:gd name="T2" fmla="*/ 1 w 153"/>
                <a:gd name="T3" fmla="*/ 38 h 77"/>
                <a:gd name="T4" fmla="*/ 0 w 153"/>
                <a:gd name="T5" fmla="*/ 0 h 77"/>
                <a:gd name="T6" fmla="*/ 0 w 153"/>
                <a:gd name="T7" fmla="*/ 77 h 77"/>
                <a:gd name="T8" fmla="*/ 0 60000 65536"/>
                <a:gd name="T9" fmla="*/ 0 60000 65536"/>
                <a:gd name="T10" fmla="*/ 0 60000 65536"/>
                <a:gd name="T11" fmla="*/ 0 60000 65536"/>
                <a:gd name="T12" fmla="*/ 0 w 153"/>
                <a:gd name="T13" fmla="*/ 0 h 77"/>
                <a:gd name="T14" fmla="*/ 153 w 153"/>
                <a:gd name="T15" fmla="*/ 77 h 77"/>
              </a:gdLst>
              <a:ahLst/>
              <a:cxnLst>
                <a:cxn ang="T8">
                  <a:pos x="T0" y="T1"/>
                </a:cxn>
                <a:cxn ang="T9">
                  <a:pos x="T2" y="T3"/>
                </a:cxn>
                <a:cxn ang="T10">
                  <a:pos x="T4" y="T5"/>
                </a:cxn>
                <a:cxn ang="T11">
                  <a:pos x="T6" y="T7"/>
                </a:cxn>
              </a:cxnLst>
              <a:rect l="T12" t="T13" r="T14" b="T15"/>
              <a:pathLst>
                <a:path w="153" h="77">
                  <a:moveTo>
                    <a:pt x="0" y="77"/>
                  </a:moveTo>
                  <a:lnTo>
                    <a:pt x="153" y="38"/>
                  </a:lnTo>
                  <a:lnTo>
                    <a:pt x="0" y="0"/>
                  </a:lnTo>
                  <a:lnTo>
                    <a:pt x="0" y="77"/>
                  </a:lnTo>
                  <a:close/>
                </a:path>
              </a:pathLst>
            </a:custGeom>
            <a:solidFill>
              <a:srgbClr val="008000"/>
            </a:solidFill>
            <a:ln w="9525">
              <a:solidFill>
                <a:srgbClr val="66FF33"/>
              </a:solidFill>
              <a:round/>
              <a:headEnd/>
              <a:tailEnd/>
            </a:ln>
          </p:spPr>
          <p:txBody>
            <a:bodyPr/>
            <a:lstStyle/>
            <a:p>
              <a:endParaRPr lang="en-US" sz="1350" dirty="0"/>
            </a:p>
          </p:txBody>
        </p:sp>
      </p:grpSp>
      <p:grpSp>
        <p:nvGrpSpPr>
          <p:cNvPr id="64" name="Group 85">
            <a:extLst>
              <a:ext uri="{FF2B5EF4-FFF2-40B4-BE49-F238E27FC236}">
                <a16:creationId xmlns:a16="http://schemas.microsoft.com/office/drawing/2014/main" id="{C00F7B5E-9D05-3C26-DA38-2F2281010E79}"/>
              </a:ext>
            </a:extLst>
          </p:cNvPr>
          <p:cNvGrpSpPr>
            <a:grpSpLocks/>
          </p:cNvGrpSpPr>
          <p:nvPr/>
        </p:nvGrpSpPr>
        <p:grpSpPr bwMode="auto">
          <a:xfrm>
            <a:off x="6493871" y="2305525"/>
            <a:ext cx="14288" cy="1858566"/>
            <a:chOff x="4546" y="1696"/>
            <a:chExt cx="12" cy="1561"/>
          </a:xfrm>
        </p:grpSpPr>
        <p:sp>
          <p:nvSpPr>
            <p:cNvPr id="65" name="Rectangle 66">
              <a:extLst>
                <a:ext uri="{FF2B5EF4-FFF2-40B4-BE49-F238E27FC236}">
                  <a16:creationId xmlns:a16="http://schemas.microsoft.com/office/drawing/2014/main" id="{1228FB98-460E-9A09-2C30-D14D524B1FE6}"/>
                </a:ext>
              </a:extLst>
            </p:cNvPr>
            <p:cNvSpPr>
              <a:spLocks noChangeArrowheads="1"/>
            </p:cNvSpPr>
            <p:nvPr/>
          </p:nvSpPr>
          <p:spPr bwMode="auto">
            <a:xfrm>
              <a:off x="4546" y="1696"/>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66" name="Rectangle 67">
              <a:extLst>
                <a:ext uri="{FF2B5EF4-FFF2-40B4-BE49-F238E27FC236}">
                  <a16:creationId xmlns:a16="http://schemas.microsoft.com/office/drawing/2014/main" id="{3DB67118-3723-4D56-2FEA-B24163155B82}"/>
                </a:ext>
              </a:extLst>
            </p:cNvPr>
            <p:cNvSpPr>
              <a:spLocks noChangeArrowheads="1"/>
            </p:cNvSpPr>
            <p:nvPr/>
          </p:nvSpPr>
          <p:spPr bwMode="auto">
            <a:xfrm>
              <a:off x="4546" y="1780"/>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67" name="Rectangle 68">
              <a:extLst>
                <a:ext uri="{FF2B5EF4-FFF2-40B4-BE49-F238E27FC236}">
                  <a16:creationId xmlns:a16="http://schemas.microsoft.com/office/drawing/2014/main" id="{C8E13789-2E52-8C59-FCFF-916D7873E17F}"/>
                </a:ext>
              </a:extLst>
            </p:cNvPr>
            <p:cNvSpPr>
              <a:spLocks noChangeArrowheads="1"/>
            </p:cNvSpPr>
            <p:nvPr/>
          </p:nvSpPr>
          <p:spPr bwMode="auto">
            <a:xfrm>
              <a:off x="4546" y="1864"/>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68" name="Rectangle 69">
              <a:extLst>
                <a:ext uri="{FF2B5EF4-FFF2-40B4-BE49-F238E27FC236}">
                  <a16:creationId xmlns:a16="http://schemas.microsoft.com/office/drawing/2014/main" id="{CFC324CA-2423-979B-48AF-EC5CC29E8C5B}"/>
                </a:ext>
              </a:extLst>
            </p:cNvPr>
            <p:cNvSpPr>
              <a:spLocks noChangeArrowheads="1"/>
            </p:cNvSpPr>
            <p:nvPr/>
          </p:nvSpPr>
          <p:spPr bwMode="auto">
            <a:xfrm>
              <a:off x="4546" y="1948"/>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69" name="Rectangle 70">
              <a:extLst>
                <a:ext uri="{FF2B5EF4-FFF2-40B4-BE49-F238E27FC236}">
                  <a16:creationId xmlns:a16="http://schemas.microsoft.com/office/drawing/2014/main" id="{60CF218C-1847-2696-65A5-4B2DBC706247}"/>
                </a:ext>
              </a:extLst>
            </p:cNvPr>
            <p:cNvSpPr>
              <a:spLocks noChangeArrowheads="1"/>
            </p:cNvSpPr>
            <p:nvPr/>
          </p:nvSpPr>
          <p:spPr bwMode="auto">
            <a:xfrm>
              <a:off x="4546" y="2032"/>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70" name="Rectangle 71">
              <a:extLst>
                <a:ext uri="{FF2B5EF4-FFF2-40B4-BE49-F238E27FC236}">
                  <a16:creationId xmlns:a16="http://schemas.microsoft.com/office/drawing/2014/main" id="{0645E7BE-0D0E-4F3B-6751-7BAB7630D3C7}"/>
                </a:ext>
              </a:extLst>
            </p:cNvPr>
            <p:cNvSpPr>
              <a:spLocks noChangeArrowheads="1"/>
            </p:cNvSpPr>
            <p:nvPr/>
          </p:nvSpPr>
          <p:spPr bwMode="auto">
            <a:xfrm>
              <a:off x="4546" y="2116"/>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71" name="Rectangle 72">
              <a:extLst>
                <a:ext uri="{FF2B5EF4-FFF2-40B4-BE49-F238E27FC236}">
                  <a16:creationId xmlns:a16="http://schemas.microsoft.com/office/drawing/2014/main" id="{219B183C-9AEB-0469-AC79-D1216F5B5D10}"/>
                </a:ext>
              </a:extLst>
            </p:cNvPr>
            <p:cNvSpPr>
              <a:spLocks noChangeArrowheads="1"/>
            </p:cNvSpPr>
            <p:nvPr/>
          </p:nvSpPr>
          <p:spPr bwMode="auto">
            <a:xfrm>
              <a:off x="4546" y="2200"/>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72" name="Rectangle 73">
              <a:extLst>
                <a:ext uri="{FF2B5EF4-FFF2-40B4-BE49-F238E27FC236}">
                  <a16:creationId xmlns:a16="http://schemas.microsoft.com/office/drawing/2014/main" id="{B3202B89-10A1-F4BC-0DC1-3C86883E5085}"/>
                </a:ext>
              </a:extLst>
            </p:cNvPr>
            <p:cNvSpPr>
              <a:spLocks noChangeArrowheads="1"/>
            </p:cNvSpPr>
            <p:nvPr/>
          </p:nvSpPr>
          <p:spPr bwMode="auto">
            <a:xfrm>
              <a:off x="4546" y="2284"/>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73" name="Rectangle 74">
              <a:extLst>
                <a:ext uri="{FF2B5EF4-FFF2-40B4-BE49-F238E27FC236}">
                  <a16:creationId xmlns:a16="http://schemas.microsoft.com/office/drawing/2014/main" id="{8B437C75-0FA7-B866-AC57-16D5F8A97677}"/>
                </a:ext>
              </a:extLst>
            </p:cNvPr>
            <p:cNvSpPr>
              <a:spLocks noChangeArrowheads="1"/>
            </p:cNvSpPr>
            <p:nvPr/>
          </p:nvSpPr>
          <p:spPr bwMode="auto">
            <a:xfrm>
              <a:off x="4546" y="2368"/>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74" name="Rectangle 75">
              <a:extLst>
                <a:ext uri="{FF2B5EF4-FFF2-40B4-BE49-F238E27FC236}">
                  <a16:creationId xmlns:a16="http://schemas.microsoft.com/office/drawing/2014/main" id="{4C363C18-46DB-D64A-E575-7CB3A4B8F9FC}"/>
                </a:ext>
              </a:extLst>
            </p:cNvPr>
            <p:cNvSpPr>
              <a:spLocks noChangeArrowheads="1"/>
            </p:cNvSpPr>
            <p:nvPr/>
          </p:nvSpPr>
          <p:spPr bwMode="auto">
            <a:xfrm>
              <a:off x="4546" y="2452"/>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75" name="Rectangle 76">
              <a:extLst>
                <a:ext uri="{FF2B5EF4-FFF2-40B4-BE49-F238E27FC236}">
                  <a16:creationId xmlns:a16="http://schemas.microsoft.com/office/drawing/2014/main" id="{847A178E-C814-50C7-C82B-51E593EC94A4}"/>
                </a:ext>
              </a:extLst>
            </p:cNvPr>
            <p:cNvSpPr>
              <a:spLocks noChangeArrowheads="1"/>
            </p:cNvSpPr>
            <p:nvPr/>
          </p:nvSpPr>
          <p:spPr bwMode="auto">
            <a:xfrm>
              <a:off x="4546" y="2536"/>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76" name="Rectangle 77">
              <a:extLst>
                <a:ext uri="{FF2B5EF4-FFF2-40B4-BE49-F238E27FC236}">
                  <a16:creationId xmlns:a16="http://schemas.microsoft.com/office/drawing/2014/main" id="{AFC77EEA-E860-8A37-173E-CED150DF1947}"/>
                </a:ext>
              </a:extLst>
            </p:cNvPr>
            <p:cNvSpPr>
              <a:spLocks noChangeArrowheads="1"/>
            </p:cNvSpPr>
            <p:nvPr/>
          </p:nvSpPr>
          <p:spPr bwMode="auto">
            <a:xfrm>
              <a:off x="4546" y="2620"/>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77" name="Rectangle 78">
              <a:extLst>
                <a:ext uri="{FF2B5EF4-FFF2-40B4-BE49-F238E27FC236}">
                  <a16:creationId xmlns:a16="http://schemas.microsoft.com/office/drawing/2014/main" id="{63D5C375-037F-E80E-D449-49CEB81C6BF7}"/>
                </a:ext>
              </a:extLst>
            </p:cNvPr>
            <p:cNvSpPr>
              <a:spLocks noChangeArrowheads="1"/>
            </p:cNvSpPr>
            <p:nvPr/>
          </p:nvSpPr>
          <p:spPr bwMode="auto">
            <a:xfrm>
              <a:off x="4546" y="2705"/>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78" name="Rectangle 79">
              <a:extLst>
                <a:ext uri="{FF2B5EF4-FFF2-40B4-BE49-F238E27FC236}">
                  <a16:creationId xmlns:a16="http://schemas.microsoft.com/office/drawing/2014/main" id="{048F755E-2760-CB67-0DD3-199C892F5CF7}"/>
                </a:ext>
              </a:extLst>
            </p:cNvPr>
            <p:cNvSpPr>
              <a:spLocks noChangeArrowheads="1"/>
            </p:cNvSpPr>
            <p:nvPr/>
          </p:nvSpPr>
          <p:spPr bwMode="auto">
            <a:xfrm>
              <a:off x="4546" y="2789"/>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79" name="Rectangle 80">
              <a:extLst>
                <a:ext uri="{FF2B5EF4-FFF2-40B4-BE49-F238E27FC236}">
                  <a16:creationId xmlns:a16="http://schemas.microsoft.com/office/drawing/2014/main" id="{24CF6875-7426-24D9-0FC2-61240D140629}"/>
                </a:ext>
              </a:extLst>
            </p:cNvPr>
            <p:cNvSpPr>
              <a:spLocks noChangeArrowheads="1"/>
            </p:cNvSpPr>
            <p:nvPr/>
          </p:nvSpPr>
          <p:spPr bwMode="auto">
            <a:xfrm>
              <a:off x="4546" y="2873"/>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80" name="Rectangle 81">
              <a:extLst>
                <a:ext uri="{FF2B5EF4-FFF2-40B4-BE49-F238E27FC236}">
                  <a16:creationId xmlns:a16="http://schemas.microsoft.com/office/drawing/2014/main" id="{62F5FAD7-C94F-BAEE-6686-17CFB3B7D141}"/>
                </a:ext>
              </a:extLst>
            </p:cNvPr>
            <p:cNvSpPr>
              <a:spLocks noChangeArrowheads="1"/>
            </p:cNvSpPr>
            <p:nvPr/>
          </p:nvSpPr>
          <p:spPr bwMode="auto">
            <a:xfrm>
              <a:off x="4546" y="2957"/>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81" name="Rectangle 82">
              <a:extLst>
                <a:ext uri="{FF2B5EF4-FFF2-40B4-BE49-F238E27FC236}">
                  <a16:creationId xmlns:a16="http://schemas.microsoft.com/office/drawing/2014/main" id="{830FBDCB-53D3-8EAE-F950-E63EEF6CB3D4}"/>
                </a:ext>
              </a:extLst>
            </p:cNvPr>
            <p:cNvSpPr>
              <a:spLocks noChangeArrowheads="1"/>
            </p:cNvSpPr>
            <p:nvPr/>
          </p:nvSpPr>
          <p:spPr bwMode="auto">
            <a:xfrm>
              <a:off x="4546" y="3041"/>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82" name="Rectangle 83">
              <a:extLst>
                <a:ext uri="{FF2B5EF4-FFF2-40B4-BE49-F238E27FC236}">
                  <a16:creationId xmlns:a16="http://schemas.microsoft.com/office/drawing/2014/main" id="{6246C292-E60F-2AC5-DD9F-923D534C9502}"/>
                </a:ext>
              </a:extLst>
            </p:cNvPr>
            <p:cNvSpPr>
              <a:spLocks noChangeArrowheads="1"/>
            </p:cNvSpPr>
            <p:nvPr/>
          </p:nvSpPr>
          <p:spPr bwMode="auto">
            <a:xfrm>
              <a:off x="4546" y="3125"/>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83" name="Rectangle 84">
              <a:extLst>
                <a:ext uri="{FF2B5EF4-FFF2-40B4-BE49-F238E27FC236}">
                  <a16:creationId xmlns:a16="http://schemas.microsoft.com/office/drawing/2014/main" id="{50D42D51-41C4-B6BE-D87F-9179C6977C28}"/>
                </a:ext>
              </a:extLst>
            </p:cNvPr>
            <p:cNvSpPr>
              <a:spLocks noChangeArrowheads="1"/>
            </p:cNvSpPr>
            <p:nvPr/>
          </p:nvSpPr>
          <p:spPr bwMode="auto">
            <a:xfrm>
              <a:off x="4546" y="3209"/>
              <a:ext cx="12" cy="48"/>
            </a:xfrm>
            <a:prstGeom prst="rect">
              <a:avLst/>
            </a:prstGeom>
            <a:solidFill>
              <a:srgbClr val="000000"/>
            </a:solidFill>
            <a:ln w="9525">
              <a:solidFill>
                <a:schemeClr val="tx1"/>
              </a:solidFill>
              <a:miter lim="800000"/>
              <a:headEnd/>
              <a:tailEnd/>
            </a:ln>
          </p:spPr>
          <p:txBody>
            <a:bodyPr/>
            <a:lstStyle/>
            <a:p>
              <a:endParaRPr lang="en-US" sz="1350" dirty="0"/>
            </a:p>
          </p:txBody>
        </p:sp>
      </p:grpSp>
      <p:grpSp>
        <p:nvGrpSpPr>
          <p:cNvPr id="84" name="Group 89">
            <a:extLst>
              <a:ext uri="{FF2B5EF4-FFF2-40B4-BE49-F238E27FC236}">
                <a16:creationId xmlns:a16="http://schemas.microsoft.com/office/drawing/2014/main" id="{00CEF2CA-2244-6A71-B621-36B37EAE5025}"/>
              </a:ext>
            </a:extLst>
          </p:cNvPr>
          <p:cNvGrpSpPr>
            <a:grpSpLocks/>
          </p:cNvGrpSpPr>
          <p:nvPr/>
        </p:nvGrpSpPr>
        <p:grpSpPr bwMode="auto">
          <a:xfrm>
            <a:off x="5477077" y="2431731"/>
            <a:ext cx="1023938" cy="91679"/>
            <a:chOff x="3692" y="1802"/>
            <a:chExt cx="860" cy="77"/>
          </a:xfrm>
        </p:grpSpPr>
        <p:sp>
          <p:nvSpPr>
            <p:cNvPr id="85" name="Rectangle 86">
              <a:extLst>
                <a:ext uri="{FF2B5EF4-FFF2-40B4-BE49-F238E27FC236}">
                  <a16:creationId xmlns:a16="http://schemas.microsoft.com/office/drawing/2014/main" id="{4C88D4F1-FA73-7119-17F9-8E96B49DAE6B}"/>
                </a:ext>
              </a:extLst>
            </p:cNvPr>
            <p:cNvSpPr>
              <a:spLocks noChangeArrowheads="1"/>
            </p:cNvSpPr>
            <p:nvPr/>
          </p:nvSpPr>
          <p:spPr bwMode="auto">
            <a:xfrm>
              <a:off x="3761" y="1834"/>
              <a:ext cx="722" cy="12"/>
            </a:xfrm>
            <a:prstGeom prst="rect">
              <a:avLst/>
            </a:prstGeom>
            <a:solidFill>
              <a:srgbClr val="FF6600"/>
            </a:solidFill>
            <a:ln w="9525">
              <a:noFill/>
              <a:miter lim="800000"/>
              <a:headEnd/>
              <a:tailEnd/>
            </a:ln>
          </p:spPr>
          <p:txBody>
            <a:bodyPr/>
            <a:lstStyle/>
            <a:p>
              <a:endParaRPr lang="en-US" sz="1350" dirty="0"/>
            </a:p>
          </p:txBody>
        </p:sp>
        <p:sp>
          <p:nvSpPr>
            <p:cNvPr id="86" name="Freeform 87">
              <a:extLst>
                <a:ext uri="{FF2B5EF4-FFF2-40B4-BE49-F238E27FC236}">
                  <a16:creationId xmlns:a16="http://schemas.microsoft.com/office/drawing/2014/main" id="{DC430FF6-7E11-D862-3BBE-0EA446FEFAE7}"/>
                </a:ext>
              </a:extLst>
            </p:cNvPr>
            <p:cNvSpPr>
              <a:spLocks/>
            </p:cNvSpPr>
            <p:nvPr/>
          </p:nvSpPr>
          <p:spPr bwMode="auto">
            <a:xfrm>
              <a:off x="3692" y="1802"/>
              <a:ext cx="78" cy="77"/>
            </a:xfrm>
            <a:custGeom>
              <a:avLst/>
              <a:gdLst>
                <a:gd name="T0" fmla="*/ 1 w 155"/>
                <a:gd name="T1" fmla="*/ 0 h 77"/>
                <a:gd name="T2" fmla="*/ 0 w 155"/>
                <a:gd name="T3" fmla="*/ 38 h 77"/>
                <a:gd name="T4" fmla="*/ 1 w 155"/>
                <a:gd name="T5" fmla="*/ 77 h 77"/>
                <a:gd name="T6" fmla="*/ 1 w 155"/>
                <a:gd name="T7" fmla="*/ 0 h 77"/>
                <a:gd name="T8" fmla="*/ 0 60000 65536"/>
                <a:gd name="T9" fmla="*/ 0 60000 65536"/>
                <a:gd name="T10" fmla="*/ 0 60000 65536"/>
                <a:gd name="T11" fmla="*/ 0 60000 65536"/>
                <a:gd name="T12" fmla="*/ 0 w 155"/>
                <a:gd name="T13" fmla="*/ 0 h 77"/>
                <a:gd name="T14" fmla="*/ 155 w 155"/>
                <a:gd name="T15" fmla="*/ 77 h 77"/>
              </a:gdLst>
              <a:ahLst/>
              <a:cxnLst>
                <a:cxn ang="T8">
                  <a:pos x="T0" y="T1"/>
                </a:cxn>
                <a:cxn ang="T9">
                  <a:pos x="T2" y="T3"/>
                </a:cxn>
                <a:cxn ang="T10">
                  <a:pos x="T4" y="T5"/>
                </a:cxn>
                <a:cxn ang="T11">
                  <a:pos x="T6" y="T7"/>
                </a:cxn>
              </a:cxnLst>
              <a:rect l="T12" t="T13" r="T14" b="T15"/>
              <a:pathLst>
                <a:path w="155" h="77">
                  <a:moveTo>
                    <a:pt x="155" y="0"/>
                  </a:moveTo>
                  <a:lnTo>
                    <a:pt x="0" y="38"/>
                  </a:lnTo>
                  <a:lnTo>
                    <a:pt x="155" y="77"/>
                  </a:lnTo>
                  <a:lnTo>
                    <a:pt x="155" y="0"/>
                  </a:lnTo>
                  <a:close/>
                </a:path>
              </a:pathLst>
            </a:custGeom>
            <a:solidFill>
              <a:srgbClr val="FF6600"/>
            </a:solidFill>
            <a:ln w="9525">
              <a:noFill/>
              <a:round/>
              <a:headEnd/>
              <a:tailEnd/>
            </a:ln>
          </p:spPr>
          <p:txBody>
            <a:bodyPr/>
            <a:lstStyle/>
            <a:p>
              <a:endParaRPr lang="en-US" sz="1350" dirty="0"/>
            </a:p>
          </p:txBody>
        </p:sp>
        <p:sp>
          <p:nvSpPr>
            <p:cNvPr id="87" name="Freeform 88">
              <a:extLst>
                <a:ext uri="{FF2B5EF4-FFF2-40B4-BE49-F238E27FC236}">
                  <a16:creationId xmlns:a16="http://schemas.microsoft.com/office/drawing/2014/main" id="{EEDA4E94-8D04-7BB8-6484-70B59E3FB89B}"/>
                </a:ext>
              </a:extLst>
            </p:cNvPr>
            <p:cNvSpPr>
              <a:spLocks/>
            </p:cNvSpPr>
            <p:nvPr/>
          </p:nvSpPr>
          <p:spPr bwMode="auto">
            <a:xfrm>
              <a:off x="4475" y="1802"/>
              <a:ext cx="77" cy="77"/>
            </a:xfrm>
            <a:custGeom>
              <a:avLst/>
              <a:gdLst>
                <a:gd name="T0" fmla="*/ 0 w 154"/>
                <a:gd name="T1" fmla="*/ 77 h 77"/>
                <a:gd name="T2" fmla="*/ 1 w 154"/>
                <a:gd name="T3" fmla="*/ 38 h 77"/>
                <a:gd name="T4" fmla="*/ 0 w 154"/>
                <a:gd name="T5" fmla="*/ 0 h 77"/>
                <a:gd name="T6" fmla="*/ 0 w 154"/>
                <a:gd name="T7" fmla="*/ 77 h 77"/>
                <a:gd name="T8" fmla="*/ 0 60000 65536"/>
                <a:gd name="T9" fmla="*/ 0 60000 65536"/>
                <a:gd name="T10" fmla="*/ 0 60000 65536"/>
                <a:gd name="T11" fmla="*/ 0 60000 65536"/>
                <a:gd name="T12" fmla="*/ 0 w 154"/>
                <a:gd name="T13" fmla="*/ 0 h 77"/>
                <a:gd name="T14" fmla="*/ 154 w 154"/>
                <a:gd name="T15" fmla="*/ 77 h 77"/>
              </a:gdLst>
              <a:ahLst/>
              <a:cxnLst>
                <a:cxn ang="T8">
                  <a:pos x="T0" y="T1"/>
                </a:cxn>
                <a:cxn ang="T9">
                  <a:pos x="T2" y="T3"/>
                </a:cxn>
                <a:cxn ang="T10">
                  <a:pos x="T4" y="T5"/>
                </a:cxn>
                <a:cxn ang="T11">
                  <a:pos x="T6" y="T7"/>
                </a:cxn>
              </a:cxnLst>
              <a:rect l="T12" t="T13" r="T14" b="T15"/>
              <a:pathLst>
                <a:path w="154" h="77">
                  <a:moveTo>
                    <a:pt x="0" y="77"/>
                  </a:moveTo>
                  <a:lnTo>
                    <a:pt x="154" y="38"/>
                  </a:lnTo>
                  <a:lnTo>
                    <a:pt x="0" y="0"/>
                  </a:lnTo>
                  <a:lnTo>
                    <a:pt x="0" y="77"/>
                  </a:lnTo>
                  <a:close/>
                </a:path>
              </a:pathLst>
            </a:custGeom>
            <a:solidFill>
              <a:srgbClr val="FF6600"/>
            </a:solidFill>
            <a:ln w="9525">
              <a:noFill/>
              <a:round/>
              <a:headEnd/>
              <a:tailEnd/>
            </a:ln>
          </p:spPr>
          <p:txBody>
            <a:bodyPr/>
            <a:lstStyle/>
            <a:p>
              <a:endParaRPr lang="en-US" sz="1350" dirty="0"/>
            </a:p>
          </p:txBody>
        </p:sp>
      </p:grpSp>
      <p:sp>
        <p:nvSpPr>
          <p:cNvPr id="88" name="Rectangle 90">
            <a:extLst>
              <a:ext uri="{FF2B5EF4-FFF2-40B4-BE49-F238E27FC236}">
                <a16:creationId xmlns:a16="http://schemas.microsoft.com/office/drawing/2014/main" id="{8B8F6551-29E3-46EF-53CB-83D72B12C2D9}"/>
              </a:ext>
            </a:extLst>
          </p:cNvPr>
          <p:cNvSpPr>
            <a:spLocks noChangeArrowheads="1"/>
          </p:cNvSpPr>
          <p:nvPr/>
        </p:nvSpPr>
        <p:spPr bwMode="auto">
          <a:xfrm>
            <a:off x="2177857" y="2075736"/>
            <a:ext cx="1025128" cy="230981"/>
          </a:xfrm>
          <a:prstGeom prst="rect">
            <a:avLst/>
          </a:prstGeom>
          <a:noFill/>
          <a:ln w="9525">
            <a:noFill/>
            <a:miter lim="800000"/>
            <a:headEnd/>
            <a:tailEnd/>
          </a:ln>
        </p:spPr>
        <p:txBody>
          <a:bodyPr/>
          <a:lstStyle/>
          <a:p>
            <a:endParaRPr lang="en-US" sz="1350" dirty="0"/>
          </a:p>
        </p:txBody>
      </p:sp>
      <p:sp>
        <p:nvSpPr>
          <p:cNvPr id="89" name="Rectangle 91">
            <a:extLst>
              <a:ext uri="{FF2B5EF4-FFF2-40B4-BE49-F238E27FC236}">
                <a16:creationId xmlns:a16="http://schemas.microsoft.com/office/drawing/2014/main" id="{0089C31B-564A-D2C9-0615-AB6A3F3D8DC1}"/>
              </a:ext>
            </a:extLst>
          </p:cNvPr>
          <p:cNvSpPr>
            <a:spLocks noChangeArrowheads="1"/>
          </p:cNvSpPr>
          <p:nvPr/>
        </p:nvSpPr>
        <p:spPr bwMode="auto">
          <a:xfrm>
            <a:off x="2447796" y="1801489"/>
            <a:ext cx="589718" cy="484748"/>
          </a:xfrm>
          <a:prstGeom prst="rect">
            <a:avLst/>
          </a:prstGeom>
          <a:noFill/>
          <a:ln w="9525">
            <a:noFill/>
            <a:miter lim="800000"/>
            <a:headEnd/>
            <a:tailEnd/>
          </a:ln>
        </p:spPr>
        <p:txBody>
          <a:bodyPr wrap="square" lIns="0" tIns="0" rIns="0" bIns="0">
            <a:spAutoFit/>
          </a:bodyPr>
          <a:lstStyle/>
          <a:p>
            <a:r>
              <a:rPr lang="ky-KG" sz="1050" b="1" dirty="0">
                <a:solidFill>
                  <a:srgbClr val="0000FF"/>
                </a:solidFill>
                <a:latin typeface="Arial" charset="0"/>
              </a:rPr>
              <a:t>Выход на рынок</a:t>
            </a:r>
            <a:endParaRPr lang="en-US" sz="1350" dirty="0">
              <a:solidFill>
                <a:srgbClr val="0000FF"/>
              </a:solidFill>
            </a:endParaRPr>
          </a:p>
        </p:txBody>
      </p:sp>
      <p:sp>
        <p:nvSpPr>
          <p:cNvPr id="90" name="Rectangle 92">
            <a:extLst>
              <a:ext uri="{FF2B5EF4-FFF2-40B4-BE49-F238E27FC236}">
                <a16:creationId xmlns:a16="http://schemas.microsoft.com/office/drawing/2014/main" id="{824F0710-9F7C-625E-F5C1-05FD7A9E70D4}"/>
              </a:ext>
            </a:extLst>
          </p:cNvPr>
          <p:cNvSpPr>
            <a:spLocks noChangeArrowheads="1"/>
          </p:cNvSpPr>
          <p:nvPr/>
        </p:nvSpPr>
        <p:spPr bwMode="auto">
          <a:xfrm>
            <a:off x="2771977" y="2116217"/>
            <a:ext cx="44884" cy="161583"/>
          </a:xfrm>
          <a:prstGeom prst="rect">
            <a:avLst/>
          </a:prstGeom>
          <a:noFill/>
          <a:ln w="9525">
            <a:noFill/>
            <a:miter lim="800000"/>
            <a:headEnd/>
            <a:tailEnd/>
          </a:ln>
        </p:spPr>
        <p:txBody>
          <a:bodyPr wrap="none" lIns="0" tIns="0" rIns="0" bIns="0">
            <a:spAutoFit/>
          </a:bodyPr>
          <a:lstStyle/>
          <a:p>
            <a:r>
              <a:rPr lang="en-US" sz="1050" b="1" dirty="0">
                <a:solidFill>
                  <a:srgbClr val="33CCFF"/>
                </a:solidFill>
                <a:latin typeface="Arial" charset="0"/>
              </a:rPr>
              <a:t>-</a:t>
            </a:r>
            <a:endParaRPr lang="en-US" sz="1350" dirty="0">
              <a:solidFill>
                <a:srgbClr val="33CCFF"/>
              </a:solidFill>
            </a:endParaRPr>
          </a:p>
        </p:txBody>
      </p:sp>
      <p:sp>
        <p:nvSpPr>
          <p:cNvPr id="92" name="Rectangle 94">
            <a:extLst>
              <a:ext uri="{FF2B5EF4-FFF2-40B4-BE49-F238E27FC236}">
                <a16:creationId xmlns:a16="http://schemas.microsoft.com/office/drawing/2014/main" id="{E991DAA7-D4CF-22AC-67C5-4B5B22E677F2}"/>
              </a:ext>
            </a:extLst>
          </p:cNvPr>
          <p:cNvSpPr>
            <a:spLocks noChangeArrowheads="1"/>
          </p:cNvSpPr>
          <p:nvPr/>
        </p:nvSpPr>
        <p:spPr bwMode="auto">
          <a:xfrm>
            <a:off x="4168582" y="2190036"/>
            <a:ext cx="797719" cy="230981"/>
          </a:xfrm>
          <a:prstGeom prst="rect">
            <a:avLst/>
          </a:prstGeom>
          <a:noFill/>
          <a:ln w="9525">
            <a:noFill/>
            <a:miter lim="800000"/>
            <a:headEnd/>
            <a:tailEnd/>
          </a:ln>
        </p:spPr>
        <p:txBody>
          <a:bodyPr/>
          <a:lstStyle/>
          <a:p>
            <a:endParaRPr lang="en-US" sz="1350" dirty="0"/>
          </a:p>
        </p:txBody>
      </p:sp>
      <p:sp>
        <p:nvSpPr>
          <p:cNvPr id="93" name="Rectangle 95">
            <a:extLst>
              <a:ext uri="{FF2B5EF4-FFF2-40B4-BE49-F238E27FC236}">
                <a16:creationId xmlns:a16="http://schemas.microsoft.com/office/drawing/2014/main" id="{7D8BA933-928B-6B45-65D9-7A92026D17B3}"/>
              </a:ext>
            </a:extLst>
          </p:cNvPr>
          <p:cNvSpPr>
            <a:spLocks noChangeArrowheads="1"/>
          </p:cNvSpPr>
          <p:nvPr/>
        </p:nvSpPr>
        <p:spPr bwMode="auto">
          <a:xfrm>
            <a:off x="4281690" y="2115026"/>
            <a:ext cx="633187" cy="369332"/>
          </a:xfrm>
          <a:prstGeom prst="rect">
            <a:avLst/>
          </a:prstGeom>
          <a:noFill/>
          <a:ln w="9525">
            <a:noFill/>
            <a:miter lim="800000"/>
            <a:headEnd/>
            <a:tailEnd/>
          </a:ln>
        </p:spPr>
        <p:txBody>
          <a:bodyPr wrap="none" lIns="0" tIns="0" rIns="0" bIns="0">
            <a:spAutoFit/>
          </a:bodyPr>
          <a:lstStyle/>
          <a:p>
            <a:r>
              <a:rPr lang="ky-KG" sz="1050" b="1" dirty="0">
                <a:solidFill>
                  <a:srgbClr val="33CC33"/>
                </a:solidFill>
                <a:latin typeface="Arial" charset="0"/>
              </a:rPr>
              <a:t>Зрелость</a:t>
            </a:r>
          </a:p>
          <a:p>
            <a:endParaRPr lang="en-US" sz="1350" dirty="0">
              <a:solidFill>
                <a:srgbClr val="33CC33"/>
              </a:solidFill>
            </a:endParaRPr>
          </a:p>
        </p:txBody>
      </p:sp>
      <p:sp>
        <p:nvSpPr>
          <p:cNvPr id="94" name="Rectangle 96">
            <a:extLst>
              <a:ext uri="{FF2B5EF4-FFF2-40B4-BE49-F238E27FC236}">
                <a16:creationId xmlns:a16="http://schemas.microsoft.com/office/drawing/2014/main" id="{DEFB558C-6E52-F182-00C1-C2F01D484119}"/>
              </a:ext>
            </a:extLst>
          </p:cNvPr>
          <p:cNvSpPr>
            <a:spLocks noChangeArrowheads="1"/>
          </p:cNvSpPr>
          <p:nvPr/>
        </p:nvSpPr>
        <p:spPr bwMode="auto">
          <a:xfrm>
            <a:off x="5590188" y="2190036"/>
            <a:ext cx="797719" cy="230981"/>
          </a:xfrm>
          <a:prstGeom prst="rect">
            <a:avLst/>
          </a:prstGeom>
          <a:noFill/>
          <a:ln w="9525">
            <a:noFill/>
            <a:miter lim="800000"/>
            <a:headEnd/>
            <a:tailEnd/>
          </a:ln>
        </p:spPr>
        <p:txBody>
          <a:bodyPr/>
          <a:lstStyle/>
          <a:p>
            <a:endParaRPr lang="en-US" sz="1350" dirty="0"/>
          </a:p>
        </p:txBody>
      </p:sp>
      <p:sp>
        <p:nvSpPr>
          <p:cNvPr id="95" name="Rectangle 97">
            <a:extLst>
              <a:ext uri="{FF2B5EF4-FFF2-40B4-BE49-F238E27FC236}">
                <a16:creationId xmlns:a16="http://schemas.microsoft.com/office/drawing/2014/main" id="{C3973C9B-C9A9-4579-6603-FE613B7D6028}"/>
              </a:ext>
            </a:extLst>
          </p:cNvPr>
          <p:cNvSpPr>
            <a:spLocks noChangeArrowheads="1"/>
          </p:cNvSpPr>
          <p:nvPr/>
        </p:nvSpPr>
        <p:spPr bwMode="auto">
          <a:xfrm>
            <a:off x="5653289" y="1778546"/>
            <a:ext cx="1077875" cy="692497"/>
          </a:xfrm>
          <a:prstGeom prst="rect">
            <a:avLst/>
          </a:prstGeom>
          <a:noFill/>
          <a:ln w="9525">
            <a:noFill/>
            <a:miter lim="800000"/>
            <a:headEnd/>
            <a:tailEnd/>
          </a:ln>
        </p:spPr>
        <p:txBody>
          <a:bodyPr wrap="square" lIns="0" tIns="0" rIns="0" bIns="0">
            <a:spAutoFit/>
          </a:bodyPr>
          <a:lstStyle/>
          <a:p>
            <a:r>
              <a:rPr lang="ky-KG" sz="1050" b="1" dirty="0">
                <a:solidFill>
                  <a:srgbClr val="FF3300"/>
                </a:solidFill>
                <a:latin typeface="Arial" charset="0"/>
              </a:rPr>
              <a:t>Конец жизненного цикла</a:t>
            </a:r>
          </a:p>
          <a:p>
            <a:endParaRPr lang="en-US" sz="1350" dirty="0"/>
          </a:p>
        </p:txBody>
      </p:sp>
      <p:grpSp>
        <p:nvGrpSpPr>
          <p:cNvPr id="98" name="Group 104">
            <a:extLst>
              <a:ext uri="{FF2B5EF4-FFF2-40B4-BE49-F238E27FC236}">
                <a16:creationId xmlns:a16="http://schemas.microsoft.com/office/drawing/2014/main" id="{37BDC805-8C04-9718-E69E-982EB9547321}"/>
              </a:ext>
            </a:extLst>
          </p:cNvPr>
          <p:cNvGrpSpPr>
            <a:grpSpLocks/>
          </p:cNvGrpSpPr>
          <p:nvPr/>
        </p:nvGrpSpPr>
        <p:grpSpPr bwMode="auto">
          <a:xfrm>
            <a:off x="2223099" y="1594723"/>
            <a:ext cx="139304" cy="2581275"/>
            <a:chOff x="959" y="1099"/>
            <a:chExt cx="117" cy="2168"/>
          </a:xfrm>
          <a:solidFill>
            <a:schemeClr val="tx1"/>
          </a:solidFill>
        </p:grpSpPr>
        <p:sp>
          <p:nvSpPr>
            <p:cNvPr id="99" name="Rectangle 102">
              <a:extLst>
                <a:ext uri="{FF2B5EF4-FFF2-40B4-BE49-F238E27FC236}">
                  <a16:creationId xmlns:a16="http://schemas.microsoft.com/office/drawing/2014/main" id="{2A7CB128-766F-7E28-10F4-5C7A5D95B50D}"/>
                </a:ext>
              </a:extLst>
            </p:cNvPr>
            <p:cNvSpPr>
              <a:spLocks noChangeArrowheads="1"/>
            </p:cNvSpPr>
            <p:nvPr/>
          </p:nvSpPr>
          <p:spPr bwMode="auto">
            <a:xfrm>
              <a:off x="1011" y="1208"/>
              <a:ext cx="12" cy="2059"/>
            </a:xfrm>
            <a:prstGeom prst="rect">
              <a:avLst/>
            </a:prstGeom>
            <a:grpFill/>
            <a:ln w="9525">
              <a:solidFill>
                <a:schemeClr val="tx1"/>
              </a:solidFill>
              <a:miter lim="800000"/>
              <a:headEnd/>
              <a:tailEnd/>
            </a:ln>
          </p:spPr>
          <p:txBody>
            <a:bodyPr/>
            <a:lstStyle/>
            <a:p>
              <a:pPr>
                <a:defRPr/>
              </a:pPr>
              <a:endParaRPr lang="en-US" sz="1350" dirty="0"/>
            </a:p>
          </p:txBody>
        </p:sp>
        <p:sp>
          <p:nvSpPr>
            <p:cNvPr id="100" name="Freeform 103">
              <a:extLst>
                <a:ext uri="{FF2B5EF4-FFF2-40B4-BE49-F238E27FC236}">
                  <a16:creationId xmlns:a16="http://schemas.microsoft.com/office/drawing/2014/main" id="{ADCAD763-56B1-2BEF-2155-41128B946F24}"/>
                </a:ext>
              </a:extLst>
            </p:cNvPr>
            <p:cNvSpPr>
              <a:spLocks/>
            </p:cNvSpPr>
            <p:nvPr/>
          </p:nvSpPr>
          <p:spPr bwMode="auto">
            <a:xfrm>
              <a:off x="959" y="1099"/>
              <a:ext cx="117" cy="118"/>
            </a:xfrm>
            <a:custGeom>
              <a:avLst/>
              <a:gdLst>
                <a:gd name="T0" fmla="*/ 59 w 232"/>
                <a:gd name="T1" fmla="*/ 118 h 118"/>
                <a:gd name="T2" fmla="*/ 29 w 232"/>
                <a:gd name="T3" fmla="*/ 0 h 118"/>
                <a:gd name="T4" fmla="*/ 0 w 232"/>
                <a:gd name="T5" fmla="*/ 118 h 118"/>
                <a:gd name="T6" fmla="*/ 59 w 232"/>
                <a:gd name="T7" fmla="*/ 118 h 118"/>
                <a:gd name="T8" fmla="*/ 0 60000 65536"/>
                <a:gd name="T9" fmla="*/ 0 60000 65536"/>
                <a:gd name="T10" fmla="*/ 0 60000 65536"/>
                <a:gd name="T11" fmla="*/ 0 60000 65536"/>
                <a:gd name="T12" fmla="*/ 0 w 232"/>
                <a:gd name="T13" fmla="*/ 0 h 118"/>
                <a:gd name="T14" fmla="*/ 232 w 232"/>
                <a:gd name="T15" fmla="*/ 118 h 118"/>
              </a:gdLst>
              <a:ahLst/>
              <a:cxnLst>
                <a:cxn ang="T8">
                  <a:pos x="T0" y="T1"/>
                </a:cxn>
                <a:cxn ang="T9">
                  <a:pos x="T2" y="T3"/>
                </a:cxn>
                <a:cxn ang="T10">
                  <a:pos x="T4" y="T5"/>
                </a:cxn>
                <a:cxn ang="T11">
                  <a:pos x="T6" y="T7"/>
                </a:cxn>
              </a:cxnLst>
              <a:rect l="T12" t="T13" r="T14" b="T15"/>
              <a:pathLst>
                <a:path w="232" h="118">
                  <a:moveTo>
                    <a:pt x="232" y="118"/>
                  </a:moveTo>
                  <a:lnTo>
                    <a:pt x="115" y="0"/>
                  </a:lnTo>
                  <a:lnTo>
                    <a:pt x="0" y="118"/>
                  </a:lnTo>
                  <a:lnTo>
                    <a:pt x="232" y="118"/>
                  </a:lnTo>
                  <a:close/>
                </a:path>
              </a:pathLst>
            </a:custGeom>
            <a:grpFill/>
            <a:ln w="9525">
              <a:solidFill>
                <a:schemeClr val="tx1"/>
              </a:solidFill>
              <a:round/>
              <a:headEnd/>
              <a:tailEnd/>
            </a:ln>
          </p:spPr>
          <p:txBody>
            <a:bodyPr/>
            <a:lstStyle/>
            <a:p>
              <a:pPr>
                <a:defRPr/>
              </a:pPr>
              <a:endParaRPr lang="en-US" sz="1350" dirty="0"/>
            </a:p>
          </p:txBody>
        </p:sp>
      </p:grpSp>
      <p:sp>
        <p:nvSpPr>
          <p:cNvPr id="101" name="Rectangle 105">
            <a:extLst>
              <a:ext uri="{FF2B5EF4-FFF2-40B4-BE49-F238E27FC236}">
                <a16:creationId xmlns:a16="http://schemas.microsoft.com/office/drawing/2014/main" id="{0EFA126E-D49A-7BC6-E940-1B9BBB05EC0B}"/>
              </a:ext>
            </a:extLst>
          </p:cNvPr>
          <p:cNvSpPr>
            <a:spLocks noChangeArrowheads="1"/>
          </p:cNvSpPr>
          <p:nvPr/>
        </p:nvSpPr>
        <p:spPr bwMode="auto">
          <a:xfrm>
            <a:off x="6671275" y="4249817"/>
            <a:ext cx="683419" cy="253603"/>
          </a:xfrm>
          <a:prstGeom prst="rect">
            <a:avLst/>
          </a:prstGeom>
          <a:noFill/>
          <a:ln w="9525">
            <a:noFill/>
            <a:miter lim="800000"/>
            <a:headEnd/>
            <a:tailEnd/>
          </a:ln>
        </p:spPr>
        <p:txBody>
          <a:bodyPr/>
          <a:lstStyle/>
          <a:p>
            <a:endParaRPr lang="en-US" sz="1500" dirty="0">
              <a:solidFill>
                <a:srgbClr val="C00000"/>
              </a:solidFill>
            </a:endParaRPr>
          </a:p>
        </p:txBody>
      </p:sp>
      <p:sp>
        <p:nvSpPr>
          <p:cNvPr id="102" name="Rectangle 106">
            <a:extLst>
              <a:ext uri="{FF2B5EF4-FFF2-40B4-BE49-F238E27FC236}">
                <a16:creationId xmlns:a16="http://schemas.microsoft.com/office/drawing/2014/main" id="{9124FE79-5511-539A-18EA-3405EA5CC13D}"/>
              </a:ext>
            </a:extLst>
          </p:cNvPr>
          <p:cNvSpPr>
            <a:spLocks noChangeArrowheads="1"/>
          </p:cNvSpPr>
          <p:nvPr/>
        </p:nvSpPr>
        <p:spPr bwMode="auto">
          <a:xfrm>
            <a:off x="6801433" y="3883104"/>
            <a:ext cx="432811" cy="161583"/>
          </a:xfrm>
          <a:prstGeom prst="rect">
            <a:avLst/>
          </a:prstGeom>
          <a:noFill/>
          <a:ln w="9525">
            <a:noFill/>
            <a:miter lim="800000"/>
            <a:headEnd/>
            <a:tailEnd/>
          </a:ln>
        </p:spPr>
        <p:txBody>
          <a:bodyPr wrap="none" lIns="0" tIns="0" rIns="0" bIns="0">
            <a:spAutoFit/>
          </a:bodyPr>
          <a:lstStyle/>
          <a:p>
            <a:r>
              <a:rPr lang="ru-RU" sz="1050" b="1" i="1" dirty="0">
                <a:latin typeface="Arial" charset="0"/>
              </a:rPr>
              <a:t>Время</a:t>
            </a:r>
            <a:endParaRPr lang="en-US" sz="1500" dirty="0"/>
          </a:p>
        </p:txBody>
      </p:sp>
      <p:sp>
        <p:nvSpPr>
          <p:cNvPr id="103" name="Rectangle 107">
            <a:extLst>
              <a:ext uri="{FF2B5EF4-FFF2-40B4-BE49-F238E27FC236}">
                <a16:creationId xmlns:a16="http://schemas.microsoft.com/office/drawing/2014/main" id="{898D086B-F668-FDC2-4DB1-7F65F1877B5F}"/>
              </a:ext>
            </a:extLst>
          </p:cNvPr>
          <p:cNvSpPr>
            <a:spLocks noChangeArrowheads="1"/>
          </p:cNvSpPr>
          <p:nvPr/>
        </p:nvSpPr>
        <p:spPr bwMode="auto">
          <a:xfrm>
            <a:off x="1552778" y="1823323"/>
            <a:ext cx="797719" cy="438150"/>
          </a:xfrm>
          <a:prstGeom prst="rect">
            <a:avLst/>
          </a:prstGeom>
          <a:noFill/>
          <a:ln w="9525">
            <a:noFill/>
            <a:miter lim="800000"/>
            <a:headEnd/>
            <a:tailEnd/>
          </a:ln>
        </p:spPr>
        <p:txBody>
          <a:bodyPr/>
          <a:lstStyle/>
          <a:p>
            <a:endParaRPr lang="en-US" sz="1350" dirty="0"/>
          </a:p>
        </p:txBody>
      </p:sp>
      <p:sp>
        <p:nvSpPr>
          <p:cNvPr id="104" name="Rectangle 108">
            <a:extLst>
              <a:ext uri="{FF2B5EF4-FFF2-40B4-BE49-F238E27FC236}">
                <a16:creationId xmlns:a16="http://schemas.microsoft.com/office/drawing/2014/main" id="{268F25F1-44F1-77C0-120B-F685B6F19B82}"/>
              </a:ext>
            </a:extLst>
          </p:cNvPr>
          <p:cNvSpPr>
            <a:spLocks noChangeArrowheads="1"/>
          </p:cNvSpPr>
          <p:nvPr/>
        </p:nvSpPr>
        <p:spPr bwMode="auto">
          <a:xfrm>
            <a:off x="1206306" y="1923859"/>
            <a:ext cx="1042401" cy="184666"/>
          </a:xfrm>
          <a:prstGeom prst="rect">
            <a:avLst/>
          </a:prstGeom>
          <a:noFill/>
          <a:ln w="9525">
            <a:noFill/>
            <a:miter lim="800000"/>
            <a:headEnd/>
            <a:tailEnd/>
          </a:ln>
        </p:spPr>
        <p:txBody>
          <a:bodyPr wrap="none" lIns="0" tIns="0" rIns="0" bIns="0">
            <a:spAutoFit/>
          </a:bodyPr>
          <a:lstStyle/>
          <a:p>
            <a:r>
              <a:rPr lang="ky-KG" sz="1200" b="1" i="1" dirty="0">
                <a:latin typeface="Arial" charset="0"/>
              </a:rPr>
              <a:t>Объем рынка</a:t>
            </a:r>
          </a:p>
        </p:txBody>
      </p:sp>
      <p:grpSp>
        <p:nvGrpSpPr>
          <p:cNvPr id="106" name="Group 112">
            <a:extLst>
              <a:ext uri="{FF2B5EF4-FFF2-40B4-BE49-F238E27FC236}">
                <a16:creationId xmlns:a16="http://schemas.microsoft.com/office/drawing/2014/main" id="{B4CCB5C1-AB19-161F-E4D7-1BB70272C8E7}"/>
              </a:ext>
            </a:extLst>
          </p:cNvPr>
          <p:cNvGrpSpPr>
            <a:grpSpLocks/>
          </p:cNvGrpSpPr>
          <p:nvPr/>
        </p:nvGrpSpPr>
        <p:grpSpPr bwMode="auto">
          <a:xfrm>
            <a:off x="2285013" y="4147424"/>
            <a:ext cx="4955381" cy="91678"/>
            <a:chOff x="1011" y="3243"/>
            <a:chExt cx="4162" cy="77"/>
          </a:xfrm>
          <a:solidFill>
            <a:schemeClr val="tx1"/>
          </a:solidFill>
        </p:grpSpPr>
        <p:sp>
          <p:nvSpPr>
            <p:cNvPr id="107" name="Rectangle 110">
              <a:extLst>
                <a:ext uri="{FF2B5EF4-FFF2-40B4-BE49-F238E27FC236}">
                  <a16:creationId xmlns:a16="http://schemas.microsoft.com/office/drawing/2014/main" id="{210DB796-1514-99E7-B4AA-E7E576BBF08B}"/>
                </a:ext>
              </a:extLst>
            </p:cNvPr>
            <p:cNvSpPr>
              <a:spLocks noChangeArrowheads="1"/>
            </p:cNvSpPr>
            <p:nvPr/>
          </p:nvSpPr>
          <p:spPr bwMode="auto">
            <a:xfrm>
              <a:off x="1011" y="3275"/>
              <a:ext cx="4093" cy="12"/>
            </a:xfrm>
            <a:prstGeom prst="rect">
              <a:avLst/>
            </a:prstGeom>
            <a:grpFill/>
            <a:ln w="9525">
              <a:solidFill>
                <a:schemeClr val="tx1"/>
              </a:solidFill>
              <a:miter lim="800000"/>
              <a:headEnd/>
              <a:tailEnd/>
            </a:ln>
          </p:spPr>
          <p:txBody>
            <a:bodyPr/>
            <a:lstStyle/>
            <a:p>
              <a:pPr>
                <a:defRPr/>
              </a:pPr>
              <a:endParaRPr lang="en-US" sz="1500" dirty="0"/>
            </a:p>
          </p:txBody>
        </p:sp>
        <p:sp>
          <p:nvSpPr>
            <p:cNvPr id="108" name="Freeform 111">
              <a:extLst>
                <a:ext uri="{FF2B5EF4-FFF2-40B4-BE49-F238E27FC236}">
                  <a16:creationId xmlns:a16="http://schemas.microsoft.com/office/drawing/2014/main" id="{D53E7E14-5EF7-4DA2-728B-15BF357054F2}"/>
                </a:ext>
              </a:extLst>
            </p:cNvPr>
            <p:cNvSpPr>
              <a:spLocks/>
            </p:cNvSpPr>
            <p:nvPr/>
          </p:nvSpPr>
          <p:spPr bwMode="auto">
            <a:xfrm>
              <a:off x="5096" y="3243"/>
              <a:ext cx="77" cy="77"/>
            </a:xfrm>
            <a:custGeom>
              <a:avLst/>
              <a:gdLst>
                <a:gd name="T0" fmla="*/ 0 w 153"/>
                <a:gd name="T1" fmla="*/ 77 h 77"/>
                <a:gd name="T2" fmla="*/ 39 w 153"/>
                <a:gd name="T3" fmla="*/ 38 h 77"/>
                <a:gd name="T4" fmla="*/ 0 w 153"/>
                <a:gd name="T5" fmla="*/ 0 h 77"/>
                <a:gd name="T6" fmla="*/ 0 w 153"/>
                <a:gd name="T7" fmla="*/ 77 h 77"/>
                <a:gd name="T8" fmla="*/ 0 60000 65536"/>
                <a:gd name="T9" fmla="*/ 0 60000 65536"/>
                <a:gd name="T10" fmla="*/ 0 60000 65536"/>
                <a:gd name="T11" fmla="*/ 0 60000 65536"/>
                <a:gd name="T12" fmla="*/ 0 w 153"/>
                <a:gd name="T13" fmla="*/ 0 h 77"/>
                <a:gd name="T14" fmla="*/ 153 w 153"/>
                <a:gd name="T15" fmla="*/ 77 h 77"/>
              </a:gdLst>
              <a:ahLst/>
              <a:cxnLst>
                <a:cxn ang="T8">
                  <a:pos x="T0" y="T1"/>
                </a:cxn>
                <a:cxn ang="T9">
                  <a:pos x="T2" y="T3"/>
                </a:cxn>
                <a:cxn ang="T10">
                  <a:pos x="T4" y="T5"/>
                </a:cxn>
                <a:cxn ang="T11">
                  <a:pos x="T6" y="T7"/>
                </a:cxn>
              </a:cxnLst>
              <a:rect l="T12" t="T13" r="T14" b="T15"/>
              <a:pathLst>
                <a:path w="153" h="77">
                  <a:moveTo>
                    <a:pt x="0" y="77"/>
                  </a:moveTo>
                  <a:lnTo>
                    <a:pt x="153" y="38"/>
                  </a:lnTo>
                  <a:lnTo>
                    <a:pt x="0" y="0"/>
                  </a:lnTo>
                  <a:lnTo>
                    <a:pt x="0" y="77"/>
                  </a:lnTo>
                  <a:close/>
                </a:path>
              </a:pathLst>
            </a:custGeom>
            <a:grpFill/>
            <a:ln w="9525">
              <a:solidFill>
                <a:schemeClr val="tx1"/>
              </a:solidFill>
              <a:round/>
              <a:headEnd/>
              <a:tailEnd/>
            </a:ln>
          </p:spPr>
          <p:txBody>
            <a:bodyPr/>
            <a:lstStyle/>
            <a:p>
              <a:pPr>
                <a:defRPr/>
              </a:pPr>
              <a:endParaRPr lang="en-US" sz="1500" dirty="0"/>
            </a:p>
          </p:txBody>
        </p:sp>
      </p:grpSp>
      <p:grpSp>
        <p:nvGrpSpPr>
          <p:cNvPr id="109" name="Group 164">
            <a:extLst>
              <a:ext uri="{FF2B5EF4-FFF2-40B4-BE49-F238E27FC236}">
                <a16:creationId xmlns:a16="http://schemas.microsoft.com/office/drawing/2014/main" id="{7F1B155D-85DB-DFDD-8D1F-2227F53675CD}"/>
              </a:ext>
            </a:extLst>
          </p:cNvPr>
          <p:cNvGrpSpPr>
            <a:grpSpLocks/>
          </p:cNvGrpSpPr>
          <p:nvPr/>
        </p:nvGrpSpPr>
        <p:grpSpPr bwMode="auto">
          <a:xfrm>
            <a:off x="3024389" y="2305525"/>
            <a:ext cx="14288" cy="1858566"/>
            <a:chOff x="1632" y="1696"/>
            <a:chExt cx="12" cy="1561"/>
          </a:xfrm>
        </p:grpSpPr>
        <p:sp>
          <p:nvSpPr>
            <p:cNvPr id="110" name="Rectangle 145">
              <a:extLst>
                <a:ext uri="{FF2B5EF4-FFF2-40B4-BE49-F238E27FC236}">
                  <a16:creationId xmlns:a16="http://schemas.microsoft.com/office/drawing/2014/main" id="{8F767855-2043-D3A6-BC07-B412FE16C518}"/>
                </a:ext>
              </a:extLst>
            </p:cNvPr>
            <p:cNvSpPr>
              <a:spLocks noChangeArrowheads="1"/>
            </p:cNvSpPr>
            <p:nvPr/>
          </p:nvSpPr>
          <p:spPr bwMode="auto">
            <a:xfrm>
              <a:off x="1632" y="1696"/>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11" name="Rectangle 146">
              <a:extLst>
                <a:ext uri="{FF2B5EF4-FFF2-40B4-BE49-F238E27FC236}">
                  <a16:creationId xmlns:a16="http://schemas.microsoft.com/office/drawing/2014/main" id="{24E10514-4A1A-848A-4217-B295C80883EA}"/>
                </a:ext>
              </a:extLst>
            </p:cNvPr>
            <p:cNvSpPr>
              <a:spLocks noChangeArrowheads="1"/>
            </p:cNvSpPr>
            <p:nvPr/>
          </p:nvSpPr>
          <p:spPr bwMode="auto">
            <a:xfrm>
              <a:off x="1632" y="1780"/>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12" name="Rectangle 147">
              <a:extLst>
                <a:ext uri="{FF2B5EF4-FFF2-40B4-BE49-F238E27FC236}">
                  <a16:creationId xmlns:a16="http://schemas.microsoft.com/office/drawing/2014/main" id="{32FF6025-3FB5-DFD0-2533-350BCD262C79}"/>
                </a:ext>
              </a:extLst>
            </p:cNvPr>
            <p:cNvSpPr>
              <a:spLocks noChangeArrowheads="1"/>
            </p:cNvSpPr>
            <p:nvPr/>
          </p:nvSpPr>
          <p:spPr bwMode="auto">
            <a:xfrm>
              <a:off x="1632" y="1864"/>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13" name="Rectangle 148">
              <a:extLst>
                <a:ext uri="{FF2B5EF4-FFF2-40B4-BE49-F238E27FC236}">
                  <a16:creationId xmlns:a16="http://schemas.microsoft.com/office/drawing/2014/main" id="{961D46A4-6D78-95B4-AF4D-FA6D0BA35CE0}"/>
                </a:ext>
              </a:extLst>
            </p:cNvPr>
            <p:cNvSpPr>
              <a:spLocks noChangeArrowheads="1"/>
            </p:cNvSpPr>
            <p:nvPr/>
          </p:nvSpPr>
          <p:spPr bwMode="auto">
            <a:xfrm>
              <a:off x="1632" y="1948"/>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14" name="Rectangle 149">
              <a:extLst>
                <a:ext uri="{FF2B5EF4-FFF2-40B4-BE49-F238E27FC236}">
                  <a16:creationId xmlns:a16="http://schemas.microsoft.com/office/drawing/2014/main" id="{A4A2D5EF-374D-DED8-B717-22592CC19B53}"/>
                </a:ext>
              </a:extLst>
            </p:cNvPr>
            <p:cNvSpPr>
              <a:spLocks noChangeArrowheads="1"/>
            </p:cNvSpPr>
            <p:nvPr/>
          </p:nvSpPr>
          <p:spPr bwMode="auto">
            <a:xfrm>
              <a:off x="1632" y="2032"/>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15" name="Rectangle 150">
              <a:extLst>
                <a:ext uri="{FF2B5EF4-FFF2-40B4-BE49-F238E27FC236}">
                  <a16:creationId xmlns:a16="http://schemas.microsoft.com/office/drawing/2014/main" id="{B77D868F-F050-C289-8A4B-4412918E3F45}"/>
                </a:ext>
              </a:extLst>
            </p:cNvPr>
            <p:cNvSpPr>
              <a:spLocks noChangeArrowheads="1"/>
            </p:cNvSpPr>
            <p:nvPr/>
          </p:nvSpPr>
          <p:spPr bwMode="auto">
            <a:xfrm>
              <a:off x="1632" y="2116"/>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16" name="Rectangle 151">
              <a:extLst>
                <a:ext uri="{FF2B5EF4-FFF2-40B4-BE49-F238E27FC236}">
                  <a16:creationId xmlns:a16="http://schemas.microsoft.com/office/drawing/2014/main" id="{DE9CF648-5E0C-1877-CFE5-ADBE70AE0B45}"/>
                </a:ext>
              </a:extLst>
            </p:cNvPr>
            <p:cNvSpPr>
              <a:spLocks noChangeArrowheads="1"/>
            </p:cNvSpPr>
            <p:nvPr/>
          </p:nvSpPr>
          <p:spPr bwMode="auto">
            <a:xfrm>
              <a:off x="1632" y="2200"/>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17" name="Rectangle 152">
              <a:extLst>
                <a:ext uri="{FF2B5EF4-FFF2-40B4-BE49-F238E27FC236}">
                  <a16:creationId xmlns:a16="http://schemas.microsoft.com/office/drawing/2014/main" id="{30A6451B-6153-B6B7-FC65-88AD6E0E9E2F}"/>
                </a:ext>
              </a:extLst>
            </p:cNvPr>
            <p:cNvSpPr>
              <a:spLocks noChangeArrowheads="1"/>
            </p:cNvSpPr>
            <p:nvPr/>
          </p:nvSpPr>
          <p:spPr bwMode="auto">
            <a:xfrm>
              <a:off x="1632" y="2284"/>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18" name="Rectangle 153">
              <a:extLst>
                <a:ext uri="{FF2B5EF4-FFF2-40B4-BE49-F238E27FC236}">
                  <a16:creationId xmlns:a16="http://schemas.microsoft.com/office/drawing/2014/main" id="{1831DE0A-D8D2-406A-990D-1BFCC4B373D8}"/>
                </a:ext>
              </a:extLst>
            </p:cNvPr>
            <p:cNvSpPr>
              <a:spLocks noChangeArrowheads="1"/>
            </p:cNvSpPr>
            <p:nvPr/>
          </p:nvSpPr>
          <p:spPr bwMode="auto">
            <a:xfrm>
              <a:off x="1632" y="2368"/>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19" name="Rectangle 154">
              <a:extLst>
                <a:ext uri="{FF2B5EF4-FFF2-40B4-BE49-F238E27FC236}">
                  <a16:creationId xmlns:a16="http://schemas.microsoft.com/office/drawing/2014/main" id="{93820C97-A6C1-BDB8-2C35-54DF97239807}"/>
                </a:ext>
              </a:extLst>
            </p:cNvPr>
            <p:cNvSpPr>
              <a:spLocks noChangeArrowheads="1"/>
            </p:cNvSpPr>
            <p:nvPr/>
          </p:nvSpPr>
          <p:spPr bwMode="auto">
            <a:xfrm>
              <a:off x="1632" y="2452"/>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20" name="Rectangle 155">
              <a:extLst>
                <a:ext uri="{FF2B5EF4-FFF2-40B4-BE49-F238E27FC236}">
                  <a16:creationId xmlns:a16="http://schemas.microsoft.com/office/drawing/2014/main" id="{E705180C-FFD8-006D-7D11-9A4691244247}"/>
                </a:ext>
              </a:extLst>
            </p:cNvPr>
            <p:cNvSpPr>
              <a:spLocks noChangeArrowheads="1"/>
            </p:cNvSpPr>
            <p:nvPr/>
          </p:nvSpPr>
          <p:spPr bwMode="auto">
            <a:xfrm>
              <a:off x="1632" y="2536"/>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21" name="Rectangle 156">
              <a:extLst>
                <a:ext uri="{FF2B5EF4-FFF2-40B4-BE49-F238E27FC236}">
                  <a16:creationId xmlns:a16="http://schemas.microsoft.com/office/drawing/2014/main" id="{92246D36-9F0E-0B64-40CF-1324EF669BD5}"/>
                </a:ext>
              </a:extLst>
            </p:cNvPr>
            <p:cNvSpPr>
              <a:spLocks noChangeArrowheads="1"/>
            </p:cNvSpPr>
            <p:nvPr/>
          </p:nvSpPr>
          <p:spPr bwMode="auto">
            <a:xfrm>
              <a:off x="1632" y="2620"/>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22" name="Rectangle 157">
              <a:extLst>
                <a:ext uri="{FF2B5EF4-FFF2-40B4-BE49-F238E27FC236}">
                  <a16:creationId xmlns:a16="http://schemas.microsoft.com/office/drawing/2014/main" id="{1F45B2AB-41F6-D405-5661-14E3AB3FE87E}"/>
                </a:ext>
              </a:extLst>
            </p:cNvPr>
            <p:cNvSpPr>
              <a:spLocks noChangeArrowheads="1"/>
            </p:cNvSpPr>
            <p:nvPr/>
          </p:nvSpPr>
          <p:spPr bwMode="auto">
            <a:xfrm>
              <a:off x="1632" y="2705"/>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23" name="Rectangle 158">
              <a:extLst>
                <a:ext uri="{FF2B5EF4-FFF2-40B4-BE49-F238E27FC236}">
                  <a16:creationId xmlns:a16="http://schemas.microsoft.com/office/drawing/2014/main" id="{DC0E07B4-02CD-123E-68B9-1C26241033F2}"/>
                </a:ext>
              </a:extLst>
            </p:cNvPr>
            <p:cNvSpPr>
              <a:spLocks noChangeArrowheads="1"/>
            </p:cNvSpPr>
            <p:nvPr/>
          </p:nvSpPr>
          <p:spPr bwMode="auto">
            <a:xfrm>
              <a:off x="1632" y="2789"/>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24" name="Rectangle 159">
              <a:extLst>
                <a:ext uri="{FF2B5EF4-FFF2-40B4-BE49-F238E27FC236}">
                  <a16:creationId xmlns:a16="http://schemas.microsoft.com/office/drawing/2014/main" id="{C3BE1F84-5548-00FB-4304-45CD3EE751B5}"/>
                </a:ext>
              </a:extLst>
            </p:cNvPr>
            <p:cNvSpPr>
              <a:spLocks noChangeArrowheads="1"/>
            </p:cNvSpPr>
            <p:nvPr/>
          </p:nvSpPr>
          <p:spPr bwMode="auto">
            <a:xfrm>
              <a:off x="1632" y="2873"/>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25" name="Rectangle 160">
              <a:extLst>
                <a:ext uri="{FF2B5EF4-FFF2-40B4-BE49-F238E27FC236}">
                  <a16:creationId xmlns:a16="http://schemas.microsoft.com/office/drawing/2014/main" id="{58800796-D00F-35AE-DD01-313B56EE6F33}"/>
                </a:ext>
              </a:extLst>
            </p:cNvPr>
            <p:cNvSpPr>
              <a:spLocks noChangeArrowheads="1"/>
            </p:cNvSpPr>
            <p:nvPr/>
          </p:nvSpPr>
          <p:spPr bwMode="auto">
            <a:xfrm>
              <a:off x="1632" y="2957"/>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26" name="Rectangle 161">
              <a:extLst>
                <a:ext uri="{FF2B5EF4-FFF2-40B4-BE49-F238E27FC236}">
                  <a16:creationId xmlns:a16="http://schemas.microsoft.com/office/drawing/2014/main" id="{5E8CD9EA-00E1-021B-13A2-4CEF960D4BCC}"/>
                </a:ext>
              </a:extLst>
            </p:cNvPr>
            <p:cNvSpPr>
              <a:spLocks noChangeArrowheads="1"/>
            </p:cNvSpPr>
            <p:nvPr/>
          </p:nvSpPr>
          <p:spPr bwMode="auto">
            <a:xfrm>
              <a:off x="1632" y="3041"/>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27" name="Rectangle 162">
              <a:extLst>
                <a:ext uri="{FF2B5EF4-FFF2-40B4-BE49-F238E27FC236}">
                  <a16:creationId xmlns:a16="http://schemas.microsoft.com/office/drawing/2014/main" id="{6FF73B6B-1ED0-950A-DB03-10AD0B73C4B6}"/>
                </a:ext>
              </a:extLst>
            </p:cNvPr>
            <p:cNvSpPr>
              <a:spLocks noChangeArrowheads="1"/>
            </p:cNvSpPr>
            <p:nvPr/>
          </p:nvSpPr>
          <p:spPr bwMode="auto">
            <a:xfrm>
              <a:off x="1632" y="3125"/>
              <a:ext cx="12" cy="48"/>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28" name="Rectangle 163">
              <a:extLst>
                <a:ext uri="{FF2B5EF4-FFF2-40B4-BE49-F238E27FC236}">
                  <a16:creationId xmlns:a16="http://schemas.microsoft.com/office/drawing/2014/main" id="{F1D24BF5-4E8E-6B5C-772D-DFB82361519E}"/>
                </a:ext>
              </a:extLst>
            </p:cNvPr>
            <p:cNvSpPr>
              <a:spLocks noChangeArrowheads="1"/>
            </p:cNvSpPr>
            <p:nvPr/>
          </p:nvSpPr>
          <p:spPr bwMode="auto">
            <a:xfrm>
              <a:off x="1632" y="3209"/>
              <a:ext cx="12" cy="48"/>
            </a:xfrm>
            <a:prstGeom prst="rect">
              <a:avLst/>
            </a:prstGeom>
            <a:solidFill>
              <a:srgbClr val="000000"/>
            </a:solidFill>
            <a:ln w="9525">
              <a:solidFill>
                <a:schemeClr val="tx1"/>
              </a:solidFill>
              <a:miter lim="800000"/>
              <a:headEnd/>
              <a:tailEnd/>
            </a:ln>
          </p:spPr>
          <p:txBody>
            <a:bodyPr/>
            <a:lstStyle/>
            <a:p>
              <a:endParaRPr lang="en-US" sz="1350" dirty="0"/>
            </a:p>
          </p:txBody>
        </p:sp>
      </p:grpSp>
      <p:sp>
        <p:nvSpPr>
          <p:cNvPr id="129" name="Rectangle 165">
            <a:extLst>
              <a:ext uri="{FF2B5EF4-FFF2-40B4-BE49-F238E27FC236}">
                <a16:creationId xmlns:a16="http://schemas.microsoft.com/office/drawing/2014/main" id="{FFA5965C-5BA8-FB00-4679-3951E4914CE0}"/>
              </a:ext>
            </a:extLst>
          </p:cNvPr>
          <p:cNvSpPr>
            <a:spLocks noChangeArrowheads="1"/>
          </p:cNvSpPr>
          <p:nvPr/>
        </p:nvSpPr>
        <p:spPr bwMode="auto">
          <a:xfrm>
            <a:off x="2917233" y="2075736"/>
            <a:ext cx="1025129" cy="230981"/>
          </a:xfrm>
          <a:prstGeom prst="rect">
            <a:avLst/>
          </a:prstGeom>
          <a:noFill/>
          <a:ln w="9525">
            <a:noFill/>
            <a:miter lim="800000"/>
            <a:headEnd/>
            <a:tailEnd/>
          </a:ln>
        </p:spPr>
        <p:txBody>
          <a:bodyPr/>
          <a:lstStyle/>
          <a:p>
            <a:endParaRPr lang="en-US" sz="1350" dirty="0"/>
          </a:p>
        </p:txBody>
      </p:sp>
      <p:sp>
        <p:nvSpPr>
          <p:cNvPr id="130" name="Rectangle 166">
            <a:extLst>
              <a:ext uri="{FF2B5EF4-FFF2-40B4-BE49-F238E27FC236}">
                <a16:creationId xmlns:a16="http://schemas.microsoft.com/office/drawing/2014/main" id="{AB9697DC-BCD2-884B-24CB-325F49825912}"/>
              </a:ext>
            </a:extLst>
          </p:cNvPr>
          <p:cNvSpPr>
            <a:spLocks noChangeArrowheads="1"/>
          </p:cNvSpPr>
          <p:nvPr/>
        </p:nvSpPr>
        <p:spPr bwMode="auto">
          <a:xfrm>
            <a:off x="3138690" y="2115026"/>
            <a:ext cx="312586" cy="161583"/>
          </a:xfrm>
          <a:prstGeom prst="rect">
            <a:avLst/>
          </a:prstGeom>
          <a:noFill/>
          <a:ln w="9525">
            <a:noFill/>
            <a:miter lim="800000"/>
            <a:headEnd/>
            <a:tailEnd/>
          </a:ln>
        </p:spPr>
        <p:txBody>
          <a:bodyPr wrap="none" lIns="0" tIns="0" rIns="0" bIns="0">
            <a:spAutoFit/>
          </a:bodyPr>
          <a:lstStyle/>
          <a:p>
            <a:r>
              <a:rPr lang="ky-KG" sz="1050" b="1" dirty="0">
                <a:solidFill>
                  <a:srgbClr val="0000FF"/>
                </a:solidFill>
                <a:latin typeface="Arial" charset="0"/>
              </a:rPr>
              <a:t>Рост</a:t>
            </a:r>
            <a:endParaRPr lang="en-US" sz="1350" dirty="0">
              <a:solidFill>
                <a:srgbClr val="0000FF"/>
              </a:solidFill>
            </a:endParaRPr>
          </a:p>
        </p:txBody>
      </p:sp>
      <p:grpSp>
        <p:nvGrpSpPr>
          <p:cNvPr id="131" name="Group 170">
            <a:extLst>
              <a:ext uri="{FF2B5EF4-FFF2-40B4-BE49-F238E27FC236}">
                <a16:creationId xmlns:a16="http://schemas.microsoft.com/office/drawing/2014/main" id="{15C3E3FE-F17A-4BEB-9E10-DAD15602E890}"/>
              </a:ext>
            </a:extLst>
          </p:cNvPr>
          <p:cNvGrpSpPr>
            <a:grpSpLocks/>
          </p:cNvGrpSpPr>
          <p:nvPr/>
        </p:nvGrpSpPr>
        <p:grpSpPr bwMode="auto">
          <a:xfrm>
            <a:off x="3031533" y="2431731"/>
            <a:ext cx="682229" cy="91679"/>
            <a:chOff x="1638" y="1802"/>
            <a:chExt cx="573" cy="77"/>
          </a:xfrm>
        </p:grpSpPr>
        <p:sp>
          <p:nvSpPr>
            <p:cNvPr id="132" name="Rectangle 167">
              <a:extLst>
                <a:ext uri="{FF2B5EF4-FFF2-40B4-BE49-F238E27FC236}">
                  <a16:creationId xmlns:a16="http://schemas.microsoft.com/office/drawing/2014/main" id="{0105C05E-CC09-E7DC-4DCD-775417428178}"/>
                </a:ext>
              </a:extLst>
            </p:cNvPr>
            <p:cNvSpPr>
              <a:spLocks noChangeArrowheads="1"/>
            </p:cNvSpPr>
            <p:nvPr/>
          </p:nvSpPr>
          <p:spPr bwMode="auto">
            <a:xfrm>
              <a:off x="1707" y="1834"/>
              <a:ext cx="436" cy="12"/>
            </a:xfrm>
            <a:prstGeom prst="rect">
              <a:avLst/>
            </a:prstGeom>
            <a:solidFill>
              <a:srgbClr val="000000"/>
            </a:solidFill>
            <a:ln w="9525">
              <a:solidFill>
                <a:schemeClr val="tx1"/>
              </a:solidFill>
              <a:miter lim="800000"/>
              <a:headEnd/>
              <a:tailEnd/>
            </a:ln>
          </p:spPr>
          <p:txBody>
            <a:bodyPr/>
            <a:lstStyle/>
            <a:p>
              <a:endParaRPr lang="en-US" sz="1350" dirty="0"/>
            </a:p>
          </p:txBody>
        </p:sp>
        <p:sp>
          <p:nvSpPr>
            <p:cNvPr id="133" name="Freeform 168">
              <a:extLst>
                <a:ext uri="{FF2B5EF4-FFF2-40B4-BE49-F238E27FC236}">
                  <a16:creationId xmlns:a16="http://schemas.microsoft.com/office/drawing/2014/main" id="{7EDE64BD-DB6C-BE00-0932-21C3033EF87B}"/>
                </a:ext>
              </a:extLst>
            </p:cNvPr>
            <p:cNvSpPr>
              <a:spLocks/>
            </p:cNvSpPr>
            <p:nvPr/>
          </p:nvSpPr>
          <p:spPr bwMode="auto">
            <a:xfrm>
              <a:off x="1638" y="1802"/>
              <a:ext cx="78" cy="77"/>
            </a:xfrm>
            <a:custGeom>
              <a:avLst/>
              <a:gdLst>
                <a:gd name="T0" fmla="*/ 1 w 155"/>
                <a:gd name="T1" fmla="*/ 0 h 77"/>
                <a:gd name="T2" fmla="*/ 0 w 155"/>
                <a:gd name="T3" fmla="*/ 38 h 77"/>
                <a:gd name="T4" fmla="*/ 1 w 155"/>
                <a:gd name="T5" fmla="*/ 77 h 77"/>
                <a:gd name="T6" fmla="*/ 1 w 155"/>
                <a:gd name="T7" fmla="*/ 0 h 77"/>
                <a:gd name="T8" fmla="*/ 0 60000 65536"/>
                <a:gd name="T9" fmla="*/ 0 60000 65536"/>
                <a:gd name="T10" fmla="*/ 0 60000 65536"/>
                <a:gd name="T11" fmla="*/ 0 60000 65536"/>
                <a:gd name="T12" fmla="*/ 0 w 155"/>
                <a:gd name="T13" fmla="*/ 0 h 77"/>
                <a:gd name="T14" fmla="*/ 155 w 155"/>
                <a:gd name="T15" fmla="*/ 77 h 77"/>
              </a:gdLst>
              <a:ahLst/>
              <a:cxnLst>
                <a:cxn ang="T8">
                  <a:pos x="T0" y="T1"/>
                </a:cxn>
                <a:cxn ang="T9">
                  <a:pos x="T2" y="T3"/>
                </a:cxn>
                <a:cxn ang="T10">
                  <a:pos x="T4" y="T5"/>
                </a:cxn>
                <a:cxn ang="T11">
                  <a:pos x="T6" y="T7"/>
                </a:cxn>
              </a:cxnLst>
              <a:rect l="T12" t="T13" r="T14" b="T15"/>
              <a:pathLst>
                <a:path w="155" h="77">
                  <a:moveTo>
                    <a:pt x="155" y="0"/>
                  </a:moveTo>
                  <a:lnTo>
                    <a:pt x="0" y="38"/>
                  </a:lnTo>
                  <a:lnTo>
                    <a:pt x="155" y="77"/>
                  </a:lnTo>
                  <a:lnTo>
                    <a:pt x="155" y="0"/>
                  </a:lnTo>
                  <a:close/>
                </a:path>
              </a:pathLst>
            </a:custGeom>
            <a:solidFill>
              <a:srgbClr val="000000"/>
            </a:solidFill>
            <a:ln w="9525">
              <a:solidFill>
                <a:schemeClr val="tx1"/>
              </a:solidFill>
              <a:round/>
              <a:headEnd/>
              <a:tailEnd/>
            </a:ln>
          </p:spPr>
          <p:txBody>
            <a:bodyPr/>
            <a:lstStyle/>
            <a:p>
              <a:endParaRPr lang="en-US" sz="1350" dirty="0"/>
            </a:p>
          </p:txBody>
        </p:sp>
        <p:sp>
          <p:nvSpPr>
            <p:cNvPr id="134" name="Freeform 169">
              <a:extLst>
                <a:ext uri="{FF2B5EF4-FFF2-40B4-BE49-F238E27FC236}">
                  <a16:creationId xmlns:a16="http://schemas.microsoft.com/office/drawing/2014/main" id="{EE3B156D-41CE-67CC-A14D-604DA91A8F55}"/>
                </a:ext>
              </a:extLst>
            </p:cNvPr>
            <p:cNvSpPr>
              <a:spLocks/>
            </p:cNvSpPr>
            <p:nvPr/>
          </p:nvSpPr>
          <p:spPr bwMode="auto">
            <a:xfrm>
              <a:off x="2135" y="1802"/>
              <a:ext cx="76" cy="77"/>
            </a:xfrm>
            <a:custGeom>
              <a:avLst/>
              <a:gdLst>
                <a:gd name="T0" fmla="*/ 0 w 153"/>
                <a:gd name="T1" fmla="*/ 77 h 77"/>
                <a:gd name="T2" fmla="*/ 0 w 153"/>
                <a:gd name="T3" fmla="*/ 38 h 77"/>
                <a:gd name="T4" fmla="*/ 0 w 153"/>
                <a:gd name="T5" fmla="*/ 0 h 77"/>
                <a:gd name="T6" fmla="*/ 0 w 153"/>
                <a:gd name="T7" fmla="*/ 77 h 77"/>
                <a:gd name="T8" fmla="*/ 0 60000 65536"/>
                <a:gd name="T9" fmla="*/ 0 60000 65536"/>
                <a:gd name="T10" fmla="*/ 0 60000 65536"/>
                <a:gd name="T11" fmla="*/ 0 60000 65536"/>
                <a:gd name="T12" fmla="*/ 0 w 153"/>
                <a:gd name="T13" fmla="*/ 0 h 77"/>
                <a:gd name="T14" fmla="*/ 153 w 153"/>
                <a:gd name="T15" fmla="*/ 77 h 77"/>
              </a:gdLst>
              <a:ahLst/>
              <a:cxnLst>
                <a:cxn ang="T8">
                  <a:pos x="T0" y="T1"/>
                </a:cxn>
                <a:cxn ang="T9">
                  <a:pos x="T2" y="T3"/>
                </a:cxn>
                <a:cxn ang="T10">
                  <a:pos x="T4" y="T5"/>
                </a:cxn>
                <a:cxn ang="T11">
                  <a:pos x="T6" y="T7"/>
                </a:cxn>
              </a:cxnLst>
              <a:rect l="T12" t="T13" r="T14" b="T15"/>
              <a:pathLst>
                <a:path w="153" h="77">
                  <a:moveTo>
                    <a:pt x="0" y="77"/>
                  </a:moveTo>
                  <a:lnTo>
                    <a:pt x="153" y="38"/>
                  </a:lnTo>
                  <a:lnTo>
                    <a:pt x="0" y="0"/>
                  </a:lnTo>
                  <a:lnTo>
                    <a:pt x="0" y="77"/>
                  </a:lnTo>
                  <a:close/>
                </a:path>
              </a:pathLst>
            </a:custGeom>
            <a:solidFill>
              <a:srgbClr val="000000"/>
            </a:solidFill>
            <a:ln w="9525">
              <a:solidFill>
                <a:schemeClr val="tx1"/>
              </a:solidFill>
              <a:round/>
              <a:headEnd/>
              <a:tailEnd/>
            </a:ln>
          </p:spPr>
          <p:txBody>
            <a:bodyPr/>
            <a:lstStyle/>
            <a:p>
              <a:endParaRPr lang="en-US" sz="1350" dirty="0"/>
            </a:p>
          </p:txBody>
        </p:sp>
      </p:grpSp>
      <p:sp>
        <p:nvSpPr>
          <p:cNvPr id="135" name="Rectangle 175">
            <a:extLst>
              <a:ext uri="{FF2B5EF4-FFF2-40B4-BE49-F238E27FC236}">
                <a16:creationId xmlns:a16="http://schemas.microsoft.com/office/drawing/2014/main" id="{6A694987-F7EC-6D3B-BFCF-D30F622408BD}"/>
              </a:ext>
            </a:extLst>
          </p:cNvPr>
          <p:cNvSpPr>
            <a:spLocks noChangeArrowheads="1"/>
          </p:cNvSpPr>
          <p:nvPr/>
        </p:nvSpPr>
        <p:spPr bwMode="auto">
          <a:xfrm>
            <a:off x="2622529" y="2749576"/>
            <a:ext cx="2936701" cy="138499"/>
          </a:xfrm>
          <a:prstGeom prst="rect">
            <a:avLst/>
          </a:prstGeom>
          <a:noFill/>
          <a:ln w="9525">
            <a:noFill/>
            <a:miter lim="800000"/>
            <a:headEnd/>
            <a:tailEnd/>
          </a:ln>
        </p:spPr>
        <p:txBody>
          <a:bodyPr wrap="none" lIns="0" tIns="0" rIns="0" bIns="0">
            <a:spAutoFit/>
          </a:bodyPr>
          <a:lstStyle/>
          <a:p>
            <a:r>
              <a:rPr lang="ru-RU" sz="900" b="1" dirty="0">
                <a:latin typeface="Arial" charset="0"/>
              </a:rPr>
              <a:t>Баланс между уровнем обслуживания и затратами</a:t>
            </a:r>
          </a:p>
        </p:txBody>
      </p:sp>
      <p:sp>
        <p:nvSpPr>
          <p:cNvPr id="136" name="Rectangle 179">
            <a:extLst>
              <a:ext uri="{FF2B5EF4-FFF2-40B4-BE49-F238E27FC236}">
                <a16:creationId xmlns:a16="http://schemas.microsoft.com/office/drawing/2014/main" id="{05A3F419-B51E-E74E-F314-E7F1D6508C11}"/>
              </a:ext>
            </a:extLst>
          </p:cNvPr>
          <p:cNvSpPr>
            <a:spLocks noChangeArrowheads="1"/>
          </p:cNvSpPr>
          <p:nvPr/>
        </p:nvSpPr>
        <p:spPr bwMode="auto">
          <a:xfrm>
            <a:off x="2660655" y="2924651"/>
            <a:ext cx="2378856" cy="138499"/>
          </a:xfrm>
          <a:prstGeom prst="rect">
            <a:avLst/>
          </a:prstGeom>
          <a:noFill/>
          <a:ln w="9525">
            <a:noFill/>
            <a:miter lim="800000"/>
            <a:headEnd/>
            <a:tailEnd/>
          </a:ln>
        </p:spPr>
        <p:txBody>
          <a:bodyPr wrap="none" lIns="0" tIns="0" rIns="0" bIns="0">
            <a:spAutoFit/>
          </a:bodyPr>
          <a:lstStyle/>
          <a:p>
            <a:r>
              <a:rPr lang="ky-KG" sz="900" b="1" dirty="0">
                <a:latin typeface="Arial" charset="0"/>
              </a:rPr>
              <a:t>Контроль логистической эффективности</a:t>
            </a:r>
          </a:p>
        </p:txBody>
      </p:sp>
      <p:sp>
        <p:nvSpPr>
          <p:cNvPr id="137" name="Rectangle 180">
            <a:extLst>
              <a:ext uri="{FF2B5EF4-FFF2-40B4-BE49-F238E27FC236}">
                <a16:creationId xmlns:a16="http://schemas.microsoft.com/office/drawing/2014/main" id="{955DEBC8-C595-56D2-6135-7DEBF7FA3DE4}"/>
              </a:ext>
            </a:extLst>
          </p:cNvPr>
          <p:cNvSpPr>
            <a:spLocks noChangeArrowheads="1"/>
          </p:cNvSpPr>
          <p:nvPr/>
        </p:nvSpPr>
        <p:spPr bwMode="auto">
          <a:xfrm>
            <a:off x="3429203" y="3277077"/>
            <a:ext cx="2237185" cy="345281"/>
          </a:xfrm>
          <a:prstGeom prst="rect">
            <a:avLst/>
          </a:prstGeom>
          <a:noFill/>
          <a:ln w="9525">
            <a:noFill/>
            <a:miter lim="800000"/>
            <a:headEnd/>
            <a:tailEnd/>
          </a:ln>
        </p:spPr>
        <p:txBody>
          <a:bodyPr/>
          <a:lstStyle/>
          <a:p>
            <a:endParaRPr lang="en-US" sz="1350" dirty="0"/>
          </a:p>
        </p:txBody>
      </p:sp>
      <p:sp>
        <p:nvSpPr>
          <p:cNvPr id="138" name="Rectangle 19">
            <a:extLst>
              <a:ext uri="{FF2B5EF4-FFF2-40B4-BE49-F238E27FC236}">
                <a16:creationId xmlns:a16="http://schemas.microsoft.com/office/drawing/2014/main" id="{FBC3D370-84AE-7135-8FEE-1C3BD862CFCF}"/>
              </a:ext>
            </a:extLst>
          </p:cNvPr>
          <p:cNvSpPr>
            <a:spLocks noChangeArrowheads="1"/>
          </p:cNvSpPr>
          <p:nvPr/>
        </p:nvSpPr>
        <p:spPr bwMode="auto">
          <a:xfrm>
            <a:off x="1630957" y="3322320"/>
            <a:ext cx="2801152" cy="438582"/>
          </a:xfrm>
          <a:prstGeom prst="rect">
            <a:avLst/>
          </a:prstGeom>
          <a:noFill/>
          <a:ln w="9525">
            <a:noFill/>
            <a:miter lim="800000"/>
            <a:headEnd/>
            <a:tailEnd/>
          </a:ln>
        </p:spPr>
        <p:txBody>
          <a:bodyPr wrap="none" lIns="0" tIns="0" rIns="0" bIns="0">
            <a:spAutoFit/>
          </a:bodyPr>
          <a:lstStyle/>
          <a:p>
            <a:pPr algn="ctr"/>
            <a:r>
              <a:rPr lang="ky-KG" sz="1500" b="1" i="1" dirty="0">
                <a:solidFill>
                  <a:srgbClr val="006600"/>
                </a:solidFill>
                <a:highlight>
                  <a:srgbClr val="FFFF00"/>
                </a:highlight>
                <a:latin typeface="Arial" charset="0"/>
              </a:rPr>
              <a:t>Экономичная цепь поставок</a:t>
            </a:r>
          </a:p>
          <a:p>
            <a:pPr algn="ctr"/>
            <a:endParaRPr lang="en-US" sz="1350" b="1" i="1" dirty="0">
              <a:solidFill>
                <a:srgbClr val="006600"/>
              </a:solidFill>
              <a:highlight>
                <a:srgbClr val="FFFF00"/>
              </a:highlight>
            </a:endParaRPr>
          </a:p>
        </p:txBody>
      </p:sp>
      <p:sp>
        <p:nvSpPr>
          <p:cNvPr id="140" name="Rectangle 19">
            <a:extLst>
              <a:ext uri="{FF2B5EF4-FFF2-40B4-BE49-F238E27FC236}">
                <a16:creationId xmlns:a16="http://schemas.microsoft.com/office/drawing/2014/main" id="{790BD6F4-82F5-1ED9-2F5A-95356394C3FC}"/>
              </a:ext>
            </a:extLst>
          </p:cNvPr>
          <p:cNvSpPr>
            <a:spLocks noChangeArrowheads="1"/>
          </p:cNvSpPr>
          <p:nvPr/>
        </p:nvSpPr>
        <p:spPr bwMode="auto">
          <a:xfrm>
            <a:off x="4547795" y="3351807"/>
            <a:ext cx="1921552" cy="230832"/>
          </a:xfrm>
          <a:prstGeom prst="rect">
            <a:avLst/>
          </a:prstGeom>
          <a:noFill/>
          <a:ln w="9525">
            <a:noFill/>
            <a:miter lim="800000"/>
            <a:headEnd/>
            <a:tailEnd/>
          </a:ln>
        </p:spPr>
        <p:txBody>
          <a:bodyPr wrap="none" lIns="0" tIns="0" rIns="0" bIns="0">
            <a:spAutoFit/>
          </a:bodyPr>
          <a:lstStyle/>
          <a:p>
            <a:pPr algn="ctr"/>
            <a:r>
              <a:rPr lang="ky-KG" sz="1500" b="1" i="1" dirty="0">
                <a:solidFill>
                  <a:srgbClr val="006600"/>
                </a:solidFill>
                <a:highlight>
                  <a:srgbClr val="FFFF00"/>
                </a:highlight>
              </a:rPr>
              <a:t>Гибкая цепь поставок</a:t>
            </a:r>
            <a:endParaRPr lang="en-US" sz="1350" b="1" i="1" dirty="0">
              <a:solidFill>
                <a:srgbClr val="006600"/>
              </a:solidFill>
              <a:highlight>
                <a:srgbClr val="FFFF00"/>
              </a:high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000" b="1" dirty="0">
                <a:solidFill>
                  <a:srgbClr val="0B3260"/>
                </a:solidFill>
                <a:latin typeface="Cambria" pitchFamily="34" charset="0"/>
                <a:ea typeface="Cambria" pitchFamily="34" charset="-122"/>
                <a:cs typeface="Cambria" pitchFamily="34" charset="-120"/>
              </a:rPr>
              <a:t>Снижение рисков: упрощение и сокращение цепей поставок</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15</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502920" y="1014984"/>
            <a:ext cx="8138160" cy="292608"/>
          </a:xfrm>
          <a:prstGeom prst="rect">
            <a:avLst/>
          </a:prstGeom>
          <a:noFill/>
          <a:ln/>
        </p:spPr>
        <p:txBody>
          <a:bodyPr wrap="square" lIns="0" tIns="0" rIns="0" bIns="0" rtlCol="0" anchor="ctr"/>
          <a:lstStyle/>
          <a:p>
            <a:pPr marL="0" indent="0">
              <a:buNone/>
            </a:pPr>
            <a:r>
              <a:rPr lang="ru-RU" sz="1400" i="1" dirty="0">
                <a:solidFill>
                  <a:srgbClr val="5B6B7C"/>
                </a:solidFill>
                <a:latin typeface="Calibri" pitchFamily="34" charset="0"/>
                <a:ea typeface="Calibri" pitchFamily="34" charset="-122"/>
                <a:cs typeface="Calibri" pitchFamily="34" charset="-120"/>
              </a:rPr>
              <a:t>Практический пример — прямая модель Dell: сборка по принципу «производство под заказ» (build-to-order) без запасов в розничной торговле.</a:t>
            </a:r>
          </a:p>
        </p:txBody>
      </p:sp>
      <p:sp>
        <p:nvSpPr>
          <p:cNvPr id="9" name="Shape 5"/>
          <p:cNvSpPr/>
          <p:nvPr/>
        </p:nvSpPr>
        <p:spPr>
          <a:xfrm>
            <a:off x="617220" y="1627632"/>
            <a:ext cx="1737360" cy="868680"/>
          </a:xfrm>
          <a:prstGeom prst="roundRect">
            <a:avLst>
              <a:gd name="adj" fmla="val 6316"/>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0" name="Shape 6"/>
          <p:cNvSpPr/>
          <p:nvPr/>
        </p:nvSpPr>
        <p:spPr>
          <a:xfrm>
            <a:off x="1321308" y="1719072"/>
            <a:ext cx="329184" cy="329184"/>
          </a:xfrm>
          <a:prstGeom prst="ellipse">
            <a:avLst/>
          </a:prstGeom>
          <a:solidFill>
            <a:srgbClr val="0B3260"/>
          </a:solidFill>
          <a:ln/>
        </p:spPr>
        <p:txBody>
          <a:bodyPr/>
          <a:lstStyle/>
          <a:p>
            <a:endParaRPr lang="en-US"/>
          </a:p>
        </p:txBody>
      </p:sp>
      <p:pic>
        <p:nvPicPr>
          <p:cNvPr id="11" name="Image 2" descr="preencoded.png"/>
          <p:cNvPicPr>
            <a:picLocks noChangeAspect="1"/>
          </p:cNvPicPr>
          <p:nvPr/>
        </p:nvPicPr>
        <p:blipFill>
          <a:blip r:embed="rId5"/>
          <a:stretch>
            <a:fillRect/>
          </a:stretch>
        </p:blipFill>
        <p:spPr>
          <a:xfrm>
            <a:off x="1406896" y="1804660"/>
            <a:ext cx="158008" cy="158008"/>
          </a:xfrm>
          <a:prstGeom prst="rect">
            <a:avLst/>
          </a:prstGeom>
        </p:spPr>
      </p:pic>
      <p:sp>
        <p:nvSpPr>
          <p:cNvPr id="12" name="Text 7"/>
          <p:cNvSpPr/>
          <p:nvPr/>
        </p:nvSpPr>
        <p:spPr>
          <a:xfrm>
            <a:off x="662940" y="2084832"/>
            <a:ext cx="1645920" cy="384048"/>
          </a:xfrm>
          <a:prstGeom prst="rect">
            <a:avLst/>
          </a:prstGeom>
          <a:noFill/>
          <a:ln/>
        </p:spPr>
        <p:txBody>
          <a:bodyPr wrap="square" lIns="0" tIns="0" rIns="0" bIns="0" rtlCol="0" anchor="t"/>
          <a:lstStyle/>
          <a:p>
            <a:pPr marL="0" indent="0" algn="ctr">
              <a:lnSpc>
                <a:spcPct val="100000"/>
              </a:lnSpc>
              <a:buNone/>
            </a:pPr>
            <a:r>
              <a:rPr lang="en-US" sz="1050" b="1" dirty="0">
                <a:solidFill>
                  <a:srgbClr val="0B3260"/>
                </a:solidFill>
                <a:latin typeface="Calibri" pitchFamily="34" charset="0"/>
                <a:ea typeface="Calibri" pitchFamily="34" charset="-122"/>
                <a:cs typeface="Calibri" pitchFamily="34" charset="-120"/>
              </a:rPr>
              <a:t>Sony</a:t>
            </a:r>
          </a:p>
          <a:p>
            <a:pPr marL="0" indent="0" algn="ctr">
              <a:lnSpc>
                <a:spcPct val="100000"/>
              </a:lnSpc>
              <a:buNone/>
            </a:pPr>
            <a:r>
              <a:rPr lang="ky-KG" sz="1050" b="1" dirty="0">
                <a:solidFill>
                  <a:srgbClr val="0B3260"/>
                </a:solidFill>
                <a:latin typeface="Calibri" pitchFamily="34" charset="0"/>
                <a:ea typeface="Calibri" pitchFamily="34" charset="-122"/>
                <a:cs typeface="Calibri" pitchFamily="34" charset="-120"/>
              </a:rPr>
              <a:t>Мониторы (Мексика)</a:t>
            </a:r>
          </a:p>
        </p:txBody>
      </p:sp>
      <p:sp>
        <p:nvSpPr>
          <p:cNvPr id="13" name="Shape 8"/>
          <p:cNvSpPr/>
          <p:nvPr/>
        </p:nvSpPr>
        <p:spPr>
          <a:xfrm>
            <a:off x="1403604" y="2523744"/>
            <a:ext cx="164592" cy="182880"/>
          </a:xfrm>
          <a:prstGeom prst="downArrow">
            <a:avLst/>
          </a:prstGeom>
          <a:solidFill>
            <a:srgbClr val="8694A2"/>
          </a:solidFill>
          <a:ln/>
        </p:spPr>
        <p:txBody>
          <a:bodyPr/>
          <a:lstStyle/>
          <a:p>
            <a:endParaRPr lang="en-US"/>
          </a:p>
        </p:txBody>
      </p:sp>
      <p:sp>
        <p:nvSpPr>
          <p:cNvPr id="14" name="Shape 9"/>
          <p:cNvSpPr/>
          <p:nvPr/>
        </p:nvSpPr>
        <p:spPr>
          <a:xfrm>
            <a:off x="2674620" y="1627632"/>
            <a:ext cx="1737360" cy="868680"/>
          </a:xfrm>
          <a:prstGeom prst="roundRect">
            <a:avLst>
              <a:gd name="adj" fmla="val 6316"/>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5" name="Shape 10"/>
          <p:cNvSpPr/>
          <p:nvPr/>
        </p:nvSpPr>
        <p:spPr>
          <a:xfrm>
            <a:off x="3378708" y="1719072"/>
            <a:ext cx="329184" cy="329184"/>
          </a:xfrm>
          <a:prstGeom prst="ellipse">
            <a:avLst/>
          </a:prstGeom>
          <a:solidFill>
            <a:srgbClr val="0B3260"/>
          </a:solidFill>
          <a:ln/>
        </p:spPr>
        <p:txBody>
          <a:bodyPr/>
          <a:lstStyle/>
          <a:p>
            <a:endParaRPr lang="en-US"/>
          </a:p>
        </p:txBody>
      </p:sp>
      <p:pic>
        <p:nvPicPr>
          <p:cNvPr id="16" name="Image 3" descr="preencoded.png"/>
          <p:cNvPicPr>
            <a:picLocks noChangeAspect="1"/>
          </p:cNvPicPr>
          <p:nvPr/>
        </p:nvPicPr>
        <p:blipFill>
          <a:blip r:embed="rId6"/>
          <a:stretch>
            <a:fillRect/>
          </a:stretch>
        </p:blipFill>
        <p:spPr>
          <a:xfrm>
            <a:off x="3464296" y="1804660"/>
            <a:ext cx="158008" cy="158008"/>
          </a:xfrm>
          <a:prstGeom prst="rect">
            <a:avLst/>
          </a:prstGeom>
        </p:spPr>
      </p:pic>
      <p:sp>
        <p:nvSpPr>
          <p:cNvPr id="17" name="Text 11"/>
          <p:cNvSpPr/>
          <p:nvPr/>
        </p:nvSpPr>
        <p:spPr>
          <a:xfrm>
            <a:off x="2720340" y="2084832"/>
            <a:ext cx="1645920" cy="384048"/>
          </a:xfrm>
          <a:prstGeom prst="rect">
            <a:avLst/>
          </a:prstGeom>
          <a:noFill/>
          <a:ln/>
        </p:spPr>
        <p:txBody>
          <a:bodyPr wrap="square" lIns="0" tIns="0" rIns="0" bIns="0" rtlCol="0" anchor="t"/>
          <a:lstStyle/>
          <a:p>
            <a:pPr marL="0" indent="0" algn="ctr">
              <a:lnSpc>
                <a:spcPct val="100000"/>
              </a:lnSpc>
              <a:buNone/>
            </a:pPr>
            <a:r>
              <a:rPr lang="en-US" sz="1050" b="1" dirty="0">
                <a:solidFill>
                  <a:srgbClr val="0B3260"/>
                </a:solidFill>
                <a:latin typeface="Calibri" pitchFamily="34" charset="0"/>
                <a:ea typeface="Calibri" pitchFamily="34" charset="-122"/>
                <a:cs typeface="Calibri" pitchFamily="34" charset="-120"/>
              </a:rPr>
              <a:t>Acer</a:t>
            </a:r>
          </a:p>
          <a:p>
            <a:pPr marL="0" indent="0" algn="ctr">
              <a:lnSpc>
                <a:spcPct val="100000"/>
              </a:lnSpc>
              <a:buNone/>
            </a:pPr>
            <a:r>
              <a:rPr lang="ky-KG" sz="1050" b="1" dirty="0">
                <a:solidFill>
                  <a:srgbClr val="0B3260"/>
                </a:solidFill>
                <a:latin typeface="Calibri" pitchFamily="34" charset="0"/>
                <a:ea typeface="Calibri" pitchFamily="34" charset="-122"/>
                <a:cs typeface="Calibri" pitchFamily="34" charset="-120"/>
              </a:rPr>
              <a:t>Клавиатуры (Тайвань)</a:t>
            </a:r>
          </a:p>
        </p:txBody>
      </p:sp>
      <p:sp>
        <p:nvSpPr>
          <p:cNvPr id="18" name="Shape 12"/>
          <p:cNvSpPr/>
          <p:nvPr/>
        </p:nvSpPr>
        <p:spPr>
          <a:xfrm>
            <a:off x="3461004" y="2523744"/>
            <a:ext cx="164592" cy="182880"/>
          </a:xfrm>
          <a:prstGeom prst="downArrow">
            <a:avLst/>
          </a:prstGeom>
          <a:solidFill>
            <a:srgbClr val="8694A2"/>
          </a:solidFill>
          <a:ln/>
        </p:spPr>
        <p:txBody>
          <a:bodyPr/>
          <a:lstStyle/>
          <a:p>
            <a:endParaRPr lang="en-US"/>
          </a:p>
        </p:txBody>
      </p:sp>
      <p:sp>
        <p:nvSpPr>
          <p:cNvPr id="19" name="Shape 13"/>
          <p:cNvSpPr/>
          <p:nvPr/>
        </p:nvSpPr>
        <p:spPr>
          <a:xfrm>
            <a:off x="4732020" y="1627632"/>
            <a:ext cx="1737360" cy="868680"/>
          </a:xfrm>
          <a:prstGeom prst="roundRect">
            <a:avLst>
              <a:gd name="adj" fmla="val 6316"/>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0" name="Shape 14"/>
          <p:cNvSpPr/>
          <p:nvPr/>
        </p:nvSpPr>
        <p:spPr>
          <a:xfrm>
            <a:off x="5436108" y="1719072"/>
            <a:ext cx="329184" cy="329184"/>
          </a:xfrm>
          <a:prstGeom prst="ellipse">
            <a:avLst/>
          </a:prstGeom>
          <a:solidFill>
            <a:srgbClr val="0B3260"/>
          </a:solidFill>
          <a:ln/>
        </p:spPr>
        <p:txBody>
          <a:bodyPr/>
          <a:lstStyle/>
          <a:p>
            <a:endParaRPr lang="en-US"/>
          </a:p>
        </p:txBody>
      </p:sp>
      <p:pic>
        <p:nvPicPr>
          <p:cNvPr id="21" name="Image 4" descr="preencoded.png"/>
          <p:cNvPicPr>
            <a:picLocks noChangeAspect="1"/>
          </p:cNvPicPr>
          <p:nvPr/>
        </p:nvPicPr>
        <p:blipFill>
          <a:blip r:embed="rId7"/>
          <a:stretch>
            <a:fillRect/>
          </a:stretch>
        </p:blipFill>
        <p:spPr>
          <a:xfrm>
            <a:off x="5521696" y="1804660"/>
            <a:ext cx="158008" cy="158008"/>
          </a:xfrm>
          <a:prstGeom prst="rect">
            <a:avLst/>
          </a:prstGeom>
        </p:spPr>
      </p:pic>
      <p:sp>
        <p:nvSpPr>
          <p:cNvPr id="22" name="Text 15"/>
          <p:cNvSpPr/>
          <p:nvPr/>
        </p:nvSpPr>
        <p:spPr>
          <a:xfrm>
            <a:off x="4777740" y="2084832"/>
            <a:ext cx="1645920" cy="384048"/>
          </a:xfrm>
          <a:prstGeom prst="rect">
            <a:avLst/>
          </a:prstGeom>
          <a:noFill/>
          <a:ln/>
        </p:spPr>
        <p:txBody>
          <a:bodyPr wrap="square" lIns="0" tIns="0" rIns="0" bIns="0" rtlCol="0" anchor="t"/>
          <a:lstStyle/>
          <a:p>
            <a:pPr algn="ctr"/>
            <a:r>
              <a:rPr lang="en-US" sz="1050" b="1" dirty="0">
                <a:solidFill>
                  <a:srgbClr val="0B3260"/>
                </a:solidFill>
                <a:latin typeface="Calibri" pitchFamily="34" charset="0"/>
                <a:ea typeface="Calibri" pitchFamily="34" charset="-122"/>
                <a:cs typeface="Calibri" pitchFamily="34" charset="-120"/>
              </a:rPr>
              <a:t>Intel</a:t>
            </a:r>
          </a:p>
          <a:p>
            <a:pPr algn="ctr"/>
            <a:r>
              <a:rPr lang="ky-KG" sz="1050" b="1" dirty="0">
                <a:solidFill>
                  <a:srgbClr val="0B3260"/>
                </a:solidFill>
                <a:latin typeface="Calibri" pitchFamily="34" charset="0"/>
                <a:ea typeface="Calibri" pitchFamily="34" charset="-122"/>
                <a:cs typeface="Calibri" pitchFamily="34" charset="-120"/>
              </a:rPr>
              <a:t>Процессоры (США)</a:t>
            </a:r>
          </a:p>
        </p:txBody>
      </p:sp>
      <p:sp>
        <p:nvSpPr>
          <p:cNvPr id="23" name="Shape 16"/>
          <p:cNvSpPr/>
          <p:nvPr/>
        </p:nvSpPr>
        <p:spPr>
          <a:xfrm>
            <a:off x="5518404" y="2523744"/>
            <a:ext cx="164592" cy="182880"/>
          </a:xfrm>
          <a:prstGeom prst="downArrow">
            <a:avLst/>
          </a:prstGeom>
          <a:solidFill>
            <a:srgbClr val="8694A2"/>
          </a:solidFill>
          <a:ln/>
        </p:spPr>
        <p:txBody>
          <a:bodyPr/>
          <a:lstStyle/>
          <a:p>
            <a:endParaRPr lang="en-US"/>
          </a:p>
        </p:txBody>
      </p:sp>
      <p:sp>
        <p:nvSpPr>
          <p:cNvPr id="24" name="Shape 17"/>
          <p:cNvSpPr/>
          <p:nvPr/>
        </p:nvSpPr>
        <p:spPr>
          <a:xfrm>
            <a:off x="6789420" y="1627632"/>
            <a:ext cx="1737360" cy="868680"/>
          </a:xfrm>
          <a:prstGeom prst="roundRect">
            <a:avLst>
              <a:gd name="adj" fmla="val 6316"/>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5" name="Shape 18"/>
          <p:cNvSpPr/>
          <p:nvPr/>
        </p:nvSpPr>
        <p:spPr>
          <a:xfrm>
            <a:off x="7493508" y="1719072"/>
            <a:ext cx="329184" cy="329184"/>
          </a:xfrm>
          <a:prstGeom prst="ellipse">
            <a:avLst/>
          </a:prstGeom>
          <a:solidFill>
            <a:srgbClr val="0B3260"/>
          </a:solidFill>
          <a:ln/>
        </p:spPr>
        <p:txBody>
          <a:bodyPr/>
          <a:lstStyle/>
          <a:p>
            <a:endParaRPr lang="en-US"/>
          </a:p>
        </p:txBody>
      </p:sp>
      <p:pic>
        <p:nvPicPr>
          <p:cNvPr id="26" name="Image 5" descr="preencoded.png"/>
          <p:cNvPicPr>
            <a:picLocks noChangeAspect="1"/>
          </p:cNvPicPr>
          <p:nvPr/>
        </p:nvPicPr>
        <p:blipFill>
          <a:blip r:embed="rId8"/>
          <a:stretch>
            <a:fillRect/>
          </a:stretch>
        </p:blipFill>
        <p:spPr>
          <a:xfrm>
            <a:off x="7579096" y="1804660"/>
            <a:ext cx="158008" cy="158008"/>
          </a:xfrm>
          <a:prstGeom prst="rect">
            <a:avLst/>
          </a:prstGeom>
        </p:spPr>
      </p:pic>
      <p:sp>
        <p:nvSpPr>
          <p:cNvPr id="27" name="Text 19"/>
          <p:cNvSpPr/>
          <p:nvPr/>
        </p:nvSpPr>
        <p:spPr>
          <a:xfrm>
            <a:off x="6835140" y="2084832"/>
            <a:ext cx="1645920" cy="384048"/>
          </a:xfrm>
          <a:prstGeom prst="rect">
            <a:avLst/>
          </a:prstGeom>
          <a:noFill/>
          <a:ln/>
        </p:spPr>
        <p:txBody>
          <a:bodyPr wrap="square" lIns="0" tIns="0" rIns="0" bIns="0" rtlCol="0" anchor="t"/>
          <a:lstStyle/>
          <a:p>
            <a:pPr marL="0" indent="0" algn="ctr">
              <a:lnSpc>
                <a:spcPct val="100000"/>
              </a:lnSpc>
              <a:buNone/>
            </a:pPr>
            <a:r>
              <a:rPr lang="ky-KG" sz="1050" b="1" dirty="0">
                <a:solidFill>
                  <a:srgbClr val="0B3260"/>
                </a:solidFill>
                <a:latin typeface="Calibri" pitchFamily="34" charset="0"/>
                <a:ea typeface="Calibri" pitchFamily="34" charset="-122"/>
                <a:cs typeface="Calibri" pitchFamily="34" charset="-120"/>
              </a:rPr>
              <a:t>Другие</a:t>
            </a:r>
          </a:p>
          <a:p>
            <a:pPr marL="0" indent="0" algn="ctr">
              <a:lnSpc>
                <a:spcPct val="100000"/>
              </a:lnSpc>
              <a:buNone/>
            </a:pPr>
            <a:r>
              <a:rPr lang="ky-KG" sz="1050" b="1" dirty="0">
                <a:solidFill>
                  <a:srgbClr val="0B3260"/>
                </a:solidFill>
                <a:latin typeface="Calibri" pitchFamily="34" charset="0"/>
                <a:ea typeface="Calibri" pitchFamily="34" charset="-122"/>
                <a:cs typeface="Calibri" pitchFamily="34" charset="-120"/>
              </a:rPr>
              <a:t>компоненты</a:t>
            </a:r>
          </a:p>
        </p:txBody>
      </p:sp>
      <p:sp>
        <p:nvSpPr>
          <p:cNvPr id="28" name="Shape 20"/>
          <p:cNvSpPr/>
          <p:nvPr/>
        </p:nvSpPr>
        <p:spPr>
          <a:xfrm>
            <a:off x="7575804" y="2523744"/>
            <a:ext cx="164592" cy="182880"/>
          </a:xfrm>
          <a:prstGeom prst="downArrow">
            <a:avLst/>
          </a:prstGeom>
          <a:solidFill>
            <a:srgbClr val="8694A2"/>
          </a:solidFill>
          <a:ln/>
        </p:spPr>
        <p:txBody>
          <a:bodyPr/>
          <a:lstStyle/>
          <a:p>
            <a:endParaRPr lang="en-US"/>
          </a:p>
        </p:txBody>
      </p:sp>
      <p:sp>
        <p:nvSpPr>
          <p:cNvPr id="29" name="Shape 21"/>
          <p:cNvSpPr/>
          <p:nvPr/>
        </p:nvSpPr>
        <p:spPr>
          <a:xfrm>
            <a:off x="617220" y="2752344"/>
            <a:ext cx="7909560" cy="566928"/>
          </a:xfrm>
          <a:prstGeom prst="roundRect">
            <a:avLst>
              <a:gd name="adj" fmla="val 9677"/>
            </a:avLst>
          </a:prstGeom>
          <a:solidFill>
            <a:srgbClr val="0B3260"/>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30" name="Text 22"/>
          <p:cNvSpPr/>
          <p:nvPr/>
        </p:nvSpPr>
        <p:spPr>
          <a:xfrm>
            <a:off x="617220" y="2752344"/>
            <a:ext cx="7909560" cy="566928"/>
          </a:xfrm>
          <a:prstGeom prst="rect">
            <a:avLst/>
          </a:prstGeom>
          <a:noFill/>
          <a:ln/>
        </p:spPr>
        <p:txBody>
          <a:bodyPr wrap="square" lIns="0" tIns="0" rIns="0" bIns="0" rtlCol="0" anchor="ctr"/>
          <a:lstStyle/>
          <a:p>
            <a:pPr marL="0" indent="0" algn="ctr">
              <a:buNone/>
            </a:pPr>
            <a:r>
              <a:rPr lang="ru-RU" sz="1500" b="1" dirty="0">
                <a:solidFill>
                  <a:srgbClr val="FFFFFF"/>
                </a:solidFill>
                <a:latin typeface="Cambria" pitchFamily="34" charset="0"/>
                <a:ea typeface="Cambria" pitchFamily="34" charset="-122"/>
                <a:cs typeface="Cambria" pitchFamily="34" charset="-120"/>
              </a:rPr>
              <a:t>Сборочный завод Dell — производство под заказ</a:t>
            </a:r>
          </a:p>
        </p:txBody>
      </p:sp>
      <p:sp>
        <p:nvSpPr>
          <p:cNvPr id="31" name="Shape 23"/>
          <p:cNvSpPr/>
          <p:nvPr/>
        </p:nvSpPr>
        <p:spPr>
          <a:xfrm>
            <a:off x="4489704" y="3346704"/>
            <a:ext cx="164592" cy="182880"/>
          </a:xfrm>
          <a:prstGeom prst="downArrow">
            <a:avLst/>
          </a:prstGeom>
          <a:solidFill>
            <a:srgbClr val="8694A2"/>
          </a:solidFill>
          <a:ln/>
        </p:spPr>
        <p:txBody>
          <a:bodyPr/>
          <a:lstStyle/>
          <a:p>
            <a:endParaRPr lang="en-US"/>
          </a:p>
        </p:txBody>
      </p:sp>
      <p:sp>
        <p:nvSpPr>
          <p:cNvPr id="32" name="Shape 24"/>
          <p:cNvSpPr/>
          <p:nvPr/>
        </p:nvSpPr>
        <p:spPr>
          <a:xfrm>
            <a:off x="3074669" y="3575304"/>
            <a:ext cx="2994659" cy="457200"/>
          </a:xfrm>
          <a:prstGeom prst="roundRect">
            <a:avLst>
              <a:gd name="adj" fmla="val 12000"/>
            </a:avLst>
          </a:prstGeom>
          <a:solidFill>
            <a:srgbClr val="FBF4E1"/>
          </a:solidFill>
          <a:ln w="12700">
            <a:solidFill>
              <a:srgbClr val="DDE3EA"/>
            </a:solidFill>
            <a:prstDash val="solid"/>
          </a:ln>
        </p:spPr>
        <p:txBody>
          <a:bodyPr/>
          <a:lstStyle/>
          <a:p>
            <a:endParaRPr lang="en-US"/>
          </a:p>
        </p:txBody>
      </p:sp>
      <p:sp>
        <p:nvSpPr>
          <p:cNvPr id="33" name="Text 25"/>
          <p:cNvSpPr/>
          <p:nvPr/>
        </p:nvSpPr>
        <p:spPr>
          <a:xfrm>
            <a:off x="3074670" y="3557016"/>
            <a:ext cx="2994660" cy="457200"/>
          </a:xfrm>
          <a:prstGeom prst="rect">
            <a:avLst/>
          </a:prstGeom>
          <a:noFill/>
          <a:ln/>
        </p:spPr>
        <p:txBody>
          <a:bodyPr wrap="square" lIns="0" tIns="0" rIns="0" bIns="0" rtlCol="0" anchor="ctr"/>
          <a:lstStyle/>
          <a:p>
            <a:pPr marL="0" indent="0" algn="ctr">
              <a:buNone/>
            </a:pPr>
            <a:r>
              <a:rPr lang="ru-RU" sz="1200" b="1" dirty="0">
                <a:solidFill>
                  <a:srgbClr val="8C6A10"/>
                </a:solidFill>
                <a:latin typeface="Calibri" pitchFamily="34" charset="0"/>
                <a:ea typeface="Calibri" pitchFamily="34" charset="-122"/>
                <a:cs typeface="Calibri" pitchFamily="34" charset="-120"/>
              </a:rPr>
              <a:t>Клиенты (прямые, онлайн — без розничных магазинов)</a:t>
            </a:r>
          </a:p>
        </p:txBody>
      </p:sp>
      <p:sp>
        <p:nvSpPr>
          <p:cNvPr id="34" name="Text 26"/>
          <p:cNvSpPr/>
          <p:nvPr/>
        </p:nvSpPr>
        <p:spPr>
          <a:xfrm>
            <a:off x="502920" y="4105656"/>
            <a:ext cx="8138160" cy="274320"/>
          </a:xfrm>
          <a:prstGeom prst="rect">
            <a:avLst/>
          </a:prstGeom>
          <a:noFill/>
          <a:ln/>
        </p:spPr>
        <p:txBody>
          <a:bodyPr wrap="square" lIns="0" tIns="0" rIns="0" bIns="0" rtlCol="0" anchor="ctr"/>
          <a:lstStyle/>
          <a:p>
            <a:pPr marL="0" indent="0" algn="ctr">
              <a:buNone/>
            </a:pPr>
            <a:r>
              <a:rPr lang="ru-RU" sz="1050" i="1" dirty="0">
                <a:solidFill>
                  <a:srgbClr val="5B6B7C"/>
                </a:solidFill>
                <a:latin typeface="Calibri" pitchFamily="34" charset="0"/>
                <a:ea typeface="Calibri" pitchFamily="34" charset="-122"/>
                <a:cs typeface="Calibri" pitchFamily="34" charset="-120"/>
              </a:rPr>
              <a:t>Стратегия вытягивания (Pull strategy): Dell (производство под заказ)</a:t>
            </a:r>
          </a:p>
          <a:p>
            <a:pPr marL="0" indent="0" algn="ctr">
              <a:buNone/>
            </a:pPr>
            <a:r>
              <a:rPr lang="ru-RU" sz="1050" i="1" dirty="0">
                <a:solidFill>
                  <a:srgbClr val="5B6B7C"/>
                </a:solidFill>
                <a:latin typeface="Calibri" pitchFamily="34" charset="0"/>
                <a:ea typeface="Calibri" pitchFamily="34" charset="-122"/>
                <a:cs typeface="Calibri" pitchFamily="34" charset="-120"/>
              </a:rPr>
              <a:t>против</a:t>
            </a:r>
          </a:p>
          <a:p>
            <a:pPr marL="0" indent="0" algn="ctr">
              <a:buNone/>
            </a:pPr>
            <a:r>
              <a:rPr lang="ru-RU" sz="1050" i="1" dirty="0">
                <a:solidFill>
                  <a:srgbClr val="5B6B7C"/>
                </a:solidFill>
                <a:latin typeface="Calibri" pitchFamily="34" charset="0"/>
                <a:ea typeface="Calibri" pitchFamily="34" charset="-122"/>
                <a:cs typeface="Calibri" pitchFamily="34" charset="-120"/>
              </a:rPr>
              <a:t>Стратегия выталкивания (Push strategy): традиционная розничная торговля (например, Amazon)</a:t>
            </a:r>
            <a:endParaRPr lang="en-US" sz="1050" dirty="0"/>
          </a:p>
        </p:txBody>
      </p:sp>
      <p:sp>
        <p:nvSpPr>
          <p:cNvPr id="35" name="Text 27"/>
          <p:cNvSpPr/>
          <p:nvPr/>
        </p:nvSpPr>
        <p:spPr>
          <a:xfrm>
            <a:off x="502920" y="4466844"/>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Kapuscinski, R., et al. (2004). Inventory decisions in Dell's supply chain. Interfaces, 34(3), 191–205.</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19" y="511332"/>
            <a:ext cx="8402089" cy="658368"/>
          </a:xfrm>
          <a:prstGeom prst="rect">
            <a:avLst/>
          </a:prstGeom>
          <a:noFill/>
          <a:ln/>
        </p:spPr>
        <p:txBody>
          <a:bodyPr wrap="square" lIns="0" tIns="0" rIns="0" bIns="0" rtlCol="0" anchor="t"/>
          <a:lstStyle/>
          <a:p>
            <a:pPr marL="0" indent="0">
              <a:buNone/>
            </a:pPr>
            <a:r>
              <a:rPr lang="ru-RU" sz="2300" b="1" dirty="0">
                <a:solidFill>
                  <a:srgbClr val="0B3260"/>
                </a:solidFill>
                <a:latin typeface="Cambria" pitchFamily="34" charset="0"/>
                <a:ea typeface="Cambria" pitchFamily="34" charset="-122"/>
                <a:cs typeface="Cambria" pitchFamily="34" charset="-120"/>
              </a:rPr>
              <a:t>Дополнительные рекомендации для поддержания конкурентоспособности</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16</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371600"/>
            <a:ext cx="1897380" cy="1325880"/>
          </a:xfrm>
          <a:prstGeom prst="roundRect">
            <a:avLst>
              <a:gd name="adj" fmla="val 4138"/>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Shape 5"/>
          <p:cNvSpPr/>
          <p:nvPr/>
        </p:nvSpPr>
        <p:spPr>
          <a:xfrm>
            <a:off x="1259586" y="1490472"/>
            <a:ext cx="384048" cy="384048"/>
          </a:xfrm>
          <a:prstGeom prst="ellipse">
            <a:avLst/>
          </a:prstGeom>
          <a:solidFill>
            <a:srgbClr val="0B3260"/>
          </a:solidFill>
          <a:ln/>
        </p:spPr>
        <p:txBody>
          <a:bodyPr/>
          <a:lstStyle/>
          <a:p>
            <a:endParaRPr lang="en-US"/>
          </a:p>
        </p:txBody>
      </p:sp>
      <p:pic>
        <p:nvPicPr>
          <p:cNvPr id="10"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1359438" y="1590324"/>
            <a:ext cx="184343" cy="184343"/>
          </a:xfrm>
          <a:prstGeom prst="rect">
            <a:avLst/>
          </a:prstGeom>
        </p:spPr>
      </p:pic>
      <p:sp>
        <p:nvSpPr>
          <p:cNvPr id="11" name="Text 6"/>
          <p:cNvSpPr/>
          <p:nvPr/>
        </p:nvSpPr>
        <p:spPr>
          <a:xfrm>
            <a:off x="557784" y="1929384"/>
            <a:ext cx="1787652" cy="722376"/>
          </a:xfrm>
          <a:prstGeom prst="rect">
            <a:avLst/>
          </a:prstGeom>
          <a:noFill/>
          <a:ln/>
        </p:spPr>
        <p:txBody>
          <a:bodyPr wrap="square" lIns="0" tIns="0" rIns="0" bIns="0" rtlCol="0" anchor="t"/>
          <a:lstStyle/>
          <a:p>
            <a:pPr marL="0" indent="0" algn="ctr">
              <a:lnSpc>
                <a:spcPct val="105000"/>
              </a:lnSpc>
              <a:buNone/>
            </a:pPr>
            <a:r>
              <a:rPr lang="ky-KG" sz="1400" b="1" dirty="0">
                <a:solidFill>
                  <a:srgbClr val="0B3260"/>
                </a:solidFill>
                <a:latin typeface="Calibri" pitchFamily="34" charset="0"/>
                <a:ea typeface="Calibri" pitchFamily="34" charset="-122"/>
                <a:cs typeface="Calibri" pitchFamily="34" charset="-120"/>
              </a:rPr>
              <a:t>Эффективная обратная логистика</a:t>
            </a:r>
          </a:p>
        </p:txBody>
      </p:sp>
      <p:sp>
        <p:nvSpPr>
          <p:cNvPr id="12" name="Shape 7"/>
          <p:cNvSpPr/>
          <p:nvPr/>
        </p:nvSpPr>
        <p:spPr>
          <a:xfrm>
            <a:off x="2583180" y="1371600"/>
            <a:ext cx="1897380" cy="1325880"/>
          </a:xfrm>
          <a:prstGeom prst="roundRect">
            <a:avLst>
              <a:gd name="adj" fmla="val 4138"/>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3" name="Shape 8"/>
          <p:cNvSpPr/>
          <p:nvPr/>
        </p:nvSpPr>
        <p:spPr>
          <a:xfrm>
            <a:off x="3339846" y="1490472"/>
            <a:ext cx="384048" cy="384048"/>
          </a:xfrm>
          <a:prstGeom prst="ellipse">
            <a:avLst/>
          </a:prstGeom>
          <a:solidFill>
            <a:srgbClr val="0B3260"/>
          </a:solidFill>
          <a:ln/>
        </p:spPr>
        <p:txBody>
          <a:bodyPr/>
          <a:lstStyle/>
          <a:p>
            <a:endParaRPr lang="en-US"/>
          </a:p>
        </p:txBody>
      </p:sp>
      <p:pic>
        <p:nvPicPr>
          <p:cNvPr id="14"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3439698" y="1590324"/>
            <a:ext cx="184343" cy="184343"/>
          </a:xfrm>
          <a:prstGeom prst="rect">
            <a:avLst/>
          </a:prstGeom>
        </p:spPr>
      </p:pic>
      <p:sp>
        <p:nvSpPr>
          <p:cNvPr id="15" name="Text 9"/>
          <p:cNvSpPr/>
          <p:nvPr/>
        </p:nvSpPr>
        <p:spPr>
          <a:xfrm>
            <a:off x="2638044" y="1929384"/>
            <a:ext cx="1787652" cy="722376"/>
          </a:xfrm>
          <a:prstGeom prst="rect">
            <a:avLst/>
          </a:prstGeom>
          <a:noFill/>
          <a:ln/>
        </p:spPr>
        <p:txBody>
          <a:bodyPr wrap="square" lIns="0" tIns="0" rIns="0" bIns="0" rtlCol="0" anchor="t"/>
          <a:lstStyle/>
          <a:p>
            <a:pPr marL="0" indent="0" algn="ctr">
              <a:lnSpc>
                <a:spcPct val="105000"/>
              </a:lnSpc>
              <a:buNone/>
            </a:pPr>
            <a:r>
              <a:rPr lang="ru-RU" sz="1400" b="1" dirty="0">
                <a:solidFill>
                  <a:srgbClr val="0B3260"/>
                </a:solidFill>
                <a:latin typeface="Calibri" pitchFamily="34" charset="0"/>
                <a:ea typeface="Calibri" pitchFamily="34" charset="-122"/>
                <a:cs typeface="Calibri" pitchFamily="34" charset="-120"/>
              </a:rPr>
              <a:t>Более сильные отношения в цепях поставок</a:t>
            </a:r>
          </a:p>
        </p:txBody>
      </p:sp>
      <p:sp>
        <p:nvSpPr>
          <p:cNvPr id="16" name="Shape 10"/>
          <p:cNvSpPr/>
          <p:nvPr/>
        </p:nvSpPr>
        <p:spPr>
          <a:xfrm>
            <a:off x="4663440" y="1371600"/>
            <a:ext cx="1897380" cy="1325880"/>
          </a:xfrm>
          <a:prstGeom prst="roundRect">
            <a:avLst>
              <a:gd name="adj" fmla="val 4138"/>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7" name="Shape 11"/>
          <p:cNvSpPr/>
          <p:nvPr/>
        </p:nvSpPr>
        <p:spPr>
          <a:xfrm>
            <a:off x="5420106" y="1490472"/>
            <a:ext cx="384048" cy="384048"/>
          </a:xfrm>
          <a:prstGeom prst="ellipse">
            <a:avLst/>
          </a:prstGeom>
          <a:solidFill>
            <a:srgbClr val="0B3260"/>
          </a:solidFill>
          <a:ln/>
        </p:spPr>
        <p:txBody>
          <a:bodyPr/>
          <a:lstStyle/>
          <a:p>
            <a:endParaRPr lang="en-US"/>
          </a:p>
        </p:txBody>
      </p:sp>
      <p:pic>
        <p:nvPicPr>
          <p:cNvPr id="18"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5519958" y="1590324"/>
            <a:ext cx="184343" cy="184343"/>
          </a:xfrm>
          <a:prstGeom prst="rect">
            <a:avLst/>
          </a:prstGeom>
        </p:spPr>
      </p:pic>
      <p:sp>
        <p:nvSpPr>
          <p:cNvPr id="19" name="Text 12"/>
          <p:cNvSpPr/>
          <p:nvPr/>
        </p:nvSpPr>
        <p:spPr>
          <a:xfrm>
            <a:off x="4718304" y="1929384"/>
            <a:ext cx="1787652" cy="722376"/>
          </a:xfrm>
          <a:prstGeom prst="rect">
            <a:avLst/>
          </a:prstGeom>
          <a:noFill/>
          <a:ln/>
        </p:spPr>
        <p:txBody>
          <a:bodyPr wrap="square" lIns="0" tIns="0" rIns="0" bIns="0" rtlCol="0" anchor="t"/>
          <a:lstStyle/>
          <a:p>
            <a:pPr marL="0" indent="0" algn="ctr">
              <a:lnSpc>
                <a:spcPct val="105000"/>
              </a:lnSpc>
              <a:buNone/>
            </a:pPr>
            <a:r>
              <a:rPr lang="ru-RU" sz="1400" b="1" dirty="0">
                <a:solidFill>
                  <a:srgbClr val="0B3260"/>
                </a:solidFill>
                <a:latin typeface="Calibri" pitchFamily="34" charset="0"/>
                <a:ea typeface="Calibri" pitchFamily="34" charset="-122"/>
                <a:cs typeface="Calibri" pitchFamily="34" charset="-120"/>
              </a:rPr>
              <a:t>План подготовки к чрезвычайным ситуациям</a:t>
            </a:r>
          </a:p>
        </p:txBody>
      </p:sp>
      <p:sp>
        <p:nvSpPr>
          <p:cNvPr id="20" name="Shape 13"/>
          <p:cNvSpPr/>
          <p:nvPr/>
        </p:nvSpPr>
        <p:spPr>
          <a:xfrm>
            <a:off x="6743700" y="1371600"/>
            <a:ext cx="1897380" cy="1325880"/>
          </a:xfrm>
          <a:prstGeom prst="roundRect">
            <a:avLst>
              <a:gd name="adj" fmla="val 4138"/>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1" name="Shape 14"/>
          <p:cNvSpPr/>
          <p:nvPr/>
        </p:nvSpPr>
        <p:spPr>
          <a:xfrm>
            <a:off x="7500366" y="1490472"/>
            <a:ext cx="384048" cy="384048"/>
          </a:xfrm>
          <a:prstGeom prst="ellipse">
            <a:avLst/>
          </a:prstGeom>
          <a:solidFill>
            <a:srgbClr val="0B3260"/>
          </a:solidFill>
          <a:ln/>
        </p:spPr>
        <p:txBody>
          <a:bodyPr/>
          <a:lstStyle/>
          <a:p>
            <a:endParaRPr lang="en-US"/>
          </a:p>
        </p:txBody>
      </p:sp>
      <p:pic>
        <p:nvPicPr>
          <p:cNvPr id="22" name="Image 5" descr="preencoded.png"/>
          <p:cNvPicPr>
            <a:picLocks noChangeAspect="1"/>
          </p:cNvPicPr>
          <p:nvPr/>
        </p:nvPicPr>
        <p:blipFill>
          <a:blip r:embed="rId8">
            <a:duotone>
              <a:schemeClr val="bg2">
                <a:shade val="45000"/>
                <a:satMod val="135000"/>
              </a:schemeClr>
              <a:prstClr val="white"/>
            </a:duotone>
          </a:blip>
          <a:stretch>
            <a:fillRect/>
          </a:stretch>
        </p:blipFill>
        <p:spPr>
          <a:xfrm>
            <a:off x="7600218" y="1590324"/>
            <a:ext cx="184343" cy="184343"/>
          </a:xfrm>
          <a:prstGeom prst="rect">
            <a:avLst/>
          </a:prstGeom>
        </p:spPr>
      </p:pic>
      <p:sp>
        <p:nvSpPr>
          <p:cNvPr id="23" name="Text 15"/>
          <p:cNvSpPr/>
          <p:nvPr/>
        </p:nvSpPr>
        <p:spPr>
          <a:xfrm>
            <a:off x="6798564" y="1929384"/>
            <a:ext cx="1787652" cy="722376"/>
          </a:xfrm>
          <a:prstGeom prst="rect">
            <a:avLst/>
          </a:prstGeom>
          <a:noFill/>
          <a:ln/>
        </p:spPr>
        <p:txBody>
          <a:bodyPr wrap="square" lIns="0" tIns="0" rIns="0" bIns="0" rtlCol="0" anchor="t"/>
          <a:lstStyle/>
          <a:p>
            <a:pPr marL="0" indent="0" algn="ctr">
              <a:lnSpc>
                <a:spcPct val="105000"/>
              </a:lnSpc>
              <a:buNone/>
            </a:pPr>
            <a:r>
              <a:rPr lang="ru-RU" sz="1200" b="1" dirty="0">
                <a:solidFill>
                  <a:srgbClr val="0B3260"/>
                </a:solidFill>
                <a:latin typeface="Calibri" pitchFamily="34" charset="0"/>
                <a:ea typeface="Calibri" pitchFamily="34" charset="-122"/>
                <a:cs typeface="Calibri" pitchFamily="34" charset="-120"/>
              </a:rPr>
              <a:t>Пересмотр подхода к управлению человеческими ресурсами</a:t>
            </a:r>
          </a:p>
        </p:txBody>
      </p:sp>
      <p:sp>
        <p:nvSpPr>
          <p:cNvPr id="24" name="Shape 16"/>
          <p:cNvSpPr/>
          <p:nvPr/>
        </p:nvSpPr>
        <p:spPr>
          <a:xfrm>
            <a:off x="502920" y="2880360"/>
            <a:ext cx="1897380" cy="1325880"/>
          </a:xfrm>
          <a:prstGeom prst="roundRect">
            <a:avLst>
              <a:gd name="adj" fmla="val 4138"/>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5" name="Shape 17"/>
          <p:cNvSpPr/>
          <p:nvPr/>
        </p:nvSpPr>
        <p:spPr>
          <a:xfrm>
            <a:off x="1259586" y="2999232"/>
            <a:ext cx="384048" cy="384048"/>
          </a:xfrm>
          <a:prstGeom prst="ellipse">
            <a:avLst/>
          </a:prstGeom>
          <a:solidFill>
            <a:srgbClr val="0B3260"/>
          </a:solidFill>
          <a:ln/>
        </p:spPr>
        <p:txBody>
          <a:bodyPr/>
          <a:lstStyle/>
          <a:p>
            <a:endParaRPr lang="en-US"/>
          </a:p>
        </p:txBody>
      </p:sp>
      <p:pic>
        <p:nvPicPr>
          <p:cNvPr id="26" name="Image 6" descr="preencoded.png"/>
          <p:cNvPicPr>
            <a:picLocks noChangeAspect="1"/>
          </p:cNvPicPr>
          <p:nvPr/>
        </p:nvPicPr>
        <p:blipFill>
          <a:blip r:embed="rId9">
            <a:duotone>
              <a:schemeClr val="bg2">
                <a:shade val="45000"/>
                <a:satMod val="135000"/>
              </a:schemeClr>
              <a:prstClr val="white"/>
            </a:duotone>
          </a:blip>
          <a:stretch>
            <a:fillRect/>
          </a:stretch>
        </p:blipFill>
        <p:spPr>
          <a:xfrm>
            <a:off x="1359438" y="3099084"/>
            <a:ext cx="184343" cy="184343"/>
          </a:xfrm>
          <a:prstGeom prst="rect">
            <a:avLst/>
          </a:prstGeom>
        </p:spPr>
      </p:pic>
      <p:sp>
        <p:nvSpPr>
          <p:cNvPr id="27" name="Text 18"/>
          <p:cNvSpPr/>
          <p:nvPr/>
        </p:nvSpPr>
        <p:spPr>
          <a:xfrm>
            <a:off x="557784" y="3438144"/>
            <a:ext cx="1787652" cy="722376"/>
          </a:xfrm>
          <a:prstGeom prst="rect">
            <a:avLst/>
          </a:prstGeom>
          <a:noFill/>
          <a:ln/>
        </p:spPr>
        <p:txBody>
          <a:bodyPr wrap="square" lIns="0" tIns="0" rIns="0" bIns="0" rtlCol="0" anchor="t"/>
          <a:lstStyle/>
          <a:p>
            <a:pPr marL="0" indent="0" algn="ctr">
              <a:lnSpc>
                <a:spcPct val="105000"/>
              </a:lnSpc>
              <a:buNone/>
            </a:pPr>
            <a:r>
              <a:rPr lang="ky-KG" sz="1400" b="1" dirty="0">
                <a:solidFill>
                  <a:srgbClr val="0B3260"/>
                </a:solidFill>
                <a:latin typeface="Calibri" pitchFamily="34" charset="0"/>
                <a:ea typeface="Calibri" pitchFamily="34" charset="-122"/>
                <a:cs typeface="Calibri" pitchFamily="34" charset="-120"/>
              </a:rPr>
              <a:t>Интеграция электронной коммерции</a:t>
            </a:r>
          </a:p>
        </p:txBody>
      </p:sp>
      <p:sp>
        <p:nvSpPr>
          <p:cNvPr id="28" name="Shape 19"/>
          <p:cNvSpPr/>
          <p:nvPr/>
        </p:nvSpPr>
        <p:spPr>
          <a:xfrm>
            <a:off x="2583180" y="2880360"/>
            <a:ext cx="1897380" cy="1325880"/>
          </a:xfrm>
          <a:prstGeom prst="roundRect">
            <a:avLst>
              <a:gd name="adj" fmla="val 4138"/>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9" name="Shape 20"/>
          <p:cNvSpPr/>
          <p:nvPr/>
        </p:nvSpPr>
        <p:spPr>
          <a:xfrm>
            <a:off x="3339846" y="2999232"/>
            <a:ext cx="384048" cy="384048"/>
          </a:xfrm>
          <a:prstGeom prst="ellipse">
            <a:avLst/>
          </a:prstGeom>
          <a:solidFill>
            <a:srgbClr val="0B3260"/>
          </a:solidFill>
          <a:ln/>
        </p:spPr>
        <p:txBody>
          <a:bodyPr/>
          <a:lstStyle/>
          <a:p>
            <a:endParaRPr lang="en-US"/>
          </a:p>
        </p:txBody>
      </p:sp>
      <p:pic>
        <p:nvPicPr>
          <p:cNvPr id="30" name="Image 7" descr="preencoded.png"/>
          <p:cNvPicPr>
            <a:picLocks noChangeAspect="1"/>
          </p:cNvPicPr>
          <p:nvPr/>
        </p:nvPicPr>
        <p:blipFill>
          <a:blip r:embed="rId10">
            <a:duotone>
              <a:schemeClr val="bg2">
                <a:shade val="45000"/>
                <a:satMod val="135000"/>
              </a:schemeClr>
              <a:prstClr val="white"/>
            </a:duotone>
          </a:blip>
          <a:stretch>
            <a:fillRect/>
          </a:stretch>
        </p:blipFill>
        <p:spPr>
          <a:xfrm>
            <a:off x="3439698" y="3099084"/>
            <a:ext cx="184343" cy="184343"/>
          </a:xfrm>
          <a:prstGeom prst="rect">
            <a:avLst/>
          </a:prstGeom>
        </p:spPr>
      </p:pic>
      <p:sp>
        <p:nvSpPr>
          <p:cNvPr id="31" name="Text 21"/>
          <p:cNvSpPr/>
          <p:nvPr/>
        </p:nvSpPr>
        <p:spPr>
          <a:xfrm>
            <a:off x="2638044" y="3438144"/>
            <a:ext cx="1787652" cy="722376"/>
          </a:xfrm>
          <a:prstGeom prst="rect">
            <a:avLst/>
          </a:prstGeom>
          <a:noFill/>
          <a:ln/>
        </p:spPr>
        <p:txBody>
          <a:bodyPr wrap="square" lIns="0" tIns="0" rIns="0" bIns="0" rtlCol="0" anchor="t"/>
          <a:lstStyle/>
          <a:p>
            <a:pPr algn="ctr">
              <a:lnSpc>
                <a:spcPct val="105000"/>
              </a:lnSpc>
            </a:pPr>
            <a:r>
              <a:rPr lang="ky-KG" sz="1400" b="1" dirty="0">
                <a:solidFill>
                  <a:srgbClr val="0B3260"/>
                </a:solidFill>
                <a:latin typeface="Calibri" pitchFamily="34" charset="0"/>
                <a:ea typeface="Calibri" pitchFamily="34" charset="-122"/>
                <a:cs typeface="Calibri" pitchFamily="34" charset="-120"/>
              </a:rPr>
              <a:t>Проактивное выявление узких мест</a:t>
            </a:r>
          </a:p>
        </p:txBody>
      </p:sp>
      <p:sp>
        <p:nvSpPr>
          <p:cNvPr id="32" name="Shape 22"/>
          <p:cNvSpPr/>
          <p:nvPr/>
        </p:nvSpPr>
        <p:spPr>
          <a:xfrm>
            <a:off x="4663440" y="2880360"/>
            <a:ext cx="1897380" cy="1325880"/>
          </a:xfrm>
          <a:prstGeom prst="roundRect">
            <a:avLst>
              <a:gd name="adj" fmla="val 4138"/>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33" name="Shape 23"/>
          <p:cNvSpPr/>
          <p:nvPr/>
        </p:nvSpPr>
        <p:spPr>
          <a:xfrm>
            <a:off x="5420106" y="2999232"/>
            <a:ext cx="384048" cy="384048"/>
          </a:xfrm>
          <a:prstGeom prst="ellipse">
            <a:avLst/>
          </a:prstGeom>
          <a:solidFill>
            <a:srgbClr val="0B3260"/>
          </a:solidFill>
          <a:ln/>
        </p:spPr>
        <p:txBody>
          <a:bodyPr/>
          <a:lstStyle/>
          <a:p>
            <a:endParaRPr lang="en-US"/>
          </a:p>
        </p:txBody>
      </p:sp>
      <p:pic>
        <p:nvPicPr>
          <p:cNvPr id="34" name="Image 8" descr="preencoded.png"/>
          <p:cNvPicPr>
            <a:picLocks noChangeAspect="1"/>
          </p:cNvPicPr>
          <p:nvPr/>
        </p:nvPicPr>
        <p:blipFill>
          <a:blip r:embed="rId11">
            <a:duotone>
              <a:schemeClr val="bg2">
                <a:shade val="45000"/>
                <a:satMod val="135000"/>
              </a:schemeClr>
              <a:prstClr val="white"/>
            </a:duotone>
          </a:blip>
          <a:stretch>
            <a:fillRect/>
          </a:stretch>
        </p:blipFill>
        <p:spPr>
          <a:xfrm>
            <a:off x="5519958" y="3099084"/>
            <a:ext cx="184343" cy="184343"/>
          </a:xfrm>
          <a:prstGeom prst="rect">
            <a:avLst/>
          </a:prstGeom>
        </p:spPr>
      </p:pic>
      <p:sp>
        <p:nvSpPr>
          <p:cNvPr id="35" name="Text 24"/>
          <p:cNvSpPr/>
          <p:nvPr/>
        </p:nvSpPr>
        <p:spPr>
          <a:xfrm>
            <a:off x="4718304" y="3438144"/>
            <a:ext cx="1787652" cy="722376"/>
          </a:xfrm>
          <a:prstGeom prst="rect">
            <a:avLst/>
          </a:prstGeom>
          <a:noFill/>
          <a:ln/>
        </p:spPr>
        <p:txBody>
          <a:bodyPr wrap="square" lIns="0" tIns="0" rIns="0" bIns="0" rtlCol="0" anchor="t"/>
          <a:lstStyle/>
          <a:p>
            <a:pPr marL="0" indent="0" algn="ctr">
              <a:lnSpc>
                <a:spcPct val="105000"/>
              </a:lnSpc>
              <a:buNone/>
            </a:pPr>
            <a:r>
              <a:rPr lang="ru-RU" sz="1400" b="1" dirty="0">
                <a:solidFill>
                  <a:srgbClr val="0B3260"/>
                </a:solidFill>
                <a:latin typeface="Calibri" pitchFamily="34" charset="0"/>
                <a:ea typeface="Calibri" pitchFamily="34" charset="-122"/>
                <a:cs typeface="Calibri" pitchFamily="34" charset="-120"/>
              </a:rPr>
              <a:t>Вступление в торгово-промышленные палаты за рубежом</a:t>
            </a:r>
          </a:p>
        </p:txBody>
      </p:sp>
      <p:sp>
        <p:nvSpPr>
          <p:cNvPr id="36" name="Shape 25"/>
          <p:cNvSpPr/>
          <p:nvPr/>
        </p:nvSpPr>
        <p:spPr>
          <a:xfrm>
            <a:off x="6743700" y="2880360"/>
            <a:ext cx="1897380" cy="1325880"/>
          </a:xfrm>
          <a:prstGeom prst="roundRect">
            <a:avLst>
              <a:gd name="adj" fmla="val 4138"/>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37" name="Shape 26"/>
          <p:cNvSpPr/>
          <p:nvPr/>
        </p:nvSpPr>
        <p:spPr>
          <a:xfrm>
            <a:off x="7500366" y="2999232"/>
            <a:ext cx="384048" cy="384048"/>
          </a:xfrm>
          <a:prstGeom prst="ellipse">
            <a:avLst/>
          </a:prstGeom>
          <a:solidFill>
            <a:srgbClr val="0B3260"/>
          </a:solidFill>
          <a:ln/>
        </p:spPr>
        <p:txBody>
          <a:bodyPr/>
          <a:lstStyle/>
          <a:p>
            <a:endParaRPr lang="en-US"/>
          </a:p>
        </p:txBody>
      </p:sp>
      <p:pic>
        <p:nvPicPr>
          <p:cNvPr id="38" name="Image 9" descr="preencoded.png"/>
          <p:cNvPicPr>
            <a:picLocks noChangeAspect="1"/>
          </p:cNvPicPr>
          <p:nvPr/>
        </p:nvPicPr>
        <p:blipFill>
          <a:blip r:embed="rId12">
            <a:duotone>
              <a:schemeClr val="bg2">
                <a:shade val="45000"/>
                <a:satMod val="135000"/>
              </a:schemeClr>
              <a:prstClr val="white"/>
            </a:duotone>
          </a:blip>
          <a:stretch>
            <a:fillRect/>
          </a:stretch>
        </p:blipFill>
        <p:spPr>
          <a:xfrm>
            <a:off x="7600218" y="3099084"/>
            <a:ext cx="184343" cy="184343"/>
          </a:xfrm>
          <a:prstGeom prst="rect">
            <a:avLst/>
          </a:prstGeom>
        </p:spPr>
      </p:pic>
      <p:sp>
        <p:nvSpPr>
          <p:cNvPr id="39" name="Text 27"/>
          <p:cNvSpPr/>
          <p:nvPr/>
        </p:nvSpPr>
        <p:spPr>
          <a:xfrm>
            <a:off x="6798564" y="3438144"/>
            <a:ext cx="1787652" cy="722376"/>
          </a:xfrm>
          <a:prstGeom prst="rect">
            <a:avLst/>
          </a:prstGeom>
          <a:noFill/>
          <a:ln/>
        </p:spPr>
        <p:txBody>
          <a:bodyPr wrap="square" lIns="0" tIns="0" rIns="0" bIns="0" rtlCol="0" anchor="t"/>
          <a:lstStyle/>
          <a:p>
            <a:pPr marL="0" indent="0" algn="ctr">
              <a:lnSpc>
                <a:spcPct val="105000"/>
              </a:lnSpc>
              <a:buNone/>
            </a:pPr>
            <a:r>
              <a:rPr lang="ky-KG" sz="1400" b="1" dirty="0">
                <a:solidFill>
                  <a:srgbClr val="0B3260"/>
                </a:solidFill>
                <a:latin typeface="Calibri" pitchFamily="34" charset="0"/>
                <a:ea typeface="Calibri" pitchFamily="34" charset="-122"/>
                <a:cs typeface="Calibri" pitchFamily="34" charset="-120"/>
              </a:rPr>
              <a:t>Страхование основных бизнес-рисков</a:t>
            </a:r>
            <a:endParaRPr lang="en-US" sz="1400" dirty="0"/>
          </a:p>
        </p:txBody>
      </p:sp>
      <p:sp>
        <p:nvSpPr>
          <p:cNvPr id="40" name="Text 28"/>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Christopher &amp; Peck (2004); Manuj &amp; Mentzer (2008).</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KPI для входящей логистики и закупок</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17</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463040"/>
            <a:ext cx="3909060" cy="2788920"/>
          </a:xfrm>
          <a:prstGeom prst="roundRect">
            <a:avLst>
              <a:gd name="adj" fmla="val 1967"/>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Text 5"/>
          <p:cNvSpPr/>
          <p:nvPr/>
        </p:nvSpPr>
        <p:spPr>
          <a:xfrm>
            <a:off x="620961" y="1545336"/>
            <a:ext cx="3506724" cy="365760"/>
          </a:xfrm>
          <a:prstGeom prst="rect">
            <a:avLst/>
          </a:prstGeom>
          <a:noFill/>
          <a:ln/>
        </p:spPr>
        <p:txBody>
          <a:bodyPr wrap="square" lIns="0" tIns="0" rIns="0" bIns="0" rtlCol="0" anchor="ctr"/>
          <a:lstStyle/>
          <a:p>
            <a:pPr marL="0" indent="0">
              <a:buNone/>
            </a:pPr>
            <a:r>
              <a:rPr lang="ky-KG" sz="2800" b="1" dirty="0">
                <a:solidFill>
                  <a:srgbClr val="0B3260"/>
                </a:solidFill>
                <a:latin typeface="Cambria" pitchFamily="34" charset="0"/>
                <a:ea typeface="Cambria" pitchFamily="34" charset="-122"/>
                <a:cs typeface="Cambria" pitchFamily="34" charset="-120"/>
              </a:rPr>
              <a:t>Снизить</a:t>
            </a:r>
            <a:endParaRPr lang="en-US" sz="2800" dirty="0"/>
          </a:p>
        </p:txBody>
      </p:sp>
      <p:sp>
        <p:nvSpPr>
          <p:cNvPr id="10" name="Text 6"/>
          <p:cNvSpPr/>
          <p:nvPr/>
        </p:nvSpPr>
        <p:spPr>
          <a:xfrm>
            <a:off x="704088" y="1993392"/>
            <a:ext cx="3506724" cy="2103120"/>
          </a:xfrm>
          <a:prstGeom prst="rect">
            <a:avLst/>
          </a:prstGeom>
          <a:noFill/>
          <a:ln/>
        </p:spPr>
        <p:txBody>
          <a:bodyPr wrap="square" lIns="0" tIns="0" rIns="0" bIns="0" rtlCol="0" anchor="t"/>
          <a:lstStyle/>
          <a:p>
            <a:pPr marL="177800" indent="-177800">
              <a:lnSpc>
                <a:spcPct val="112000"/>
              </a:lnSpc>
              <a:spcAft>
                <a:spcPts val="600"/>
              </a:spcAft>
              <a:buSzPct val="100000"/>
              <a:buChar char="▪"/>
            </a:pPr>
            <a:r>
              <a:rPr lang="ru-RU" sz="2000" dirty="0">
                <a:solidFill>
                  <a:srgbClr val="1F2A37"/>
                </a:solidFill>
                <a:latin typeface="Calibri" pitchFamily="34" charset="0"/>
                <a:ea typeface="Calibri" pitchFamily="34" charset="-122"/>
                <a:cs typeface="Calibri" pitchFamily="34" charset="-120"/>
              </a:rPr>
              <a:t>Затраты на входящую транспортировку</a:t>
            </a:r>
          </a:p>
          <a:p>
            <a:pPr marL="177800" indent="-177800">
              <a:lnSpc>
                <a:spcPct val="112000"/>
              </a:lnSpc>
              <a:spcAft>
                <a:spcPts val="600"/>
              </a:spcAft>
              <a:buSzPct val="100000"/>
              <a:buChar char="▪"/>
            </a:pPr>
            <a:r>
              <a:rPr lang="ru-RU" sz="2000" dirty="0">
                <a:solidFill>
                  <a:srgbClr val="1F2A37"/>
                </a:solidFill>
                <a:latin typeface="Calibri" pitchFamily="34" charset="0"/>
                <a:ea typeface="Calibri" pitchFamily="34" charset="-122"/>
                <a:cs typeface="Calibri" pitchFamily="34" charset="-120"/>
              </a:rPr>
              <a:t>Срок поставки от поставщика</a:t>
            </a:r>
          </a:p>
          <a:p>
            <a:pPr marL="177800" indent="-177800">
              <a:lnSpc>
                <a:spcPct val="112000"/>
              </a:lnSpc>
              <a:spcAft>
                <a:spcPts val="600"/>
              </a:spcAft>
              <a:buSzPct val="100000"/>
              <a:buChar char="▪"/>
            </a:pPr>
            <a:r>
              <a:rPr lang="ru-RU" sz="2000" dirty="0">
                <a:solidFill>
                  <a:srgbClr val="1F2A37"/>
                </a:solidFill>
                <a:latin typeface="Calibri" pitchFamily="34" charset="0"/>
                <a:ea typeface="Calibri" pitchFamily="34" charset="-122"/>
                <a:cs typeface="Calibri" pitchFamily="34" charset="-120"/>
              </a:rPr>
              <a:t>Уровень повреждений</a:t>
            </a:r>
          </a:p>
        </p:txBody>
      </p:sp>
      <p:sp>
        <p:nvSpPr>
          <p:cNvPr id="11" name="Shape 7"/>
          <p:cNvSpPr/>
          <p:nvPr/>
        </p:nvSpPr>
        <p:spPr>
          <a:xfrm>
            <a:off x="4732020" y="1463040"/>
            <a:ext cx="3909060" cy="2788920"/>
          </a:xfrm>
          <a:prstGeom prst="roundRect">
            <a:avLst>
              <a:gd name="adj" fmla="val 1967"/>
            </a:avLst>
          </a:prstGeom>
          <a:solidFill>
            <a:srgbClr val="FBF4E1"/>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2" name="Text 8"/>
          <p:cNvSpPr/>
          <p:nvPr/>
        </p:nvSpPr>
        <p:spPr>
          <a:xfrm>
            <a:off x="4850061" y="1545336"/>
            <a:ext cx="3506724" cy="365760"/>
          </a:xfrm>
          <a:prstGeom prst="rect">
            <a:avLst/>
          </a:prstGeom>
          <a:noFill/>
          <a:ln/>
        </p:spPr>
        <p:txBody>
          <a:bodyPr wrap="square" lIns="0" tIns="0" rIns="0" bIns="0" rtlCol="0" anchor="ctr"/>
          <a:lstStyle/>
          <a:p>
            <a:pPr marL="0" indent="0">
              <a:buNone/>
            </a:pPr>
            <a:r>
              <a:rPr lang="ky-KG" sz="2800" b="1" dirty="0">
                <a:solidFill>
                  <a:srgbClr val="8C6A10"/>
                </a:solidFill>
                <a:latin typeface="Cambria" pitchFamily="34" charset="0"/>
                <a:ea typeface="Cambria" pitchFamily="34" charset="-122"/>
                <a:cs typeface="Cambria" pitchFamily="34" charset="-120"/>
              </a:rPr>
              <a:t>Увеличить</a:t>
            </a:r>
            <a:endParaRPr lang="en-US" sz="2800" dirty="0"/>
          </a:p>
        </p:txBody>
      </p:sp>
      <p:sp>
        <p:nvSpPr>
          <p:cNvPr id="13" name="Text 9"/>
          <p:cNvSpPr/>
          <p:nvPr/>
        </p:nvSpPr>
        <p:spPr>
          <a:xfrm>
            <a:off x="4933188" y="1993392"/>
            <a:ext cx="3909060" cy="2103120"/>
          </a:xfrm>
          <a:prstGeom prst="rect">
            <a:avLst/>
          </a:prstGeom>
          <a:noFill/>
          <a:ln/>
        </p:spPr>
        <p:txBody>
          <a:bodyPr wrap="square" lIns="0" tIns="0" rIns="0" bIns="0" rtlCol="0" anchor="t"/>
          <a:lstStyle/>
          <a:p>
            <a:pPr marL="177800" indent="-177800">
              <a:lnSpc>
                <a:spcPct val="112000"/>
              </a:lnSpc>
              <a:spcAft>
                <a:spcPts val="600"/>
              </a:spcAft>
              <a:buSzPct val="100000"/>
              <a:buChar char="▪"/>
            </a:pPr>
            <a:r>
              <a:rPr lang="ru-RU" sz="2000" dirty="0">
                <a:solidFill>
                  <a:srgbClr val="1F2A37"/>
                </a:solidFill>
                <a:latin typeface="Calibri" pitchFamily="34" charset="0"/>
                <a:ea typeface="Calibri" pitchFamily="34" charset="-122"/>
                <a:cs typeface="Calibri" pitchFamily="34" charset="-120"/>
              </a:rPr>
              <a:t>Своевременность доставки</a:t>
            </a:r>
          </a:p>
          <a:p>
            <a:pPr marL="177800" indent="-177800">
              <a:lnSpc>
                <a:spcPct val="112000"/>
              </a:lnSpc>
              <a:spcAft>
                <a:spcPts val="600"/>
              </a:spcAft>
              <a:buSzPct val="100000"/>
              <a:buChar char="▪"/>
            </a:pPr>
            <a:r>
              <a:rPr lang="ru-RU" sz="2000" dirty="0">
                <a:solidFill>
                  <a:srgbClr val="1F2A37"/>
                </a:solidFill>
                <a:latin typeface="Calibri" pitchFamily="34" charset="0"/>
                <a:ea typeface="Calibri" pitchFamily="34" charset="-122"/>
                <a:cs typeface="Calibri" pitchFamily="34" charset="-120"/>
              </a:rPr>
              <a:t>Качество поставщиков</a:t>
            </a:r>
          </a:p>
          <a:p>
            <a:pPr marL="177800" indent="-177800">
              <a:lnSpc>
                <a:spcPct val="112000"/>
              </a:lnSpc>
              <a:spcAft>
                <a:spcPts val="600"/>
              </a:spcAft>
              <a:buSzPct val="100000"/>
              <a:buChar char="▪"/>
            </a:pPr>
            <a:r>
              <a:rPr lang="ru-RU" sz="2000" dirty="0">
                <a:solidFill>
                  <a:srgbClr val="1F2A37"/>
                </a:solidFill>
                <a:latin typeface="Calibri" pitchFamily="34" charset="0"/>
                <a:ea typeface="Calibri" pitchFamily="34" charset="-122"/>
                <a:cs typeface="Calibri" pitchFamily="34" charset="-120"/>
              </a:rPr>
              <a:t>Соблюдение нормативных требований</a:t>
            </a:r>
          </a:p>
          <a:p>
            <a:pPr marL="177800" indent="-177800">
              <a:lnSpc>
                <a:spcPct val="112000"/>
              </a:lnSpc>
              <a:spcAft>
                <a:spcPts val="600"/>
              </a:spcAft>
              <a:buSzPct val="100000"/>
              <a:buChar char="▪"/>
            </a:pPr>
            <a:r>
              <a:rPr lang="ru-RU" sz="2000" dirty="0">
                <a:solidFill>
                  <a:srgbClr val="1F2A37"/>
                </a:solidFill>
                <a:latin typeface="Calibri" pitchFamily="34" charset="0"/>
                <a:ea typeface="Calibri" pitchFamily="34" charset="-122"/>
                <a:cs typeface="Calibri" pitchFamily="34" charset="-120"/>
              </a:rPr>
              <a:t>Устойчивость и гибкость (адаптивность)</a:t>
            </a:r>
            <a:endParaRPr lang="en-US" sz="2000" dirty="0"/>
          </a:p>
        </p:txBody>
      </p:sp>
      <p:sp>
        <p:nvSpPr>
          <p:cNvPr id="14" name="Text 10"/>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Gunasekaran, A., Patel, C., &amp; McGaughey, R. E. (2004). A framework for supply chain performance measurement. International Journal of Production Economics, 87(3), 333–347.</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r>
              <a:rPr lang="ky-KG" sz="1100" b="1" kern="0" spc="200" dirty="0">
                <a:solidFill>
                  <a:srgbClr val="8C6A10"/>
                </a:solidFill>
                <a:latin typeface="Calibri" pitchFamily="34" charset="0"/>
                <a:ea typeface="Calibri" pitchFamily="34" charset="-122"/>
                <a:cs typeface="Calibri" pitchFamily="34" charset="-120"/>
              </a:rPr>
              <a:t>УПРАВЛЕНИЕ РИСКАМИ</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Внедрение Индустрии 4.0 и Закупок 4.0</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18</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417320"/>
            <a:ext cx="1828800" cy="2743200"/>
          </a:xfrm>
          <a:prstGeom prst="roundRect">
            <a:avLst>
              <a:gd name="adj" fmla="val 3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Shape 5"/>
          <p:cNvSpPr/>
          <p:nvPr/>
        </p:nvSpPr>
        <p:spPr>
          <a:xfrm>
            <a:off x="1188720" y="1618488"/>
            <a:ext cx="457200" cy="457200"/>
          </a:xfrm>
          <a:prstGeom prst="ellipse">
            <a:avLst/>
          </a:prstGeom>
          <a:solidFill>
            <a:srgbClr val="0B3260"/>
          </a:solidFill>
          <a:ln/>
        </p:spPr>
        <p:txBody>
          <a:bodyPr/>
          <a:lstStyle/>
          <a:p>
            <a:endParaRPr lang="en-US"/>
          </a:p>
        </p:txBody>
      </p:sp>
      <p:pic>
        <p:nvPicPr>
          <p:cNvPr id="10"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1240675" y="1676469"/>
            <a:ext cx="338328" cy="338328"/>
          </a:xfrm>
          <a:prstGeom prst="rect">
            <a:avLst/>
          </a:prstGeom>
        </p:spPr>
      </p:pic>
      <p:sp>
        <p:nvSpPr>
          <p:cNvPr id="11" name="Text 6"/>
          <p:cNvSpPr/>
          <p:nvPr/>
        </p:nvSpPr>
        <p:spPr>
          <a:xfrm>
            <a:off x="594360" y="2167128"/>
            <a:ext cx="1645920" cy="566928"/>
          </a:xfrm>
          <a:prstGeom prst="rect">
            <a:avLst/>
          </a:prstGeom>
          <a:noFill/>
          <a:ln/>
        </p:spPr>
        <p:txBody>
          <a:bodyPr wrap="square" lIns="0" tIns="0" rIns="0" bIns="0" rtlCol="0" anchor="t"/>
          <a:lstStyle/>
          <a:p>
            <a:pPr marL="0" indent="0" algn="ctr">
              <a:lnSpc>
                <a:spcPct val="103000"/>
              </a:lnSpc>
              <a:buNone/>
            </a:pPr>
            <a:r>
              <a:rPr lang="ru-RU" sz="1600" b="1" dirty="0">
                <a:solidFill>
                  <a:srgbClr val="0B3260"/>
                </a:solidFill>
                <a:latin typeface="Cambria" pitchFamily="34" charset="0"/>
                <a:ea typeface="Cambria" pitchFamily="34" charset="-122"/>
              </a:rPr>
              <a:t>ИИ</a:t>
            </a:r>
            <a:endParaRPr lang="en-US" sz="1600" dirty="0"/>
          </a:p>
        </p:txBody>
      </p:sp>
      <p:sp>
        <p:nvSpPr>
          <p:cNvPr id="12" name="Text 7"/>
          <p:cNvSpPr/>
          <p:nvPr/>
        </p:nvSpPr>
        <p:spPr>
          <a:xfrm>
            <a:off x="630936" y="2571750"/>
            <a:ext cx="1572768" cy="1298448"/>
          </a:xfrm>
          <a:prstGeom prst="rect">
            <a:avLst/>
          </a:prstGeom>
          <a:noFill/>
          <a:ln/>
        </p:spPr>
        <p:txBody>
          <a:bodyPr wrap="square" lIns="0" tIns="0" rIns="0" bIns="0" rtlCol="0" anchor="t"/>
          <a:lstStyle/>
          <a:p>
            <a:pPr marL="0" indent="0" algn="ctr">
              <a:lnSpc>
                <a:spcPct val="105000"/>
              </a:lnSpc>
              <a:buNone/>
            </a:pPr>
            <a:r>
              <a:rPr lang="ru-RU" sz="1400" dirty="0">
                <a:solidFill>
                  <a:srgbClr val="1F2A37"/>
                </a:solidFill>
                <a:latin typeface="Calibri" pitchFamily="34" charset="0"/>
                <a:ea typeface="Calibri" pitchFamily="34" charset="-122"/>
                <a:cs typeface="Calibri" pitchFamily="34" charset="-120"/>
              </a:rPr>
              <a:t>Оценивает и прогнозирует риски поставщиков, позволяя принимать более точные решения в сфере закупок.</a:t>
            </a:r>
          </a:p>
        </p:txBody>
      </p:sp>
      <p:sp>
        <p:nvSpPr>
          <p:cNvPr id="13" name="Shape 8"/>
          <p:cNvSpPr/>
          <p:nvPr/>
        </p:nvSpPr>
        <p:spPr>
          <a:xfrm>
            <a:off x="2606040" y="1417320"/>
            <a:ext cx="1828800" cy="2743200"/>
          </a:xfrm>
          <a:prstGeom prst="roundRect">
            <a:avLst>
              <a:gd name="adj" fmla="val 3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4" name="Shape 9"/>
          <p:cNvSpPr/>
          <p:nvPr/>
        </p:nvSpPr>
        <p:spPr>
          <a:xfrm>
            <a:off x="3291840" y="1618488"/>
            <a:ext cx="457200" cy="457200"/>
          </a:xfrm>
          <a:prstGeom prst="ellipse">
            <a:avLst/>
          </a:prstGeom>
          <a:solidFill>
            <a:srgbClr val="0B3260"/>
          </a:solidFill>
          <a:ln/>
        </p:spPr>
        <p:txBody>
          <a:bodyPr/>
          <a:lstStyle/>
          <a:p>
            <a:endParaRPr lang="en-US"/>
          </a:p>
        </p:txBody>
      </p:sp>
      <p:pic>
        <p:nvPicPr>
          <p:cNvPr id="15"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3343795" y="1676469"/>
            <a:ext cx="338328" cy="338328"/>
          </a:xfrm>
          <a:prstGeom prst="rect">
            <a:avLst/>
          </a:prstGeom>
        </p:spPr>
      </p:pic>
      <p:sp>
        <p:nvSpPr>
          <p:cNvPr id="16" name="Text 10"/>
          <p:cNvSpPr/>
          <p:nvPr/>
        </p:nvSpPr>
        <p:spPr>
          <a:xfrm>
            <a:off x="2697480" y="2167128"/>
            <a:ext cx="1645920" cy="566928"/>
          </a:xfrm>
          <a:prstGeom prst="rect">
            <a:avLst/>
          </a:prstGeom>
          <a:noFill/>
          <a:ln/>
        </p:spPr>
        <p:txBody>
          <a:bodyPr wrap="square" lIns="0" tIns="0" rIns="0" bIns="0" rtlCol="0" anchor="t"/>
          <a:lstStyle/>
          <a:p>
            <a:pPr marL="0" indent="0" algn="ctr">
              <a:lnSpc>
                <a:spcPct val="103000"/>
              </a:lnSpc>
              <a:buNone/>
            </a:pPr>
            <a:r>
              <a:rPr lang="ru-RU" sz="1600" b="1" dirty="0">
                <a:solidFill>
                  <a:srgbClr val="0B3260"/>
                </a:solidFill>
                <a:latin typeface="Cambria" pitchFamily="34" charset="0"/>
                <a:ea typeface="Cambria" pitchFamily="34" charset="-122"/>
                <a:cs typeface="Cambria" pitchFamily="34" charset="-120"/>
              </a:rPr>
              <a:t>IoT и большие данные (Big Data)</a:t>
            </a:r>
          </a:p>
        </p:txBody>
      </p:sp>
      <p:sp>
        <p:nvSpPr>
          <p:cNvPr id="17" name="Text 11"/>
          <p:cNvSpPr/>
          <p:nvPr/>
        </p:nvSpPr>
        <p:spPr>
          <a:xfrm>
            <a:off x="2589415" y="2953512"/>
            <a:ext cx="1847088" cy="1298448"/>
          </a:xfrm>
          <a:prstGeom prst="rect">
            <a:avLst/>
          </a:prstGeom>
          <a:noFill/>
          <a:ln/>
        </p:spPr>
        <p:txBody>
          <a:bodyPr wrap="square" lIns="0" tIns="0" rIns="0" bIns="0" rtlCol="0" anchor="t"/>
          <a:lstStyle/>
          <a:p>
            <a:pPr marL="0" indent="0" algn="ctr">
              <a:lnSpc>
                <a:spcPct val="105000"/>
              </a:lnSpc>
              <a:buNone/>
            </a:pPr>
            <a:r>
              <a:rPr lang="ru-RU" sz="1200" dirty="0">
                <a:solidFill>
                  <a:srgbClr val="1F2A37"/>
                </a:solidFill>
                <a:latin typeface="Calibri" pitchFamily="34" charset="0"/>
                <a:ea typeface="Calibri" pitchFamily="34" charset="-122"/>
                <a:cs typeface="Calibri" pitchFamily="34" charset="-120"/>
              </a:rPr>
              <a:t>Обеспечивают более высокую прозрачность цепей поставок для поддержки обоснованных решений.</a:t>
            </a:r>
          </a:p>
        </p:txBody>
      </p:sp>
      <p:sp>
        <p:nvSpPr>
          <p:cNvPr id="18" name="Shape 12"/>
          <p:cNvSpPr/>
          <p:nvPr/>
        </p:nvSpPr>
        <p:spPr>
          <a:xfrm>
            <a:off x="4709160" y="1417320"/>
            <a:ext cx="1828800" cy="2743200"/>
          </a:xfrm>
          <a:prstGeom prst="roundRect">
            <a:avLst>
              <a:gd name="adj" fmla="val 3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9" name="Shape 13"/>
          <p:cNvSpPr/>
          <p:nvPr/>
        </p:nvSpPr>
        <p:spPr>
          <a:xfrm>
            <a:off x="5394960" y="1618488"/>
            <a:ext cx="457200" cy="457200"/>
          </a:xfrm>
          <a:prstGeom prst="ellipse">
            <a:avLst/>
          </a:prstGeom>
          <a:solidFill>
            <a:srgbClr val="0B3260"/>
          </a:solidFill>
          <a:ln/>
        </p:spPr>
        <p:txBody>
          <a:bodyPr/>
          <a:lstStyle/>
          <a:p>
            <a:endParaRPr lang="en-US"/>
          </a:p>
        </p:txBody>
      </p:sp>
      <p:pic>
        <p:nvPicPr>
          <p:cNvPr id="20"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5446915" y="1676469"/>
            <a:ext cx="338328" cy="338328"/>
          </a:xfrm>
          <a:prstGeom prst="rect">
            <a:avLst/>
          </a:prstGeom>
        </p:spPr>
      </p:pic>
      <p:sp>
        <p:nvSpPr>
          <p:cNvPr id="21" name="Text 14"/>
          <p:cNvSpPr/>
          <p:nvPr/>
        </p:nvSpPr>
        <p:spPr>
          <a:xfrm>
            <a:off x="4800600" y="2167128"/>
            <a:ext cx="1645920" cy="566928"/>
          </a:xfrm>
          <a:prstGeom prst="rect">
            <a:avLst/>
          </a:prstGeom>
          <a:noFill/>
          <a:ln/>
        </p:spPr>
        <p:txBody>
          <a:bodyPr wrap="square" lIns="0" tIns="0" rIns="0" bIns="0" rtlCol="0" anchor="t"/>
          <a:lstStyle/>
          <a:p>
            <a:pPr marL="0" indent="0" algn="ctr">
              <a:lnSpc>
                <a:spcPct val="103000"/>
              </a:lnSpc>
              <a:buNone/>
            </a:pPr>
            <a:r>
              <a:rPr lang="ru-RU" sz="1600" b="1" dirty="0">
                <a:solidFill>
                  <a:srgbClr val="0B3260"/>
                </a:solidFill>
                <a:latin typeface="Cambria" pitchFamily="34" charset="0"/>
                <a:ea typeface="Cambria" pitchFamily="34" charset="-122"/>
                <a:cs typeface="Cambria" pitchFamily="34" charset="-120"/>
              </a:rPr>
              <a:t>Блокчейн</a:t>
            </a:r>
            <a:endParaRPr lang="en-US" sz="1600" dirty="0"/>
          </a:p>
        </p:txBody>
      </p:sp>
      <p:sp>
        <p:nvSpPr>
          <p:cNvPr id="22" name="Text 15"/>
          <p:cNvSpPr/>
          <p:nvPr/>
        </p:nvSpPr>
        <p:spPr>
          <a:xfrm>
            <a:off x="4837176" y="2770632"/>
            <a:ext cx="1572768" cy="1298448"/>
          </a:xfrm>
          <a:prstGeom prst="rect">
            <a:avLst/>
          </a:prstGeom>
          <a:noFill/>
          <a:ln/>
        </p:spPr>
        <p:txBody>
          <a:bodyPr wrap="square" lIns="0" tIns="0" rIns="0" bIns="0" rtlCol="0" anchor="t"/>
          <a:lstStyle/>
          <a:p>
            <a:pPr marL="0" indent="0" algn="ctr">
              <a:lnSpc>
                <a:spcPct val="105000"/>
              </a:lnSpc>
              <a:buNone/>
            </a:pPr>
            <a:r>
              <a:rPr lang="ru-RU" sz="1400" dirty="0">
                <a:solidFill>
                  <a:srgbClr val="1F2A37"/>
                </a:solidFill>
                <a:latin typeface="Calibri" pitchFamily="34" charset="0"/>
                <a:ea typeface="Calibri" pitchFamily="34" charset="-122"/>
                <a:cs typeface="Calibri" pitchFamily="34" charset="-120"/>
              </a:rPr>
              <a:t>Обеспечивают защищенный реестр для прозрачных и отслеживаемых транзакций.</a:t>
            </a:r>
          </a:p>
        </p:txBody>
      </p:sp>
      <p:sp>
        <p:nvSpPr>
          <p:cNvPr id="23" name="Shape 16"/>
          <p:cNvSpPr/>
          <p:nvPr/>
        </p:nvSpPr>
        <p:spPr>
          <a:xfrm>
            <a:off x="6812280" y="1417320"/>
            <a:ext cx="1828800" cy="2743200"/>
          </a:xfrm>
          <a:prstGeom prst="roundRect">
            <a:avLst>
              <a:gd name="adj" fmla="val 3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4" name="Shape 17"/>
          <p:cNvSpPr/>
          <p:nvPr/>
        </p:nvSpPr>
        <p:spPr>
          <a:xfrm>
            <a:off x="7498080" y="1618488"/>
            <a:ext cx="457200" cy="457200"/>
          </a:xfrm>
          <a:prstGeom prst="ellipse">
            <a:avLst/>
          </a:prstGeom>
          <a:solidFill>
            <a:srgbClr val="0B3260"/>
          </a:solidFill>
          <a:ln/>
        </p:spPr>
        <p:txBody>
          <a:bodyPr/>
          <a:lstStyle/>
          <a:p>
            <a:endParaRPr lang="en-US"/>
          </a:p>
        </p:txBody>
      </p:sp>
      <p:pic>
        <p:nvPicPr>
          <p:cNvPr id="25" name="Image 5" descr="preencoded.png"/>
          <p:cNvPicPr>
            <a:picLocks noChangeAspect="1"/>
          </p:cNvPicPr>
          <p:nvPr/>
        </p:nvPicPr>
        <p:blipFill>
          <a:blip r:embed="rId8">
            <a:duotone>
              <a:schemeClr val="bg2">
                <a:shade val="45000"/>
                <a:satMod val="135000"/>
              </a:schemeClr>
              <a:prstClr val="white"/>
            </a:duotone>
          </a:blip>
          <a:stretch>
            <a:fillRect/>
          </a:stretch>
        </p:blipFill>
        <p:spPr>
          <a:xfrm>
            <a:off x="7550035" y="1676469"/>
            <a:ext cx="338328" cy="338328"/>
          </a:xfrm>
          <a:prstGeom prst="rect">
            <a:avLst/>
          </a:prstGeom>
        </p:spPr>
      </p:pic>
      <p:sp>
        <p:nvSpPr>
          <p:cNvPr id="26" name="Text 18"/>
          <p:cNvSpPr/>
          <p:nvPr/>
        </p:nvSpPr>
        <p:spPr>
          <a:xfrm>
            <a:off x="6903720" y="2167128"/>
            <a:ext cx="1645920" cy="566928"/>
          </a:xfrm>
          <a:prstGeom prst="rect">
            <a:avLst/>
          </a:prstGeom>
          <a:noFill/>
          <a:ln/>
        </p:spPr>
        <p:txBody>
          <a:bodyPr wrap="square" lIns="0" tIns="0" rIns="0" bIns="0" rtlCol="0" anchor="t"/>
          <a:lstStyle/>
          <a:p>
            <a:pPr marL="0" indent="0" algn="ctr">
              <a:lnSpc>
                <a:spcPct val="103000"/>
              </a:lnSpc>
              <a:buNone/>
            </a:pPr>
            <a:r>
              <a:rPr lang="ky-KG" sz="1600" b="1" dirty="0">
                <a:solidFill>
                  <a:srgbClr val="0B3260"/>
                </a:solidFill>
                <a:latin typeface="Cambria" pitchFamily="34" charset="0"/>
                <a:ea typeface="Cambria" pitchFamily="34" charset="-122"/>
                <a:cs typeface="Cambria" pitchFamily="34" charset="-120"/>
              </a:rPr>
              <a:t>Решения на основе данных</a:t>
            </a:r>
          </a:p>
        </p:txBody>
      </p:sp>
      <p:sp>
        <p:nvSpPr>
          <p:cNvPr id="27" name="Text 19"/>
          <p:cNvSpPr/>
          <p:nvPr/>
        </p:nvSpPr>
        <p:spPr>
          <a:xfrm>
            <a:off x="6940296" y="2770632"/>
            <a:ext cx="1572768" cy="1298448"/>
          </a:xfrm>
          <a:prstGeom prst="rect">
            <a:avLst/>
          </a:prstGeom>
          <a:noFill/>
          <a:ln/>
        </p:spPr>
        <p:txBody>
          <a:bodyPr wrap="square" lIns="0" tIns="0" rIns="0" bIns="0" rtlCol="0" anchor="t"/>
          <a:lstStyle/>
          <a:p>
            <a:pPr marL="0" indent="0" algn="ctr">
              <a:lnSpc>
                <a:spcPct val="105000"/>
              </a:lnSpc>
              <a:buNone/>
            </a:pPr>
            <a:r>
              <a:rPr lang="ru-RU" sz="1400" dirty="0">
                <a:solidFill>
                  <a:srgbClr val="1F2A37"/>
                </a:solidFill>
                <a:latin typeface="Calibri" pitchFamily="34" charset="0"/>
                <a:ea typeface="Calibri" pitchFamily="34" charset="-122"/>
                <a:cs typeface="Calibri" pitchFamily="34" charset="-120"/>
              </a:rPr>
              <a:t>По эффективности поставщиков, рыночным тенденциям и оптимизации затрат.</a:t>
            </a:r>
            <a:endParaRPr lang="en-US" sz="1400" dirty="0"/>
          </a:p>
        </p:txBody>
      </p:sp>
      <p:sp>
        <p:nvSpPr>
          <p:cNvPr id="28" name="Text 20"/>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Bienhaus, F., &amp; Haddud, A. (2018). Procurement 4.0: Factors influencing the digitisation of procurement and supply chains. Business Process Management Journal, 24(4), 965–984.</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0B3260"/>
        </a:solidFill>
        <a:effectLst/>
      </p:bgPr>
    </p:bg>
    <p:spTree>
      <p:nvGrpSpPr>
        <p:cNvPr id="1" name=""/>
        <p:cNvGrpSpPr/>
        <p:nvPr/>
      </p:nvGrpSpPr>
      <p:grpSpPr>
        <a:xfrm>
          <a:off x="0" y="0"/>
          <a:ext cx="0" cy="0"/>
          <a:chOff x="0" y="0"/>
          <a:chExt cx="0" cy="0"/>
        </a:xfrm>
      </p:grpSpPr>
      <p:sp>
        <p:nvSpPr>
          <p:cNvPr id="14" name="Shape 8">
            <a:extLst>
              <a:ext uri="{FF2B5EF4-FFF2-40B4-BE49-F238E27FC236}">
                <a16:creationId xmlns:a16="http://schemas.microsoft.com/office/drawing/2014/main" id="{6E720247-4C74-12B2-DAA5-72612F9DCA5A}"/>
              </a:ext>
            </a:extLst>
          </p:cNvPr>
          <p:cNvSpPr/>
          <p:nvPr/>
        </p:nvSpPr>
        <p:spPr>
          <a:xfrm>
            <a:off x="7330700" y="4398264"/>
            <a:ext cx="1246372" cy="598932"/>
          </a:xfrm>
          <a:prstGeom prst="roundRect">
            <a:avLst>
              <a:gd name="adj" fmla="val 10000"/>
            </a:avLst>
          </a:prstGeom>
          <a:solidFill>
            <a:srgbClr val="FFFFFF"/>
          </a:solidFill>
          <a:ln/>
        </p:spPr>
        <p:txBody>
          <a:bodyPr/>
          <a:lstStyle/>
          <a:p>
            <a:endParaRPr lang="en-US"/>
          </a:p>
        </p:txBody>
      </p:sp>
      <p:sp>
        <p:nvSpPr>
          <p:cNvPr id="2" name="Shape 0"/>
          <p:cNvSpPr/>
          <p:nvPr/>
        </p:nvSpPr>
        <p:spPr>
          <a:xfrm>
            <a:off x="13716" y="0"/>
            <a:ext cx="3108960" cy="5143500"/>
          </a:xfrm>
          <a:prstGeom prst="rect">
            <a:avLst/>
          </a:prstGeom>
          <a:solidFill>
            <a:srgbClr val="062045"/>
          </a:solidFill>
          <a:ln/>
        </p:spPr>
        <p:txBody>
          <a:bodyPr/>
          <a:lstStyle/>
          <a:p>
            <a:endParaRPr lang="en-US"/>
          </a:p>
        </p:txBody>
      </p:sp>
      <p:sp>
        <p:nvSpPr>
          <p:cNvPr id="3" name="Text 1"/>
          <p:cNvSpPr/>
          <p:nvPr/>
        </p:nvSpPr>
        <p:spPr>
          <a:xfrm>
            <a:off x="3867912" y="838961"/>
            <a:ext cx="4937760" cy="320040"/>
          </a:xfrm>
          <a:prstGeom prst="rect">
            <a:avLst/>
          </a:prstGeom>
          <a:noFill/>
          <a:ln/>
        </p:spPr>
        <p:txBody>
          <a:bodyPr wrap="square" lIns="0" tIns="0" rIns="0" bIns="0" rtlCol="0" anchor="ctr"/>
          <a:lstStyle/>
          <a:p>
            <a:pPr marL="0" indent="0">
              <a:buNone/>
            </a:pPr>
            <a:r>
              <a:rPr lang="ru-RU" sz="1200" b="1" kern="0" spc="200" dirty="0">
                <a:solidFill>
                  <a:srgbClr val="C9A227"/>
                </a:solidFill>
                <a:latin typeface="Calibri" pitchFamily="34" charset="0"/>
                <a:ea typeface="Calibri" pitchFamily="34" charset="-122"/>
                <a:cs typeface="Calibri" pitchFamily="34" charset="-120"/>
              </a:rPr>
              <a:t>Часть 2</a:t>
            </a:r>
            <a:endParaRPr lang="en-US" sz="1200" dirty="0"/>
          </a:p>
        </p:txBody>
      </p:sp>
      <p:sp>
        <p:nvSpPr>
          <p:cNvPr id="4" name="Text 2"/>
          <p:cNvSpPr/>
          <p:nvPr/>
        </p:nvSpPr>
        <p:spPr>
          <a:xfrm>
            <a:off x="3867912" y="1159001"/>
            <a:ext cx="5029200" cy="1051560"/>
          </a:xfrm>
          <a:prstGeom prst="rect">
            <a:avLst/>
          </a:prstGeom>
          <a:noFill/>
          <a:ln/>
        </p:spPr>
        <p:txBody>
          <a:bodyPr wrap="square" lIns="0" tIns="0" rIns="0" bIns="0" rtlCol="0" anchor="ctr"/>
          <a:lstStyle/>
          <a:p>
            <a:pPr marL="0" indent="0">
              <a:buNone/>
            </a:pPr>
            <a:r>
              <a:rPr lang="ru-RU" sz="3000" b="1" dirty="0">
                <a:solidFill>
                  <a:srgbClr val="FFFFFF"/>
                </a:solidFill>
                <a:latin typeface="Cambria" pitchFamily="34" charset="0"/>
                <a:ea typeface="Cambria" pitchFamily="34" charset="-122"/>
                <a:cs typeface="Cambria" pitchFamily="34" charset="-120"/>
              </a:rPr>
              <a:t>Цифровая логистика и Индустрия 4.0</a:t>
            </a:r>
          </a:p>
        </p:txBody>
      </p:sp>
      <p:sp>
        <p:nvSpPr>
          <p:cNvPr id="5" name="Text 3"/>
          <p:cNvSpPr/>
          <p:nvPr/>
        </p:nvSpPr>
        <p:spPr>
          <a:xfrm>
            <a:off x="3867912" y="2932939"/>
            <a:ext cx="4937760" cy="640080"/>
          </a:xfrm>
          <a:prstGeom prst="rect">
            <a:avLst/>
          </a:prstGeom>
          <a:noFill/>
          <a:ln/>
        </p:spPr>
        <p:txBody>
          <a:bodyPr wrap="square" lIns="0" tIns="0" rIns="0" bIns="0" rtlCol="0" anchor="ctr"/>
          <a:lstStyle/>
          <a:p>
            <a:pPr marL="0" indent="0">
              <a:lnSpc>
                <a:spcPct val="150000"/>
              </a:lnSpc>
              <a:buNone/>
            </a:pPr>
            <a:r>
              <a:rPr lang="ru-RU" sz="1600" i="1" dirty="0">
                <a:solidFill>
                  <a:srgbClr val="C9D3DE"/>
                </a:solidFill>
                <a:latin typeface="Calibri" pitchFamily="34" charset="0"/>
                <a:ea typeface="Calibri" pitchFamily="34" charset="-122"/>
                <a:cs typeface="Calibri" pitchFamily="34" charset="-120"/>
              </a:rPr>
              <a:t>ERP, IoT, большие данные (Big Data), электронная коммерция и блокчейн — и их значение для логистики Центральной Азии.</a:t>
            </a:r>
          </a:p>
        </p:txBody>
      </p:sp>
      <p:sp>
        <p:nvSpPr>
          <p:cNvPr id="10" name="Text 6"/>
          <p:cNvSpPr/>
          <p:nvPr/>
        </p:nvSpPr>
        <p:spPr>
          <a:xfrm>
            <a:off x="886968" y="4777740"/>
            <a:ext cx="6702552" cy="219456"/>
          </a:xfrm>
          <a:prstGeom prst="rect">
            <a:avLst/>
          </a:prstGeom>
          <a:noFill/>
          <a:ln/>
        </p:spPr>
        <p:txBody>
          <a:bodyPr wrap="square" lIns="0" tIns="0" rIns="0" bIns="0" rtlCol="0" anchor="ctr"/>
          <a:lstStyle/>
          <a:p>
            <a:pPr marL="0" indent="0">
              <a:buNone/>
            </a:pPr>
            <a:r>
              <a:rPr lang="en-US" sz="100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1000" dirty="0"/>
          </a:p>
        </p:txBody>
      </p:sp>
      <p:sp>
        <p:nvSpPr>
          <p:cNvPr id="11" name="Text 7"/>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19</a:t>
            </a:r>
            <a:endParaRPr lang="en-US" sz="900" dirty="0"/>
          </a:p>
        </p:txBody>
      </p:sp>
      <p:pic>
        <p:nvPicPr>
          <p:cNvPr id="12" name="Image 2" descr="/sessions/relaxed-cool-hopper/mnt/outputs/build/assets/lica_logo.png"/>
          <p:cNvPicPr>
            <a:picLocks noChangeAspect="1"/>
          </p:cNvPicPr>
          <p:nvPr/>
        </p:nvPicPr>
        <p:blipFill>
          <a:blip r:embed="rId3"/>
          <a:stretch>
            <a:fillRect/>
          </a:stretch>
        </p:blipFill>
        <p:spPr>
          <a:xfrm>
            <a:off x="58990" y="4315522"/>
            <a:ext cx="718250" cy="718250"/>
          </a:xfrm>
          <a:prstGeom prst="rect">
            <a:avLst/>
          </a:prstGeom>
        </p:spPr>
      </p:pic>
      <p:pic>
        <p:nvPicPr>
          <p:cNvPr id="13" name="Image 3" descr="/sessions/relaxed-cool-hopper/mnt/outputs/build/assets/learn_logo.png"/>
          <p:cNvPicPr>
            <a:picLocks noChangeAspect="1"/>
          </p:cNvPicPr>
          <p:nvPr/>
        </p:nvPicPr>
        <p:blipFill>
          <a:blip r:embed="rId4"/>
          <a:stretch>
            <a:fillRect/>
          </a:stretch>
        </p:blipFill>
        <p:spPr>
          <a:xfrm>
            <a:off x="7330700" y="4458643"/>
            <a:ext cx="1246372" cy="519322"/>
          </a:xfrm>
          <a:prstGeom prst="rect">
            <a:avLst/>
          </a:prstGeom>
        </p:spPr>
      </p:pic>
      <p:pic>
        <p:nvPicPr>
          <p:cNvPr id="16" name="Picture 15">
            <a:extLst>
              <a:ext uri="{FF2B5EF4-FFF2-40B4-BE49-F238E27FC236}">
                <a16:creationId xmlns:a16="http://schemas.microsoft.com/office/drawing/2014/main" id="{C39FD695-05F3-8F12-9832-B5BCDE0CEF7D}"/>
              </a:ext>
            </a:extLst>
          </p:cNvPr>
          <p:cNvPicPr>
            <a:picLocks noChangeAspect="1"/>
          </p:cNvPicPr>
          <p:nvPr/>
        </p:nvPicPr>
        <p:blipFill>
          <a:blip r:embed="rId5"/>
          <a:stretch>
            <a:fillRect/>
          </a:stretch>
        </p:blipFill>
        <p:spPr>
          <a:xfrm>
            <a:off x="13716" y="1250757"/>
            <a:ext cx="3783434" cy="252130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ru-RU" sz="1100" b="1" kern="0" spc="200" dirty="0">
                <a:solidFill>
                  <a:srgbClr val="8C6A10"/>
                </a:solidFill>
                <a:latin typeface="Calibri" pitchFamily="34" charset="0"/>
                <a:ea typeface="Calibri" pitchFamily="34" charset="-122"/>
                <a:cs typeface="Calibri" pitchFamily="34" charset="-120"/>
              </a:rPr>
              <a:t>ЦИФРОВАЯ ЛОГИСТИКА</a:t>
            </a:r>
            <a:endParaRPr lang="en-US" sz="1100" dirty="0"/>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ky-KG" sz="2600" b="1" dirty="0">
                <a:solidFill>
                  <a:srgbClr val="0B3260"/>
                </a:solidFill>
                <a:latin typeface="Cambria" pitchFamily="34" charset="0"/>
                <a:ea typeface="Cambria" pitchFamily="34" charset="-122"/>
                <a:cs typeface="Cambria" pitchFamily="34" charset="-120"/>
              </a:rPr>
              <a:t>Преимущества логистики 4.0</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20</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463040"/>
            <a:ext cx="1466698" cy="2697480"/>
          </a:xfrm>
          <a:prstGeom prst="roundRect">
            <a:avLst>
              <a:gd name="adj" fmla="val 3741"/>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Shape 5"/>
          <p:cNvSpPr/>
          <p:nvPr/>
        </p:nvSpPr>
        <p:spPr>
          <a:xfrm>
            <a:off x="996518" y="1619937"/>
            <a:ext cx="505864" cy="534924"/>
          </a:xfrm>
          <a:prstGeom prst="ellipse">
            <a:avLst/>
          </a:prstGeom>
          <a:solidFill>
            <a:srgbClr val="0B3260"/>
          </a:solidFill>
          <a:ln/>
        </p:spPr>
        <p:txBody>
          <a:bodyPr/>
          <a:lstStyle/>
          <a:p>
            <a:endParaRPr lang="en-US"/>
          </a:p>
        </p:txBody>
      </p:sp>
      <p:pic>
        <p:nvPicPr>
          <p:cNvPr id="10"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1081937" y="1731114"/>
            <a:ext cx="338328" cy="338328"/>
          </a:xfrm>
          <a:prstGeom prst="rect">
            <a:avLst/>
          </a:prstGeom>
        </p:spPr>
      </p:pic>
      <p:sp>
        <p:nvSpPr>
          <p:cNvPr id="11" name="Text 6"/>
          <p:cNvSpPr/>
          <p:nvPr/>
        </p:nvSpPr>
        <p:spPr>
          <a:xfrm>
            <a:off x="448057" y="2224890"/>
            <a:ext cx="1576424" cy="530352"/>
          </a:xfrm>
          <a:prstGeom prst="rect">
            <a:avLst/>
          </a:prstGeom>
          <a:noFill/>
          <a:ln/>
        </p:spPr>
        <p:txBody>
          <a:bodyPr wrap="square" lIns="0" tIns="0" rIns="0" bIns="0" rtlCol="0" anchor="t"/>
          <a:lstStyle/>
          <a:p>
            <a:pPr marL="0" indent="0" algn="ctr">
              <a:lnSpc>
                <a:spcPct val="103000"/>
              </a:lnSpc>
              <a:buNone/>
            </a:pPr>
            <a:r>
              <a:rPr lang="ky-KG" sz="1600" b="1" dirty="0">
                <a:solidFill>
                  <a:srgbClr val="0B3260"/>
                </a:solidFill>
                <a:latin typeface="Cambria" pitchFamily="34" charset="0"/>
                <a:ea typeface="Cambria" pitchFamily="34" charset="-122"/>
                <a:cs typeface="Cambria" pitchFamily="34" charset="-120"/>
              </a:rPr>
              <a:t>Эффективность</a:t>
            </a:r>
            <a:endParaRPr lang="en-US" sz="1600" dirty="0"/>
          </a:p>
        </p:txBody>
      </p:sp>
      <p:sp>
        <p:nvSpPr>
          <p:cNvPr id="12" name="Text 7"/>
          <p:cNvSpPr/>
          <p:nvPr/>
        </p:nvSpPr>
        <p:spPr>
          <a:xfrm>
            <a:off x="552677" y="2743200"/>
            <a:ext cx="1393545" cy="1289304"/>
          </a:xfrm>
          <a:prstGeom prst="rect">
            <a:avLst/>
          </a:prstGeom>
          <a:noFill/>
          <a:ln/>
        </p:spPr>
        <p:txBody>
          <a:bodyPr wrap="square" lIns="0" tIns="0" rIns="0" bIns="0" rtlCol="0" anchor="t"/>
          <a:lstStyle/>
          <a:p>
            <a:pPr marL="0" indent="0" algn="ctr">
              <a:lnSpc>
                <a:spcPct val="105000"/>
              </a:lnSpc>
              <a:buNone/>
            </a:pPr>
            <a:r>
              <a:rPr lang="ru-RU" sz="1400" dirty="0">
                <a:solidFill>
                  <a:srgbClr val="1F2A37"/>
                </a:solidFill>
                <a:latin typeface="Calibri" pitchFamily="34" charset="0"/>
                <a:ea typeface="Calibri" pitchFamily="34" charset="-122"/>
                <a:cs typeface="Calibri" pitchFamily="34" charset="-120"/>
              </a:rPr>
              <a:t>Более быстрые и оптимизированные процессы по всей цепи поставок.</a:t>
            </a:r>
          </a:p>
        </p:txBody>
      </p:sp>
      <p:sp>
        <p:nvSpPr>
          <p:cNvPr id="13" name="Shape 8"/>
          <p:cNvSpPr/>
          <p:nvPr/>
        </p:nvSpPr>
        <p:spPr>
          <a:xfrm>
            <a:off x="2170786" y="1463040"/>
            <a:ext cx="1466698" cy="2697480"/>
          </a:xfrm>
          <a:prstGeom prst="roundRect">
            <a:avLst>
              <a:gd name="adj" fmla="val 3741"/>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4" name="Shape 9"/>
          <p:cNvSpPr/>
          <p:nvPr/>
        </p:nvSpPr>
        <p:spPr>
          <a:xfrm>
            <a:off x="2664383" y="1619937"/>
            <a:ext cx="505864" cy="534924"/>
          </a:xfrm>
          <a:prstGeom prst="ellipse">
            <a:avLst/>
          </a:prstGeom>
          <a:solidFill>
            <a:srgbClr val="0B3260"/>
          </a:solidFill>
          <a:ln/>
        </p:spPr>
        <p:txBody>
          <a:bodyPr/>
          <a:lstStyle/>
          <a:p>
            <a:endParaRPr lang="en-US"/>
          </a:p>
        </p:txBody>
      </p:sp>
      <p:pic>
        <p:nvPicPr>
          <p:cNvPr id="15"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2749802" y="1731114"/>
            <a:ext cx="338328" cy="338328"/>
          </a:xfrm>
          <a:prstGeom prst="rect">
            <a:avLst/>
          </a:prstGeom>
        </p:spPr>
      </p:pic>
      <p:sp>
        <p:nvSpPr>
          <p:cNvPr id="16" name="Text 10"/>
          <p:cNvSpPr/>
          <p:nvPr/>
        </p:nvSpPr>
        <p:spPr>
          <a:xfrm>
            <a:off x="2262225" y="2212848"/>
            <a:ext cx="1375257" cy="530352"/>
          </a:xfrm>
          <a:prstGeom prst="rect">
            <a:avLst/>
          </a:prstGeom>
          <a:noFill/>
          <a:ln/>
        </p:spPr>
        <p:txBody>
          <a:bodyPr wrap="square" lIns="0" tIns="0" rIns="0" bIns="0" rtlCol="0" anchor="t"/>
          <a:lstStyle/>
          <a:p>
            <a:pPr marL="0" indent="0" algn="ctr">
              <a:lnSpc>
                <a:spcPct val="103000"/>
              </a:lnSpc>
              <a:buNone/>
            </a:pPr>
            <a:r>
              <a:rPr lang="ky-KG" sz="1600" b="1" dirty="0">
                <a:solidFill>
                  <a:srgbClr val="0B3260"/>
                </a:solidFill>
                <a:latin typeface="Cambria" pitchFamily="34" charset="0"/>
                <a:ea typeface="Cambria" pitchFamily="34" charset="-122"/>
                <a:cs typeface="Cambria" pitchFamily="34" charset="-120"/>
              </a:rPr>
              <a:t>Прозрачность</a:t>
            </a:r>
            <a:endParaRPr lang="en-US" sz="1600" dirty="0"/>
          </a:p>
        </p:txBody>
      </p:sp>
      <p:sp>
        <p:nvSpPr>
          <p:cNvPr id="17" name="Text 11"/>
          <p:cNvSpPr/>
          <p:nvPr/>
        </p:nvSpPr>
        <p:spPr>
          <a:xfrm>
            <a:off x="2183966" y="2743200"/>
            <a:ext cx="1466697" cy="1289304"/>
          </a:xfrm>
          <a:prstGeom prst="rect">
            <a:avLst/>
          </a:prstGeom>
          <a:noFill/>
          <a:ln/>
        </p:spPr>
        <p:txBody>
          <a:bodyPr wrap="square" lIns="0" tIns="0" rIns="0" bIns="0" rtlCol="0" anchor="t"/>
          <a:lstStyle/>
          <a:p>
            <a:pPr marL="0" indent="0" algn="ctr">
              <a:lnSpc>
                <a:spcPct val="105000"/>
              </a:lnSpc>
              <a:buNone/>
            </a:pPr>
            <a:r>
              <a:rPr lang="ru-RU" sz="1400" dirty="0">
                <a:solidFill>
                  <a:srgbClr val="1F2A37"/>
                </a:solidFill>
                <a:latin typeface="Calibri" pitchFamily="34" charset="0"/>
                <a:ea typeface="Calibri" pitchFamily="34" charset="-122"/>
                <a:cs typeface="Calibri" pitchFamily="34" charset="-120"/>
              </a:rPr>
              <a:t>Видимость заказов, запасов и поставок в режиме реального времени.</a:t>
            </a:r>
          </a:p>
        </p:txBody>
      </p:sp>
      <p:sp>
        <p:nvSpPr>
          <p:cNvPr id="18" name="Shape 12"/>
          <p:cNvSpPr/>
          <p:nvPr/>
        </p:nvSpPr>
        <p:spPr>
          <a:xfrm>
            <a:off x="3838651" y="1463040"/>
            <a:ext cx="1466698" cy="2697480"/>
          </a:xfrm>
          <a:prstGeom prst="roundRect">
            <a:avLst>
              <a:gd name="adj" fmla="val 3741"/>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9" name="Shape 13"/>
          <p:cNvSpPr/>
          <p:nvPr/>
        </p:nvSpPr>
        <p:spPr>
          <a:xfrm>
            <a:off x="4332249" y="1619937"/>
            <a:ext cx="505864" cy="534924"/>
          </a:xfrm>
          <a:prstGeom prst="ellipse">
            <a:avLst/>
          </a:prstGeom>
          <a:solidFill>
            <a:srgbClr val="0B3260"/>
          </a:solidFill>
          <a:ln/>
        </p:spPr>
        <p:txBody>
          <a:bodyPr/>
          <a:lstStyle/>
          <a:p>
            <a:endParaRPr lang="en-US"/>
          </a:p>
        </p:txBody>
      </p:sp>
      <p:pic>
        <p:nvPicPr>
          <p:cNvPr id="20"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4417668" y="1731114"/>
            <a:ext cx="338328" cy="338328"/>
          </a:xfrm>
          <a:prstGeom prst="rect">
            <a:avLst/>
          </a:prstGeom>
        </p:spPr>
      </p:pic>
      <p:sp>
        <p:nvSpPr>
          <p:cNvPr id="21" name="Text 14"/>
          <p:cNvSpPr/>
          <p:nvPr/>
        </p:nvSpPr>
        <p:spPr>
          <a:xfrm>
            <a:off x="3930091" y="2212848"/>
            <a:ext cx="1283818" cy="530352"/>
          </a:xfrm>
          <a:prstGeom prst="rect">
            <a:avLst/>
          </a:prstGeom>
          <a:noFill/>
          <a:ln/>
        </p:spPr>
        <p:txBody>
          <a:bodyPr wrap="square" lIns="0" tIns="0" rIns="0" bIns="0" rtlCol="0" anchor="t"/>
          <a:lstStyle/>
          <a:p>
            <a:pPr marL="0" indent="0" algn="ctr">
              <a:lnSpc>
                <a:spcPct val="103000"/>
              </a:lnSpc>
              <a:buNone/>
            </a:pPr>
            <a:r>
              <a:rPr lang="ky-KG" sz="1600" b="1" dirty="0">
                <a:solidFill>
                  <a:srgbClr val="0B3260"/>
                </a:solidFill>
                <a:latin typeface="Cambria" pitchFamily="34" charset="0"/>
                <a:ea typeface="Cambria" pitchFamily="34" charset="-122"/>
                <a:cs typeface="Cambria" pitchFamily="34" charset="-120"/>
              </a:rPr>
              <a:t>Снижение затрат</a:t>
            </a:r>
          </a:p>
        </p:txBody>
      </p:sp>
      <p:sp>
        <p:nvSpPr>
          <p:cNvPr id="22" name="Text 15"/>
          <p:cNvSpPr/>
          <p:nvPr/>
        </p:nvSpPr>
        <p:spPr>
          <a:xfrm>
            <a:off x="3902659" y="2801187"/>
            <a:ext cx="1338682" cy="1289304"/>
          </a:xfrm>
          <a:prstGeom prst="rect">
            <a:avLst/>
          </a:prstGeom>
          <a:noFill/>
          <a:ln/>
        </p:spPr>
        <p:txBody>
          <a:bodyPr wrap="square" lIns="0" tIns="0" rIns="0" bIns="0" rtlCol="0" anchor="t"/>
          <a:lstStyle/>
          <a:p>
            <a:pPr marL="0" indent="0" algn="ctr">
              <a:lnSpc>
                <a:spcPct val="105000"/>
              </a:lnSpc>
              <a:buNone/>
            </a:pPr>
            <a:r>
              <a:rPr lang="ru-RU" sz="1400" dirty="0">
                <a:solidFill>
                  <a:srgbClr val="1F2A37"/>
                </a:solidFill>
                <a:latin typeface="Calibri" pitchFamily="34" charset="0"/>
                <a:ea typeface="Calibri" pitchFamily="34" charset="-122"/>
                <a:cs typeface="Calibri" pitchFamily="34" charset="-120"/>
              </a:rPr>
              <a:t>Меньше потерь и меньше ручных операций.</a:t>
            </a:r>
          </a:p>
        </p:txBody>
      </p:sp>
      <p:sp>
        <p:nvSpPr>
          <p:cNvPr id="23" name="Shape 16"/>
          <p:cNvSpPr/>
          <p:nvPr/>
        </p:nvSpPr>
        <p:spPr>
          <a:xfrm>
            <a:off x="5506517" y="1463040"/>
            <a:ext cx="1466698" cy="2697480"/>
          </a:xfrm>
          <a:prstGeom prst="roundRect">
            <a:avLst>
              <a:gd name="adj" fmla="val 3741"/>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4" name="Shape 17"/>
          <p:cNvSpPr/>
          <p:nvPr/>
        </p:nvSpPr>
        <p:spPr>
          <a:xfrm>
            <a:off x="6000115" y="1619937"/>
            <a:ext cx="505864" cy="534924"/>
          </a:xfrm>
          <a:prstGeom prst="ellipse">
            <a:avLst/>
          </a:prstGeom>
          <a:solidFill>
            <a:srgbClr val="0B3260"/>
          </a:solidFill>
          <a:ln/>
        </p:spPr>
        <p:txBody>
          <a:bodyPr/>
          <a:lstStyle/>
          <a:p>
            <a:endParaRPr lang="en-US"/>
          </a:p>
        </p:txBody>
      </p:sp>
      <p:pic>
        <p:nvPicPr>
          <p:cNvPr id="25" name="Image 5" descr="preencoded.png"/>
          <p:cNvPicPr>
            <a:picLocks noChangeAspect="1"/>
          </p:cNvPicPr>
          <p:nvPr/>
        </p:nvPicPr>
        <p:blipFill>
          <a:blip r:embed="rId8">
            <a:duotone>
              <a:schemeClr val="bg2">
                <a:shade val="45000"/>
                <a:satMod val="135000"/>
              </a:schemeClr>
              <a:prstClr val="white"/>
            </a:duotone>
          </a:blip>
          <a:stretch>
            <a:fillRect/>
          </a:stretch>
        </p:blipFill>
        <p:spPr>
          <a:xfrm>
            <a:off x="6085534" y="1731114"/>
            <a:ext cx="338328" cy="338328"/>
          </a:xfrm>
          <a:prstGeom prst="rect">
            <a:avLst/>
          </a:prstGeom>
        </p:spPr>
      </p:pic>
      <p:sp>
        <p:nvSpPr>
          <p:cNvPr id="26" name="Text 18"/>
          <p:cNvSpPr/>
          <p:nvPr/>
        </p:nvSpPr>
        <p:spPr>
          <a:xfrm>
            <a:off x="5464834" y="2224647"/>
            <a:ext cx="1576425" cy="530352"/>
          </a:xfrm>
          <a:prstGeom prst="rect">
            <a:avLst/>
          </a:prstGeom>
          <a:noFill/>
          <a:ln/>
        </p:spPr>
        <p:txBody>
          <a:bodyPr wrap="square" lIns="0" tIns="0" rIns="0" bIns="0" rtlCol="0" anchor="t"/>
          <a:lstStyle/>
          <a:p>
            <a:pPr marL="0" indent="0" algn="ctr">
              <a:lnSpc>
                <a:spcPct val="103000"/>
              </a:lnSpc>
              <a:buNone/>
            </a:pPr>
            <a:r>
              <a:rPr lang="ky-KG" sz="1600" b="1" dirty="0">
                <a:solidFill>
                  <a:srgbClr val="0B3260"/>
                </a:solidFill>
                <a:latin typeface="Cambria" pitchFamily="34" charset="0"/>
                <a:ea typeface="Cambria" pitchFamily="34" charset="-122"/>
                <a:cs typeface="Cambria" pitchFamily="34" charset="-120"/>
              </a:rPr>
              <a:t>Гибкость (адаптивность)</a:t>
            </a:r>
          </a:p>
        </p:txBody>
      </p:sp>
      <p:sp>
        <p:nvSpPr>
          <p:cNvPr id="27" name="Text 19"/>
          <p:cNvSpPr/>
          <p:nvPr/>
        </p:nvSpPr>
        <p:spPr>
          <a:xfrm>
            <a:off x="5634533" y="2813229"/>
            <a:ext cx="1210666" cy="1289304"/>
          </a:xfrm>
          <a:prstGeom prst="rect">
            <a:avLst/>
          </a:prstGeom>
          <a:noFill/>
          <a:ln/>
        </p:spPr>
        <p:txBody>
          <a:bodyPr wrap="square" lIns="0" tIns="0" rIns="0" bIns="0" rtlCol="0" anchor="t"/>
          <a:lstStyle/>
          <a:p>
            <a:pPr marL="0" indent="0" algn="ctr">
              <a:lnSpc>
                <a:spcPct val="105000"/>
              </a:lnSpc>
              <a:buNone/>
            </a:pPr>
            <a:r>
              <a:rPr lang="ru-RU" sz="1400" dirty="0">
                <a:solidFill>
                  <a:srgbClr val="1F2A37"/>
                </a:solidFill>
                <a:latin typeface="Calibri" pitchFamily="34" charset="0"/>
                <a:ea typeface="Calibri" pitchFamily="34" charset="-122"/>
                <a:cs typeface="Calibri" pitchFamily="34" charset="-120"/>
              </a:rPr>
              <a:t>Более быстрая реакция на изменения спроса и перебои в поставках.</a:t>
            </a:r>
          </a:p>
        </p:txBody>
      </p:sp>
      <p:sp>
        <p:nvSpPr>
          <p:cNvPr id="28" name="Shape 20"/>
          <p:cNvSpPr/>
          <p:nvPr/>
        </p:nvSpPr>
        <p:spPr>
          <a:xfrm>
            <a:off x="7174382" y="1463040"/>
            <a:ext cx="1466698" cy="2697480"/>
          </a:xfrm>
          <a:prstGeom prst="roundRect">
            <a:avLst>
              <a:gd name="adj" fmla="val 3741"/>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9" name="Shape 21"/>
          <p:cNvSpPr/>
          <p:nvPr/>
        </p:nvSpPr>
        <p:spPr>
          <a:xfrm>
            <a:off x="7667980" y="1619937"/>
            <a:ext cx="505864" cy="534924"/>
          </a:xfrm>
          <a:prstGeom prst="ellipse">
            <a:avLst/>
          </a:prstGeom>
          <a:solidFill>
            <a:srgbClr val="0B3260"/>
          </a:solidFill>
          <a:ln/>
        </p:spPr>
        <p:txBody>
          <a:bodyPr/>
          <a:lstStyle/>
          <a:p>
            <a:endParaRPr lang="en-US"/>
          </a:p>
        </p:txBody>
      </p:sp>
      <p:pic>
        <p:nvPicPr>
          <p:cNvPr id="30" name="Image 6" descr="preencoded.png"/>
          <p:cNvPicPr>
            <a:picLocks noChangeAspect="1"/>
          </p:cNvPicPr>
          <p:nvPr/>
        </p:nvPicPr>
        <p:blipFill>
          <a:blip r:embed="rId9">
            <a:duotone>
              <a:schemeClr val="bg2">
                <a:shade val="45000"/>
                <a:satMod val="135000"/>
              </a:schemeClr>
              <a:prstClr val="white"/>
            </a:duotone>
          </a:blip>
          <a:stretch>
            <a:fillRect/>
          </a:stretch>
        </p:blipFill>
        <p:spPr>
          <a:xfrm>
            <a:off x="7753399" y="1731114"/>
            <a:ext cx="338328" cy="338328"/>
          </a:xfrm>
          <a:prstGeom prst="rect">
            <a:avLst/>
          </a:prstGeom>
        </p:spPr>
      </p:pic>
      <p:sp>
        <p:nvSpPr>
          <p:cNvPr id="31" name="Text 22"/>
          <p:cNvSpPr/>
          <p:nvPr/>
        </p:nvSpPr>
        <p:spPr>
          <a:xfrm>
            <a:off x="6909648" y="2230546"/>
            <a:ext cx="1996166" cy="530352"/>
          </a:xfrm>
          <a:prstGeom prst="rect">
            <a:avLst/>
          </a:prstGeom>
          <a:noFill/>
          <a:ln/>
        </p:spPr>
        <p:txBody>
          <a:bodyPr wrap="square" lIns="0" tIns="0" rIns="0" bIns="0" rtlCol="0" anchor="t"/>
          <a:lstStyle/>
          <a:p>
            <a:pPr marL="0" indent="0" algn="ctr">
              <a:lnSpc>
                <a:spcPct val="103000"/>
              </a:lnSpc>
              <a:buNone/>
            </a:pPr>
            <a:r>
              <a:rPr lang="ky-KG" sz="1600" b="1" dirty="0">
                <a:solidFill>
                  <a:srgbClr val="0B3260"/>
                </a:solidFill>
                <a:latin typeface="Cambria" pitchFamily="34" charset="0"/>
                <a:ea typeface="Cambria" pitchFamily="34" charset="-122"/>
                <a:cs typeface="Cambria" pitchFamily="34" charset="-120"/>
              </a:rPr>
              <a:t>Удовлетворенность клиентов</a:t>
            </a:r>
          </a:p>
        </p:txBody>
      </p:sp>
      <p:sp>
        <p:nvSpPr>
          <p:cNvPr id="32" name="Text 23"/>
          <p:cNvSpPr/>
          <p:nvPr/>
        </p:nvSpPr>
        <p:spPr>
          <a:xfrm>
            <a:off x="7187563" y="2822078"/>
            <a:ext cx="1466698" cy="1289304"/>
          </a:xfrm>
          <a:prstGeom prst="rect">
            <a:avLst/>
          </a:prstGeom>
          <a:noFill/>
          <a:ln/>
        </p:spPr>
        <p:txBody>
          <a:bodyPr wrap="square" lIns="0" tIns="0" rIns="0" bIns="0" rtlCol="0" anchor="t"/>
          <a:lstStyle/>
          <a:p>
            <a:pPr marL="0" indent="0" algn="ctr">
              <a:lnSpc>
                <a:spcPct val="105000"/>
              </a:lnSpc>
              <a:buNone/>
            </a:pPr>
            <a:r>
              <a:rPr lang="ru-RU" sz="1400" dirty="0">
                <a:solidFill>
                  <a:srgbClr val="1F2A37"/>
                </a:solidFill>
                <a:latin typeface="Calibri" pitchFamily="34" charset="0"/>
                <a:ea typeface="Calibri" pitchFamily="34" charset="-122"/>
                <a:cs typeface="Calibri" pitchFamily="34" charset="-120"/>
              </a:rPr>
              <a:t>Более надежное обслуживание и предоставление более полной информации.</a:t>
            </a:r>
            <a:endParaRPr lang="en-US" sz="1400" dirty="0"/>
          </a:p>
        </p:txBody>
      </p:sp>
      <p:sp>
        <p:nvSpPr>
          <p:cNvPr id="33" name="Text 24"/>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Winkelhaus, S., &amp; Grosse, E. H. (2020). Logistics 4.0: A systematic review towards a new logistics system. International Journal of Production Research, 58(1), 18–43.</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r>
              <a:rPr lang="ru-RU" sz="1100" b="1" kern="0" spc="200" dirty="0">
                <a:solidFill>
                  <a:srgbClr val="8C6A10"/>
                </a:solidFill>
                <a:latin typeface="Calibri" pitchFamily="34" charset="0"/>
                <a:ea typeface="Calibri" pitchFamily="34" charset="-122"/>
                <a:cs typeface="Calibri" pitchFamily="34" charset="-120"/>
              </a:rPr>
              <a:t>ЦИФРОВАЯ ЛОГИСТИКА</a:t>
            </a:r>
            <a:endParaRPr lang="en-US" sz="1100" dirty="0"/>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ky-KG" sz="2600" b="1" dirty="0">
                <a:solidFill>
                  <a:srgbClr val="0B3260"/>
                </a:solidFill>
                <a:latin typeface="Cambria" pitchFamily="34" charset="0"/>
                <a:ea typeface="Cambria" pitchFamily="34" charset="-122"/>
                <a:cs typeface="Cambria" pitchFamily="34" charset="-120"/>
              </a:rPr>
              <a:t>Что такое </a:t>
            </a:r>
            <a:r>
              <a:rPr lang="en-US" sz="2600" b="1" dirty="0">
                <a:solidFill>
                  <a:srgbClr val="0B3260"/>
                </a:solidFill>
                <a:latin typeface="Cambria" pitchFamily="34" charset="0"/>
                <a:ea typeface="Cambria" pitchFamily="34" charset="-122"/>
                <a:cs typeface="Cambria" pitchFamily="34" charset="-120"/>
              </a:rPr>
              <a:t>ERP-</a:t>
            </a:r>
            <a:r>
              <a:rPr lang="ky-KG" sz="2600" b="1" dirty="0">
                <a:solidFill>
                  <a:srgbClr val="0B3260"/>
                </a:solidFill>
                <a:latin typeface="Cambria" pitchFamily="34" charset="0"/>
                <a:ea typeface="Cambria" pitchFamily="34" charset="-122"/>
                <a:cs typeface="Cambria" pitchFamily="34" charset="-120"/>
              </a:rPr>
              <a:t>системы?</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21</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438911" y="1069848"/>
            <a:ext cx="8404221" cy="1371600"/>
          </a:xfrm>
          <a:prstGeom prst="rect">
            <a:avLst/>
          </a:prstGeom>
          <a:noFill/>
          <a:ln/>
        </p:spPr>
        <p:txBody>
          <a:bodyPr wrap="square" lIns="0" tIns="0" rIns="0" bIns="0" rtlCol="0" anchor="t"/>
          <a:lstStyle/>
          <a:p>
            <a:pPr marL="177800" indent="-177800">
              <a:lnSpc>
                <a:spcPct val="120000"/>
              </a:lnSpc>
              <a:spcAft>
                <a:spcPts val="800"/>
              </a:spcAft>
              <a:buSzPct val="100000"/>
              <a:buChar char="▪"/>
            </a:pPr>
            <a:r>
              <a:rPr lang="ru-RU" sz="1600" dirty="0">
                <a:solidFill>
                  <a:srgbClr val="1F2A37"/>
                </a:solidFill>
                <a:latin typeface="Calibri" pitchFamily="34" charset="0"/>
                <a:ea typeface="Calibri" pitchFamily="34" charset="-122"/>
                <a:cs typeface="Calibri" pitchFamily="34" charset="-120"/>
              </a:rPr>
              <a:t>ERP означает планирование ресурсов предприятия (Enterprise-wide Resource Planning) — ERP-системы интегрируют бизнес-процессы и системы по всей организации.</a:t>
            </a:r>
          </a:p>
          <a:p>
            <a:pPr marL="177800" indent="-177800">
              <a:lnSpc>
                <a:spcPct val="120000"/>
              </a:lnSpc>
              <a:spcAft>
                <a:spcPts val="800"/>
              </a:spcAft>
              <a:buSzPct val="100000"/>
              <a:buChar char="▪"/>
            </a:pPr>
            <a:r>
              <a:rPr lang="ru-RU" sz="1600" dirty="0">
                <a:solidFill>
                  <a:srgbClr val="1F2A37"/>
                </a:solidFill>
                <a:latin typeface="Calibri" pitchFamily="34" charset="0"/>
                <a:ea typeface="Calibri" pitchFamily="34" charset="-122"/>
                <a:cs typeface="Calibri" pitchFamily="34" charset="-120"/>
              </a:rPr>
              <a:t>Они позволяют всем подразделениям и функциям организации объединять и анализировать общие данные вместо работы с отдельными изолированными системами.</a:t>
            </a:r>
          </a:p>
          <a:p>
            <a:pPr marL="177800" indent="-177800">
              <a:lnSpc>
                <a:spcPct val="120000"/>
              </a:lnSpc>
              <a:spcAft>
                <a:spcPts val="800"/>
              </a:spcAft>
              <a:buSzPct val="100000"/>
              <a:buChar char="▪"/>
            </a:pPr>
            <a:r>
              <a:rPr lang="ru-RU" sz="1600" dirty="0">
                <a:solidFill>
                  <a:srgbClr val="1F2A37"/>
                </a:solidFill>
                <a:latin typeface="Calibri" pitchFamily="34" charset="0"/>
                <a:ea typeface="Calibri" pitchFamily="34" charset="-122"/>
                <a:cs typeface="Calibri" pitchFamily="34" charset="-120"/>
              </a:rPr>
              <a:t>ERP с поддержкой веб-технологий позволяет партнерам по цепи поставок обмениваться прогнозами, заказами и уровнями запасов через интернет.</a:t>
            </a:r>
          </a:p>
        </p:txBody>
      </p:sp>
      <p:sp>
        <p:nvSpPr>
          <p:cNvPr id="9" name="Shape 5"/>
          <p:cNvSpPr/>
          <p:nvPr/>
        </p:nvSpPr>
        <p:spPr>
          <a:xfrm>
            <a:off x="502920" y="3246120"/>
            <a:ext cx="1920240" cy="777240"/>
          </a:xfrm>
          <a:prstGeom prst="roundRect">
            <a:avLst>
              <a:gd name="adj" fmla="val 705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0" name="Shape 6"/>
          <p:cNvSpPr/>
          <p:nvPr/>
        </p:nvSpPr>
        <p:spPr>
          <a:xfrm>
            <a:off x="640080" y="3451860"/>
            <a:ext cx="365760" cy="365760"/>
          </a:xfrm>
          <a:prstGeom prst="ellipse">
            <a:avLst/>
          </a:prstGeom>
          <a:solidFill>
            <a:srgbClr val="0B3260"/>
          </a:solidFill>
          <a:ln/>
        </p:spPr>
        <p:txBody>
          <a:bodyPr/>
          <a:lstStyle/>
          <a:p>
            <a:endParaRPr lang="en-US"/>
          </a:p>
        </p:txBody>
      </p:sp>
      <p:pic>
        <p:nvPicPr>
          <p:cNvPr id="11" name="Image 2" descr="preencoded.png"/>
          <p:cNvPicPr>
            <a:picLocks noChangeAspect="1"/>
          </p:cNvPicPr>
          <p:nvPr/>
        </p:nvPicPr>
        <p:blipFill>
          <a:blip r:embed="rId5"/>
          <a:stretch>
            <a:fillRect/>
          </a:stretch>
        </p:blipFill>
        <p:spPr>
          <a:xfrm>
            <a:off x="735178" y="3546958"/>
            <a:ext cx="175565" cy="175565"/>
          </a:xfrm>
          <a:prstGeom prst="rect">
            <a:avLst/>
          </a:prstGeom>
        </p:spPr>
      </p:pic>
      <p:sp>
        <p:nvSpPr>
          <p:cNvPr id="12" name="Text 7"/>
          <p:cNvSpPr/>
          <p:nvPr/>
        </p:nvSpPr>
        <p:spPr>
          <a:xfrm>
            <a:off x="1097280" y="3246120"/>
            <a:ext cx="1234440" cy="777240"/>
          </a:xfrm>
          <a:prstGeom prst="rect">
            <a:avLst/>
          </a:prstGeom>
          <a:noFill/>
          <a:ln/>
        </p:spPr>
        <p:txBody>
          <a:bodyPr wrap="square" lIns="0" tIns="0" rIns="0" bIns="0" rtlCol="0" anchor="ctr"/>
          <a:lstStyle/>
          <a:p>
            <a:pPr marL="0" indent="0">
              <a:buNone/>
            </a:pPr>
            <a:r>
              <a:rPr lang="ky-KG" sz="1200" b="1" dirty="0">
                <a:solidFill>
                  <a:srgbClr val="0B3260"/>
                </a:solidFill>
                <a:latin typeface="Calibri" pitchFamily="34" charset="0"/>
                <a:ea typeface="Calibri" pitchFamily="34" charset="-122"/>
                <a:cs typeface="Calibri" pitchFamily="34" charset="-120"/>
              </a:rPr>
              <a:t>Клиенты</a:t>
            </a:r>
            <a:endParaRPr lang="en-US" sz="1200" dirty="0"/>
          </a:p>
        </p:txBody>
      </p:sp>
      <p:sp>
        <p:nvSpPr>
          <p:cNvPr id="13" name="Shape 8"/>
          <p:cNvSpPr/>
          <p:nvPr/>
        </p:nvSpPr>
        <p:spPr>
          <a:xfrm>
            <a:off x="3611880" y="3136392"/>
            <a:ext cx="1920240" cy="996696"/>
          </a:xfrm>
          <a:prstGeom prst="roundRect">
            <a:avLst>
              <a:gd name="adj" fmla="val 5505"/>
            </a:avLst>
          </a:prstGeom>
          <a:solidFill>
            <a:srgbClr val="0B3260"/>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4" name="Shape 9"/>
          <p:cNvSpPr/>
          <p:nvPr/>
        </p:nvSpPr>
        <p:spPr>
          <a:xfrm>
            <a:off x="4379976" y="3246120"/>
            <a:ext cx="384048" cy="384048"/>
          </a:xfrm>
          <a:prstGeom prst="ellipse">
            <a:avLst/>
          </a:prstGeom>
          <a:solidFill>
            <a:srgbClr val="C9A227"/>
          </a:solidFill>
          <a:ln/>
        </p:spPr>
        <p:txBody>
          <a:bodyPr/>
          <a:lstStyle/>
          <a:p>
            <a:endParaRPr lang="en-US"/>
          </a:p>
        </p:txBody>
      </p:sp>
      <p:pic>
        <p:nvPicPr>
          <p:cNvPr id="15" name="Image 3" descr="preencoded.png"/>
          <p:cNvPicPr>
            <a:picLocks noChangeAspect="1"/>
          </p:cNvPicPr>
          <p:nvPr/>
        </p:nvPicPr>
        <p:blipFill>
          <a:blip r:embed="rId6"/>
          <a:stretch>
            <a:fillRect/>
          </a:stretch>
        </p:blipFill>
        <p:spPr>
          <a:xfrm>
            <a:off x="4479828" y="3345972"/>
            <a:ext cx="184343" cy="184343"/>
          </a:xfrm>
          <a:prstGeom prst="rect">
            <a:avLst/>
          </a:prstGeom>
        </p:spPr>
      </p:pic>
      <p:sp>
        <p:nvSpPr>
          <p:cNvPr id="16" name="Text 10"/>
          <p:cNvSpPr/>
          <p:nvPr/>
        </p:nvSpPr>
        <p:spPr>
          <a:xfrm>
            <a:off x="3611880" y="3648456"/>
            <a:ext cx="1920240" cy="320040"/>
          </a:xfrm>
          <a:prstGeom prst="rect">
            <a:avLst/>
          </a:prstGeom>
          <a:noFill/>
          <a:ln/>
        </p:spPr>
        <p:txBody>
          <a:bodyPr wrap="square" lIns="0" tIns="0" rIns="0" bIns="0" rtlCol="0" anchor="ctr"/>
          <a:lstStyle/>
          <a:p>
            <a:pPr marL="0" indent="0" algn="ctr">
              <a:buNone/>
            </a:pPr>
            <a:r>
              <a:rPr lang="en-US" sz="1300" b="1" dirty="0">
                <a:solidFill>
                  <a:srgbClr val="FFFFFF"/>
                </a:solidFill>
                <a:latin typeface="Cambria" pitchFamily="34" charset="0"/>
                <a:ea typeface="Cambria" pitchFamily="34" charset="-122"/>
                <a:cs typeface="Cambria" pitchFamily="34" charset="-120"/>
              </a:rPr>
              <a:t>ERP-</a:t>
            </a:r>
            <a:r>
              <a:rPr lang="ky-KG" sz="1300" b="1" dirty="0">
                <a:solidFill>
                  <a:srgbClr val="FFFFFF"/>
                </a:solidFill>
                <a:latin typeface="Cambria" pitchFamily="34" charset="0"/>
                <a:ea typeface="Cambria" pitchFamily="34" charset="-122"/>
                <a:cs typeface="Cambria" pitchFamily="34" charset="-120"/>
              </a:rPr>
              <a:t>система</a:t>
            </a:r>
          </a:p>
        </p:txBody>
      </p:sp>
      <p:sp>
        <p:nvSpPr>
          <p:cNvPr id="17" name="Shape 11"/>
          <p:cNvSpPr/>
          <p:nvPr/>
        </p:nvSpPr>
        <p:spPr>
          <a:xfrm>
            <a:off x="6720840" y="3246120"/>
            <a:ext cx="1920240" cy="777240"/>
          </a:xfrm>
          <a:prstGeom prst="roundRect">
            <a:avLst>
              <a:gd name="adj" fmla="val 705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8" name="Shape 12"/>
          <p:cNvSpPr/>
          <p:nvPr/>
        </p:nvSpPr>
        <p:spPr>
          <a:xfrm>
            <a:off x="6858000" y="3451860"/>
            <a:ext cx="365760" cy="365760"/>
          </a:xfrm>
          <a:prstGeom prst="ellipse">
            <a:avLst/>
          </a:prstGeom>
          <a:solidFill>
            <a:srgbClr val="0B3260"/>
          </a:solidFill>
          <a:ln/>
        </p:spPr>
        <p:txBody>
          <a:bodyPr/>
          <a:lstStyle/>
          <a:p>
            <a:endParaRPr lang="en-US"/>
          </a:p>
        </p:txBody>
      </p:sp>
      <p:pic>
        <p:nvPicPr>
          <p:cNvPr id="19" name="Image 4" descr="preencoded.png"/>
          <p:cNvPicPr>
            <a:picLocks noChangeAspect="1"/>
          </p:cNvPicPr>
          <p:nvPr/>
        </p:nvPicPr>
        <p:blipFill>
          <a:blip r:embed="rId7"/>
          <a:stretch>
            <a:fillRect/>
          </a:stretch>
        </p:blipFill>
        <p:spPr>
          <a:xfrm>
            <a:off x="6953098" y="3546958"/>
            <a:ext cx="175565" cy="175565"/>
          </a:xfrm>
          <a:prstGeom prst="rect">
            <a:avLst/>
          </a:prstGeom>
        </p:spPr>
      </p:pic>
      <p:sp>
        <p:nvSpPr>
          <p:cNvPr id="20" name="Text 13"/>
          <p:cNvSpPr/>
          <p:nvPr/>
        </p:nvSpPr>
        <p:spPr>
          <a:xfrm>
            <a:off x="7315200" y="3246120"/>
            <a:ext cx="1234440" cy="777240"/>
          </a:xfrm>
          <a:prstGeom prst="rect">
            <a:avLst/>
          </a:prstGeom>
          <a:noFill/>
          <a:ln/>
        </p:spPr>
        <p:txBody>
          <a:bodyPr wrap="square" lIns="0" tIns="0" rIns="0" bIns="0" rtlCol="0" anchor="ctr"/>
          <a:lstStyle/>
          <a:p>
            <a:pPr marL="0" indent="0">
              <a:buNone/>
            </a:pPr>
            <a:r>
              <a:rPr lang="ky-KG" sz="1200" b="1" dirty="0">
                <a:solidFill>
                  <a:srgbClr val="0B3260"/>
                </a:solidFill>
                <a:latin typeface="Calibri" pitchFamily="34" charset="0"/>
                <a:ea typeface="Calibri" pitchFamily="34" charset="-122"/>
                <a:cs typeface="Calibri" pitchFamily="34" charset="-120"/>
              </a:rPr>
              <a:t>Поставщики</a:t>
            </a:r>
            <a:endParaRPr lang="en-US" sz="1200" dirty="0"/>
          </a:p>
        </p:txBody>
      </p:sp>
      <p:sp>
        <p:nvSpPr>
          <p:cNvPr id="21" name="Shape 14"/>
          <p:cNvSpPr/>
          <p:nvPr/>
        </p:nvSpPr>
        <p:spPr>
          <a:xfrm>
            <a:off x="2496312" y="3561588"/>
            <a:ext cx="1042416" cy="146304"/>
          </a:xfrm>
          <a:prstGeom prst="leftRightArrow">
            <a:avLst/>
          </a:prstGeom>
          <a:solidFill>
            <a:srgbClr val="8694A2"/>
          </a:solidFill>
          <a:ln/>
        </p:spPr>
        <p:txBody>
          <a:bodyPr/>
          <a:lstStyle/>
          <a:p>
            <a:endParaRPr lang="en-US"/>
          </a:p>
        </p:txBody>
      </p:sp>
      <p:sp>
        <p:nvSpPr>
          <p:cNvPr id="22" name="Shape 15"/>
          <p:cNvSpPr/>
          <p:nvPr/>
        </p:nvSpPr>
        <p:spPr>
          <a:xfrm>
            <a:off x="5605272" y="3561588"/>
            <a:ext cx="1042416" cy="146304"/>
          </a:xfrm>
          <a:prstGeom prst="leftRightArrow">
            <a:avLst/>
          </a:prstGeom>
          <a:solidFill>
            <a:srgbClr val="8694A2"/>
          </a:solidFill>
          <a:ln/>
        </p:spPr>
        <p:txBody>
          <a:bodyPr/>
          <a:lstStyle/>
          <a:p>
            <a:endParaRPr lang="en-US"/>
          </a:p>
        </p:txBody>
      </p:sp>
      <p:sp>
        <p:nvSpPr>
          <p:cNvPr id="23" name="Text 16"/>
          <p:cNvSpPr/>
          <p:nvPr/>
        </p:nvSpPr>
        <p:spPr>
          <a:xfrm>
            <a:off x="438912" y="4490435"/>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Akkermans, H. A., et al. (2003). The impact of ERP on supply chain management. European Journal of Operational Research, 146(2), 284–301.</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55EC751-BE63-20CE-A248-7D53C42215A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BB0CF46-E380-77DB-0495-4CACE0699886}"/>
              </a:ext>
            </a:extLst>
          </p:cNvPr>
          <p:cNvSpPr/>
          <p:nvPr/>
        </p:nvSpPr>
        <p:spPr>
          <a:xfrm>
            <a:off x="502920" y="292608"/>
            <a:ext cx="8138160" cy="274320"/>
          </a:xfrm>
          <a:prstGeom prst="rect">
            <a:avLst/>
          </a:prstGeom>
          <a:noFill/>
          <a:ln/>
        </p:spPr>
        <p:txBody>
          <a:bodyPr wrap="square" lIns="0" tIns="0" rIns="0" bIns="0" rtlCol="0" anchor="ctr"/>
          <a:lstStyle/>
          <a:p>
            <a:r>
              <a:rPr lang="ru-RU" sz="1100" b="1" kern="0" spc="200" dirty="0">
                <a:solidFill>
                  <a:srgbClr val="8C6A10"/>
                </a:solidFill>
                <a:latin typeface="Calibri" pitchFamily="34" charset="0"/>
                <a:ea typeface="Calibri" pitchFamily="34" charset="-122"/>
                <a:cs typeface="Calibri" pitchFamily="34" charset="-120"/>
              </a:rPr>
              <a:t>ЦИФРОВАЯ ЛОГИСТИКА</a:t>
            </a:r>
            <a:endParaRPr lang="en-US" sz="1100" dirty="0"/>
          </a:p>
        </p:txBody>
      </p:sp>
      <p:sp>
        <p:nvSpPr>
          <p:cNvPr id="3" name="Text 1">
            <a:extLst>
              <a:ext uri="{FF2B5EF4-FFF2-40B4-BE49-F238E27FC236}">
                <a16:creationId xmlns:a16="http://schemas.microsoft.com/office/drawing/2014/main" id="{BFB44FC5-31B5-33BC-D5E6-92346CFE5783}"/>
              </a:ext>
            </a:extLst>
          </p:cNvPr>
          <p:cNvSpPr/>
          <p:nvPr/>
        </p:nvSpPr>
        <p:spPr>
          <a:xfrm>
            <a:off x="195025" y="796832"/>
            <a:ext cx="2065782" cy="3513772"/>
          </a:xfrm>
          <a:prstGeom prst="rect">
            <a:avLst/>
          </a:prstGeom>
          <a:noFill/>
          <a:ln/>
        </p:spPr>
        <p:txBody>
          <a:bodyPr wrap="square" lIns="0" tIns="0" rIns="0" bIns="0" rtlCol="0" anchor="t"/>
          <a:lstStyle/>
          <a:p>
            <a:pPr>
              <a:lnSpc>
                <a:spcPct val="150000"/>
              </a:lnSpc>
            </a:pPr>
            <a:r>
              <a:rPr lang="ru-RU" sz="2400" b="1" dirty="0">
                <a:solidFill>
                  <a:srgbClr val="0B3260"/>
                </a:solidFill>
                <a:latin typeface="Cambria" pitchFamily="34" charset="0"/>
                <a:ea typeface="Cambria" pitchFamily="34" charset="-122"/>
                <a:cs typeface="Cambria" pitchFamily="34" charset="-120"/>
              </a:rPr>
              <a:t>ERP-системы интегрируют организацию, клиентов и поставщиков</a:t>
            </a:r>
          </a:p>
        </p:txBody>
      </p:sp>
      <p:sp>
        <p:nvSpPr>
          <p:cNvPr id="4" name="Text 2">
            <a:extLst>
              <a:ext uri="{FF2B5EF4-FFF2-40B4-BE49-F238E27FC236}">
                <a16:creationId xmlns:a16="http://schemas.microsoft.com/office/drawing/2014/main" id="{57467620-9D2A-E04F-EB70-039D6A38D92F}"/>
              </a:ext>
            </a:extLst>
          </p:cNvPr>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a:extLst>
              <a:ext uri="{FF2B5EF4-FFF2-40B4-BE49-F238E27FC236}">
                <a16:creationId xmlns:a16="http://schemas.microsoft.com/office/drawing/2014/main" id="{FCCE6E39-CE3B-7CF3-30A8-39C2C030DCB1}"/>
              </a:ext>
            </a:extLst>
          </p:cNvPr>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21</a:t>
            </a:r>
            <a:endParaRPr lang="en-US" sz="900" dirty="0"/>
          </a:p>
        </p:txBody>
      </p:sp>
      <p:pic>
        <p:nvPicPr>
          <p:cNvPr id="6" name="Image 0" descr="/sessions/relaxed-cool-hopper/mnt/outputs/build/assets/lica_logo.png">
            <a:extLst>
              <a:ext uri="{FF2B5EF4-FFF2-40B4-BE49-F238E27FC236}">
                <a16:creationId xmlns:a16="http://schemas.microsoft.com/office/drawing/2014/main" id="{CC64DAF7-D858-4C4F-F78F-5E9048ED2B18}"/>
              </a:ext>
            </a:extLst>
          </p:cNvPr>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a:extLst>
              <a:ext uri="{FF2B5EF4-FFF2-40B4-BE49-F238E27FC236}">
                <a16:creationId xmlns:a16="http://schemas.microsoft.com/office/drawing/2014/main" id="{B123B10C-09E8-7FDB-3788-6547AEA805A0}"/>
              </a:ext>
            </a:extLst>
          </p:cNvPr>
          <p:cNvPicPr>
            <a:picLocks noChangeAspect="1"/>
          </p:cNvPicPr>
          <p:nvPr/>
        </p:nvPicPr>
        <p:blipFill>
          <a:blip r:embed="rId4"/>
          <a:stretch>
            <a:fillRect/>
          </a:stretch>
        </p:blipFill>
        <p:spPr>
          <a:xfrm>
            <a:off x="7708392" y="4796790"/>
            <a:ext cx="566928" cy="236220"/>
          </a:xfrm>
          <a:prstGeom prst="rect">
            <a:avLst/>
          </a:prstGeom>
        </p:spPr>
      </p:pic>
      <p:sp>
        <p:nvSpPr>
          <p:cNvPr id="24" name="Rectangle 23">
            <a:extLst>
              <a:ext uri="{FF2B5EF4-FFF2-40B4-BE49-F238E27FC236}">
                <a16:creationId xmlns:a16="http://schemas.microsoft.com/office/drawing/2014/main" id="{C311E0D2-45B1-1C80-60F9-50ED7AA81703}"/>
              </a:ext>
            </a:extLst>
          </p:cNvPr>
          <p:cNvSpPr/>
          <p:nvPr/>
        </p:nvSpPr>
        <p:spPr bwMode="auto">
          <a:xfrm>
            <a:off x="3065669" y="191386"/>
            <a:ext cx="5522119" cy="4198144"/>
          </a:xfrm>
          <a:prstGeom prst="rect">
            <a:avLst/>
          </a:prstGeom>
          <a:solidFill>
            <a:srgbClr val="FFFFCC"/>
          </a:solidFill>
          <a:ln w="9525" cap="flat" cmpd="sng" algn="ctr">
            <a:solidFill>
              <a:schemeClr val="tx1">
                <a:lumMod val="65000"/>
                <a:lumOff val="35000"/>
              </a:schemeClr>
            </a:solidFill>
            <a:prstDash val="solid"/>
            <a:round/>
            <a:headEnd type="triangle" w="med" len="med"/>
            <a:tailEnd type="triangle" w="med" len="med"/>
          </a:ln>
          <a:effectLst/>
        </p:spPr>
        <p:txBody>
          <a:bodyPr/>
          <a:lstStyle/>
          <a:p>
            <a:pPr>
              <a:defRPr/>
            </a:pPr>
            <a:endParaRPr lang="en-GB" sz="1350" dirty="0"/>
          </a:p>
        </p:txBody>
      </p:sp>
      <p:grpSp>
        <p:nvGrpSpPr>
          <p:cNvPr id="25" name="Group 101">
            <a:extLst>
              <a:ext uri="{FF2B5EF4-FFF2-40B4-BE49-F238E27FC236}">
                <a16:creationId xmlns:a16="http://schemas.microsoft.com/office/drawing/2014/main" id="{855B9B0B-4636-C314-AE0A-8E0D09FC2A5C}"/>
              </a:ext>
            </a:extLst>
          </p:cNvPr>
          <p:cNvGrpSpPr>
            <a:grpSpLocks/>
          </p:cNvGrpSpPr>
          <p:nvPr/>
        </p:nvGrpSpPr>
        <p:grpSpPr bwMode="auto">
          <a:xfrm>
            <a:off x="5104018" y="1991611"/>
            <a:ext cx="1266825" cy="816769"/>
            <a:chOff x="2288" y="2028"/>
            <a:chExt cx="1064" cy="686"/>
          </a:xfrm>
        </p:grpSpPr>
        <p:sp>
          <p:nvSpPr>
            <p:cNvPr id="26" name="Rectangle 30">
              <a:extLst>
                <a:ext uri="{FF2B5EF4-FFF2-40B4-BE49-F238E27FC236}">
                  <a16:creationId xmlns:a16="http://schemas.microsoft.com/office/drawing/2014/main" id="{C2535636-6BEB-6FF2-1E6D-C185B1AA1D08}"/>
                </a:ext>
              </a:extLst>
            </p:cNvPr>
            <p:cNvSpPr>
              <a:spLocks noChangeArrowheads="1"/>
            </p:cNvSpPr>
            <p:nvPr/>
          </p:nvSpPr>
          <p:spPr bwMode="auto">
            <a:xfrm>
              <a:off x="2296" y="2028"/>
              <a:ext cx="1056" cy="528"/>
            </a:xfrm>
            <a:prstGeom prst="rect">
              <a:avLst/>
            </a:prstGeom>
            <a:solidFill>
              <a:srgbClr val="99CCFF"/>
            </a:solidFill>
            <a:ln w="254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n-GB" sz="1350"/>
            </a:p>
          </p:txBody>
        </p:sp>
        <p:sp>
          <p:nvSpPr>
            <p:cNvPr id="27" name="Rectangle 31">
              <a:extLst>
                <a:ext uri="{FF2B5EF4-FFF2-40B4-BE49-F238E27FC236}">
                  <a16:creationId xmlns:a16="http://schemas.microsoft.com/office/drawing/2014/main" id="{31B1FF46-25F2-152C-83C2-0DA4156B5CF0}"/>
                </a:ext>
              </a:extLst>
            </p:cNvPr>
            <p:cNvSpPr>
              <a:spLocks noChangeArrowheads="1"/>
            </p:cNvSpPr>
            <p:nvPr/>
          </p:nvSpPr>
          <p:spPr bwMode="auto">
            <a:xfrm>
              <a:off x="2288" y="2076"/>
              <a:ext cx="1056" cy="638"/>
            </a:xfrm>
            <a:prstGeom prst="rect">
              <a:avLst/>
            </a:prstGeom>
            <a:noFill/>
            <a:ln w="12700">
              <a:noFill/>
              <a:miter lim="800000"/>
              <a:headEnd/>
              <a:tailEnd/>
            </a:ln>
          </p:spPr>
          <p:txBody>
            <a:bodyPr lIns="67866" tIns="33338" rIns="67866" bIns="33338">
              <a:spAutoFit/>
            </a:bodyPr>
            <a:lstStyle/>
            <a:p>
              <a:pPr algn="ctr" defTabSz="571500" eaLnBrk="0" hangingPunct="0"/>
              <a:r>
                <a:rPr lang="ky-KG" sz="1500" dirty="0"/>
                <a:t>Интегрированная база данных</a:t>
              </a:r>
            </a:p>
          </p:txBody>
        </p:sp>
      </p:grpSp>
      <p:grpSp>
        <p:nvGrpSpPr>
          <p:cNvPr id="28" name="Group 99">
            <a:extLst>
              <a:ext uri="{FF2B5EF4-FFF2-40B4-BE49-F238E27FC236}">
                <a16:creationId xmlns:a16="http://schemas.microsoft.com/office/drawing/2014/main" id="{E325C008-35A5-DCCE-DC53-165C7621CE4A}"/>
              </a:ext>
            </a:extLst>
          </p:cNvPr>
          <p:cNvGrpSpPr>
            <a:grpSpLocks/>
          </p:cNvGrpSpPr>
          <p:nvPr/>
        </p:nvGrpSpPr>
        <p:grpSpPr bwMode="auto">
          <a:xfrm>
            <a:off x="3680031" y="2615497"/>
            <a:ext cx="1604963" cy="1025129"/>
            <a:chOff x="1092" y="2552"/>
            <a:chExt cx="1348" cy="861"/>
          </a:xfrm>
        </p:grpSpPr>
        <p:sp>
          <p:nvSpPr>
            <p:cNvPr id="29" name="Oval 21">
              <a:extLst>
                <a:ext uri="{FF2B5EF4-FFF2-40B4-BE49-F238E27FC236}">
                  <a16:creationId xmlns:a16="http://schemas.microsoft.com/office/drawing/2014/main" id="{6E0B504E-848B-3A3C-E6D1-9DEF7250EA47}"/>
                </a:ext>
              </a:extLst>
            </p:cNvPr>
            <p:cNvSpPr>
              <a:spLocks noChangeArrowheads="1"/>
            </p:cNvSpPr>
            <p:nvPr/>
          </p:nvSpPr>
          <p:spPr bwMode="auto">
            <a:xfrm>
              <a:off x="1092" y="2736"/>
              <a:ext cx="1211" cy="677"/>
            </a:xfrm>
            <a:prstGeom prst="ellipse">
              <a:avLst/>
            </a:prstGeom>
            <a:solidFill>
              <a:schemeClr val="bg1">
                <a:lumMod val="95000"/>
              </a:schemeClr>
            </a:solidFill>
            <a:ln w="254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n-GB" sz="1350"/>
            </a:p>
          </p:txBody>
        </p:sp>
        <p:sp>
          <p:nvSpPr>
            <p:cNvPr id="30" name="Rectangle 22">
              <a:extLst>
                <a:ext uri="{FF2B5EF4-FFF2-40B4-BE49-F238E27FC236}">
                  <a16:creationId xmlns:a16="http://schemas.microsoft.com/office/drawing/2014/main" id="{548ED306-4AF5-C6E8-99FA-679DAFD0A8CD}"/>
                </a:ext>
              </a:extLst>
            </p:cNvPr>
            <p:cNvSpPr>
              <a:spLocks noChangeArrowheads="1"/>
            </p:cNvSpPr>
            <p:nvPr/>
          </p:nvSpPr>
          <p:spPr bwMode="auto">
            <a:xfrm>
              <a:off x="1110" y="2830"/>
              <a:ext cx="1170" cy="522"/>
            </a:xfrm>
            <a:prstGeom prst="rect">
              <a:avLst/>
            </a:prstGeom>
            <a:noFill/>
            <a:ln w="12700">
              <a:noFill/>
              <a:miter lim="800000"/>
              <a:headEnd/>
              <a:tailEnd/>
            </a:ln>
          </p:spPr>
          <p:txBody>
            <a:bodyPr lIns="67866" tIns="33338" rIns="67866" bIns="33338">
              <a:spAutoFit/>
            </a:bodyPr>
            <a:lstStyle/>
            <a:p>
              <a:pPr algn="ctr" defTabSz="571500" eaLnBrk="0" hangingPunct="0"/>
              <a:r>
                <a:rPr lang="ru-RU" sz="1200" dirty="0"/>
                <a:t>Приложения для закупок и снабжения</a:t>
              </a:r>
            </a:p>
          </p:txBody>
        </p:sp>
        <p:sp>
          <p:nvSpPr>
            <p:cNvPr id="31" name="Line 70">
              <a:extLst>
                <a:ext uri="{FF2B5EF4-FFF2-40B4-BE49-F238E27FC236}">
                  <a16:creationId xmlns:a16="http://schemas.microsoft.com/office/drawing/2014/main" id="{3143E440-93A0-7841-7B71-527938565A11}"/>
                </a:ext>
              </a:extLst>
            </p:cNvPr>
            <p:cNvSpPr>
              <a:spLocks noChangeShapeType="1"/>
            </p:cNvSpPr>
            <p:nvPr/>
          </p:nvSpPr>
          <p:spPr bwMode="auto">
            <a:xfrm flipV="1">
              <a:off x="2127" y="2552"/>
              <a:ext cx="313" cy="297"/>
            </a:xfrm>
            <a:prstGeom prst="line">
              <a:avLst/>
            </a:prstGeom>
            <a:noFill/>
            <a:ln w="57150">
              <a:solidFill>
                <a:schemeClr val="tx1">
                  <a:lumMod val="50000"/>
                  <a:lumOff val="50000"/>
                </a:schemeClr>
              </a:solidFill>
              <a:round/>
              <a:headEnd type="triangle" w="med" len="med"/>
              <a:tailEnd type="triangle" w="med" len="med"/>
            </a:ln>
            <a:effectLst/>
          </p:spPr>
          <p:txBody>
            <a:bodyPr/>
            <a:lstStyle/>
            <a:p>
              <a:pPr>
                <a:defRPr/>
              </a:pPr>
              <a:endParaRPr lang="en-GB" sz="1350"/>
            </a:p>
          </p:txBody>
        </p:sp>
      </p:grpSp>
      <p:grpSp>
        <p:nvGrpSpPr>
          <p:cNvPr id="32" name="Group 100">
            <a:extLst>
              <a:ext uri="{FF2B5EF4-FFF2-40B4-BE49-F238E27FC236}">
                <a16:creationId xmlns:a16="http://schemas.microsoft.com/office/drawing/2014/main" id="{A609A213-AB63-AE5F-9219-303693BBDA7E}"/>
              </a:ext>
            </a:extLst>
          </p:cNvPr>
          <p:cNvGrpSpPr>
            <a:grpSpLocks/>
          </p:cNvGrpSpPr>
          <p:nvPr/>
        </p:nvGrpSpPr>
        <p:grpSpPr bwMode="auto">
          <a:xfrm>
            <a:off x="3394281" y="1892789"/>
            <a:ext cx="1728788" cy="806053"/>
            <a:chOff x="852" y="1945"/>
            <a:chExt cx="1452" cy="677"/>
          </a:xfrm>
        </p:grpSpPr>
        <p:sp>
          <p:nvSpPr>
            <p:cNvPr id="33" name="Oval 27">
              <a:extLst>
                <a:ext uri="{FF2B5EF4-FFF2-40B4-BE49-F238E27FC236}">
                  <a16:creationId xmlns:a16="http://schemas.microsoft.com/office/drawing/2014/main" id="{60159BBD-9235-0F6C-CE20-042EFE0AE2A8}"/>
                </a:ext>
              </a:extLst>
            </p:cNvPr>
            <p:cNvSpPr>
              <a:spLocks noChangeArrowheads="1"/>
            </p:cNvSpPr>
            <p:nvPr/>
          </p:nvSpPr>
          <p:spPr bwMode="auto">
            <a:xfrm>
              <a:off x="865" y="1945"/>
              <a:ext cx="1211" cy="677"/>
            </a:xfrm>
            <a:prstGeom prst="ellipse">
              <a:avLst/>
            </a:prstGeom>
            <a:solidFill>
              <a:schemeClr val="bg1">
                <a:lumMod val="95000"/>
              </a:schemeClr>
            </a:solidFill>
            <a:ln w="254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n-GB" sz="1350"/>
            </a:p>
          </p:txBody>
        </p:sp>
        <p:sp>
          <p:nvSpPr>
            <p:cNvPr id="34" name="Rectangle 28">
              <a:extLst>
                <a:ext uri="{FF2B5EF4-FFF2-40B4-BE49-F238E27FC236}">
                  <a16:creationId xmlns:a16="http://schemas.microsoft.com/office/drawing/2014/main" id="{E62B6A43-9C25-D32E-EA3F-C8CA295DC9D2}"/>
                </a:ext>
              </a:extLst>
            </p:cNvPr>
            <p:cNvSpPr>
              <a:spLocks noChangeArrowheads="1"/>
            </p:cNvSpPr>
            <p:nvPr/>
          </p:nvSpPr>
          <p:spPr bwMode="auto">
            <a:xfrm>
              <a:off x="852" y="2100"/>
              <a:ext cx="1168" cy="367"/>
            </a:xfrm>
            <a:prstGeom prst="rect">
              <a:avLst/>
            </a:prstGeom>
            <a:noFill/>
            <a:ln w="12700">
              <a:noFill/>
              <a:miter lim="800000"/>
              <a:headEnd/>
              <a:tailEnd/>
            </a:ln>
          </p:spPr>
          <p:txBody>
            <a:bodyPr lIns="67866" tIns="33338" rIns="67866" bIns="33338">
              <a:spAutoFit/>
            </a:bodyPr>
            <a:lstStyle/>
            <a:p>
              <a:pPr algn="ctr" defTabSz="571500" eaLnBrk="0" hangingPunct="0"/>
              <a:r>
                <a:rPr lang="ky-KG" sz="1200" dirty="0"/>
                <a:t>Операционные приложения</a:t>
              </a:r>
            </a:p>
          </p:txBody>
        </p:sp>
        <p:sp>
          <p:nvSpPr>
            <p:cNvPr id="35" name="Freeform 72">
              <a:extLst>
                <a:ext uri="{FF2B5EF4-FFF2-40B4-BE49-F238E27FC236}">
                  <a16:creationId xmlns:a16="http://schemas.microsoft.com/office/drawing/2014/main" id="{4D700FC2-A834-6AB8-E2E9-60ADF99DDB35}"/>
                </a:ext>
              </a:extLst>
            </p:cNvPr>
            <p:cNvSpPr>
              <a:spLocks/>
            </p:cNvSpPr>
            <p:nvPr/>
          </p:nvSpPr>
          <p:spPr bwMode="auto">
            <a:xfrm>
              <a:off x="2060" y="2288"/>
              <a:ext cx="244" cy="4"/>
            </a:xfrm>
            <a:custGeom>
              <a:avLst/>
              <a:gdLst/>
              <a:ahLst/>
              <a:cxnLst>
                <a:cxn ang="0">
                  <a:pos x="0" y="4"/>
                </a:cxn>
                <a:cxn ang="0">
                  <a:pos x="244" y="0"/>
                </a:cxn>
              </a:cxnLst>
              <a:rect l="0" t="0" r="r" b="b"/>
              <a:pathLst>
                <a:path w="244" h="4">
                  <a:moveTo>
                    <a:pt x="0" y="4"/>
                  </a:moveTo>
                  <a:lnTo>
                    <a:pt x="244" y="0"/>
                  </a:lnTo>
                </a:path>
              </a:pathLst>
            </a:custGeom>
            <a:noFill/>
            <a:ln w="57150" cap="flat" cmpd="sng">
              <a:solidFill>
                <a:schemeClr val="tx1">
                  <a:lumMod val="50000"/>
                  <a:lumOff val="50000"/>
                </a:schemeClr>
              </a:solidFill>
              <a:prstDash val="solid"/>
              <a:round/>
              <a:headEnd type="triangle" w="med" len="med"/>
              <a:tailEnd type="triangle" w="med" len="med"/>
            </a:ln>
            <a:effectLst/>
          </p:spPr>
          <p:txBody>
            <a:bodyPr/>
            <a:lstStyle/>
            <a:p>
              <a:pPr>
                <a:defRPr/>
              </a:pPr>
              <a:endParaRPr lang="en-GB" sz="1350"/>
            </a:p>
          </p:txBody>
        </p:sp>
      </p:grpSp>
      <p:grpSp>
        <p:nvGrpSpPr>
          <p:cNvPr id="36" name="Group 93">
            <a:extLst>
              <a:ext uri="{FF2B5EF4-FFF2-40B4-BE49-F238E27FC236}">
                <a16:creationId xmlns:a16="http://schemas.microsoft.com/office/drawing/2014/main" id="{F1318E99-4475-0D9E-BEE2-32F33EBA283E}"/>
              </a:ext>
            </a:extLst>
          </p:cNvPr>
          <p:cNvGrpSpPr>
            <a:grpSpLocks/>
          </p:cNvGrpSpPr>
          <p:nvPr/>
        </p:nvGrpSpPr>
        <p:grpSpPr bwMode="auto">
          <a:xfrm>
            <a:off x="3615738" y="954576"/>
            <a:ext cx="1726406" cy="1042988"/>
            <a:chOff x="1038" y="1157"/>
            <a:chExt cx="1450" cy="876"/>
          </a:xfrm>
        </p:grpSpPr>
        <p:sp>
          <p:nvSpPr>
            <p:cNvPr id="37" name="Oval 6">
              <a:extLst>
                <a:ext uri="{FF2B5EF4-FFF2-40B4-BE49-F238E27FC236}">
                  <a16:creationId xmlns:a16="http://schemas.microsoft.com/office/drawing/2014/main" id="{028924E0-DCA8-01A0-1F1D-34F8910BB40D}"/>
                </a:ext>
              </a:extLst>
            </p:cNvPr>
            <p:cNvSpPr>
              <a:spLocks noChangeArrowheads="1"/>
            </p:cNvSpPr>
            <p:nvPr/>
          </p:nvSpPr>
          <p:spPr bwMode="auto">
            <a:xfrm>
              <a:off x="1044" y="1157"/>
              <a:ext cx="1211" cy="677"/>
            </a:xfrm>
            <a:prstGeom prst="ellipse">
              <a:avLst/>
            </a:prstGeom>
            <a:solidFill>
              <a:schemeClr val="bg1">
                <a:lumMod val="95000"/>
              </a:schemeClr>
            </a:solidFill>
            <a:ln w="254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n-GB" sz="1350"/>
            </a:p>
          </p:txBody>
        </p:sp>
        <p:sp>
          <p:nvSpPr>
            <p:cNvPr id="38" name="Rectangle 7">
              <a:extLst>
                <a:ext uri="{FF2B5EF4-FFF2-40B4-BE49-F238E27FC236}">
                  <a16:creationId xmlns:a16="http://schemas.microsoft.com/office/drawing/2014/main" id="{D9265F68-14E0-6654-4892-54BA6F7AB698}"/>
                </a:ext>
              </a:extLst>
            </p:cNvPr>
            <p:cNvSpPr>
              <a:spLocks noChangeArrowheads="1"/>
            </p:cNvSpPr>
            <p:nvPr/>
          </p:nvSpPr>
          <p:spPr bwMode="auto">
            <a:xfrm>
              <a:off x="1038" y="1313"/>
              <a:ext cx="1170" cy="367"/>
            </a:xfrm>
            <a:prstGeom prst="rect">
              <a:avLst/>
            </a:prstGeom>
            <a:noFill/>
            <a:ln w="12700">
              <a:noFill/>
              <a:miter lim="800000"/>
              <a:headEnd/>
              <a:tailEnd/>
            </a:ln>
          </p:spPr>
          <p:txBody>
            <a:bodyPr lIns="67866" tIns="33338" rIns="67866" bIns="33338">
              <a:spAutoFit/>
            </a:bodyPr>
            <a:lstStyle/>
            <a:p>
              <a:pPr algn="ctr" defTabSz="571500" eaLnBrk="0" hangingPunct="0"/>
              <a:r>
                <a:rPr lang="ky-KG" sz="1200" dirty="0"/>
                <a:t>Финансовые приложения</a:t>
              </a:r>
            </a:p>
          </p:txBody>
        </p:sp>
        <p:sp>
          <p:nvSpPr>
            <p:cNvPr id="39" name="Freeform 73">
              <a:extLst>
                <a:ext uri="{FF2B5EF4-FFF2-40B4-BE49-F238E27FC236}">
                  <a16:creationId xmlns:a16="http://schemas.microsoft.com/office/drawing/2014/main" id="{A993C022-CA88-D509-C52E-E3ABEA0FB931}"/>
                </a:ext>
              </a:extLst>
            </p:cNvPr>
            <p:cNvSpPr>
              <a:spLocks/>
            </p:cNvSpPr>
            <p:nvPr/>
          </p:nvSpPr>
          <p:spPr bwMode="auto">
            <a:xfrm>
              <a:off x="2120" y="1708"/>
              <a:ext cx="368" cy="325"/>
            </a:xfrm>
            <a:custGeom>
              <a:avLst/>
              <a:gdLst/>
              <a:ahLst/>
              <a:cxnLst>
                <a:cxn ang="0">
                  <a:pos x="0" y="0"/>
                </a:cxn>
                <a:cxn ang="0">
                  <a:pos x="368" y="325"/>
                </a:cxn>
              </a:cxnLst>
              <a:rect l="0" t="0" r="r" b="b"/>
              <a:pathLst>
                <a:path w="368" h="325">
                  <a:moveTo>
                    <a:pt x="0" y="0"/>
                  </a:moveTo>
                  <a:lnTo>
                    <a:pt x="368" y="325"/>
                  </a:lnTo>
                </a:path>
              </a:pathLst>
            </a:custGeom>
            <a:noFill/>
            <a:ln w="57150" cap="flat" cmpd="sng">
              <a:solidFill>
                <a:schemeClr val="tx1">
                  <a:lumMod val="50000"/>
                  <a:lumOff val="50000"/>
                </a:schemeClr>
              </a:solidFill>
              <a:prstDash val="solid"/>
              <a:round/>
              <a:headEnd type="triangle" w="med" len="med"/>
              <a:tailEnd type="triangle" w="med" len="med"/>
            </a:ln>
            <a:effectLst/>
          </p:spPr>
          <p:txBody>
            <a:bodyPr/>
            <a:lstStyle/>
            <a:p>
              <a:pPr>
                <a:defRPr/>
              </a:pPr>
              <a:endParaRPr lang="en-GB" sz="1350"/>
            </a:p>
          </p:txBody>
        </p:sp>
      </p:grpSp>
      <p:grpSp>
        <p:nvGrpSpPr>
          <p:cNvPr id="40" name="Group 94">
            <a:extLst>
              <a:ext uri="{FF2B5EF4-FFF2-40B4-BE49-F238E27FC236}">
                <a16:creationId xmlns:a16="http://schemas.microsoft.com/office/drawing/2014/main" id="{DE00D34B-1235-63A0-D55C-24A820338A61}"/>
              </a:ext>
            </a:extLst>
          </p:cNvPr>
          <p:cNvGrpSpPr>
            <a:grpSpLocks/>
          </p:cNvGrpSpPr>
          <p:nvPr/>
        </p:nvGrpSpPr>
        <p:grpSpPr bwMode="auto">
          <a:xfrm>
            <a:off x="5008768" y="561671"/>
            <a:ext cx="1443038" cy="1425178"/>
            <a:chOff x="2208" y="827"/>
            <a:chExt cx="1212" cy="1197"/>
          </a:xfrm>
        </p:grpSpPr>
        <p:sp>
          <p:nvSpPr>
            <p:cNvPr id="41" name="Oval 9">
              <a:extLst>
                <a:ext uri="{FF2B5EF4-FFF2-40B4-BE49-F238E27FC236}">
                  <a16:creationId xmlns:a16="http://schemas.microsoft.com/office/drawing/2014/main" id="{4929B3D4-2851-82B6-2B3C-A4B62F349E39}"/>
                </a:ext>
              </a:extLst>
            </p:cNvPr>
            <p:cNvSpPr>
              <a:spLocks noChangeArrowheads="1"/>
            </p:cNvSpPr>
            <p:nvPr/>
          </p:nvSpPr>
          <p:spPr bwMode="auto">
            <a:xfrm>
              <a:off x="2208" y="827"/>
              <a:ext cx="1212" cy="677"/>
            </a:xfrm>
            <a:prstGeom prst="ellipse">
              <a:avLst/>
            </a:prstGeom>
            <a:solidFill>
              <a:schemeClr val="bg1">
                <a:lumMod val="95000"/>
              </a:schemeClr>
            </a:solidFill>
            <a:ln w="254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n-GB" sz="1350"/>
            </a:p>
          </p:txBody>
        </p:sp>
        <p:sp>
          <p:nvSpPr>
            <p:cNvPr id="42" name="Rectangle 10">
              <a:extLst>
                <a:ext uri="{FF2B5EF4-FFF2-40B4-BE49-F238E27FC236}">
                  <a16:creationId xmlns:a16="http://schemas.microsoft.com/office/drawing/2014/main" id="{21A82E34-7FB9-8AEA-F2E4-DEAE4521363E}"/>
                </a:ext>
              </a:extLst>
            </p:cNvPr>
            <p:cNvSpPr>
              <a:spLocks noChangeArrowheads="1"/>
            </p:cNvSpPr>
            <p:nvPr/>
          </p:nvSpPr>
          <p:spPr bwMode="auto">
            <a:xfrm>
              <a:off x="2322" y="897"/>
              <a:ext cx="1034" cy="483"/>
            </a:xfrm>
            <a:prstGeom prst="rect">
              <a:avLst/>
            </a:prstGeom>
            <a:noFill/>
            <a:ln w="12700">
              <a:noFill/>
              <a:miter lim="800000"/>
              <a:headEnd/>
              <a:tailEnd/>
            </a:ln>
          </p:spPr>
          <p:txBody>
            <a:bodyPr lIns="67866" tIns="33338" rIns="67866" bIns="33338">
              <a:spAutoFit/>
            </a:bodyPr>
            <a:lstStyle/>
            <a:p>
              <a:pPr algn="ctr" defTabSz="571500" eaLnBrk="0" hangingPunct="0"/>
              <a:r>
                <a:rPr lang="ky-KG" sz="1100" dirty="0"/>
                <a:t>Приложения для стратегической отчетности</a:t>
              </a:r>
            </a:p>
          </p:txBody>
        </p:sp>
        <p:sp>
          <p:nvSpPr>
            <p:cNvPr id="43" name="Line 74">
              <a:extLst>
                <a:ext uri="{FF2B5EF4-FFF2-40B4-BE49-F238E27FC236}">
                  <a16:creationId xmlns:a16="http://schemas.microsoft.com/office/drawing/2014/main" id="{8F8CBD86-C1FB-1273-AD55-199D5BCCCB1F}"/>
                </a:ext>
              </a:extLst>
            </p:cNvPr>
            <p:cNvSpPr>
              <a:spLocks noChangeShapeType="1"/>
            </p:cNvSpPr>
            <p:nvPr/>
          </p:nvSpPr>
          <p:spPr bwMode="auto">
            <a:xfrm>
              <a:off x="2832" y="1504"/>
              <a:ext cx="0" cy="520"/>
            </a:xfrm>
            <a:prstGeom prst="line">
              <a:avLst/>
            </a:prstGeom>
            <a:noFill/>
            <a:ln w="57150">
              <a:solidFill>
                <a:schemeClr val="tx1">
                  <a:lumMod val="50000"/>
                  <a:lumOff val="50000"/>
                </a:schemeClr>
              </a:solidFill>
              <a:round/>
              <a:headEnd type="triangle" w="med" len="med"/>
              <a:tailEnd type="triangle" w="med" len="med"/>
            </a:ln>
            <a:effectLst/>
          </p:spPr>
          <p:txBody>
            <a:bodyPr/>
            <a:lstStyle/>
            <a:p>
              <a:pPr>
                <a:defRPr/>
              </a:pPr>
              <a:endParaRPr lang="en-GB" sz="1350"/>
            </a:p>
          </p:txBody>
        </p:sp>
      </p:grpSp>
      <p:grpSp>
        <p:nvGrpSpPr>
          <p:cNvPr id="44" name="Group 95">
            <a:extLst>
              <a:ext uri="{FF2B5EF4-FFF2-40B4-BE49-F238E27FC236}">
                <a16:creationId xmlns:a16="http://schemas.microsoft.com/office/drawing/2014/main" id="{421DF68A-8207-87B3-7629-108366E46B6E}"/>
              </a:ext>
            </a:extLst>
          </p:cNvPr>
          <p:cNvGrpSpPr>
            <a:grpSpLocks/>
          </p:cNvGrpSpPr>
          <p:nvPr/>
        </p:nvGrpSpPr>
        <p:grpSpPr bwMode="auto">
          <a:xfrm>
            <a:off x="6046995" y="977197"/>
            <a:ext cx="1735931" cy="1019175"/>
            <a:chOff x="3080" y="1176"/>
            <a:chExt cx="1458" cy="856"/>
          </a:xfrm>
        </p:grpSpPr>
        <p:sp>
          <p:nvSpPr>
            <p:cNvPr id="45" name="Oval 12">
              <a:extLst>
                <a:ext uri="{FF2B5EF4-FFF2-40B4-BE49-F238E27FC236}">
                  <a16:creationId xmlns:a16="http://schemas.microsoft.com/office/drawing/2014/main" id="{CFD66E7C-8C83-0F68-7B4F-6F03C1FE7EE5}"/>
                </a:ext>
              </a:extLst>
            </p:cNvPr>
            <p:cNvSpPr>
              <a:spLocks noChangeArrowheads="1"/>
            </p:cNvSpPr>
            <p:nvPr/>
          </p:nvSpPr>
          <p:spPr bwMode="auto">
            <a:xfrm>
              <a:off x="3327" y="1176"/>
              <a:ext cx="1211" cy="677"/>
            </a:xfrm>
            <a:prstGeom prst="ellipse">
              <a:avLst/>
            </a:prstGeom>
            <a:solidFill>
              <a:schemeClr val="bg1">
                <a:lumMod val="95000"/>
              </a:schemeClr>
            </a:solidFill>
            <a:ln w="254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n-GB" sz="1350"/>
            </a:p>
          </p:txBody>
        </p:sp>
        <p:sp>
          <p:nvSpPr>
            <p:cNvPr id="46" name="Rectangle 13">
              <a:extLst>
                <a:ext uri="{FF2B5EF4-FFF2-40B4-BE49-F238E27FC236}">
                  <a16:creationId xmlns:a16="http://schemas.microsoft.com/office/drawing/2014/main" id="{AEC6B73F-4BCA-FAD9-AA35-DA8770F06094}"/>
                </a:ext>
              </a:extLst>
            </p:cNvPr>
            <p:cNvSpPr>
              <a:spLocks noChangeArrowheads="1"/>
            </p:cNvSpPr>
            <p:nvPr/>
          </p:nvSpPr>
          <p:spPr bwMode="auto">
            <a:xfrm>
              <a:off x="3346" y="1254"/>
              <a:ext cx="1168" cy="522"/>
            </a:xfrm>
            <a:prstGeom prst="rect">
              <a:avLst/>
            </a:prstGeom>
            <a:noFill/>
            <a:ln w="12700">
              <a:noFill/>
              <a:miter lim="800000"/>
              <a:headEnd/>
              <a:tailEnd/>
            </a:ln>
          </p:spPr>
          <p:txBody>
            <a:bodyPr lIns="67866" tIns="33338" rIns="67866" bIns="33338">
              <a:spAutoFit/>
            </a:bodyPr>
            <a:lstStyle/>
            <a:p>
              <a:pPr algn="ctr" defTabSz="571500" eaLnBrk="0" hangingPunct="0"/>
              <a:r>
                <a:rPr lang="ru-RU" sz="1200" dirty="0"/>
                <a:t>Приложения для продаж и маркетинга</a:t>
              </a:r>
            </a:p>
          </p:txBody>
        </p:sp>
        <p:sp>
          <p:nvSpPr>
            <p:cNvPr id="47" name="Freeform 75">
              <a:extLst>
                <a:ext uri="{FF2B5EF4-FFF2-40B4-BE49-F238E27FC236}">
                  <a16:creationId xmlns:a16="http://schemas.microsoft.com/office/drawing/2014/main" id="{517F9CD5-A508-8E37-2F07-0BC9495ECD1D}"/>
                </a:ext>
              </a:extLst>
            </p:cNvPr>
            <p:cNvSpPr>
              <a:spLocks/>
            </p:cNvSpPr>
            <p:nvPr/>
          </p:nvSpPr>
          <p:spPr bwMode="auto">
            <a:xfrm>
              <a:off x="3080" y="1712"/>
              <a:ext cx="364" cy="320"/>
            </a:xfrm>
            <a:custGeom>
              <a:avLst/>
              <a:gdLst/>
              <a:ahLst/>
              <a:cxnLst>
                <a:cxn ang="0">
                  <a:pos x="364" y="0"/>
                </a:cxn>
                <a:cxn ang="0">
                  <a:pos x="0" y="320"/>
                </a:cxn>
              </a:cxnLst>
              <a:rect l="0" t="0" r="r" b="b"/>
              <a:pathLst>
                <a:path w="364" h="320">
                  <a:moveTo>
                    <a:pt x="364" y="0"/>
                  </a:moveTo>
                  <a:lnTo>
                    <a:pt x="0" y="320"/>
                  </a:lnTo>
                </a:path>
              </a:pathLst>
            </a:custGeom>
            <a:noFill/>
            <a:ln w="57150" cap="flat" cmpd="sng">
              <a:solidFill>
                <a:schemeClr val="tx1">
                  <a:lumMod val="50000"/>
                  <a:lumOff val="50000"/>
                </a:schemeClr>
              </a:solidFill>
              <a:prstDash val="solid"/>
              <a:round/>
              <a:headEnd type="triangle" w="med" len="med"/>
              <a:tailEnd type="triangle" w="med" len="med"/>
            </a:ln>
            <a:effectLst/>
          </p:spPr>
          <p:txBody>
            <a:bodyPr/>
            <a:lstStyle/>
            <a:p>
              <a:pPr>
                <a:defRPr/>
              </a:pPr>
              <a:endParaRPr lang="en-GB" sz="1350"/>
            </a:p>
          </p:txBody>
        </p:sp>
      </p:grpSp>
      <p:grpSp>
        <p:nvGrpSpPr>
          <p:cNvPr id="48" name="Group 96">
            <a:extLst>
              <a:ext uri="{FF2B5EF4-FFF2-40B4-BE49-F238E27FC236}">
                <a16:creationId xmlns:a16="http://schemas.microsoft.com/office/drawing/2014/main" id="{212C48E3-2639-4D73-4C81-6C6EADC12418}"/>
              </a:ext>
            </a:extLst>
          </p:cNvPr>
          <p:cNvGrpSpPr>
            <a:grpSpLocks/>
          </p:cNvGrpSpPr>
          <p:nvPr/>
        </p:nvGrpSpPr>
        <p:grpSpPr bwMode="auto">
          <a:xfrm>
            <a:off x="6366081" y="1897552"/>
            <a:ext cx="1743075" cy="806053"/>
            <a:chOff x="3348" y="1949"/>
            <a:chExt cx="1464" cy="677"/>
          </a:xfrm>
        </p:grpSpPr>
        <p:sp>
          <p:nvSpPr>
            <p:cNvPr id="49" name="Oval 15">
              <a:extLst>
                <a:ext uri="{FF2B5EF4-FFF2-40B4-BE49-F238E27FC236}">
                  <a16:creationId xmlns:a16="http://schemas.microsoft.com/office/drawing/2014/main" id="{4C094A67-CCF0-C6C0-E503-A7D88EC25046}"/>
                </a:ext>
              </a:extLst>
            </p:cNvPr>
            <p:cNvSpPr>
              <a:spLocks noChangeArrowheads="1"/>
            </p:cNvSpPr>
            <p:nvPr/>
          </p:nvSpPr>
          <p:spPr bwMode="auto">
            <a:xfrm>
              <a:off x="3600" y="1949"/>
              <a:ext cx="1212" cy="677"/>
            </a:xfrm>
            <a:prstGeom prst="ellipse">
              <a:avLst/>
            </a:prstGeom>
            <a:solidFill>
              <a:schemeClr val="bg1">
                <a:lumMod val="95000"/>
              </a:schemeClr>
            </a:solidFill>
            <a:ln w="254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n-GB" sz="1350"/>
            </a:p>
          </p:txBody>
        </p:sp>
        <p:sp>
          <p:nvSpPr>
            <p:cNvPr id="50" name="Rectangle 16">
              <a:extLst>
                <a:ext uri="{FF2B5EF4-FFF2-40B4-BE49-F238E27FC236}">
                  <a16:creationId xmlns:a16="http://schemas.microsoft.com/office/drawing/2014/main" id="{5888A079-8756-C5A0-D2CA-AC38146F15F4}"/>
                </a:ext>
              </a:extLst>
            </p:cNvPr>
            <p:cNvSpPr>
              <a:spLocks noChangeArrowheads="1"/>
            </p:cNvSpPr>
            <p:nvPr/>
          </p:nvSpPr>
          <p:spPr bwMode="auto">
            <a:xfrm>
              <a:off x="3610" y="2035"/>
              <a:ext cx="1170" cy="522"/>
            </a:xfrm>
            <a:prstGeom prst="rect">
              <a:avLst/>
            </a:prstGeom>
            <a:noFill/>
            <a:ln w="12700">
              <a:noFill/>
              <a:miter lim="800000"/>
              <a:headEnd/>
              <a:tailEnd/>
            </a:ln>
          </p:spPr>
          <p:txBody>
            <a:bodyPr lIns="67866" tIns="33338" rIns="67866" bIns="33338">
              <a:spAutoFit/>
            </a:bodyPr>
            <a:lstStyle/>
            <a:p>
              <a:pPr algn="ctr" defTabSz="571500" eaLnBrk="0" hangingPunct="0"/>
              <a:r>
                <a:rPr lang="ru-RU" sz="1200" dirty="0"/>
                <a:t>Приложения для доставки и логистики</a:t>
              </a:r>
            </a:p>
          </p:txBody>
        </p:sp>
        <p:sp>
          <p:nvSpPr>
            <p:cNvPr id="51" name="Freeform 76">
              <a:extLst>
                <a:ext uri="{FF2B5EF4-FFF2-40B4-BE49-F238E27FC236}">
                  <a16:creationId xmlns:a16="http://schemas.microsoft.com/office/drawing/2014/main" id="{8306A7DE-2D2B-2075-657E-7C03B30B46A2}"/>
                </a:ext>
              </a:extLst>
            </p:cNvPr>
            <p:cNvSpPr>
              <a:spLocks/>
            </p:cNvSpPr>
            <p:nvPr/>
          </p:nvSpPr>
          <p:spPr bwMode="auto">
            <a:xfrm>
              <a:off x="3348" y="2312"/>
              <a:ext cx="268" cy="4"/>
            </a:xfrm>
            <a:custGeom>
              <a:avLst/>
              <a:gdLst/>
              <a:ahLst/>
              <a:cxnLst>
                <a:cxn ang="0">
                  <a:pos x="0" y="4"/>
                </a:cxn>
                <a:cxn ang="0">
                  <a:pos x="268" y="0"/>
                </a:cxn>
              </a:cxnLst>
              <a:rect l="0" t="0" r="r" b="b"/>
              <a:pathLst>
                <a:path w="268" h="4">
                  <a:moveTo>
                    <a:pt x="0" y="4"/>
                  </a:moveTo>
                  <a:lnTo>
                    <a:pt x="268" y="0"/>
                  </a:lnTo>
                </a:path>
              </a:pathLst>
            </a:custGeom>
            <a:noFill/>
            <a:ln w="57150" cap="flat" cmpd="sng">
              <a:solidFill>
                <a:schemeClr val="tx1">
                  <a:lumMod val="50000"/>
                  <a:lumOff val="50000"/>
                </a:schemeClr>
              </a:solidFill>
              <a:prstDash val="solid"/>
              <a:round/>
              <a:headEnd type="triangle" w="med" len="med"/>
              <a:tailEnd type="triangle" w="med" len="med"/>
            </a:ln>
            <a:effectLst/>
          </p:spPr>
          <p:txBody>
            <a:bodyPr/>
            <a:lstStyle/>
            <a:p>
              <a:pPr>
                <a:defRPr/>
              </a:pPr>
              <a:endParaRPr lang="en-GB" sz="1350"/>
            </a:p>
          </p:txBody>
        </p:sp>
      </p:grpSp>
      <p:grpSp>
        <p:nvGrpSpPr>
          <p:cNvPr id="52" name="Group 97">
            <a:extLst>
              <a:ext uri="{FF2B5EF4-FFF2-40B4-BE49-F238E27FC236}">
                <a16:creationId xmlns:a16="http://schemas.microsoft.com/office/drawing/2014/main" id="{9DD58C7B-796E-3D9C-DECA-8195968E272A}"/>
              </a:ext>
            </a:extLst>
          </p:cNvPr>
          <p:cNvGrpSpPr>
            <a:grpSpLocks/>
          </p:cNvGrpSpPr>
          <p:nvPr/>
        </p:nvGrpSpPr>
        <p:grpSpPr bwMode="auto">
          <a:xfrm>
            <a:off x="6127957" y="2625022"/>
            <a:ext cx="1683544" cy="1028700"/>
            <a:chOff x="3148" y="2560"/>
            <a:chExt cx="1414" cy="864"/>
          </a:xfrm>
        </p:grpSpPr>
        <p:sp>
          <p:nvSpPr>
            <p:cNvPr id="53" name="Oval 18">
              <a:extLst>
                <a:ext uri="{FF2B5EF4-FFF2-40B4-BE49-F238E27FC236}">
                  <a16:creationId xmlns:a16="http://schemas.microsoft.com/office/drawing/2014/main" id="{8FD48E4E-AD2E-AE82-B5B2-68516F46E71F}"/>
                </a:ext>
              </a:extLst>
            </p:cNvPr>
            <p:cNvSpPr>
              <a:spLocks noChangeArrowheads="1"/>
            </p:cNvSpPr>
            <p:nvPr/>
          </p:nvSpPr>
          <p:spPr bwMode="auto">
            <a:xfrm>
              <a:off x="3351" y="2747"/>
              <a:ext cx="1211" cy="677"/>
            </a:xfrm>
            <a:prstGeom prst="ellipse">
              <a:avLst/>
            </a:prstGeom>
            <a:solidFill>
              <a:schemeClr val="bg1">
                <a:lumMod val="95000"/>
              </a:schemeClr>
            </a:solidFill>
            <a:ln w="254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n-GB" sz="1350"/>
            </a:p>
          </p:txBody>
        </p:sp>
        <p:sp>
          <p:nvSpPr>
            <p:cNvPr id="54" name="Rectangle 19">
              <a:extLst>
                <a:ext uri="{FF2B5EF4-FFF2-40B4-BE49-F238E27FC236}">
                  <a16:creationId xmlns:a16="http://schemas.microsoft.com/office/drawing/2014/main" id="{BAB56BB5-CBC0-CBF4-45BB-6225EFF22444}"/>
                </a:ext>
              </a:extLst>
            </p:cNvPr>
            <p:cNvSpPr>
              <a:spLocks noChangeArrowheads="1"/>
            </p:cNvSpPr>
            <p:nvPr/>
          </p:nvSpPr>
          <p:spPr bwMode="auto">
            <a:xfrm>
              <a:off x="3378" y="2871"/>
              <a:ext cx="1168" cy="367"/>
            </a:xfrm>
            <a:prstGeom prst="rect">
              <a:avLst/>
            </a:prstGeom>
            <a:noFill/>
            <a:ln w="12700">
              <a:noFill/>
              <a:miter lim="800000"/>
              <a:headEnd/>
              <a:tailEnd/>
            </a:ln>
          </p:spPr>
          <p:txBody>
            <a:bodyPr lIns="67866" tIns="33338" rIns="67866" bIns="33338">
              <a:spAutoFit/>
            </a:bodyPr>
            <a:lstStyle/>
            <a:p>
              <a:pPr algn="ctr" defTabSz="571500" eaLnBrk="0" hangingPunct="0"/>
              <a:r>
                <a:rPr lang="ky-KG" sz="1200" dirty="0"/>
                <a:t>Приложения для обслуживания</a:t>
              </a:r>
            </a:p>
          </p:txBody>
        </p:sp>
        <p:sp>
          <p:nvSpPr>
            <p:cNvPr id="55" name="Freeform 77">
              <a:extLst>
                <a:ext uri="{FF2B5EF4-FFF2-40B4-BE49-F238E27FC236}">
                  <a16:creationId xmlns:a16="http://schemas.microsoft.com/office/drawing/2014/main" id="{FC10601D-44A4-19AC-34B2-3C969829EB80}"/>
                </a:ext>
              </a:extLst>
            </p:cNvPr>
            <p:cNvSpPr>
              <a:spLocks/>
            </p:cNvSpPr>
            <p:nvPr/>
          </p:nvSpPr>
          <p:spPr bwMode="auto">
            <a:xfrm>
              <a:off x="3148" y="2560"/>
              <a:ext cx="332" cy="324"/>
            </a:xfrm>
            <a:custGeom>
              <a:avLst/>
              <a:gdLst/>
              <a:ahLst/>
              <a:cxnLst>
                <a:cxn ang="0">
                  <a:pos x="4" y="8"/>
                </a:cxn>
                <a:cxn ang="0">
                  <a:pos x="0" y="0"/>
                </a:cxn>
                <a:cxn ang="0">
                  <a:pos x="332" y="324"/>
                </a:cxn>
              </a:cxnLst>
              <a:rect l="0" t="0" r="r" b="b"/>
              <a:pathLst>
                <a:path w="332" h="324">
                  <a:moveTo>
                    <a:pt x="4" y="8"/>
                  </a:moveTo>
                  <a:lnTo>
                    <a:pt x="0" y="0"/>
                  </a:lnTo>
                  <a:lnTo>
                    <a:pt x="332" y="324"/>
                  </a:lnTo>
                </a:path>
              </a:pathLst>
            </a:custGeom>
            <a:noFill/>
            <a:ln w="57150" cap="flat" cmpd="sng">
              <a:solidFill>
                <a:schemeClr val="tx1">
                  <a:lumMod val="50000"/>
                  <a:lumOff val="50000"/>
                </a:schemeClr>
              </a:solidFill>
              <a:prstDash val="solid"/>
              <a:round/>
              <a:headEnd type="triangle" w="med" len="med"/>
              <a:tailEnd type="triangle" w="med" len="med"/>
            </a:ln>
            <a:effectLst/>
          </p:spPr>
          <p:txBody>
            <a:bodyPr/>
            <a:lstStyle/>
            <a:p>
              <a:pPr>
                <a:defRPr/>
              </a:pPr>
              <a:endParaRPr lang="en-GB" sz="1350"/>
            </a:p>
          </p:txBody>
        </p:sp>
      </p:grpSp>
      <p:grpSp>
        <p:nvGrpSpPr>
          <p:cNvPr id="56" name="Group 98">
            <a:extLst>
              <a:ext uri="{FF2B5EF4-FFF2-40B4-BE49-F238E27FC236}">
                <a16:creationId xmlns:a16="http://schemas.microsoft.com/office/drawing/2014/main" id="{4A375405-D263-AB1B-924A-AC993223F912}"/>
              </a:ext>
            </a:extLst>
          </p:cNvPr>
          <p:cNvGrpSpPr>
            <a:grpSpLocks/>
          </p:cNvGrpSpPr>
          <p:nvPr/>
        </p:nvGrpSpPr>
        <p:grpSpPr bwMode="auto">
          <a:xfrm>
            <a:off x="5034962" y="2634548"/>
            <a:ext cx="1443038" cy="1415654"/>
            <a:chOff x="2230" y="2568"/>
            <a:chExt cx="1212" cy="1189"/>
          </a:xfrm>
        </p:grpSpPr>
        <p:sp>
          <p:nvSpPr>
            <p:cNvPr id="57" name="Oval 24">
              <a:extLst>
                <a:ext uri="{FF2B5EF4-FFF2-40B4-BE49-F238E27FC236}">
                  <a16:creationId xmlns:a16="http://schemas.microsoft.com/office/drawing/2014/main" id="{8A7DD496-9E66-58B3-84E0-B205F2472340}"/>
                </a:ext>
              </a:extLst>
            </p:cNvPr>
            <p:cNvSpPr>
              <a:spLocks noChangeArrowheads="1"/>
            </p:cNvSpPr>
            <p:nvPr/>
          </p:nvSpPr>
          <p:spPr bwMode="auto">
            <a:xfrm>
              <a:off x="2230" y="3080"/>
              <a:ext cx="1212" cy="677"/>
            </a:xfrm>
            <a:prstGeom prst="ellipse">
              <a:avLst/>
            </a:prstGeom>
            <a:solidFill>
              <a:schemeClr val="bg1">
                <a:lumMod val="95000"/>
              </a:schemeClr>
            </a:solidFill>
            <a:ln w="25400">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n-GB" sz="1350"/>
            </a:p>
          </p:txBody>
        </p:sp>
        <p:sp>
          <p:nvSpPr>
            <p:cNvPr id="58" name="Rectangle 25">
              <a:extLst>
                <a:ext uri="{FF2B5EF4-FFF2-40B4-BE49-F238E27FC236}">
                  <a16:creationId xmlns:a16="http://schemas.microsoft.com/office/drawing/2014/main" id="{A8D20B5B-42E0-D01C-CDDA-C16BA07791E1}"/>
                </a:ext>
              </a:extLst>
            </p:cNvPr>
            <p:cNvSpPr>
              <a:spLocks noChangeArrowheads="1"/>
            </p:cNvSpPr>
            <p:nvPr/>
          </p:nvSpPr>
          <p:spPr bwMode="auto">
            <a:xfrm>
              <a:off x="2253" y="3143"/>
              <a:ext cx="1170" cy="599"/>
            </a:xfrm>
            <a:prstGeom prst="rect">
              <a:avLst/>
            </a:prstGeom>
            <a:noFill/>
            <a:ln w="12700">
              <a:noFill/>
              <a:miter lim="800000"/>
              <a:headEnd/>
              <a:tailEnd/>
            </a:ln>
          </p:spPr>
          <p:txBody>
            <a:bodyPr lIns="67866" tIns="33338" rIns="67866" bIns="33338">
              <a:spAutoFit/>
            </a:bodyPr>
            <a:lstStyle/>
            <a:p>
              <a:pPr algn="ctr" defTabSz="571500" eaLnBrk="0" hangingPunct="0"/>
              <a:r>
                <a:rPr lang="ru-RU" sz="1050" dirty="0"/>
                <a:t>Приложения для управления человеческими ресурсами (HRM)</a:t>
              </a:r>
            </a:p>
          </p:txBody>
        </p:sp>
        <p:sp>
          <p:nvSpPr>
            <p:cNvPr id="59" name="Line 78">
              <a:extLst>
                <a:ext uri="{FF2B5EF4-FFF2-40B4-BE49-F238E27FC236}">
                  <a16:creationId xmlns:a16="http://schemas.microsoft.com/office/drawing/2014/main" id="{84AA7B3C-89A5-78B2-F2AC-A1F7D8F5AF6F}"/>
                </a:ext>
              </a:extLst>
            </p:cNvPr>
            <p:cNvSpPr>
              <a:spLocks noChangeShapeType="1"/>
            </p:cNvSpPr>
            <p:nvPr/>
          </p:nvSpPr>
          <p:spPr bwMode="auto">
            <a:xfrm>
              <a:off x="2856" y="2568"/>
              <a:ext cx="0" cy="512"/>
            </a:xfrm>
            <a:prstGeom prst="line">
              <a:avLst/>
            </a:prstGeom>
            <a:noFill/>
            <a:ln w="57150">
              <a:solidFill>
                <a:schemeClr val="tx1">
                  <a:lumMod val="50000"/>
                  <a:lumOff val="50000"/>
                </a:schemeClr>
              </a:solidFill>
              <a:round/>
              <a:headEnd type="triangle" w="med" len="med"/>
              <a:tailEnd type="triangle" w="med" len="med"/>
            </a:ln>
            <a:effectLst/>
          </p:spPr>
          <p:txBody>
            <a:bodyPr/>
            <a:lstStyle/>
            <a:p>
              <a:pPr>
                <a:defRPr/>
              </a:pPr>
              <a:endParaRPr lang="en-GB" sz="1350"/>
            </a:p>
          </p:txBody>
        </p:sp>
      </p:grpSp>
      <p:grpSp>
        <p:nvGrpSpPr>
          <p:cNvPr id="60" name="Group 92">
            <a:extLst>
              <a:ext uri="{FF2B5EF4-FFF2-40B4-BE49-F238E27FC236}">
                <a16:creationId xmlns:a16="http://schemas.microsoft.com/office/drawing/2014/main" id="{484214AB-CF93-5EC9-938F-C1C4E2622F7F}"/>
              </a:ext>
            </a:extLst>
          </p:cNvPr>
          <p:cNvGrpSpPr>
            <a:grpSpLocks/>
          </p:cNvGrpSpPr>
          <p:nvPr/>
        </p:nvGrpSpPr>
        <p:grpSpPr bwMode="auto">
          <a:xfrm>
            <a:off x="7747206" y="1505835"/>
            <a:ext cx="933450" cy="1590675"/>
            <a:chOff x="4508" y="1620"/>
            <a:chExt cx="784" cy="1336"/>
          </a:xfrm>
        </p:grpSpPr>
        <p:sp>
          <p:nvSpPr>
            <p:cNvPr id="61" name="Line 48">
              <a:extLst>
                <a:ext uri="{FF2B5EF4-FFF2-40B4-BE49-F238E27FC236}">
                  <a16:creationId xmlns:a16="http://schemas.microsoft.com/office/drawing/2014/main" id="{2C292C9C-03CE-80D9-6226-AA81123FC29F}"/>
                </a:ext>
              </a:extLst>
            </p:cNvPr>
            <p:cNvSpPr>
              <a:spLocks noChangeShapeType="1"/>
            </p:cNvSpPr>
            <p:nvPr/>
          </p:nvSpPr>
          <p:spPr bwMode="auto">
            <a:xfrm>
              <a:off x="4508" y="1620"/>
              <a:ext cx="784" cy="424"/>
            </a:xfrm>
            <a:prstGeom prst="line">
              <a:avLst/>
            </a:prstGeom>
            <a:noFill/>
            <a:ln w="57150">
              <a:solidFill>
                <a:schemeClr val="tx1">
                  <a:lumMod val="50000"/>
                  <a:lumOff val="50000"/>
                </a:schemeClr>
              </a:solidFill>
              <a:round/>
              <a:headEnd type="triangle" w="med" len="med"/>
              <a:tailEnd type="triangle" w="med" len="med"/>
            </a:ln>
            <a:effectLst/>
          </p:spPr>
          <p:txBody>
            <a:bodyPr/>
            <a:lstStyle/>
            <a:p>
              <a:pPr>
                <a:defRPr/>
              </a:pPr>
              <a:endParaRPr lang="en-GB" sz="1350"/>
            </a:p>
          </p:txBody>
        </p:sp>
        <p:sp>
          <p:nvSpPr>
            <p:cNvPr id="62" name="Freeform 49">
              <a:extLst>
                <a:ext uri="{FF2B5EF4-FFF2-40B4-BE49-F238E27FC236}">
                  <a16:creationId xmlns:a16="http://schemas.microsoft.com/office/drawing/2014/main" id="{29B01F93-F164-530C-BD83-C8131C1050B4}"/>
                </a:ext>
              </a:extLst>
            </p:cNvPr>
            <p:cNvSpPr>
              <a:spLocks/>
            </p:cNvSpPr>
            <p:nvPr/>
          </p:nvSpPr>
          <p:spPr bwMode="auto">
            <a:xfrm>
              <a:off x="4792" y="2288"/>
              <a:ext cx="496" cy="4"/>
            </a:xfrm>
            <a:custGeom>
              <a:avLst/>
              <a:gdLst/>
              <a:ahLst/>
              <a:cxnLst>
                <a:cxn ang="0">
                  <a:pos x="0" y="4"/>
                </a:cxn>
                <a:cxn ang="0">
                  <a:pos x="496" y="0"/>
                </a:cxn>
              </a:cxnLst>
              <a:rect l="0" t="0" r="r" b="b"/>
              <a:pathLst>
                <a:path w="496" h="4">
                  <a:moveTo>
                    <a:pt x="0" y="4"/>
                  </a:moveTo>
                  <a:lnTo>
                    <a:pt x="496" y="0"/>
                  </a:lnTo>
                </a:path>
              </a:pathLst>
            </a:custGeom>
            <a:noFill/>
            <a:ln w="57150" cmpd="sng">
              <a:solidFill>
                <a:schemeClr val="tx1">
                  <a:lumMod val="50000"/>
                  <a:lumOff val="50000"/>
                </a:schemeClr>
              </a:solidFill>
              <a:round/>
              <a:headEnd type="triangle" w="med" len="med"/>
              <a:tailEnd type="triangle" w="med" len="med"/>
            </a:ln>
            <a:effectLst/>
          </p:spPr>
          <p:txBody>
            <a:bodyPr/>
            <a:lstStyle/>
            <a:p>
              <a:pPr>
                <a:defRPr/>
              </a:pPr>
              <a:endParaRPr lang="en-GB" sz="1350"/>
            </a:p>
          </p:txBody>
        </p:sp>
        <p:sp>
          <p:nvSpPr>
            <p:cNvPr id="63" name="Freeform 50">
              <a:extLst>
                <a:ext uri="{FF2B5EF4-FFF2-40B4-BE49-F238E27FC236}">
                  <a16:creationId xmlns:a16="http://schemas.microsoft.com/office/drawing/2014/main" id="{4D49A73E-69B2-9679-A4D4-DCBB5DE4E019}"/>
                </a:ext>
              </a:extLst>
            </p:cNvPr>
            <p:cNvSpPr>
              <a:spLocks/>
            </p:cNvSpPr>
            <p:nvPr/>
          </p:nvSpPr>
          <p:spPr bwMode="auto">
            <a:xfrm>
              <a:off x="4520" y="2572"/>
              <a:ext cx="768" cy="384"/>
            </a:xfrm>
            <a:custGeom>
              <a:avLst/>
              <a:gdLst/>
              <a:ahLst/>
              <a:cxnLst>
                <a:cxn ang="0">
                  <a:pos x="0" y="384"/>
                </a:cxn>
                <a:cxn ang="0">
                  <a:pos x="768" y="0"/>
                </a:cxn>
              </a:cxnLst>
              <a:rect l="0" t="0" r="r" b="b"/>
              <a:pathLst>
                <a:path w="768" h="384">
                  <a:moveTo>
                    <a:pt x="0" y="384"/>
                  </a:moveTo>
                  <a:lnTo>
                    <a:pt x="768" y="0"/>
                  </a:lnTo>
                </a:path>
              </a:pathLst>
            </a:custGeom>
            <a:noFill/>
            <a:ln w="57150" cmpd="sng">
              <a:solidFill>
                <a:schemeClr val="tx1">
                  <a:lumMod val="50000"/>
                  <a:lumOff val="50000"/>
                </a:schemeClr>
              </a:solidFill>
              <a:round/>
              <a:headEnd type="triangle" w="med" len="med"/>
              <a:tailEnd type="triangle" w="med" len="med"/>
            </a:ln>
            <a:effectLst/>
          </p:spPr>
          <p:txBody>
            <a:bodyPr/>
            <a:lstStyle/>
            <a:p>
              <a:pPr>
                <a:defRPr/>
              </a:pPr>
              <a:endParaRPr lang="en-GB" sz="1350"/>
            </a:p>
          </p:txBody>
        </p:sp>
      </p:grpSp>
      <p:grpSp>
        <p:nvGrpSpPr>
          <p:cNvPr id="64" name="Group 91">
            <a:extLst>
              <a:ext uri="{FF2B5EF4-FFF2-40B4-BE49-F238E27FC236}">
                <a16:creationId xmlns:a16="http://schemas.microsoft.com/office/drawing/2014/main" id="{AB3ABFA3-31D2-9262-52F6-666F06EC2111}"/>
              </a:ext>
            </a:extLst>
          </p:cNvPr>
          <p:cNvGrpSpPr>
            <a:grpSpLocks/>
          </p:cNvGrpSpPr>
          <p:nvPr/>
        </p:nvGrpSpPr>
        <p:grpSpPr bwMode="auto">
          <a:xfrm>
            <a:off x="2813256" y="1605847"/>
            <a:ext cx="962025" cy="1595438"/>
            <a:chOff x="364" y="1704"/>
            <a:chExt cx="808" cy="1340"/>
          </a:xfrm>
        </p:grpSpPr>
        <p:sp>
          <p:nvSpPr>
            <p:cNvPr id="65" name="Freeform 80">
              <a:extLst>
                <a:ext uri="{FF2B5EF4-FFF2-40B4-BE49-F238E27FC236}">
                  <a16:creationId xmlns:a16="http://schemas.microsoft.com/office/drawing/2014/main" id="{2650F2D9-DD10-BAEB-1680-2E50EC424A64}"/>
                </a:ext>
              </a:extLst>
            </p:cNvPr>
            <p:cNvSpPr>
              <a:spLocks/>
            </p:cNvSpPr>
            <p:nvPr/>
          </p:nvSpPr>
          <p:spPr bwMode="auto">
            <a:xfrm>
              <a:off x="364" y="1704"/>
              <a:ext cx="808" cy="552"/>
            </a:xfrm>
            <a:custGeom>
              <a:avLst/>
              <a:gdLst/>
              <a:ahLst/>
              <a:cxnLst>
                <a:cxn ang="0">
                  <a:pos x="644" y="0"/>
                </a:cxn>
                <a:cxn ang="0">
                  <a:pos x="0" y="177"/>
                </a:cxn>
              </a:cxnLst>
              <a:rect l="0" t="0" r="r" b="b"/>
              <a:pathLst>
                <a:path w="644" h="177">
                  <a:moveTo>
                    <a:pt x="644" y="0"/>
                  </a:moveTo>
                  <a:lnTo>
                    <a:pt x="0" y="177"/>
                  </a:lnTo>
                </a:path>
              </a:pathLst>
            </a:custGeom>
            <a:noFill/>
            <a:ln w="57150" cap="flat" cmpd="sng">
              <a:solidFill>
                <a:schemeClr val="tx1">
                  <a:lumMod val="50000"/>
                  <a:lumOff val="50000"/>
                </a:schemeClr>
              </a:solidFill>
              <a:prstDash val="solid"/>
              <a:round/>
              <a:headEnd type="triangle" w="med" len="med"/>
              <a:tailEnd type="triangle" w="med" len="med"/>
            </a:ln>
            <a:effectLst/>
          </p:spPr>
          <p:txBody>
            <a:bodyPr/>
            <a:lstStyle/>
            <a:p>
              <a:pPr>
                <a:defRPr/>
              </a:pPr>
              <a:endParaRPr lang="en-GB" sz="1350"/>
            </a:p>
          </p:txBody>
        </p:sp>
        <p:sp>
          <p:nvSpPr>
            <p:cNvPr id="66" name="Freeform 82">
              <a:extLst>
                <a:ext uri="{FF2B5EF4-FFF2-40B4-BE49-F238E27FC236}">
                  <a16:creationId xmlns:a16="http://schemas.microsoft.com/office/drawing/2014/main" id="{FA3C0442-8FB9-6885-D542-2DD7776B8350}"/>
                </a:ext>
              </a:extLst>
            </p:cNvPr>
            <p:cNvSpPr>
              <a:spLocks/>
            </p:cNvSpPr>
            <p:nvPr/>
          </p:nvSpPr>
          <p:spPr bwMode="auto">
            <a:xfrm>
              <a:off x="412" y="2456"/>
              <a:ext cx="680" cy="588"/>
            </a:xfrm>
            <a:custGeom>
              <a:avLst/>
              <a:gdLst/>
              <a:ahLst/>
              <a:cxnLst>
                <a:cxn ang="0">
                  <a:pos x="680" y="588"/>
                </a:cxn>
                <a:cxn ang="0">
                  <a:pos x="0" y="4"/>
                </a:cxn>
                <a:cxn ang="0">
                  <a:pos x="16" y="0"/>
                </a:cxn>
              </a:cxnLst>
              <a:rect l="0" t="0" r="r" b="b"/>
              <a:pathLst>
                <a:path w="680" h="588">
                  <a:moveTo>
                    <a:pt x="680" y="588"/>
                  </a:moveTo>
                  <a:lnTo>
                    <a:pt x="0" y="4"/>
                  </a:lnTo>
                  <a:lnTo>
                    <a:pt x="16" y="0"/>
                  </a:lnTo>
                </a:path>
              </a:pathLst>
            </a:custGeom>
            <a:noFill/>
            <a:ln w="57150" cap="flat" cmpd="sng">
              <a:solidFill>
                <a:schemeClr val="tx1">
                  <a:lumMod val="50000"/>
                  <a:lumOff val="50000"/>
                </a:schemeClr>
              </a:solidFill>
              <a:prstDash val="solid"/>
              <a:round/>
              <a:headEnd type="triangle" w="med" len="med"/>
              <a:tailEnd type="triangle" w="med" len="med"/>
            </a:ln>
            <a:effectLst/>
          </p:spPr>
          <p:txBody>
            <a:bodyPr/>
            <a:lstStyle/>
            <a:p>
              <a:pPr>
                <a:defRPr/>
              </a:pPr>
              <a:endParaRPr lang="en-GB" sz="1350"/>
            </a:p>
          </p:txBody>
        </p:sp>
        <p:sp>
          <p:nvSpPr>
            <p:cNvPr id="67" name="Line 88">
              <a:extLst>
                <a:ext uri="{FF2B5EF4-FFF2-40B4-BE49-F238E27FC236}">
                  <a16:creationId xmlns:a16="http://schemas.microsoft.com/office/drawing/2014/main" id="{18DDF085-DB30-AC2E-B7B5-4658882F2730}"/>
                </a:ext>
              </a:extLst>
            </p:cNvPr>
            <p:cNvSpPr>
              <a:spLocks noChangeShapeType="1"/>
            </p:cNvSpPr>
            <p:nvPr/>
          </p:nvSpPr>
          <p:spPr bwMode="auto">
            <a:xfrm>
              <a:off x="402" y="2341"/>
              <a:ext cx="540" cy="9"/>
            </a:xfrm>
            <a:prstGeom prst="line">
              <a:avLst/>
            </a:prstGeom>
            <a:noFill/>
            <a:ln w="57150">
              <a:solidFill>
                <a:schemeClr val="tx1">
                  <a:lumMod val="50000"/>
                  <a:lumOff val="50000"/>
                </a:schemeClr>
              </a:solidFill>
              <a:round/>
              <a:headEnd type="triangle" w="med" len="med"/>
              <a:tailEnd type="triangle" w="med" len="med"/>
            </a:ln>
            <a:effectLst/>
          </p:spPr>
          <p:txBody>
            <a:bodyPr/>
            <a:lstStyle/>
            <a:p>
              <a:pPr>
                <a:defRPr/>
              </a:pPr>
              <a:endParaRPr lang="en-GB" sz="1350"/>
            </a:p>
          </p:txBody>
        </p:sp>
      </p:grpSp>
      <p:grpSp>
        <p:nvGrpSpPr>
          <p:cNvPr id="68" name="Group 63">
            <a:extLst>
              <a:ext uri="{FF2B5EF4-FFF2-40B4-BE49-F238E27FC236}">
                <a16:creationId xmlns:a16="http://schemas.microsoft.com/office/drawing/2014/main" id="{1F382EE4-B999-7CA2-5F03-91137209AFE6}"/>
              </a:ext>
            </a:extLst>
          </p:cNvPr>
          <p:cNvGrpSpPr>
            <a:grpSpLocks/>
          </p:cNvGrpSpPr>
          <p:nvPr/>
        </p:nvGrpSpPr>
        <p:grpSpPr bwMode="auto">
          <a:xfrm>
            <a:off x="2335817" y="281873"/>
            <a:ext cx="6698455" cy="4032676"/>
            <a:chOff x="60326" y="737472"/>
            <a:chExt cx="8931273" cy="5376626"/>
          </a:xfrm>
        </p:grpSpPr>
        <p:sp>
          <p:nvSpPr>
            <p:cNvPr id="69" name="Rectangle 32">
              <a:extLst>
                <a:ext uri="{FF2B5EF4-FFF2-40B4-BE49-F238E27FC236}">
                  <a16:creationId xmlns:a16="http://schemas.microsoft.com/office/drawing/2014/main" id="{04F450D4-F622-36BA-4C97-DA8DC59E5EF9}"/>
                </a:ext>
              </a:extLst>
            </p:cNvPr>
            <p:cNvSpPr>
              <a:spLocks noChangeArrowheads="1"/>
            </p:cNvSpPr>
            <p:nvPr/>
          </p:nvSpPr>
          <p:spPr bwMode="auto">
            <a:xfrm>
              <a:off x="2486025" y="737472"/>
              <a:ext cx="5200100" cy="366749"/>
            </a:xfrm>
            <a:prstGeom prst="rect">
              <a:avLst/>
            </a:prstGeom>
            <a:noFill/>
            <a:ln w="12700">
              <a:noFill/>
              <a:miter lim="800000"/>
              <a:headEnd/>
              <a:tailEnd/>
            </a:ln>
          </p:spPr>
          <p:txBody>
            <a:bodyPr wrap="none" lIns="67866" tIns="33338" rIns="67866" bIns="33338">
              <a:spAutoFit/>
            </a:bodyPr>
            <a:lstStyle/>
            <a:p>
              <a:pPr defTabSz="571500" eaLnBrk="0" hangingPunct="0"/>
              <a:r>
                <a:rPr lang="ru-RU" sz="1350" dirty="0">
                  <a:solidFill>
                    <a:srgbClr val="000000"/>
                  </a:solidFill>
                </a:rPr>
                <a:t>Высшее руководство и заинтересованные стороны</a:t>
              </a:r>
            </a:p>
          </p:txBody>
        </p:sp>
        <p:sp>
          <p:nvSpPr>
            <p:cNvPr id="70" name="Rectangle 33">
              <a:extLst>
                <a:ext uri="{FF2B5EF4-FFF2-40B4-BE49-F238E27FC236}">
                  <a16:creationId xmlns:a16="http://schemas.microsoft.com/office/drawing/2014/main" id="{1CDDC8D2-061B-5F32-3520-78095492A527}"/>
                </a:ext>
              </a:extLst>
            </p:cNvPr>
            <p:cNvSpPr>
              <a:spLocks noChangeArrowheads="1"/>
            </p:cNvSpPr>
            <p:nvPr/>
          </p:nvSpPr>
          <p:spPr bwMode="auto">
            <a:xfrm>
              <a:off x="2473325" y="5747349"/>
              <a:ext cx="1331912" cy="366749"/>
            </a:xfrm>
            <a:prstGeom prst="rect">
              <a:avLst/>
            </a:prstGeom>
            <a:solidFill>
              <a:srgbClr val="99FFCC"/>
            </a:solidFill>
            <a:ln w="127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67866" tIns="33338" rIns="67866" bIns="33338">
              <a:spAutoFit/>
            </a:bodyPr>
            <a:lstStyle/>
            <a:p>
              <a:pPr algn="ctr" defTabSz="571500" eaLnBrk="0" hangingPunct="0">
                <a:defRPr/>
              </a:pPr>
              <a:r>
                <a:rPr lang="ru-RU" sz="1350" dirty="0">
                  <a:solidFill>
                    <a:srgbClr val="000000"/>
                  </a:solidFill>
                </a:rPr>
                <a:t>Сотрудники</a:t>
              </a:r>
              <a:endParaRPr lang="en-US" sz="1350" dirty="0">
                <a:solidFill>
                  <a:srgbClr val="000000"/>
                </a:solidFill>
              </a:endParaRPr>
            </a:p>
          </p:txBody>
        </p:sp>
        <p:grpSp>
          <p:nvGrpSpPr>
            <p:cNvPr id="71" name="Group 85">
              <a:extLst>
                <a:ext uri="{FF2B5EF4-FFF2-40B4-BE49-F238E27FC236}">
                  <a16:creationId xmlns:a16="http://schemas.microsoft.com/office/drawing/2014/main" id="{84C1FCB5-C96B-EBDA-850B-211B8F31A52C}"/>
                </a:ext>
              </a:extLst>
            </p:cNvPr>
            <p:cNvGrpSpPr>
              <a:grpSpLocks/>
            </p:cNvGrpSpPr>
            <p:nvPr/>
          </p:nvGrpSpPr>
          <p:grpSpPr bwMode="auto">
            <a:xfrm>
              <a:off x="60326" y="2752010"/>
              <a:ext cx="646112" cy="1552575"/>
              <a:chOff x="38" y="1813"/>
              <a:chExt cx="407" cy="978"/>
            </a:xfrm>
          </p:grpSpPr>
          <p:grpSp>
            <p:nvGrpSpPr>
              <p:cNvPr id="84" name="Rectangle 34">
                <a:extLst>
                  <a:ext uri="{FF2B5EF4-FFF2-40B4-BE49-F238E27FC236}">
                    <a16:creationId xmlns:a16="http://schemas.microsoft.com/office/drawing/2014/main" id="{7B8A7DF7-8646-1083-C87D-CAAAB5C5ADF3}"/>
                  </a:ext>
                </a:extLst>
              </p:cNvPr>
              <p:cNvGrpSpPr>
                <a:grpSpLocks/>
              </p:cNvGrpSpPr>
              <p:nvPr/>
            </p:nvGrpSpPr>
            <p:grpSpPr bwMode="auto">
              <a:xfrm>
                <a:off x="38" y="1873"/>
                <a:ext cx="407" cy="891"/>
                <a:chOff x="60960" y="3005328"/>
                <a:chExt cx="646176" cy="1414272"/>
              </a:xfrm>
            </p:grpSpPr>
            <p:pic>
              <p:nvPicPr>
                <p:cNvPr id="86" name="Rectangle 34">
                  <a:extLst>
                    <a:ext uri="{FF2B5EF4-FFF2-40B4-BE49-F238E27FC236}">
                      <a16:creationId xmlns:a16="http://schemas.microsoft.com/office/drawing/2014/main" id="{6A218A0A-C6E7-9AC0-3EDF-E4CBDC29C926}"/>
                    </a:ext>
                  </a:extLst>
                </p:cNvPr>
                <p:cNvPicPr>
                  <a:picLocks noChangeArrowheads="1"/>
                </p:cNvPicPr>
                <p:nvPr/>
              </p:nvPicPr>
              <p:blipFill>
                <a:blip r:embed="rId5" cstate="print"/>
                <a:srcRect/>
                <a:stretch>
                  <a:fillRect/>
                </a:stretch>
              </p:blipFill>
              <p:spPr bwMode="auto">
                <a:xfrm>
                  <a:off x="60960" y="3005328"/>
                  <a:ext cx="646176" cy="1414272"/>
                </a:xfrm>
                <a:prstGeom prst="rect">
                  <a:avLst/>
                </a:prstGeom>
                <a:noFill/>
              </p:spPr>
            </p:pic>
            <p:sp>
              <p:nvSpPr>
                <p:cNvPr id="87" name="Text Box 42">
                  <a:extLst>
                    <a:ext uri="{FF2B5EF4-FFF2-40B4-BE49-F238E27FC236}">
                      <a16:creationId xmlns:a16="http://schemas.microsoft.com/office/drawing/2014/main" id="{4A4C7701-2645-0B01-E0BD-755EB8F03A4E}"/>
                    </a:ext>
                  </a:extLst>
                </p:cNvPr>
                <p:cNvSpPr txBox="1">
                  <a:spLocks noChangeArrowheads="1"/>
                </p:cNvSpPr>
                <p:nvPr/>
              </p:nvSpPr>
              <p:spPr bwMode="auto">
                <a:xfrm rot="16200000">
                  <a:off x="-261970" y="3424381"/>
                  <a:ext cx="1293878" cy="531812"/>
                </a:xfrm>
                <a:prstGeom prst="rect">
                  <a:avLst/>
                </a:prstGeom>
                <a:noFill/>
                <a:ln w="9525">
                  <a:noFill/>
                  <a:miter lim="800000"/>
                  <a:headEnd/>
                  <a:tailEnd/>
                </a:ln>
              </p:spPr>
              <p:txBody>
                <a:bodyPr vert="eaVert" wrap="none" anchor="ctr"/>
                <a:lstStyle/>
                <a:p>
                  <a:endParaRPr lang="en-US" sz="1350"/>
                </a:p>
              </p:txBody>
            </p:sp>
          </p:grpSp>
          <p:sp>
            <p:nvSpPr>
              <p:cNvPr id="85" name="Rectangle 35">
                <a:extLst>
                  <a:ext uri="{FF2B5EF4-FFF2-40B4-BE49-F238E27FC236}">
                    <a16:creationId xmlns:a16="http://schemas.microsoft.com/office/drawing/2014/main" id="{3D95D73C-7C4B-FCC2-D9D1-69A815F79F35}"/>
                  </a:ext>
                </a:extLst>
              </p:cNvPr>
              <p:cNvSpPr>
                <a:spLocks noChangeArrowheads="1"/>
              </p:cNvSpPr>
              <p:nvPr/>
            </p:nvSpPr>
            <p:spPr bwMode="auto">
              <a:xfrm rot="16200000">
                <a:off x="-272" y="2186"/>
                <a:ext cx="978" cy="231"/>
              </a:xfrm>
              <a:prstGeom prst="rect">
                <a:avLst/>
              </a:prstGeom>
              <a:noFill/>
              <a:ln w="12700">
                <a:noFill/>
                <a:miter lim="800000"/>
                <a:headEnd/>
                <a:tailEnd/>
              </a:ln>
            </p:spPr>
            <p:txBody>
              <a:bodyPr lIns="67866" tIns="33338" rIns="67866" bIns="33338">
                <a:spAutoFit/>
              </a:bodyPr>
              <a:lstStyle/>
              <a:p>
                <a:pPr algn="ctr" defTabSz="571500" eaLnBrk="0" hangingPunct="0"/>
                <a:r>
                  <a:rPr lang="ru-RU" sz="1350" b="1" dirty="0">
                    <a:solidFill>
                      <a:schemeClr val="bg1"/>
                    </a:solidFill>
                  </a:rPr>
                  <a:t>Поставщики</a:t>
                </a:r>
                <a:endParaRPr lang="en-US" sz="1350" b="1" dirty="0">
                  <a:solidFill>
                    <a:schemeClr val="bg1"/>
                  </a:solidFill>
                </a:endParaRPr>
              </a:p>
            </p:txBody>
          </p:sp>
        </p:grpSp>
        <p:grpSp>
          <p:nvGrpSpPr>
            <p:cNvPr id="72" name="Group 86">
              <a:extLst>
                <a:ext uri="{FF2B5EF4-FFF2-40B4-BE49-F238E27FC236}">
                  <a16:creationId xmlns:a16="http://schemas.microsoft.com/office/drawing/2014/main" id="{5AC072C2-D195-E646-440B-D3D8A1EED47C}"/>
                </a:ext>
              </a:extLst>
            </p:cNvPr>
            <p:cNvGrpSpPr>
              <a:grpSpLocks/>
            </p:cNvGrpSpPr>
            <p:nvPr/>
          </p:nvGrpSpPr>
          <p:grpSpPr bwMode="auto">
            <a:xfrm>
              <a:off x="8345486" y="2718672"/>
              <a:ext cx="646113" cy="1670049"/>
              <a:chOff x="5257" y="1792"/>
              <a:chExt cx="407" cy="1052"/>
            </a:xfrm>
          </p:grpSpPr>
          <p:grpSp>
            <p:nvGrpSpPr>
              <p:cNvPr id="80" name="Rectangle 36">
                <a:extLst>
                  <a:ext uri="{FF2B5EF4-FFF2-40B4-BE49-F238E27FC236}">
                    <a16:creationId xmlns:a16="http://schemas.microsoft.com/office/drawing/2014/main" id="{F28D2136-48F5-29A5-146E-6C4ACC8AF20C}"/>
                  </a:ext>
                </a:extLst>
              </p:cNvPr>
              <p:cNvGrpSpPr>
                <a:grpSpLocks/>
              </p:cNvGrpSpPr>
              <p:nvPr/>
            </p:nvGrpSpPr>
            <p:grpSpPr bwMode="auto">
              <a:xfrm>
                <a:off x="5257" y="1792"/>
                <a:ext cx="407" cy="1052"/>
                <a:chOff x="8345424" y="2877312"/>
                <a:chExt cx="646176" cy="1670304"/>
              </a:xfrm>
            </p:grpSpPr>
            <p:pic>
              <p:nvPicPr>
                <p:cNvPr id="82" name="Rectangle 36">
                  <a:extLst>
                    <a:ext uri="{FF2B5EF4-FFF2-40B4-BE49-F238E27FC236}">
                      <a16:creationId xmlns:a16="http://schemas.microsoft.com/office/drawing/2014/main" id="{3B7990C8-5E4C-692A-7264-8D5D8A29E645}"/>
                    </a:ext>
                  </a:extLst>
                </p:cNvPr>
                <p:cNvPicPr>
                  <a:picLocks noChangeArrowheads="1"/>
                </p:cNvPicPr>
                <p:nvPr/>
              </p:nvPicPr>
              <p:blipFill>
                <a:blip r:embed="rId6" cstate="print"/>
                <a:srcRect/>
                <a:stretch>
                  <a:fillRect/>
                </a:stretch>
              </p:blipFill>
              <p:spPr bwMode="auto">
                <a:xfrm>
                  <a:off x="8345424" y="2877312"/>
                  <a:ext cx="646176" cy="1670304"/>
                </a:xfrm>
                <a:prstGeom prst="rect">
                  <a:avLst/>
                </a:prstGeom>
                <a:noFill/>
              </p:spPr>
            </p:pic>
            <p:sp>
              <p:nvSpPr>
                <p:cNvPr id="83" name="Text Box 36">
                  <a:extLst>
                    <a:ext uri="{FF2B5EF4-FFF2-40B4-BE49-F238E27FC236}">
                      <a16:creationId xmlns:a16="http://schemas.microsoft.com/office/drawing/2014/main" id="{0DFA70C5-C800-634F-FEF5-8A514485F06C}"/>
                    </a:ext>
                  </a:extLst>
                </p:cNvPr>
                <p:cNvSpPr txBox="1">
                  <a:spLocks noChangeArrowheads="1"/>
                </p:cNvSpPr>
                <p:nvPr/>
              </p:nvSpPr>
              <p:spPr bwMode="auto">
                <a:xfrm rot="16200000">
                  <a:off x="7896186" y="3424380"/>
                  <a:ext cx="1547891" cy="531813"/>
                </a:xfrm>
                <a:prstGeom prst="rect">
                  <a:avLst/>
                </a:prstGeom>
                <a:noFill/>
                <a:ln w="9525">
                  <a:noFill/>
                  <a:miter lim="800000"/>
                  <a:headEnd/>
                  <a:tailEnd/>
                </a:ln>
              </p:spPr>
              <p:txBody>
                <a:bodyPr vert="eaVert" wrap="none" anchor="ctr"/>
                <a:lstStyle/>
                <a:p>
                  <a:endParaRPr lang="en-US" sz="1350"/>
                </a:p>
              </p:txBody>
            </p:sp>
          </p:grpSp>
          <p:sp>
            <p:nvSpPr>
              <p:cNvPr id="81" name="Rectangle 37">
                <a:extLst>
                  <a:ext uri="{FF2B5EF4-FFF2-40B4-BE49-F238E27FC236}">
                    <a16:creationId xmlns:a16="http://schemas.microsoft.com/office/drawing/2014/main" id="{EFD70B26-A9E8-94E4-CEA4-39CF69B08963}"/>
                  </a:ext>
                </a:extLst>
              </p:cNvPr>
              <p:cNvSpPr>
                <a:spLocks noChangeArrowheads="1"/>
              </p:cNvSpPr>
              <p:nvPr/>
            </p:nvSpPr>
            <p:spPr bwMode="auto">
              <a:xfrm rot="16200000">
                <a:off x="4947" y="2191"/>
                <a:ext cx="978" cy="231"/>
              </a:xfrm>
              <a:prstGeom prst="rect">
                <a:avLst/>
              </a:prstGeom>
              <a:noFill/>
              <a:ln w="127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67866" tIns="33338" rIns="67866" bIns="33338">
                <a:spAutoFit/>
              </a:bodyPr>
              <a:lstStyle/>
              <a:p>
                <a:pPr algn="ctr" defTabSz="571500" eaLnBrk="0" hangingPunct="0">
                  <a:defRPr/>
                </a:pPr>
                <a:r>
                  <a:rPr lang="ru-RU" sz="1350" b="1" dirty="0">
                    <a:solidFill>
                      <a:schemeClr val="bg1"/>
                    </a:solidFill>
                  </a:rPr>
                  <a:t>Потребители</a:t>
                </a:r>
                <a:endParaRPr lang="en-US" sz="1350" b="1" dirty="0">
                  <a:solidFill>
                    <a:schemeClr val="bg1"/>
                  </a:solidFill>
                </a:endParaRPr>
              </a:p>
            </p:txBody>
          </p:sp>
        </p:grpSp>
        <p:grpSp>
          <p:nvGrpSpPr>
            <p:cNvPr id="73" name="Group 84">
              <a:extLst>
                <a:ext uri="{FF2B5EF4-FFF2-40B4-BE49-F238E27FC236}">
                  <a16:creationId xmlns:a16="http://schemas.microsoft.com/office/drawing/2014/main" id="{9B4E98A7-5B5F-C076-FE4B-622A73DAC2F1}"/>
                </a:ext>
              </a:extLst>
            </p:cNvPr>
            <p:cNvGrpSpPr>
              <a:grpSpLocks/>
            </p:cNvGrpSpPr>
            <p:nvPr/>
          </p:nvGrpSpPr>
          <p:grpSpPr bwMode="auto">
            <a:xfrm>
              <a:off x="7748606" y="2490072"/>
              <a:ext cx="458788" cy="2133600"/>
              <a:chOff x="4745" y="1648"/>
              <a:chExt cx="289" cy="1344"/>
            </a:xfrm>
          </p:grpSpPr>
          <p:sp>
            <p:nvSpPr>
              <p:cNvPr id="78" name="Rectangle 3">
                <a:extLst>
                  <a:ext uri="{FF2B5EF4-FFF2-40B4-BE49-F238E27FC236}">
                    <a16:creationId xmlns:a16="http://schemas.microsoft.com/office/drawing/2014/main" id="{2028C720-291D-488A-74EC-928A003BAC2D}"/>
                  </a:ext>
                </a:extLst>
              </p:cNvPr>
              <p:cNvSpPr>
                <a:spLocks noChangeArrowheads="1"/>
              </p:cNvSpPr>
              <p:nvPr/>
            </p:nvSpPr>
            <p:spPr bwMode="auto">
              <a:xfrm>
                <a:off x="4792" y="1648"/>
                <a:ext cx="192" cy="1344"/>
              </a:xfrm>
              <a:prstGeom prst="rect">
                <a:avLst/>
              </a:prstGeom>
              <a:solidFill>
                <a:srgbClr val="CCFFFF"/>
              </a:solidFill>
              <a:ln w="254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n-GB" sz="1350"/>
              </a:p>
            </p:txBody>
          </p:sp>
          <p:sp>
            <p:nvSpPr>
              <p:cNvPr id="79" name="Rectangle 51">
                <a:extLst>
                  <a:ext uri="{FF2B5EF4-FFF2-40B4-BE49-F238E27FC236}">
                    <a16:creationId xmlns:a16="http://schemas.microsoft.com/office/drawing/2014/main" id="{0E7FE555-CC4C-49BD-2C0D-D29000DA1BED}"/>
                  </a:ext>
                </a:extLst>
              </p:cNvPr>
              <p:cNvSpPr>
                <a:spLocks noChangeArrowheads="1"/>
              </p:cNvSpPr>
              <p:nvPr/>
            </p:nvSpPr>
            <p:spPr bwMode="auto">
              <a:xfrm rot="16200000">
                <a:off x="4303" y="2181"/>
                <a:ext cx="1173" cy="289"/>
              </a:xfrm>
              <a:prstGeom prst="rect">
                <a:avLst/>
              </a:prstGeom>
              <a:noFill/>
              <a:ln w="12700">
                <a:noFill/>
                <a:miter lim="800000"/>
                <a:headEnd/>
                <a:tailEnd/>
              </a:ln>
            </p:spPr>
            <p:txBody>
              <a:bodyPr lIns="67866" tIns="33338" rIns="67866" bIns="33338">
                <a:spAutoFit/>
              </a:bodyPr>
              <a:lstStyle/>
              <a:p>
                <a:pPr algn="ctr" defTabSz="571500" eaLnBrk="0" hangingPunct="0"/>
                <a:r>
                  <a:rPr lang="ky-KG" sz="900" dirty="0"/>
                  <a:t>Сотрудники, работающие с клиентами </a:t>
                </a:r>
                <a:endParaRPr lang="en-US" sz="900" dirty="0"/>
              </a:p>
            </p:txBody>
          </p:sp>
        </p:grpSp>
        <p:grpSp>
          <p:nvGrpSpPr>
            <p:cNvPr id="74" name="Group 83">
              <a:extLst>
                <a:ext uri="{FF2B5EF4-FFF2-40B4-BE49-F238E27FC236}">
                  <a16:creationId xmlns:a16="http://schemas.microsoft.com/office/drawing/2014/main" id="{352CF0E3-78EB-1B5B-B48D-70E054B55A4D}"/>
                </a:ext>
              </a:extLst>
            </p:cNvPr>
            <p:cNvGrpSpPr>
              <a:grpSpLocks/>
            </p:cNvGrpSpPr>
            <p:nvPr/>
          </p:nvGrpSpPr>
          <p:grpSpPr bwMode="auto">
            <a:xfrm>
              <a:off x="927100" y="2494836"/>
              <a:ext cx="458788" cy="2136775"/>
              <a:chOff x="584" y="1651"/>
              <a:chExt cx="289" cy="1346"/>
            </a:xfrm>
          </p:grpSpPr>
          <p:sp>
            <p:nvSpPr>
              <p:cNvPr id="76" name="Rectangle 4">
                <a:extLst>
                  <a:ext uri="{FF2B5EF4-FFF2-40B4-BE49-F238E27FC236}">
                    <a16:creationId xmlns:a16="http://schemas.microsoft.com/office/drawing/2014/main" id="{D63DC98A-2282-CC67-ED16-C8778396584B}"/>
                  </a:ext>
                </a:extLst>
              </p:cNvPr>
              <p:cNvSpPr>
                <a:spLocks noChangeArrowheads="1"/>
              </p:cNvSpPr>
              <p:nvPr/>
            </p:nvSpPr>
            <p:spPr bwMode="auto">
              <a:xfrm>
                <a:off x="640" y="1651"/>
                <a:ext cx="192" cy="1344"/>
              </a:xfrm>
              <a:prstGeom prst="rect">
                <a:avLst/>
              </a:prstGeom>
              <a:solidFill>
                <a:srgbClr val="CCFFFF"/>
              </a:solidFill>
              <a:ln w="254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a:defRPr/>
                </a:pPr>
                <a:endParaRPr lang="en-GB" sz="1350" dirty="0">
                  <a:solidFill>
                    <a:schemeClr val="bg1"/>
                  </a:solidFill>
                </a:endParaRPr>
              </a:p>
            </p:txBody>
          </p:sp>
          <p:sp>
            <p:nvSpPr>
              <p:cNvPr id="77" name="Rectangle 52">
                <a:extLst>
                  <a:ext uri="{FF2B5EF4-FFF2-40B4-BE49-F238E27FC236}">
                    <a16:creationId xmlns:a16="http://schemas.microsoft.com/office/drawing/2014/main" id="{BB9C5FEE-A995-1B41-15D7-346402C3FCA1}"/>
                  </a:ext>
                </a:extLst>
              </p:cNvPr>
              <p:cNvSpPr>
                <a:spLocks noChangeArrowheads="1"/>
              </p:cNvSpPr>
              <p:nvPr/>
            </p:nvSpPr>
            <p:spPr bwMode="auto">
              <a:xfrm rot="16200000">
                <a:off x="77" y="2201"/>
                <a:ext cx="1303" cy="289"/>
              </a:xfrm>
              <a:prstGeom prst="rect">
                <a:avLst/>
              </a:prstGeom>
              <a:noFill/>
              <a:ln w="12700">
                <a:noFill/>
                <a:miter lim="800000"/>
                <a:headEnd/>
                <a:tailEnd/>
              </a:ln>
            </p:spPr>
            <p:txBody>
              <a:bodyPr lIns="67866" tIns="33338" rIns="67866" bIns="33338">
                <a:spAutoFit/>
              </a:bodyPr>
              <a:lstStyle/>
              <a:p>
                <a:pPr algn="ctr" defTabSz="571500" eaLnBrk="0" hangingPunct="0"/>
                <a:r>
                  <a:rPr lang="ky-KG" sz="900" dirty="0"/>
                  <a:t>Сотрудники внутренних подразделений </a:t>
                </a:r>
                <a:endParaRPr lang="en-US" sz="900" dirty="0"/>
              </a:p>
            </p:txBody>
          </p:sp>
        </p:grpSp>
        <p:sp>
          <p:nvSpPr>
            <p:cNvPr id="75" name="Rectangle 33">
              <a:extLst>
                <a:ext uri="{FF2B5EF4-FFF2-40B4-BE49-F238E27FC236}">
                  <a16:creationId xmlns:a16="http://schemas.microsoft.com/office/drawing/2014/main" id="{68B791FC-FE65-A768-CF49-3333D0D5735A}"/>
                </a:ext>
              </a:extLst>
            </p:cNvPr>
            <p:cNvSpPr>
              <a:spLocks noChangeArrowheads="1"/>
            </p:cNvSpPr>
            <p:nvPr/>
          </p:nvSpPr>
          <p:spPr bwMode="auto">
            <a:xfrm>
              <a:off x="5337476" y="5742089"/>
              <a:ext cx="1431623" cy="366749"/>
            </a:xfrm>
            <a:prstGeom prst="rect">
              <a:avLst/>
            </a:prstGeom>
            <a:solidFill>
              <a:srgbClr val="99FFCC"/>
            </a:solidFill>
            <a:ln w="12700">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67866" tIns="33338" rIns="67866" bIns="33338">
              <a:spAutoFit/>
            </a:bodyPr>
            <a:lstStyle/>
            <a:p>
              <a:pPr algn="ctr" defTabSz="571500" eaLnBrk="0" hangingPunct="0">
                <a:defRPr/>
              </a:pPr>
              <a:r>
                <a:rPr lang="ru-RU" sz="1350" dirty="0">
                  <a:solidFill>
                    <a:srgbClr val="000000"/>
                  </a:solidFill>
                </a:rPr>
                <a:t>Сотрудники</a:t>
              </a:r>
              <a:endParaRPr lang="en-US" sz="1350" dirty="0">
                <a:solidFill>
                  <a:srgbClr val="000000"/>
                </a:solidFill>
              </a:endParaRPr>
            </a:p>
          </p:txBody>
        </p:sp>
      </p:grpSp>
      <p:sp>
        <p:nvSpPr>
          <p:cNvPr id="88" name="Text Box 4">
            <a:extLst>
              <a:ext uri="{FF2B5EF4-FFF2-40B4-BE49-F238E27FC236}">
                <a16:creationId xmlns:a16="http://schemas.microsoft.com/office/drawing/2014/main" id="{10A4578D-944F-A36D-223A-8DBA4DAF70C5}"/>
              </a:ext>
            </a:extLst>
          </p:cNvPr>
          <p:cNvSpPr txBox="1">
            <a:spLocks noChangeArrowheads="1"/>
          </p:cNvSpPr>
          <p:nvPr/>
        </p:nvSpPr>
        <p:spPr bwMode="auto">
          <a:xfrm>
            <a:off x="4312253" y="4357281"/>
            <a:ext cx="3416629" cy="219291"/>
          </a:xfrm>
          <a:prstGeom prst="rect">
            <a:avLst/>
          </a:prstGeom>
          <a:noFill/>
          <a:ln>
            <a:noFill/>
          </a:ln>
          <a:effectLst/>
          <a:extLst>
            <a:ext uri="{909E8E84-426E-40DD-AFC4-6F175D3DCCD1}">
              <a14:hiddenFill xmlns:a14="http://schemas.microsoft.com/office/drawing/2010/main">
                <a:solidFill>
                  <a:srgbClr val="B5E1E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50000"/>
              </a:spcBef>
              <a:buFontTx/>
              <a:buNone/>
              <a:defRPr/>
            </a:pPr>
            <a:r>
              <a:rPr lang="en-US" altLang="en-US" sz="825" dirty="0">
                <a:latin typeface="+mj-lt"/>
              </a:rPr>
              <a:t>Source: Slack, N. et al (2013) Operations Management, Pearson.</a:t>
            </a:r>
          </a:p>
        </p:txBody>
      </p:sp>
    </p:spTree>
    <p:extLst>
      <p:ext uri="{BB962C8B-B14F-4D97-AF65-F5344CB8AC3E}">
        <p14:creationId xmlns:p14="http://schemas.microsoft.com/office/powerpoint/2010/main" val="2261346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r>
              <a:rPr lang="ru-RU" sz="1100" b="1" kern="0" spc="200" dirty="0">
                <a:solidFill>
                  <a:srgbClr val="8C6A10"/>
                </a:solidFill>
                <a:latin typeface="Calibri" pitchFamily="34" charset="0"/>
                <a:ea typeface="Calibri" pitchFamily="34" charset="-122"/>
                <a:cs typeface="Calibri" pitchFamily="34" charset="-120"/>
              </a:rPr>
              <a:t>ЦИФРОВАЯ ЛОГИСТИКА</a:t>
            </a:r>
            <a:endParaRPr lang="en-US" sz="1100" dirty="0"/>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ky-KG" sz="2600" b="1" dirty="0">
                <a:solidFill>
                  <a:srgbClr val="0B3260"/>
                </a:solidFill>
                <a:latin typeface="Cambria" pitchFamily="34" charset="0"/>
                <a:ea typeface="Cambria" pitchFamily="34" charset="-122"/>
                <a:cs typeface="Cambria" pitchFamily="34" charset="-120"/>
              </a:rPr>
              <a:t>Цифровизация: объединение трех технологий</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22</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554480"/>
            <a:ext cx="2499360" cy="2606040"/>
          </a:xfrm>
          <a:prstGeom prst="roundRect">
            <a:avLst>
              <a:gd name="adj" fmla="val 2195"/>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Shape 5"/>
          <p:cNvSpPr/>
          <p:nvPr/>
        </p:nvSpPr>
        <p:spPr>
          <a:xfrm>
            <a:off x="1524000" y="1755648"/>
            <a:ext cx="457200" cy="457200"/>
          </a:xfrm>
          <a:prstGeom prst="ellipse">
            <a:avLst/>
          </a:prstGeom>
          <a:solidFill>
            <a:srgbClr val="0B3260"/>
          </a:solidFill>
          <a:ln/>
        </p:spPr>
        <p:txBody>
          <a:bodyPr/>
          <a:lstStyle/>
          <a:p>
            <a:endParaRPr lang="en-US"/>
          </a:p>
        </p:txBody>
      </p:sp>
      <p:pic>
        <p:nvPicPr>
          <p:cNvPr id="10"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1587117" y="1822554"/>
            <a:ext cx="338328" cy="338328"/>
          </a:xfrm>
          <a:prstGeom prst="rect">
            <a:avLst/>
          </a:prstGeom>
        </p:spPr>
      </p:pic>
      <p:sp>
        <p:nvSpPr>
          <p:cNvPr id="11" name="Text 6"/>
          <p:cNvSpPr/>
          <p:nvPr/>
        </p:nvSpPr>
        <p:spPr>
          <a:xfrm>
            <a:off x="594360" y="2304288"/>
            <a:ext cx="2316480" cy="310896"/>
          </a:xfrm>
          <a:prstGeom prst="rect">
            <a:avLst/>
          </a:prstGeom>
          <a:noFill/>
          <a:ln/>
        </p:spPr>
        <p:txBody>
          <a:bodyPr wrap="square" lIns="0" tIns="0" rIns="0" bIns="0" rtlCol="0" anchor="t"/>
          <a:lstStyle/>
          <a:p>
            <a:pPr marL="0" indent="0" algn="ctr">
              <a:lnSpc>
                <a:spcPct val="103000"/>
              </a:lnSpc>
              <a:buNone/>
            </a:pPr>
            <a:r>
              <a:rPr lang="ru-RU" b="1" dirty="0">
                <a:solidFill>
                  <a:srgbClr val="0B3260"/>
                </a:solidFill>
                <a:latin typeface="Cambria" pitchFamily="34" charset="0"/>
                <a:ea typeface="Cambria" pitchFamily="34" charset="-122"/>
                <a:cs typeface="Cambria" pitchFamily="34" charset="-120"/>
              </a:rPr>
              <a:t>ИИ</a:t>
            </a:r>
            <a:endParaRPr lang="en-US" dirty="0"/>
          </a:p>
        </p:txBody>
      </p:sp>
      <p:sp>
        <p:nvSpPr>
          <p:cNvPr id="12" name="Text 7"/>
          <p:cNvSpPr/>
          <p:nvPr/>
        </p:nvSpPr>
        <p:spPr>
          <a:xfrm>
            <a:off x="566928" y="2651760"/>
            <a:ext cx="2371344" cy="1417320"/>
          </a:xfrm>
          <a:prstGeom prst="rect">
            <a:avLst/>
          </a:prstGeom>
          <a:noFill/>
          <a:ln/>
        </p:spPr>
        <p:txBody>
          <a:bodyPr wrap="square" lIns="0" tIns="0" rIns="0" bIns="0" rtlCol="0" anchor="t"/>
          <a:lstStyle/>
          <a:p>
            <a:pPr marL="0" indent="0" algn="ctr">
              <a:lnSpc>
                <a:spcPct val="105000"/>
              </a:lnSpc>
              <a:buNone/>
            </a:pPr>
            <a:r>
              <a:rPr lang="ru-RU" sz="1700" dirty="0">
                <a:solidFill>
                  <a:srgbClr val="1F2A37"/>
                </a:solidFill>
                <a:latin typeface="Calibri" pitchFamily="34" charset="0"/>
                <a:ea typeface="Calibri" pitchFamily="34" charset="-122"/>
                <a:cs typeface="Calibri" pitchFamily="34" charset="-120"/>
              </a:rPr>
              <a:t>Прогнозирование и автоматизация — прогнозирование спроса, оптимизация маршрутов, выявление рисков.</a:t>
            </a:r>
          </a:p>
        </p:txBody>
      </p:sp>
      <p:sp>
        <p:nvSpPr>
          <p:cNvPr id="13" name="Shape 8"/>
          <p:cNvSpPr/>
          <p:nvPr/>
        </p:nvSpPr>
        <p:spPr>
          <a:xfrm>
            <a:off x="3322320" y="1554480"/>
            <a:ext cx="2499360" cy="2606040"/>
          </a:xfrm>
          <a:prstGeom prst="roundRect">
            <a:avLst>
              <a:gd name="adj" fmla="val 2195"/>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4" name="Shape 9"/>
          <p:cNvSpPr/>
          <p:nvPr/>
        </p:nvSpPr>
        <p:spPr>
          <a:xfrm>
            <a:off x="4343400" y="1755648"/>
            <a:ext cx="457200" cy="457200"/>
          </a:xfrm>
          <a:prstGeom prst="ellipse">
            <a:avLst/>
          </a:prstGeom>
          <a:solidFill>
            <a:srgbClr val="0B3260"/>
          </a:solidFill>
          <a:ln/>
        </p:spPr>
        <p:txBody>
          <a:bodyPr/>
          <a:lstStyle/>
          <a:p>
            <a:endParaRPr lang="en-US"/>
          </a:p>
        </p:txBody>
      </p:sp>
      <p:pic>
        <p:nvPicPr>
          <p:cNvPr id="15"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4406517" y="1822554"/>
            <a:ext cx="338328" cy="338328"/>
          </a:xfrm>
          <a:prstGeom prst="rect">
            <a:avLst/>
          </a:prstGeom>
        </p:spPr>
      </p:pic>
      <p:sp>
        <p:nvSpPr>
          <p:cNvPr id="16" name="Text 10"/>
          <p:cNvSpPr/>
          <p:nvPr/>
        </p:nvSpPr>
        <p:spPr>
          <a:xfrm>
            <a:off x="3413760" y="2304288"/>
            <a:ext cx="2316480" cy="310896"/>
          </a:xfrm>
          <a:prstGeom prst="rect">
            <a:avLst/>
          </a:prstGeom>
          <a:noFill/>
          <a:ln/>
        </p:spPr>
        <p:txBody>
          <a:bodyPr wrap="square" lIns="0" tIns="0" rIns="0" bIns="0" rtlCol="0" anchor="t"/>
          <a:lstStyle/>
          <a:p>
            <a:pPr marL="0" indent="0" algn="ctr">
              <a:lnSpc>
                <a:spcPct val="103000"/>
              </a:lnSpc>
              <a:buNone/>
            </a:pPr>
            <a:r>
              <a:rPr lang="ru-RU" b="1" dirty="0">
                <a:solidFill>
                  <a:srgbClr val="0B3260"/>
                </a:solidFill>
                <a:latin typeface="Cambria" pitchFamily="34" charset="0"/>
                <a:ea typeface="Cambria" pitchFamily="34" charset="-122"/>
                <a:cs typeface="Cambria" pitchFamily="34" charset="-120"/>
              </a:rPr>
              <a:t>Интернет Вещей</a:t>
            </a:r>
            <a:endParaRPr lang="en-US" dirty="0"/>
          </a:p>
        </p:txBody>
      </p:sp>
      <p:sp>
        <p:nvSpPr>
          <p:cNvPr id="17" name="Text 11"/>
          <p:cNvSpPr/>
          <p:nvPr/>
        </p:nvSpPr>
        <p:spPr>
          <a:xfrm>
            <a:off x="3413760" y="2671818"/>
            <a:ext cx="2371344" cy="1417320"/>
          </a:xfrm>
          <a:prstGeom prst="rect">
            <a:avLst/>
          </a:prstGeom>
          <a:noFill/>
          <a:ln/>
        </p:spPr>
        <p:txBody>
          <a:bodyPr wrap="square" lIns="0" tIns="0" rIns="0" bIns="0" rtlCol="0" anchor="t"/>
          <a:lstStyle/>
          <a:p>
            <a:pPr marL="0" indent="0" algn="ctr">
              <a:buNone/>
            </a:pPr>
            <a:r>
              <a:rPr lang="ru-RU" sz="1600" dirty="0">
                <a:solidFill>
                  <a:srgbClr val="1F2A37"/>
                </a:solidFill>
                <a:latin typeface="Calibri" pitchFamily="34" charset="0"/>
                <a:ea typeface="Calibri" pitchFamily="34" charset="-122"/>
                <a:cs typeface="Calibri" pitchFamily="34" charset="-120"/>
              </a:rPr>
              <a:t>Данные из реального мира — датчики, которые обеспечивают видимость физических активов в режиме реального времени.</a:t>
            </a:r>
          </a:p>
        </p:txBody>
      </p:sp>
      <p:sp>
        <p:nvSpPr>
          <p:cNvPr id="18" name="Shape 12"/>
          <p:cNvSpPr/>
          <p:nvPr/>
        </p:nvSpPr>
        <p:spPr>
          <a:xfrm>
            <a:off x="6141720" y="1554480"/>
            <a:ext cx="2499360" cy="2606040"/>
          </a:xfrm>
          <a:prstGeom prst="roundRect">
            <a:avLst>
              <a:gd name="adj" fmla="val 2195"/>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9" name="Shape 13"/>
          <p:cNvSpPr/>
          <p:nvPr/>
        </p:nvSpPr>
        <p:spPr>
          <a:xfrm>
            <a:off x="7162800" y="1755648"/>
            <a:ext cx="457200" cy="457200"/>
          </a:xfrm>
          <a:prstGeom prst="ellipse">
            <a:avLst/>
          </a:prstGeom>
          <a:solidFill>
            <a:srgbClr val="0B3260"/>
          </a:solidFill>
          <a:ln/>
        </p:spPr>
        <p:txBody>
          <a:bodyPr/>
          <a:lstStyle/>
          <a:p>
            <a:endParaRPr lang="en-US"/>
          </a:p>
        </p:txBody>
      </p:sp>
      <p:pic>
        <p:nvPicPr>
          <p:cNvPr id="20"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7225917" y="1822554"/>
            <a:ext cx="338328" cy="338328"/>
          </a:xfrm>
          <a:prstGeom prst="rect">
            <a:avLst/>
          </a:prstGeom>
        </p:spPr>
      </p:pic>
      <p:sp>
        <p:nvSpPr>
          <p:cNvPr id="21" name="Text 14"/>
          <p:cNvSpPr/>
          <p:nvPr/>
        </p:nvSpPr>
        <p:spPr>
          <a:xfrm>
            <a:off x="6233160" y="2304288"/>
            <a:ext cx="2316480" cy="310896"/>
          </a:xfrm>
          <a:prstGeom prst="rect">
            <a:avLst/>
          </a:prstGeom>
          <a:noFill/>
          <a:ln/>
        </p:spPr>
        <p:txBody>
          <a:bodyPr wrap="square" lIns="0" tIns="0" rIns="0" bIns="0" rtlCol="0" anchor="t"/>
          <a:lstStyle/>
          <a:p>
            <a:pPr marL="0" indent="0" algn="ctr">
              <a:lnSpc>
                <a:spcPct val="103000"/>
              </a:lnSpc>
              <a:buNone/>
            </a:pPr>
            <a:r>
              <a:rPr lang="ru-RU" b="1" dirty="0">
                <a:solidFill>
                  <a:srgbClr val="0B3260"/>
                </a:solidFill>
                <a:latin typeface="Cambria" pitchFamily="34" charset="0"/>
                <a:ea typeface="Cambria" pitchFamily="34" charset="-122"/>
                <a:cs typeface="Cambria" pitchFamily="34" charset="-120"/>
              </a:rPr>
              <a:t>Блокчейн</a:t>
            </a:r>
            <a:endParaRPr lang="en-US" dirty="0"/>
          </a:p>
        </p:txBody>
      </p:sp>
      <p:sp>
        <p:nvSpPr>
          <p:cNvPr id="22" name="Text 15"/>
          <p:cNvSpPr/>
          <p:nvPr/>
        </p:nvSpPr>
        <p:spPr>
          <a:xfrm>
            <a:off x="6269736" y="2651760"/>
            <a:ext cx="2243328" cy="1417320"/>
          </a:xfrm>
          <a:prstGeom prst="rect">
            <a:avLst/>
          </a:prstGeom>
          <a:noFill/>
          <a:ln/>
        </p:spPr>
        <p:txBody>
          <a:bodyPr wrap="square" lIns="0" tIns="0" rIns="0" bIns="0" rtlCol="0" anchor="t"/>
          <a:lstStyle/>
          <a:p>
            <a:pPr marL="0" indent="0" algn="ctr">
              <a:lnSpc>
                <a:spcPct val="105000"/>
              </a:lnSpc>
              <a:buNone/>
            </a:pPr>
            <a:r>
              <a:rPr lang="ru-RU" sz="1700" dirty="0">
                <a:solidFill>
                  <a:srgbClr val="1F2A37"/>
                </a:solidFill>
                <a:latin typeface="Calibri" pitchFamily="34" charset="0"/>
                <a:ea typeface="Calibri" pitchFamily="34" charset="-122"/>
                <a:cs typeface="Calibri" pitchFamily="34" charset="-120"/>
              </a:rPr>
              <a:t>Доверие и целостность — общий защищенный от изменений реестр данных между партнерами.</a:t>
            </a:r>
            <a:endParaRPr lang="en-US" sz="1700" dirty="0"/>
          </a:p>
        </p:txBody>
      </p:sp>
      <p:sp>
        <p:nvSpPr>
          <p:cNvPr id="23" name="Text 16"/>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Winkelhaus &amp; Grosse (2020); Ben-Daya, Hassini, &amp; Bahroun (2019); Saberi et al. (2019).</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r>
              <a:rPr lang="ru-RU" sz="1100" b="1" kern="0" spc="200" dirty="0">
                <a:solidFill>
                  <a:srgbClr val="8C6A10"/>
                </a:solidFill>
                <a:latin typeface="Calibri" pitchFamily="34" charset="0"/>
                <a:ea typeface="Calibri" pitchFamily="34" charset="-122"/>
                <a:cs typeface="Calibri" pitchFamily="34" charset="-120"/>
              </a:rPr>
              <a:t>ЦИФРОВАЯ ЛОГИСТИКА</a:t>
            </a:r>
            <a:endParaRPr lang="en-US" sz="1100" dirty="0"/>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Интернет Вещей в Логистике</a:t>
            </a:r>
            <a:endParaRPr lang="en-US" sz="2600" dirty="0"/>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23</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502920" y="961481"/>
            <a:ext cx="8138160" cy="365760"/>
          </a:xfrm>
          <a:prstGeom prst="rect">
            <a:avLst/>
          </a:prstGeom>
          <a:noFill/>
          <a:ln/>
        </p:spPr>
        <p:txBody>
          <a:bodyPr wrap="square" lIns="0" tIns="0" rIns="0" bIns="0" rtlCol="0" anchor="ctr"/>
          <a:lstStyle/>
          <a:p>
            <a:pPr marL="0" indent="0">
              <a:buNone/>
            </a:pPr>
            <a:r>
              <a:rPr lang="ru-RU" sz="1200" i="1" dirty="0">
                <a:solidFill>
                  <a:srgbClr val="5B6B7C"/>
                </a:solidFill>
                <a:latin typeface="Calibri" pitchFamily="34" charset="0"/>
                <a:ea typeface="Calibri" pitchFamily="34" charset="-122"/>
                <a:cs typeface="Calibri" pitchFamily="34" charset="-120"/>
              </a:rPr>
              <a:t>IoT соединяет физические объекты по всей цепи поставок, позволяя отслеживать их состояние и принимать решения в режиме реального времени.</a:t>
            </a:r>
          </a:p>
        </p:txBody>
      </p:sp>
      <p:sp>
        <p:nvSpPr>
          <p:cNvPr id="33" name="Text 23"/>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Ben-Daya, M., Hassini, E., &amp; Bahroun, Z. (2019). Internet of things and supply chain management: A literature review. International Journal of Production Research, 57, 4719–4742.</a:t>
            </a:r>
            <a:endParaRPr lang="en-US" sz="900" dirty="0"/>
          </a:p>
        </p:txBody>
      </p:sp>
      <p:pic>
        <p:nvPicPr>
          <p:cNvPr id="34" name="Picture 2" descr="http://tblocks.com/wp-content/uploads/2016/02/IoT1.png">
            <a:extLst>
              <a:ext uri="{FF2B5EF4-FFF2-40B4-BE49-F238E27FC236}">
                <a16:creationId xmlns:a16="http://schemas.microsoft.com/office/drawing/2014/main" id="{C8C17F66-C777-FC8D-4A28-D7E3C6C6E7C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2063" y="1381255"/>
            <a:ext cx="2910405" cy="2947918"/>
          </a:xfrm>
          <a:prstGeom prst="rect">
            <a:avLst/>
          </a:prstGeom>
          <a:noFill/>
          <a:extLst>
            <a:ext uri="{909E8E84-426E-40DD-AFC4-6F175D3DCCD1}">
              <a14:hiddenFill xmlns:a14="http://schemas.microsoft.com/office/drawing/2010/main">
                <a:solidFill>
                  <a:srgbClr val="FFFFFF"/>
                </a:solidFill>
              </a14:hiddenFill>
            </a:ext>
          </a:extLst>
        </p:spPr>
      </p:pic>
      <p:pic>
        <p:nvPicPr>
          <p:cNvPr id="35" name="Google Shape;45;g291ed7dfb31_0_0">
            <a:extLst>
              <a:ext uri="{FF2B5EF4-FFF2-40B4-BE49-F238E27FC236}">
                <a16:creationId xmlns:a16="http://schemas.microsoft.com/office/drawing/2014/main" id="{E120D4E1-FCB6-5999-D670-1DE0708A5D34}"/>
              </a:ext>
            </a:extLst>
          </p:cNvPr>
          <p:cNvPicPr preferRelativeResize="0"/>
          <p:nvPr/>
        </p:nvPicPr>
        <p:blipFill rotWithShape="1">
          <a:blip r:embed="rId6">
            <a:alphaModFix/>
          </a:blip>
          <a:srcRect/>
          <a:stretch/>
        </p:blipFill>
        <p:spPr>
          <a:xfrm>
            <a:off x="4566730" y="1299470"/>
            <a:ext cx="3807297" cy="294791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r>
              <a:rPr lang="ru-RU" sz="1100" b="1" kern="0" spc="200" dirty="0">
                <a:solidFill>
                  <a:srgbClr val="8C6A10"/>
                </a:solidFill>
                <a:latin typeface="Calibri" pitchFamily="34" charset="0"/>
                <a:ea typeface="Calibri" pitchFamily="34" charset="-122"/>
                <a:cs typeface="Calibri" pitchFamily="34" charset="-120"/>
              </a:rPr>
              <a:t>ЦИФРОВАЯ ЛОГИСТИКА</a:t>
            </a:r>
            <a:endParaRPr lang="en-US" sz="1100" dirty="0"/>
          </a:p>
        </p:txBody>
      </p:sp>
      <p:sp>
        <p:nvSpPr>
          <p:cNvPr id="3" name="Text 1"/>
          <p:cNvSpPr/>
          <p:nvPr/>
        </p:nvSpPr>
        <p:spPr>
          <a:xfrm>
            <a:off x="502920" y="566928"/>
            <a:ext cx="8729570"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Большие данные (Big Data) и прогнозная аналитика</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24</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502920" y="994410"/>
            <a:ext cx="8138160" cy="457200"/>
          </a:xfrm>
          <a:prstGeom prst="rect">
            <a:avLst/>
          </a:prstGeom>
          <a:noFill/>
          <a:ln/>
        </p:spPr>
        <p:txBody>
          <a:bodyPr wrap="square" lIns="0" tIns="0" rIns="0" bIns="0" rtlCol="0" anchor="ctr"/>
          <a:lstStyle/>
          <a:p>
            <a:pPr marL="0" indent="0">
              <a:buNone/>
            </a:pPr>
            <a:r>
              <a:rPr lang="ru-RU" sz="1200" i="1" dirty="0">
                <a:solidFill>
                  <a:srgbClr val="5B6B7C"/>
                </a:solidFill>
                <a:latin typeface="Calibri" pitchFamily="34" charset="0"/>
                <a:ea typeface="Calibri" pitchFamily="34" charset="-122"/>
                <a:cs typeface="Calibri" pitchFamily="34" charset="-120"/>
              </a:rPr>
              <a:t>Термин «большие данные» (Big Data) не имеет строго установленного определения — он относится к данным, которые являются слишком большими по объему, слишком сложными или слишком быстро изменяются для обработки традиционными IT-системами.</a:t>
            </a:r>
          </a:p>
        </p:txBody>
      </p:sp>
      <p:sp>
        <p:nvSpPr>
          <p:cNvPr id="9" name="Shape 5"/>
          <p:cNvSpPr/>
          <p:nvPr/>
        </p:nvSpPr>
        <p:spPr>
          <a:xfrm>
            <a:off x="502920" y="1538733"/>
            <a:ext cx="2529840" cy="1554480"/>
          </a:xfrm>
          <a:prstGeom prst="roundRect">
            <a:avLst>
              <a:gd name="adj" fmla="val 4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0" name="Shape 6"/>
          <p:cNvSpPr/>
          <p:nvPr/>
        </p:nvSpPr>
        <p:spPr>
          <a:xfrm>
            <a:off x="1539240" y="1739901"/>
            <a:ext cx="457200" cy="457200"/>
          </a:xfrm>
          <a:prstGeom prst="ellipse">
            <a:avLst/>
          </a:prstGeom>
          <a:solidFill>
            <a:srgbClr val="0B3260"/>
          </a:solidFill>
          <a:ln/>
        </p:spPr>
        <p:txBody>
          <a:bodyPr/>
          <a:lstStyle/>
          <a:p>
            <a:endParaRPr lang="en-US"/>
          </a:p>
        </p:txBody>
      </p:sp>
      <p:pic>
        <p:nvPicPr>
          <p:cNvPr id="11"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1602357" y="1795656"/>
            <a:ext cx="338328" cy="338328"/>
          </a:xfrm>
          <a:prstGeom prst="rect">
            <a:avLst/>
          </a:prstGeom>
        </p:spPr>
      </p:pic>
      <p:sp>
        <p:nvSpPr>
          <p:cNvPr id="12" name="Text 7"/>
          <p:cNvSpPr/>
          <p:nvPr/>
        </p:nvSpPr>
        <p:spPr>
          <a:xfrm>
            <a:off x="594360" y="2288541"/>
            <a:ext cx="2346960" cy="310896"/>
          </a:xfrm>
          <a:prstGeom prst="rect">
            <a:avLst/>
          </a:prstGeom>
          <a:noFill/>
          <a:ln/>
        </p:spPr>
        <p:txBody>
          <a:bodyPr wrap="square" lIns="0" tIns="0" rIns="0" bIns="0" rtlCol="0" anchor="t"/>
          <a:lstStyle/>
          <a:p>
            <a:pPr marL="0" indent="0" algn="ctr">
              <a:lnSpc>
                <a:spcPct val="103000"/>
              </a:lnSpc>
              <a:buNone/>
            </a:pPr>
            <a:r>
              <a:rPr lang="ky-KG" b="1" dirty="0">
                <a:solidFill>
                  <a:srgbClr val="0B3260"/>
                </a:solidFill>
                <a:latin typeface="Cambria" pitchFamily="34" charset="0"/>
                <a:ea typeface="Cambria" pitchFamily="34" charset="-122"/>
                <a:cs typeface="Cambria" pitchFamily="34" charset="-120"/>
              </a:rPr>
              <a:t>Объем </a:t>
            </a:r>
            <a:endParaRPr lang="en-US" dirty="0"/>
          </a:p>
        </p:txBody>
      </p:sp>
      <p:sp>
        <p:nvSpPr>
          <p:cNvPr id="13" name="Text 8"/>
          <p:cNvSpPr/>
          <p:nvPr/>
        </p:nvSpPr>
        <p:spPr>
          <a:xfrm>
            <a:off x="630936" y="2636013"/>
            <a:ext cx="2273808" cy="182880"/>
          </a:xfrm>
          <a:prstGeom prst="rect">
            <a:avLst/>
          </a:prstGeom>
          <a:noFill/>
          <a:ln/>
        </p:spPr>
        <p:txBody>
          <a:bodyPr wrap="square" lIns="0" tIns="0" rIns="0" bIns="0" rtlCol="0" anchor="t"/>
          <a:lstStyle/>
          <a:p>
            <a:pPr marL="0" indent="0" algn="ctr">
              <a:lnSpc>
                <a:spcPct val="105000"/>
              </a:lnSpc>
              <a:buNone/>
            </a:pPr>
            <a:r>
              <a:rPr lang="ru-RU" sz="1100" dirty="0">
                <a:solidFill>
                  <a:srgbClr val="1F2A37"/>
                </a:solidFill>
                <a:latin typeface="Calibri" pitchFamily="34" charset="0"/>
                <a:ea typeface="Calibri" pitchFamily="34" charset="-122"/>
                <a:cs typeface="Calibri" pitchFamily="34" charset="-120"/>
              </a:rPr>
              <a:t>Масштаб данных, генерируемых по всей сети.</a:t>
            </a:r>
          </a:p>
        </p:txBody>
      </p:sp>
      <p:sp>
        <p:nvSpPr>
          <p:cNvPr id="14" name="Shape 9"/>
          <p:cNvSpPr/>
          <p:nvPr/>
        </p:nvSpPr>
        <p:spPr>
          <a:xfrm>
            <a:off x="3307080" y="1538733"/>
            <a:ext cx="2529840" cy="1554480"/>
          </a:xfrm>
          <a:prstGeom prst="roundRect">
            <a:avLst>
              <a:gd name="adj" fmla="val 4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dirty="0"/>
          </a:p>
        </p:txBody>
      </p:sp>
      <p:sp>
        <p:nvSpPr>
          <p:cNvPr id="15" name="Shape 10"/>
          <p:cNvSpPr/>
          <p:nvPr/>
        </p:nvSpPr>
        <p:spPr>
          <a:xfrm>
            <a:off x="4343400" y="1739901"/>
            <a:ext cx="457200" cy="457200"/>
          </a:xfrm>
          <a:prstGeom prst="ellipse">
            <a:avLst/>
          </a:prstGeom>
          <a:solidFill>
            <a:srgbClr val="0B3260"/>
          </a:solidFill>
          <a:ln/>
        </p:spPr>
        <p:txBody>
          <a:bodyPr/>
          <a:lstStyle/>
          <a:p>
            <a:endParaRPr lang="en-US"/>
          </a:p>
        </p:txBody>
      </p:sp>
      <p:pic>
        <p:nvPicPr>
          <p:cNvPr id="16"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4406517" y="1795656"/>
            <a:ext cx="338328" cy="338328"/>
          </a:xfrm>
          <a:prstGeom prst="rect">
            <a:avLst/>
          </a:prstGeom>
        </p:spPr>
      </p:pic>
      <p:sp>
        <p:nvSpPr>
          <p:cNvPr id="17" name="Text 11"/>
          <p:cNvSpPr/>
          <p:nvPr/>
        </p:nvSpPr>
        <p:spPr>
          <a:xfrm>
            <a:off x="3398520" y="2288541"/>
            <a:ext cx="2346960" cy="310896"/>
          </a:xfrm>
          <a:prstGeom prst="rect">
            <a:avLst/>
          </a:prstGeom>
          <a:noFill/>
          <a:ln/>
        </p:spPr>
        <p:txBody>
          <a:bodyPr wrap="square" lIns="0" tIns="0" rIns="0" bIns="0" rtlCol="0" anchor="t"/>
          <a:lstStyle/>
          <a:p>
            <a:pPr marL="0" indent="0" algn="ctr">
              <a:lnSpc>
                <a:spcPct val="103000"/>
              </a:lnSpc>
              <a:buNone/>
            </a:pPr>
            <a:r>
              <a:rPr lang="ky-KG" b="1" dirty="0">
                <a:solidFill>
                  <a:srgbClr val="0B3260"/>
                </a:solidFill>
                <a:latin typeface="Cambria" pitchFamily="34" charset="0"/>
                <a:ea typeface="Cambria" pitchFamily="34" charset="-122"/>
                <a:cs typeface="Cambria" pitchFamily="34" charset="-120"/>
              </a:rPr>
              <a:t>Скорость </a:t>
            </a:r>
            <a:endParaRPr lang="en-US" dirty="0"/>
          </a:p>
        </p:txBody>
      </p:sp>
      <p:sp>
        <p:nvSpPr>
          <p:cNvPr id="18" name="Text 12"/>
          <p:cNvSpPr/>
          <p:nvPr/>
        </p:nvSpPr>
        <p:spPr>
          <a:xfrm>
            <a:off x="3435096" y="2636013"/>
            <a:ext cx="2273808" cy="182880"/>
          </a:xfrm>
          <a:prstGeom prst="rect">
            <a:avLst/>
          </a:prstGeom>
          <a:noFill/>
          <a:ln/>
        </p:spPr>
        <p:txBody>
          <a:bodyPr wrap="square" lIns="0" tIns="0" rIns="0" bIns="0" rtlCol="0" anchor="t"/>
          <a:lstStyle/>
          <a:p>
            <a:pPr marL="0" indent="0" algn="ctr">
              <a:lnSpc>
                <a:spcPct val="105000"/>
              </a:lnSpc>
              <a:buNone/>
            </a:pPr>
            <a:r>
              <a:rPr lang="ru-RU" sz="1100" dirty="0">
                <a:solidFill>
                  <a:srgbClr val="1F2A37"/>
                </a:solidFill>
                <a:latin typeface="Calibri" pitchFamily="34" charset="0"/>
                <a:ea typeface="Calibri" pitchFamily="34" charset="-122"/>
                <a:cs typeface="Calibri" pitchFamily="34" charset="-120"/>
              </a:rPr>
              <a:t>Скорость, с которой поступают новые данные и должны быть обработаны.</a:t>
            </a:r>
          </a:p>
        </p:txBody>
      </p:sp>
      <p:sp>
        <p:nvSpPr>
          <p:cNvPr id="19" name="Shape 13"/>
          <p:cNvSpPr/>
          <p:nvPr/>
        </p:nvSpPr>
        <p:spPr>
          <a:xfrm>
            <a:off x="6111240" y="1538733"/>
            <a:ext cx="2529840" cy="1554480"/>
          </a:xfrm>
          <a:prstGeom prst="roundRect">
            <a:avLst>
              <a:gd name="adj" fmla="val 4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0" name="Shape 14"/>
          <p:cNvSpPr/>
          <p:nvPr/>
        </p:nvSpPr>
        <p:spPr>
          <a:xfrm>
            <a:off x="7147560" y="1739901"/>
            <a:ext cx="457200" cy="457200"/>
          </a:xfrm>
          <a:prstGeom prst="ellipse">
            <a:avLst/>
          </a:prstGeom>
          <a:solidFill>
            <a:srgbClr val="0B3260"/>
          </a:solidFill>
          <a:ln/>
        </p:spPr>
        <p:txBody>
          <a:bodyPr/>
          <a:lstStyle/>
          <a:p>
            <a:endParaRPr lang="en-US"/>
          </a:p>
        </p:txBody>
      </p:sp>
      <p:pic>
        <p:nvPicPr>
          <p:cNvPr id="21"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7210677" y="1795656"/>
            <a:ext cx="338328" cy="338328"/>
          </a:xfrm>
          <a:prstGeom prst="rect">
            <a:avLst/>
          </a:prstGeom>
        </p:spPr>
      </p:pic>
      <p:sp>
        <p:nvSpPr>
          <p:cNvPr id="22" name="Text 15"/>
          <p:cNvSpPr/>
          <p:nvPr/>
        </p:nvSpPr>
        <p:spPr>
          <a:xfrm>
            <a:off x="6202680" y="2288541"/>
            <a:ext cx="2346960" cy="310896"/>
          </a:xfrm>
          <a:prstGeom prst="rect">
            <a:avLst/>
          </a:prstGeom>
          <a:noFill/>
          <a:ln/>
        </p:spPr>
        <p:txBody>
          <a:bodyPr wrap="square" lIns="0" tIns="0" rIns="0" bIns="0" rtlCol="0" anchor="t"/>
          <a:lstStyle/>
          <a:p>
            <a:pPr marL="0" indent="0" algn="ctr">
              <a:lnSpc>
                <a:spcPct val="103000"/>
              </a:lnSpc>
              <a:buNone/>
            </a:pPr>
            <a:r>
              <a:rPr lang="ky-KG" b="1" dirty="0">
                <a:solidFill>
                  <a:srgbClr val="0B3260"/>
                </a:solidFill>
                <a:latin typeface="Cambria" pitchFamily="34" charset="0"/>
                <a:ea typeface="Cambria" pitchFamily="34" charset="-122"/>
                <a:cs typeface="Cambria" pitchFamily="34" charset="-120"/>
              </a:rPr>
              <a:t>Разнообразие </a:t>
            </a:r>
            <a:endParaRPr lang="en-US" dirty="0"/>
          </a:p>
        </p:txBody>
      </p:sp>
      <p:sp>
        <p:nvSpPr>
          <p:cNvPr id="23" name="Text 16"/>
          <p:cNvSpPr/>
          <p:nvPr/>
        </p:nvSpPr>
        <p:spPr>
          <a:xfrm>
            <a:off x="6239256" y="2636013"/>
            <a:ext cx="2273808" cy="182880"/>
          </a:xfrm>
          <a:prstGeom prst="rect">
            <a:avLst/>
          </a:prstGeom>
          <a:noFill/>
          <a:ln/>
        </p:spPr>
        <p:txBody>
          <a:bodyPr wrap="square" lIns="0" tIns="0" rIns="0" bIns="0" rtlCol="0" anchor="t"/>
          <a:lstStyle/>
          <a:p>
            <a:pPr marL="0" indent="0" algn="ctr">
              <a:lnSpc>
                <a:spcPct val="105000"/>
              </a:lnSpc>
              <a:buNone/>
            </a:pPr>
            <a:r>
              <a:rPr lang="ru-RU" sz="1100" dirty="0">
                <a:solidFill>
                  <a:srgbClr val="1F2A37"/>
                </a:solidFill>
                <a:latin typeface="Calibri" pitchFamily="34" charset="0"/>
                <a:ea typeface="Calibri" pitchFamily="34" charset="-122"/>
                <a:cs typeface="Calibri" pitchFamily="34" charset="-120"/>
              </a:rPr>
              <a:t>Структурированные и неструктурированные данные из множества источников.</a:t>
            </a:r>
          </a:p>
        </p:txBody>
      </p:sp>
      <p:sp>
        <p:nvSpPr>
          <p:cNvPr id="26" name="Text 19"/>
          <p:cNvSpPr/>
          <p:nvPr/>
        </p:nvSpPr>
        <p:spPr>
          <a:xfrm>
            <a:off x="502920" y="461314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Waller, M. A., &amp; Fawcett, S. E. (2013). Data science, predictive analytics, and big data. Journal of Business Logistics, 34(2), 77–84.</a:t>
            </a:r>
            <a:endParaRPr lang="en-US" sz="900" dirty="0"/>
          </a:p>
        </p:txBody>
      </p:sp>
      <p:sp>
        <p:nvSpPr>
          <p:cNvPr id="27" name="7-Point Star 4">
            <a:extLst>
              <a:ext uri="{FF2B5EF4-FFF2-40B4-BE49-F238E27FC236}">
                <a16:creationId xmlns:a16="http://schemas.microsoft.com/office/drawing/2014/main" id="{C896D5EE-286F-DDC1-B9C3-8FA00061D226}"/>
              </a:ext>
            </a:extLst>
          </p:cNvPr>
          <p:cNvSpPr/>
          <p:nvPr/>
        </p:nvSpPr>
        <p:spPr bwMode="auto">
          <a:xfrm>
            <a:off x="6998719" y="3339939"/>
            <a:ext cx="1514345" cy="1308887"/>
          </a:xfrm>
          <a:prstGeom prst="star7">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ky-KG" sz="1200" dirty="0">
                <a:solidFill>
                  <a:schemeClr val="bg1"/>
                </a:solidFill>
                <a:latin typeface="Times" charset="0"/>
              </a:rPr>
              <a:t>Правовые и этические вопросы.</a:t>
            </a:r>
            <a:endParaRPr kumimoji="0" lang="de-CH" sz="1200" b="0" i="0" u="none" strike="noStrike" cap="none" normalizeH="0" baseline="0" dirty="0">
              <a:ln>
                <a:noFill/>
              </a:ln>
              <a:solidFill>
                <a:schemeClr val="bg1"/>
              </a:solidFill>
              <a:effectLst/>
              <a:latin typeface="Times" charset="0"/>
            </a:endParaRPr>
          </a:p>
        </p:txBody>
      </p:sp>
      <p:sp>
        <p:nvSpPr>
          <p:cNvPr id="28" name="7-Point Star 5">
            <a:extLst>
              <a:ext uri="{FF2B5EF4-FFF2-40B4-BE49-F238E27FC236}">
                <a16:creationId xmlns:a16="http://schemas.microsoft.com/office/drawing/2014/main" id="{90DD51CA-A24C-A379-6737-579B7BDEA642}"/>
              </a:ext>
            </a:extLst>
          </p:cNvPr>
          <p:cNvSpPr/>
          <p:nvPr/>
        </p:nvSpPr>
        <p:spPr bwMode="auto">
          <a:xfrm>
            <a:off x="3155795" y="3180336"/>
            <a:ext cx="1881679" cy="1472465"/>
          </a:xfrm>
          <a:prstGeom prst="star7">
            <a:avLst/>
          </a:prstGeom>
          <a:ln>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ru-RU" sz="1000" dirty="0">
                <a:latin typeface="Times" charset="0"/>
              </a:rPr>
              <a:t>Анализ данных часто выявляет корреляцию, но не причинно-следственную связь.</a:t>
            </a:r>
          </a:p>
        </p:txBody>
      </p:sp>
      <p:sp>
        <p:nvSpPr>
          <p:cNvPr id="29" name="7-Point Star 6">
            <a:extLst>
              <a:ext uri="{FF2B5EF4-FFF2-40B4-BE49-F238E27FC236}">
                <a16:creationId xmlns:a16="http://schemas.microsoft.com/office/drawing/2014/main" id="{6358FEC5-CA84-6DEC-CBBD-3BBF49775708}"/>
              </a:ext>
            </a:extLst>
          </p:cNvPr>
          <p:cNvSpPr/>
          <p:nvPr/>
        </p:nvSpPr>
        <p:spPr bwMode="auto">
          <a:xfrm>
            <a:off x="5037474" y="3216015"/>
            <a:ext cx="1961245" cy="1397133"/>
          </a:xfrm>
          <a:prstGeom prst="star7">
            <a:avLst/>
          </a:prstGeom>
          <a:solidFill>
            <a:srgbClr val="FFC000"/>
          </a:solidFill>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ru-RU" sz="900" dirty="0">
                <a:solidFill>
                  <a:schemeClr val="tx1"/>
                </a:solidFill>
                <a:latin typeface="Times" charset="0"/>
              </a:rPr>
              <a:t>Большее количество данных не обязательно приводит к более глубокому пониманию.</a:t>
            </a:r>
          </a:p>
        </p:txBody>
      </p:sp>
      <p:sp>
        <p:nvSpPr>
          <p:cNvPr id="30" name="7-Point Star 7">
            <a:extLst>
              <a:ext uri="{FF2B5EF4-FFF2-40B4-BE49-F238E27FC236}">
                <a16:creationId xmlns:a16="http://schemas.microsoft.com/office/drawing/2014/main" id="{B8FD9229-CF1E-C10F-6880-ACDE79D4E4AD}"/>
              </a:ext>
            </a:extLst>
          </p:cNvPr>
          <p:cNvSpPr/>
          <p:nvPr/>
        </p:nvSpPr>
        <p:spPr bwMode="auto">
          <a:xfrm>
            <a:off x="1602357" y="3374453"/>
            <a:ext cx="1688919" cy="1238695"/>
          </a:xfrm>
          <a:prstGeom prst="star7">
            <a:avLst/>
          </a:prstGeom>
          <a:solidFill>
            <a:srgbClr val="FFC000"/>
          </a:solidFill>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ru-RU" sz="800" dirty="0">
                <a:solidFill>
                  <a:schemeClr val="tx1"/>
                </a:solidFill>
                <a:latin typeface="Times" charset="0"/>
              </a:rPr>
              <a:t>Большее количество данных болеене означает высокое качество данных.</a:t>
            </a:r>
          </a:p>
        </p:txBody>
      </p:sp>
      <p:sp>
        <p:nvSpPr>
          <p:cNvPr id="31" name="Text 1">
            <a:extLst>
              <a:ext uri="{FF2B5EF4-FFF2-40B4-BE49-F238E27FC236}">
                <a16:creationId xmlns:a16="http://schemas.microsoft.com/office/drawing/2014/main" id="{A1721981-97B3-25F6-B572-CEC5789C8A15}"/>
              </a:ext>
            </a:extLst>
          </p:cNvPr>
          <p:cNvSpPr/>
          <p:nvPr/>
        </p:nvSpPr>
        <p:spPr>
          <a:xfrm>
            <a:off x="269850" y="3790188"/>
            <a:ext cx="1659003" cy="658368"/>
          </a:xfrm>
          <a:prstGeom prst="rect">
            <a:avLst/>
          </a:prstGeom>
          <a:noFill/>
          <a:ln/>
        </p:spPr>
        <p:txBody>
          <a:bodyPr wrap="square" lIns="0" tIns="0" rIns="0" bIns="0" rtlCol="0" anchor="t"/>
          <a:lstStyle/>
          <a:p>
            <a:pPr marL="0" indent="0">
              <a:buNone/>
            </a:pPr>
            <a:r>
              <a:rPr lang="ky-KG" sz="2000" b="1" dirty="0">
                <a:solidFill>
                  <a:srgbClr val="0B3260"/>
                </a:solidFill>
                <a:latin typeface="Cambria" pitchFamily="34" charset="0"/>
                <a:ea typeface="Cambria" pitchFamily="34" charset="-122"/>
                <a:cs typeface="Cambria" pitchFamily="34" charset="-120"/>
              </a:rPr>
              <a:t>Проблемы:</a:t>
            </a:r>
          </a:p>
          <a:p>
            <a:pPr marL="0" indent="0">
              <a:buNone/>
            </a:pP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r>
              <a:rPr lang="ru-RU" sz="1100" b="1" kern="0" spc="200" dirty="0">
                <a:solidFill>
                  <a:srgbClr val="8C6A10"/>
                </a:solidFill>
                <a:latin typeface="Calibri" pitchFamily="34" charset="0"/>
                <a:ea typeface="Calibri" pitchFamily="34" charset="-122"/>
                <a:cs typeface="Calibri" pitchFamily="34" charset="-120"/>
              </a:rPr>
              <a:t>ЦИФРОВАЯ ЛОГИСТИКА</a:t>
            </a:r>
            <a:endParaRPr lang="en-US" sz="1100" dirty="0"/>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Лучшие практики IoT: управление дорожным движением и автопарком</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25</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417319"/>
            <a:ext cx="8138160" cy="2887051"/>
          </a:xfrm>
          <a:prstGeom prst="roundRect">
            <a:avLst>
              <a:gd name="adj" fmla="val 2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Shape 5"/>
          <p:cNvSpPr/>
          <p:nvPr/>
        </p:nvSpPr>
        <p:spPr>
          <a:xfrm>
            <a:off x="777240" y="1691640"/>
            <a:ext cx="548640" cy="548640"/>
          </a:xfrm>
          <a:prstGeom prst="ellipse">
            <a:avLst/>
          </a:prstGeom>
          <a:solidFill>
            <a:srgbClr val="0B3260"/>
          </a:solidFill>
          <a:ln/>
        </p:spPr>
        <p:txBody>
          <a:bodyPr/>
          <a:lstStyle/>
          <a:p>
            <a:endParaRPr lang="en-US"/>
          </a:p>
        </p:txBody>
      </p:sp>
      <p:pic>
        <p:nvPicPr>
          <p:cNvPr id="10"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919886" y="1834286"/>
            <a:ext cx="263347" cy="263347"/>
          </a:xfrm>
          <a:prstGeom prst="rect">
            <a:avLst/>
          </a:prstGeom>
        </p:spPr>
      </p:pic>
      <p:sp>
        <p:nvSpPr>
          <p:cNvPr id="11" name="Text 6"/>
          <p:cNvSpPr/>
          <p:nvPr/>
        </p:nvSpPr>
        <p:spPr>
          <a:xfrm>
            <a:off x="1508760" y="1691640"/>
            <a:ext cx="6949440" cy="457200"/>
          </a:xfrm>
          <a:prstGeom prst="rect">
            <a:avLst/>
          </a:prstGeom>
          <a:noFill/>
          <a:ln/>
        </p:spPr>
        <p:txBody>
          <a:bodyPr wrap="square" lIns="0" tIns="0" rIns="0" bIns="0" rtlCol="0" anchor="ctr"/>
          <a:lstStyle/>
          <a:p>
            <a:pPr marL="0" indent="0">
              <a:buNone/>
            </a:pPr>
            <a:r>
              <a:rPr lang="ru-RU" sz="1600" b="1" dirty="0">
                <a:solidFill>
                  <a:srgbClr val="0B3260"/>
                </a:solidFill>
                <a:latin typeface="Cambria" pitchFamily="34" charset="0"/>
                <a:ea typeface="Cambria" pitchFamily="34" charset="-122"/>
                <a:cs typeface="Cambria" pitchFamily="34" charset="-120"/>
              </a:rPr>
              <a:t>Сеульская система управления транспортом и информацией (TOPIS)</a:t>
            </a:r>
          </a:p>
        </p:txBody>
      </p:sp>
      <p:sp>
        <p:nvSpPr>
          <p:cNvPr id="12" name="Text 7"/>
          <p:cNvSpPr/>
          <p:nvPr/>
        </p:nvSpPr>
        <p:spPr>
          <a:xfrm>
            <a:off x="635620" y="2286000"/>
            <a:ext cx="7941452" cy="1737360"/>
          </a:xfrm>
          <a:prstGeom prst="rect">
            <a:avLst/>
          </a:prstGeom>
          <a:noFill/>
          <a:ln/>
        </p:spPr>
        <p:txBody>
          <a:bodyPr wrap="square" lIns="0" tIns="0" rIns="0" bIns="0" rtlCol="0" anchor="t"/>
          <a:lstStyle/>
          <a:p>
            <a:pPr marL="177800" indent="-177800">
              <a:spcAft>
                <a:spcPts val="800"/>
              </a:spcAft>
              <a:buSzPct val="100000"/>
              <a:buChar char="▪"/>
            </a:pPr>
            <a:r>
              <a:rPr lang="ru-RU" sz="1600" dirty="0">
                <a:solidFill>
                  <a:srgbClr val="1F2A37"/>
                </a:solidFill>
                <a:latin typeface="Calibri" pitchFamily="34" charset="0"/>
                <a:ea typeface="Calibri" pitchFamily="34" charset="-122"/>
                <a:cs typeface="Calibri" pitchFamily="34" charset="-120"/>
              </a:rPr>
              <a:t>Городская платформа, работающая в режиме реального времени и объединяющая управление светофорами, работу автобусного транспорта и данные о происшествиях в единый центр управления.</a:t>
            </a:r>
          </a:p>
          <a:p>
            <a:pPr marL="177800" indent="-177800">
              <a:spcAft>
                <a:spcPts val="800"/>
              </a:spcAft>
              <a:buSzPct val="100000"/>
              <a:buChar char="▪"/>
            </a:pPr>
            <a:r>
              <a:rPr lang="ru-RU" sz="1600" dirty="0">
                <a:solidFill>
                  <a:srgbClr val="1F2A37"/>
                </a:solidFill>
                <a:latin typeface="Calibri" pitchFamily="34" charset="0"/>
                <a:ea typeface="Calibri" pitchFamily="34" charset="-122"/>
                <a:cs typeface="Calibri" pitchFamily="34" charset="-120"/>
              </a:rPr>
              <a:t>Координирует реагирование на заторы и сбои по всей транспортной и распределительной сети города в режиме реального времени.</a:t>
            </a:r>
          </a:p>
          <a:p>
            <a:pPr marL="177800" indent="-177800">
              <a:spcAft>
                <a:spcPts val="800"/>
              </a:spcAft>
              <a:buSzPct val="100000"/>
              <a:buChar char="▪"/>
            </a:pPr>
            <a:r>
              <a:rPr lang="ru-RU" sz="1600" dirty="0">
                <a:solidFill>
                  <a:srgbClr val="1F2A37"/>
                </a:solidFill>
                <a:latin typeface="Calibri" pitchFamily="34" charset="0"/>
                <a:ea typeface="Calibri" pitchFamily="34" charset="-122"/>
                <a:cs typeface="Calibri" pitchFamily="34" charset="-120"/>
              </a:rPr>
              <a:t>Демонстрирует, как городская инфраструктура IoT может напрямую поддерживать городскую логистику и повышать надежность доставки «последней мили».</a:t>
            </a:r>
            <a:endParaRPr lang="en-US" sz="1600" dirty="0"/>
          </a:p>
        </p:txBody>
      </p:sp>
      <p:sp>
        <p:nvSpPr>
          <p:cNvPr id="13" name="Text 8"/>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Seoul Metropolitan Government. Transport Operation &amp; Information Service (TOPIS). https://topis.seoul.go.kr</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en-US" sz="1100" b="1" kern="0" spc="200" dirty="0">
                <a:solidFill>
                  <a:srgbClr val="8C6A10"/>
                </a:solidFill>
                <a:latin typeface="Calibri" pitchFamily="34" charset="0"/>
                <a:ea typeface="Calibri" pitchFamily="34" charset="-122"/>
                <a:cs typeface="Calibri" pitchFamily="34" charset="-120"/>
              </a:rPr>
              <a:t>DIGITAL LOGISTICS</a:t>
            </a:r>
            <a:endParaRPr lang="en-US" sz="1100" dirty="0"/>
          </a:p>
        </p:txBody>
      </p:sp>
      <p:sp>
        <p:nvSpPr>
          <p:cNvPr id="3" name="Text 1"/>
          <p:cNvSpPr/>
          <p:nvPr/>
        </p:nvSpPr>
        <p:spPr>
          <a:xfrm>
            <a:off x="502920" y="566928"/>
            <a:ext cx="8531352"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Лучшие практики IoT: smartPORT в порту Гамбурга</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26</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417320"/>
            <a:ext cx="8138160" cy="2875900"/>
          </a:xfrm>
          <a:prstGeom prst="roundRect">
            <a:avLst>
              <a:gd name="adj" fmla="val 2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Shape 5"/>
          <p:cNvSpPr/>
          <p:nvPr/>
        </p:nvSpPr>
        <p:spPr>
          <a:xfrm>
            <a:off x="777240" y="1691640"/>
            <a:ext cx="548640" cy="548640"/>
          </a:xfrm>
          <a:prstGeom prst="ellipse">
            <a:avLst/>
          </a:prstGeom>
          <a:solidFill>
            <a:srgbClr val="0B3260"/>
          </a:solidFill>
          <a:ln/>
        </p:spPr>
        <p:txBody>
          <a:bodyPr/>
          <a:lstStyle/>
          <a:p>
            <a:endParaRPr lang="en-US"/>
          </a:p>
        </p:txBody>
      </p:sp>
      <p:pic>
        <p:nvPicPr>
          <p:cNvPr id="10"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848563" y="1762963"/>
            <a:ext cx="405994" cy="405994"/>
          </a:xfrm>
          <a:prstGeom prst="rect">
            <a:avLst/>
          </a:prstGeom>
        </p:spPr>
      </p:pic>
      <p:sp>
        <p:nvSpPr>
          <p:cNvPr id="11" name="Text 6"/>
          <p:cNvSpPr/>
          <p:nvPr/>
        </p:nvSpPr>
        <p:spPr>
          <a:xfrm>
            <a:off x="1508760" y="1691640"/>
            <a:ext cx="6949440" cy="457200"/>
          </a:xfrm>
          <a:prstGeom prst="rect">
            <a:avLst/>
          </a:prstGeom>
          <a:noFill/>
          <a:ln/>
        </p:spPr>
        <p:txBody>
          <a:bodyPr wrap="square" lIns="0" tIns="0" rIns="0" bIns="0" rtlCol="0" anchor="ctr"/>
          <a:lstStyle/>
          <a:p>
            <a:pPr marL="0" indent="0">
              <a:buNone/>
            </a:pPr>
            <a:r>
              <a:rPr lang="ru-RU" sz="1500" b="1" dirty="0">
                <a:solidFill>
                  <a:srgbClr val="0B3260"/>
                </a:solidFill>
                <a:latin typeface="Cambria" pitchFamily="34" charset="0"/>
                <a:ea typeface="Cambria" pitchFamily="34" charset="-122"/>
                <a:cs typeface="Cambria" pitchFamily="34" charset="-120"/>
              </a:rPr>
              <a:t>300 дорожных датчиков для управления движением и парковкой</a:t>
            </a:r>
          </a:p>
        </p:txBody>
      </p:sp>
      <p:sp>
        <p:nvSpPr>
          <p:cNvPr id="12" name="Text 7"/>
          <p:cNvSpPr/>
          <p:nvPr/>
        </p:nvSpPr>
        <p:spPr>
          <a:xfrm>
            <a:off x="777240" y="2286000"/>
            <a:ext cx="7589520" cy="1737360"/>
          </a:xfrm>
          <a:prstGeom prst="rect">
            <a:avLst/>
          </a:prstGeom>
          <a:noFill/>
          <a:ln/>
        </p:spPr>
        <p:txBody>
          <a:bodyPr wrap="square" lIns="0" tIns="0" rIns="0" bIns="0" rtlCol="0" anchor="t"/>
          <a:lstStyle/>
          <a:p>
            <a:pPr marL="177800" indent="-177800">
              <a:spcAft>
                <a:spcPts val="800"/>
              </a:spcAft>
              <a:buSzPct val="100000"/>
              <a:buChar char="▪"/>
            </a:pPr>
            <a:r>
              <a:rPr lang="ru-RU" sz="1600" dirty="0">
                <a:solidFill>
                  <a:srgbClr val="1F2A37"/>
                </a:solidFill>
                <a:latin typeface="Calibri" pitchFamily="34" charset="0"/>
                <a:ea typeface="Calibri" pitchFamily="34" charset="-122"/>
                <a:cs typeface="Calibri" pitchFamily="34" charset="-120"/>
              </a:rPr>
              <a:t>Дорожные датчики передают данные о дорожной обстановке в режиме реального времени, что позволяет управлять сбоями и снижать заторы вокруг порта.</a:t>
            </a:r>
          </a:p>
          <a:p>
            <a:pPr marL="177800" indent="-177800">
              <a:spcAft>
                <a:spcPts val="800"/>
              </a:spcAft>
              <a:buSzPct val="100000"/>
              <a:buChar char="▪"/>
            </a:pPr>
            <a:r>
              <a:rPr lang="ru-RU" sz="1600" dirty="0">
                <a:solidFill>
                  <a:srgbClr val="1F2A37"/>
                </a:solidFill>
                <a:latin typeface="Calibri" pitchFamily="34" charset="0"/>
                <a:ea typeface="Calibri" pitchFamily="34" charset="-122"/>
                <a:cs typeface="Calibri" pitchFamily="34" charset="-120"/>
              </a:rPr>
              <a:t>Способствуют повышению эффективности работы порта и дальнейшему экономическому развитию портового региона.</a:t>
            </a:r>
          </a:p>
          <a:p>
            <a:pPr marL="177800" indent="-177800">
              <a:spcAft>
                <a:spcPts val="800"/>
              </a:spcAft>
              <a:buSzPct val="100000"/>
              <a:buChar char="▪"/>
            </a:pPr>
            <a:r>
              <a:rPr lang="ru-RU" sz="1600" dirty="0">
                <a:solidFill>
                  <a:srgbClr val="1F2A37"/>
                </a:solidFill>
                <a:latin typeface="Calibri" pitchFamily="34" charset="0"/>
                <a:ea typeface="Calibri" pitchFamily="34" charset="-122"/>
                <a:cs typeface="Calibri" pitchFamily="34" charset="-120"/>
              </a:rPr>
              <a:t>Предоставляют информацию о наличии парковочных мест в режиме реального времени, сокращая ненужное движение транспортных средств в поисках парковки.</a:t>
            </a:r>
            <a:endParaRPr lang="en-US" sz="1600" dirty="0"/>
          </a:p>
        </p:txBody>
      </p:sp>
      <p:sp>
        <p:nvSpPr>
          <p:cNvPr id="13" name="Text 8"/>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Saxe, S., &amp; Baumöl, U. (2018). Digitalisierung @ Hamburg Port Authority (HPA). Controlling, 30(S), 76–88.</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r>
              <a:rPr lang="ru-RU" sz="1100" b="1" kern="0" spc="200" dirty="0">
                <a:solidFill>
                  <a:srgbClr val="8C6A10"/>
                </a:solidFill>
                <a:latin typeface="Calibri" pitchFamily="34" charset="0"/>
                <a:ea typeface="Calibri" pitchFamily="34" charset="-122"/>
                <a:cs typeface="Calibri" pitchFamily="34" charset="-120"/>
              </a:rPr>
              <a:t>ЦИФРОВАЯ ЛОГИСТИКА</a:t>
            </a:r>
            <a:endParaRPr lang="en-US" sz="1100" dirty="0"/>
          </a:p>
        </p:txBody>
      </p:sp>
      <p:sp>
        <p:nvSpPr>
          <p:cNvPr id="3" name="Text 1"/>
          <p:cNvSpPr/>
          <p:nvPr/>
        </p:nvSpPr>
        <p:spPr>
          <a:xfrm>
            <a:off x="245997" y="622554"/>
            <a:ext cx="8138160" cy="658368"/>
          </a:xfrm>
          <a:prstGeom prst="rect">
            <a:avLst/>
          </a:prstGeom>
          <a:noFill/>
          <a:ln/>
        </p:spPr>
        <p:txBody>
          <a:bodyPr wrap="square" lIns="0" tIns="0" rIns="0" bIns="0" rtlCol="0" anchor="t"/>
          <a:lstStyle/>
          <a:p>
            <a:pPr marL="0" indent="0">
              <a:buNone/>
            </a:pPr>
            <a:r>
              <a:rPr lang="ru-RU" sz="2500" b="1" dirty="0">
                <a:solidFill>
                  <a:srgbClr val="0B3260"/>
                </a:solidFill>
                <a:latin typeface="Cambria" pitchFamily="34" charset="0"/>
                <a:ea typeface="Cambria" pitchFamily="34" charset="-122"/>
                <a:cs typeface="Cambria" pitchFamily="34" charset="-120"/>
              </a:rPr>
              <a:t>Связанная розничная торговля: клиентский опыт</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27</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417320"/>
            <a:ext cx="3909060" cy="2880360"/>
          </a:xfrm>
          <a:prstGeom prst="roundRect">
            <a:avLst>
              <a:gd name="adj" fmla="val 1905"/>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Text 5"/>
          <p:cNvSpPr/>
          <p:nvPr/>
        </p:nvSpPr>
        <p:spPr>
          <a:xfrm>
            <a:off x="704088" y="1563624"/>
            <a:ext cx="3506724" cy="365760"/>
          </a:xfrm>
          <a:prstGeom prst="rect">
            <a:avLst/>
          </a:prstGeom>
          <a:noFill/>
          <a:ln/>
        </p:spPr>
        <p:txBody>
          <a:bodyPr wrap="square" lIns="0" tIns="0" rIns="0" bIns="0" rtlCol="0" anchor="ctr"/>
          <a:lstStyle/>
          <a:p>
            <a:pPr marL="0" indent="0">
              <a:buNone/>
            </a:pPr>
            <a:r>
              <a:rPr lang="ky-KG" sz="2000" b="1" dirty="0">
                <a:solidFill>
                  <a:srgbClr val="0B3260"/>
                </a:solidFill>
                <a:latin typeface="Cambria" pitchFamily="34" charset="0"/>
                <a:ea typeface="Cambria" pitchFamily="34" charset="-122"/>
                <a:cs typeface="Cambria" pitchFamily="34" charset="-120"/>
              </a:rPr>
              <a:t>Для розничных компаний</a:t>
            </a:r>
          </a:p>
        </p:txBody>
      </p:sp>
      <p:sp>
        <p:nvSpPr>
          <p:cNvPr id="10" name="Text 6"/>
          <p:cNvSpPr/>
          <p:nvPr/>
        </p:nvSpPr>
        <p:spPr>
          <a:xfrm>
            <a:off x="740664" y="1947672"/>
            <a:ext cx="3506724" cy="2194560"/>
          </a:xfrm>
          <a:prstGeom prst="rect">
            <a:avLst/>
          </a:prstGeom>
          <a:noFill/>
          <a:ln/>
        </p:spPr>
        <p:txBody>
          <a:bodyPr wrap="square" lIns="0" tIns="0" rIns="0" bIns="0" rtlCol="0" anchor="t"/>
          <a:lstStyle/>
          <a:p>
            <a:pPr marL="177800" indent="-177800">
              <a:lnSpc>
                <a:spcPct val="112000"/>
              </a:lnSpc>
              <a:spcAft>
                <a:spcPts val="600"/>
              </a:spcAft>
              <a:buSzPct val="100000"/>
              <a:buChar char="▪"/>
            </a:pPr>
            <a:r>
              <a:rPr lang="ru-RU" dirty="0">
                <a:solidFill>
                  <a:srgbClr val="1F2A37"/>
                </a:solidFill>
                <a:latin typeface="Calibri" pitchFamily="34" charset="0"/>
                <a:ea typeface="Calibri" pitchFamily="34" charset="-122"/>
                <a:cs typeface="Calibri" pitchFamily="34" charset="-120"/>
              </a:rPr>
              <a:t>Наличие товаров на полках и прозрачность запасов</a:t>
            </a:r>
          </a:p>
          <a:p>
            <a:pPr marL="177800" indent="-177800">
              <a:lnSpc>
                <a:spcPct val="112000"/>
              </a:lnSpc>
              <a:spcAft>
                <a:spcPts val="600"/>
              </a:spcAft>
              <a:buSzPct val="100000"/>
              <a:buChar char="▪"/>
            </a:pPr>
            <a:r>
              <a:rPr lang="ru-RU" dirty="0">
                <a:solidFill>
                  <a:srgbClr val="1F2A37"/>
                </a:solidFill>
                <a:latin typeface="Calibri" pitchFamily="34" charset="0"/>
                <a:ea typeface="Calibri" pitchFamily="34" charset="-122"/>
                <a:cs typeface="Calibri" pitchFamily="34" charset="-120"/>
              </a:rPr>
              <a:t>Оптимизация ассортимента товаров</a:t>
            </a:r>
          </a:p>
          <a:p>
            <a:pPr marL="177800" indent="-177800">
              <a:lnSpc>
                <a:spcPct val="112000"/>
              </a:lnSpc>
              <a:spcAft>
                <a:spcPts val="600"/>
              </a:spcAft>
              <a:buSzPct val="100000"/>
              <a:buChar char="▪"/>
            </a:pPr>
            <a:r>
              <a:rPr lang="ru-RU" dirty="0">
                <a:solidFill>
                  <a:srgbClr val="1F2A37"/>
                </a:solidFill>
                <a:latin typeface="Calibri" pitchFamily="34" charset="0"/>
                <a:ea typeface="Calibri" pitchFamily="34" charset="-122"/>
                <a:cs typeface="Calibri" pitchFamily="34" charset="-120"/>
              </a:rPr>
              <a:t>Соблюдение планограмм</a:t>
            </a:r>
          </a:p>
          <a:p>
            <a:pPr marL="177800" indent="-177800">
              <a:lnSpc>
                <a:spcPct val="112000"/>
              </a:lnSpc>
              <a:spcAft>
                <a:spcPts val="600"/>
              </a:spcAft>
              <a:buSzPct val="100000"/>
              <a:buChar char="▪"/>
            </a:pPr>
            <a:r>
              <a:rPr lang="ru-RU" dirty="0">
                <a:solidFill>
                  <a:srgbClr val="1F2A37"/>
                </a:solidFill>
                <a:latin typeface="Calibri" pitchFamily="34" charset="0"/>
                <a:ea typeface="Calibri" pitchFamily="34" charset="-122"/>
                <a:cs typeface="Calibri" pitchFamily="34" charset="-120"/>
              </a:rPr>
              <a:t>Предотвращение потерь</a:t>
            </a:r>
          </a:p>
        </p:txBody>
      </p:sp>
      <p:sp>
        <p:nvSpPr>
          <p:cNvPr id="11" name="Shape 7"/>
          <p:cNvSpPr/>
          <p:nvPr/>
        </p:nvSpPr>
        <p:spPr>
          <a:xfrm>
            <a:off x="4732020" y="1417320"/>
            <a:ext cx="3909060" cy="2880360"/>
          </a:xfrm>
          <a:prstGeom prst="roundRect">
            <a:avLst>
              <a:gd name="adj" fmla="val 1905"/>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2" name="Text 8"/>
          <p:cNvSpPr/>
          <p:nvPr/>
        </p:nvSpPr>
        <p:spPr>
          <a:xfrm>
            <a:off x="4933188" y="1563624"/>
            <a:ext cx="3506724" cy="365760"/>
          </a:xfrm>
          <a:prstGeom prst="rect">
            <a:avLst/>
          </a:prstGeom>
          <a:noFill/>
          <a:ln/>
        </p:spPr>
        <p:txBody>
          <a:bodyPr wrap="square" lIns="0" tIns="0" rIns="0" bIns="0" rtlCol="0" anchor="ctr"/>
          <a:lstStyle/>
          <a:p>
            <a:pPr marL="0" indent="0">
              <a:buNone/>
            </a:pPr>
            <a:r>
              <a:rPr lang="ky-KG" sz="2000" b="1" dirty="0">
                <a:solidFill>
                  <a:srgbClr val="0B3260"/>
                </a:solidFill>
                <a:latin typeface="Cambria" pitchFamily="34" charset="0"/>
                <a:ea typeface="Cambria" pitchFamily="34" charset="-122"/>
                <a:cs typeface="Cambria" pitchFamily="34" charset="-120"/>
              </a:rPr>
              <a:t>Для потребителей</a:t>
            </a:r>
          </a:p>
        </p:txBody>
      </p:sp>
      <p:sp>
        <p:nvSpPr>
          <p:cNvPr id="13" name="Text 9"/>
          <p:cNvSpPr/>
          <p:nvPr/>
        </p:nvSpPr>
        <p:spPr>
          <a:xfrm>
            <a:off x="4969764" y="1947672"/>
            <a:ext cx="3506724" cy="2194560"/>
          </a:xfrm>
          <a:prstGeom prst="rect">
            <a:avLst/>
          </a:prstGeom>
          <a:noFill/>
          <a:ln/>
        </p:spPr>
        <p:txBody>
          <a:bodyPr wrap="square" lIns="0" tIns="0" rIns="0" bIns="0" rtlCol="0" anchor="t"/>
          <a:lstStyle/>
          <a:p>
            <a:pPr marL="177800" indent="-177800">
              <a:lnSpc>
                <a:spcPct val="112000"/>
              </a:lnSpc>
              <a:spcAft>
                <a:spcPts val="600"/>
              </a:spcAft>
              <a:buSzPct val="100000"/>
              <a:buChar char="▪"/>
            </a:pPr>
            <a:r>
              <a:rPr lang="ru-RU" dirty="0">
                <a:solidFill>
                  <a:srgbClr val="1F2A37"/>
                </a:solidFill>
                <a:latin typeface="Calibri" pitchFamily="34" charset="0"/>
                <a:ea typeface="Calibri" pitchFamily="34" charset="-122"/>
                <a:cs typeface="Calibri" pitchFamily="34" charset="-120"/>
              </a:rPr>
              <a:t>Более быстрое обслуживание на кассе</a:t>
            </a:r>
          </a:p>
          <a:p>
            <a:pPr marL="177800" indent="-177800">
              <a:lnSpc>
                <a:spcPct val="112000"/>
              </a:lnSpc>
              <a:spcAft>
                <a:spcPts val="600"/>
              </a:spcAft>
              <a:buSzPct val="100000"/>
              <a:buChar char="▪"/>
            </a:pPr>
            <a:r>
              <a:rPr lang="ru-RU" dirty="0">
                <a:solidFill>
                  <a:srgbClr val="1F2A37"/>
                </a:solidFill>
                <a:latin typeface="Calibri" pitchFamily="34" charset="0"/>
                <a:ea typeface="Calibri" pitchFamily="34" charset="-122"/>
                <a:cs typeface="Calibri" pitchFamily="34" charset="-120"/>
              </a:rPr>
              <a:t>Навигация по магазину</a:t>
            </a:r>
          </a:p>
          <a:p>
            <a:pPr marL="177800" indent="-177800">
              <a:lnSpc>
                <a:spcPct val="112000"/>
              </a:lnSpc>
              <a:spcAft>
                <a:spcPts val="600"/>
              </a:spcAft>
              <a:buSzPct val="100000"/>
              <a:buChar char="▪"/>
            </a:pPr>
            <a:r>
              <a:rPr lang="ru-RU" dirty="0">
                <a:solidFill>
                  <a:srgbClr val="1F2A37"/>
                </a:solidFill>
                <a:latin typeface="Calibri" pitchFamily="34" charset="0"/>
                <a:ea typeface="Calibri" pitchFamily="34" charset="-122"/>
                <a:cs typeface="Calibri" pitchFamily="34" charset="-120"/>
              </a:rPr>
              <a:t>Мобильные платежи</a:t>
            </a:r>
            <a:endParaRPr lang="en-US" dirty="0"/>
          </a:p>
        </p:txBody>
      </p:sp>
      <p:sp>
        <p:nvSpPr>
          <p:cNvPr id="14" name="Text 10"/>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Angeles, R. (2005). RFID technologies: Supply-chain applications and implementation issues. Information Systems Management, 22(1), 51–65.</a:t>
            </a:r>
            <a:endParaRPr lang="en-US" sz="900" dirty="0"/>
          </a:p>
        </p:txBody>
      </p:sp>
      <p:pic>
        <p:nvPicPr>
          <p:cNvPr id="15" name="Google Shape;177;g291ed7dfb31_1_11">
            <a:extLst>
              <a:ext uri="{FF2B5EF4-FFF2-40B4-BE49-F238E27FC236}">
                <a16:creationId xmlns:a16="http://schemas.microsoft.com/office/drawing/2014/main" id="{3EA044B4-44B7-3DDB-5E24-035A6478FC7F}"/>
              </a:ext>
            </a:extLst>
          </p:cNvPr>
          <p:cNvPicPr preferRelativeResize="0"/>
          <p:nvPr/>
        </p:nvPicPr>
        <p:blipFill rotWithShape="1">
          <a:blip r:embed="rId5">
            <a:alphaModFix/>
          </a:blip>
          <a:srcRect/>
          <a:stretch/>
        </p:blipFill>
        <p:spPr>
          <a:xfrm>
            <a:off x="7416374" y="3044952"/>
            <a:ext cx="1616423" cy="101164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ЦИФРОВАЯ ЛОГИСТИКА</a:t>
            </a:r>
          </a:p>
        </p:txBody>
      </p:sp>
      <p:sp>
        <p:nvSpPr>
          <p:cNvPr id="3" name="Text 1"/>
          <p:cNvSpPr/>
          <p:nvPr/>
        </p:nvSpPr>
        <p:spPr>
          <a:xfrm>
            <a:off x="502920" y="566928"/>
            <a:ext cx="7012858" cy="658368"/>
          </a:xfrm>
          <a:prstGeom prst="rect">
            <a:avLst/>
          </a:prstGeom>
          <a:noFill/>
          <a:ln/>
        </p:spPr>
        <p:txBody>
          <a:bodyPr wrap="square" lIns="0" tIns="0" rIns="0" bIns="0" rtlCol="0" anchor="t"/>
          <a:lstStyle/>
          <a:p>
            <a:pPr marL="0" indent="0">
              <a:buNone/>
            </a:pPr>
            <a:r>
              <a:rPr lang="ru-RU" sz="2400" b="1" dirty="0">
                <a:solidFill>
                  <a:srgbClr val="0B3260"/>
                </a:solidFill>
                <a:latin typeface="Cambria" pitchFamily="34" charset="0"/>
                <a:ea typeface="Cambria" pitchFamily="34" charset="-122"/>
                <a:cs typeface="Cambria" pitchFamily="34" charset="-120"/>
              </a:rPr>
              <a:t>Умное складирование и управление автопарком и активами</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28</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210312" y="1353312"/>
            <a:ext cx="420624" cy="420624"/>
          </a:xfrm>
          <a:prstGeom prst="ellipse">
            <a:avLst/>
          </a:prstGeom>
          <a:solidFill>
            <a:srgbClr val="0B3260"/>
          </a:solidFill>
          <a:ln/>
        </p:spPr>
        <p:txBody>
          <a:bodyPr/>
          <a:lstStyle/>
          <a:p>
            <a:endParaRPr lang="en-US"/>
          </a:p>
        </p:txBody>
      </p:sp>
      <p:pic>
        <p:nvPicPr>
          <p:cNvPr id="9"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319674" y="1462674"/>
            <a:ext cx="201900" cy="201900"/>
          </a:xfrm>
          <a:prstGeom prst="rect">
            <a:avLst/>
          </a:prstGeom>
        </p:spPr>
      </p:pic>
      <p:sp>
        <p:nvSpPr>
          <p:cNvPr id="10" name="Text 5"/>
          <p:cNvSpPr/>
          <p:nvPr/>
        </p:nvSpPr>
        <p:spPr>
          <a:xfrm>
            <a:off x="661716" y="1243584"/>
            <a:ext cx="6379584" cy="640080"/>
          </a:xfrm>
          <a:prstGeom prst="rect">
            <a:avLst/>
          </a:prstGeom>
          <a:noFill/>
          <a:ln/>
        </p:spPr>
        <p:txBody>
          <a:bodyPr wrap="square" lIns="0" tIns="0" rIns="0" bIns="0" rtlCol="0" anchor="ctr"/>
          <a:lstStyle/>
          <a:p>
            <a:pPr marL="0" indent="0">
              <a:lnSpc>
                <a:spcPct val="108000"/>
              </a:lnSpc>
              <a:buNone/>
            </a:pPr>
            <a:r>
              <a:rPr lang="ru-RU" sz="1250" b="1" dirty="0">
                <a:solidFill>
                  <a:srgbClr val="002060"/>
                </a:solidFill>
                <a:latin typeface="Calibri" pitchFamily="34" charset="0"/>
                <a:ea typeface="Calibri" pitchFamily="34" charset="-122"/>
                <a:cs typeface="Calibri" pitchFamily="34" charset="-120"/>
              </a:rPr>
              <a:t>Умное складирование </a:t>
            </a:r>
            <a:r>
              <a:rPr lang="ru-RU" sz="1250" dirty="0">
                <a:solidFill>
                  <a:srgbClr val="1F2A37"/>
                </a:solidFill>
                <a:latin typeface="Calibri" pitchFamily="34" charset="0"/>
                <a:ea typeface="Calibri" pitchFamily="34" charset="-122"/>
                <a:cs typeface="Calibri" pitchFamily="34" charset="-120"/>
              </a:rPr>
              <a:t>— объединяет стеллажные системы, погрузочно-разгрузочное оборудование и запасы с системой мониторинга в режиме реального времени.</a:t>
            </a:r>
          </a:p>
        </p:txBody>
      </p:sp>
      <p:sp>
        <p:nvSpPr>
          <p:cNvPr id="11" name="Shape 6"/>
          <p:cNvSpPr/>
          <p:nvPr/>
        </p:nvSpPr>
        <p:spPr>
          <a:xfrm>
            <a:off x="210312" y="2084832"/>
            <a:ext cx="420624" cy="420624"/>
          </a:xfrm>
          <a:prstGeom prst="ellipse">
            <a:avLst/>
          </a:prstGeom>
          <a:solidFill>
            <a:srgbClr val="0B3260"/>
          </a:solidFill>
          <a:ln/>
        </p:spPr>
        <p:txBody>
          <a:bodyPr/>
          <a:lstStyle/>
          <a:p>
            <a:endParaRPr lang="en-US"/>
          </a:p>
        </p:txBody>
      </p:sp>
      <p:pic>
        <p:nvPicPr>
          <p:cNvPr id="12"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319674" y="2194194"/>
            <a:ext cx="201900" cy="201900"/>
          </a:xfrm>
          <a:prstGeom prst="rect">
            <a:avLst/>
          </a:prstGeom>
        </p:spPr>
      </p:pic>
      <p:sp>
        <p:nvSpPr>
          <p:cNvPr id="13" name="Text 7"/>
          <p:cNvSpPr/>
          <p:nvPr/>
        </p:nvSpPr>
        <p:spPr>
          <a:xfrm>
            <a:off x="661716" y="1975104"/>
            <a:ext cx="6275925" cy="640080"/>
          </a:xfrm>
          <a:prstGeom prst="rect">
            <a:avLst/>
          </a:prstGeom>
          <a:noFill/>
          <a:ln/>
        </p:spPr>
        <p:txBody>
          <a:bodyPr wrap="square" lIns="0" tIns="0" rIns="0" bIns="0" rtlCol="0" anchor="ctr"/>
          <a:lstStyle/>
          <a:p>
            <a:pPr marL="0" indent="0">
              <a:lnSpc>
                <a:spcPct val="108000"/>
              </a:lnSpc>
              <a:buNone/>
            </a:pPr>
            <a:r>
              <a:rPr lang="ru-RU" sz="1250" b="1" dirty="0">
                <a:solidFill>
                  <a:srgbClr val="002060"/>
                </a:solidFill>
                <a:latin typeface="Calibri" pitchFamily="34" charset="0"/>
                <a:ea typeface="Calibri" pitchFamily="34" charset="-122"/>
                <a:cs typeface="Calibri" pitchFamily="34" charset="-120"/>
              </a:rPr>
              <a:t>Мониторинг использования </a:t>
            </a:r>
            <a:r>
              <a:rPr lang="ru-RU" sz="1250" dirty="0">
                <a:solidFill>
                  <a:srgbClr val="1F2A37"/>
                </a:solidFill>
                <a:latin typeface="Calibri" pitchFamily="34" charset="0"/>
                <a:ea typeface="Calibri" pitchFamily="34" charset="-122"/>
                <a:cs typeface="Calibri" pitchFamily="34" charset="-120"/>
              </a:rPr>
              <a:t>— отслеживает, как часто используются грузовые автомобили, контейнеры и оборудование, а также время их простоя.</a:t>
            </a:r>
          </a:p>
        </p:txBody>
      </p:sp>
      <p:sp>
        <p:nvSpPr>
          <p:cNvPr id="14" name="Shape 8"/>
          <p:cNvSpPr/>
          <p:nvPr/>
        </p:nvSpPr>
        <p:spPr>
          <a:xfrm>
            <a:off x="210312" y="2816352"/>
            <a:ext cx="420624" cy="420624"/>
          </a:xfrm>
          <a:prstGeom prst="ellipse">
            <a:avLst/>
          </a:prstGeom>
          <a:solidFill>
            <a:srgbClr val="0B3260"/>
          </a:solidFill>
          <a:ln/>
        </p:spPr>
        <p:txBody>
          <a:bodyPr/>
          <a:lstStyle/>
          <a:p>
            <a:endParaRPr lang="en-US"/>
          </a:p>
        </p:txBody>
      </p:sp>
      <p:pic>
        <p:nvPicPr>
          <p:cNvPr id="15"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319674" y="2925714"/>
            <a:ext cx="201900" cy="201900"/>
          </a:xfrm>
          <a:prstGeom prst="rect">
            <a:avLst/>
          </a:prstGeom>
        </p:spPr>
      </p:pic>
      <p:sp>
        <p:nvSpPr>
          <p:cNvPr id="16" name="Text 9"/>
          <p:cNvSpPr/>
          <p:nvPr/>
        </p:nvSpPr>
        <p:spPr>
          <a:xfrm>
            <a:off x="661716" y="2706624"/>
            <a:ext cx="6367105" cy="640080"/>
          </a:xfrm>
          <a:prstGeom prst="rect">
            <a:avLst/>
          </a:prstGeom>
          <a:noFill/>
          <a:ln/>
        </p:spPr>
        <p:txBody>
          <a:bodyPr wrap="square" lIns="0" tIns="0" rIns="0" bIns="0" rtlCol="0" anchor="ctr"/>
          <a:lstStyle/>
          <a:p>
            <a:pPr marL="0" indent="0">
              <a:lnSpc>
                <a:spcPct val="108000"/>
              </a:lnSpc>
              <a:buNone/>
            </a:pPr>
            <a:r>
              <a:rPr lang="ru-RU" sz="1250" b="1" dirty="0">
                <a:solidFill>
                  <a:srgbClr val="002060"/>
                </a:solidFill>
                <a:latin typeface="Calibri" pitchFamily="34" charset="0"/>
                <a:ea typeface="Calibri" pitchFamily="34" charset="-122"/>
                <a:cs typeface="Calibri" pitchFamily="34" charset="-120"/>
              </a:rPr>
              <a:t>Консолидация и оптимизация маршрутов </a:t>
            </a:r>
            <a:r>
              <a:rPr lang="ru-RU" sz="1250" dirty="0">
                <a:solidFill>
                  <a:srgbClr val="1F2A37"/>
                </a:solidFill>
                <a:latin typeface="Calibri" pitchFamily="34" charset="0"/>
                <a:ea typeface="Calibri" pitchFamily="34" charset="-122"/>
                <a:cs typeface="Calibri" pitchFamily="34" charset="-120"/>
              </a:rPr>
              <a:t>— по всему автопарку для повышения коэффициента загрузки транспортных средств и сокращения пробега.</a:t>
            </a:r>
          </a:p>
        </p:txBody>
      </p:sp>
      <p:sp>
        <p:nvSpPr>
          <p:cNvPr id="17" name="Shape 10"/>
          <p:cNvSpPr/>
          <p:nvPr/>
        </p:nvSpPr>
        <p:spPr>
          <a:xfrm>
            <a:off x="210312" y="3547872"/>
            <a:ext cx="420624" cy="420624"/>
          </a:xfrm>
          <a:prstGeom prst="ellipse">
            <a:avLst/>
          </a:prstGeom>
          <a:solidFill>
            <a:srgbClr val="0B3260"/>
          </a:solidFill>
          <a:ln/>
        </p:spPr>
        <p:txBody>
          <a:bodyPr/>
          <a:lstStyle/>
          <a:p>
            <a:endParaRPr lang="en-US"/>
          </a:p>
        </p:txBody>
      </p:sp>
      <p:pic>
        <p:nvPicPr>
          <p:cNvPr id="18" name="Image 5" descr="preencoded.png"/>
          <p:cNvPicPr>
            <a:picLocks noChangeAspect="1"/>
          </p:cNvPicPr>
          <p:nvPr/>
        </p:nvPicPr>
        <p:blipFill>
          <a:blip r:embed="rId8">
            <a:duotone>
              <a:schemeClr val="bg2">
                <a:shade val="45000"/>
                <a:satMod val="135000"/>
              </a:schemeClr>
              <a:prstClr val="white"/>
            </a:duotone>
          </a:blip>
          <a:stretch>
            <a:fillRect/>
          </a:stretch>
        </p:blipFill>
        <p:spPr>
          <a:xfrm>
            <a:off x="319674" y="3657234"/>
            <a:ext cx="201900" cy="201900"/>
          </a:xfrm>
          <a:prstGeom prst="rect">
            <a:avLst/>
          </a:prstGeom>
        </p:spPr>
      </p:pic>
      <p:sp>
        <p:nvSpPr>
          <p:cNvPr id="19" name="Text 11"/>
          <p:cNvSpPr/>
          <p:nvPr/>
        </p:nvSpPr>
        <p:spPr>
          <a:xfrm>
            <a:off x="661716" y="3438144"/>
            <a:ext cx="6469856" cy="640080"/>
          </a:xfrm>
          <a:prstGeom prst="rect">
            <a:avLst/>
          </a:prstGeom>
          <a:noFill/>
          <a:ln/>
        </p:spPr>
        <p:txBody>
          <a:bodyPr wrap="square" lIns="0" tIns="0" rIns="0" bIns="0" rtlCol="0" anchor="ctr"/>
          <a:lstStyle/>
          <a:p>
            <a:pPr marL="0" indent="0">
              <a:lnSpc>
                <a:spcPct val="108000"/>
              </a:lnSpc>
              <a:buNone/>
            </a:pPr>
            <a:r>
              <a:rPr lang="ru-RU" sz="1250" b="1" dirty="0">
                <a:solidFill>
                  <a:srgbClr val="002060"/>
                </a:solidFill>
                <a:latin typeface="Calibri" pitchFamily="34" charset="0"/>
                <a:ea typeface="Calibri" pitchFamily="34" charset="-122"/>
                <a:cs typeface="Calibri" pitchFamily="34" charset="-120"/>
              </a:rPr>
              <a:t>Экономия топлива </a:t>
            </a:r>
            <a:r>
              <a:rPr lang="ru-RU" sz="1250" dirty="0">
                <a:solidFill>
                  <a:srgbClr val="1F2A37"/>
                </a:solidFill>
                <a:latin typeface="Calibri" pitchFamily="34" charset="0"/>
                <a:ea typeface="Calibri" pitchFamily="34" charset="-122"/>
                <a:cs typeface="Calibri" pitchFamily="34" charset="-120"/>
              </a:rPr>
              <a:t>— и сокращение порожнего пробега (deadhead, пробег без груза) повышают общую эффективность автопарка.</a:t>
            </a:r>
            <a:endParaRPr lang="en-US" sz="1250" dirty="0"/>
          </a:p>
        </p:txBody>
      </p:sp>
      <p:sp>
        <p:nvSpPr>
          <p:cNvPr id="20" name="Text 12"/>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Goel, A. (2008). Fleet Telematics: Real-Time Management and Planning of Commercial Vehicle Operations. Springer.</a:t>
            </a:r>
            <a:endParaRPr lang="en-US" sz="900" dirty="0"/>
          </a:p>
        </p:txBody>
      </p:sp>
      <p:pic>
        <p:nvPicPr>
          <p:cNvPr id="21" name="Google Shape;198;g291ed7dfb31_1_37">
            <a:extLst>
              <a:ext uri="{FF2B5EF4-FFF2-40B4-BE49-F238E27FC236}">
                <a16:creationId xmlns:a16="http://schemas.microsoft.com/office/drawing/2014/main" id="{23D7DFD8-0B5E-49B2-5139-C4B323CFCC71}"/>
              </a:ext>
            </a:extLst>
          </p:cNvPr>
          <p:cNvPicPr preferRelativeResize="0"/>
          <p:nvPr/>
        </p:nvPicPr>
        <p:blipFill rotWithShape="1">
          <a:blip r:embed="rId9">
            <a:alphaModFix/>
          </a:blip>
          <a:srcRect/>
          <a:stretch/>
        </p:blipFill>
        <p:spPr>
          <a:xfrm>
            <a:off x="7168963" y="2436876"/>
            <a:ext cx="1865309" cy="1138809"/>
          </a:xfrm>
          <a:prstGeom prst="rect">
            <a:avLst/>
          </a:prstGeom>
          <a:noFill/>
          <a:ln>
            <a:noFill/>
          </a:ln>
        </p:spPr>
      </p:pic>
      <p:pic>
        <p:nvPicPr>
          <p:cNvPr id="22" name="Picture 21">
            <a:extLst>
              <a:ext uri="{FF2B5EF4-FFF2-40B4-BE49-F238E27FC236}">
                <a16:creationId xmlns:a16="http://schemas.microsoft.com/office/drawing/2014/main" id="{2D93AD6F-3FE6-B93F-D5D1-D977CD805A85}"/>
              </a:ext>
            </a:extLst>
          </p:cNvPr>
          <p:cNvPicPr>
            <a:picLocks noChangeAspect="1"/>
          </p:cNvPicPr>
          <p:nvPr/>
        </p:nvPicPr>
        <p:blipFill>
          <a:blip r:embed="rId10"/>
          <a:stretch>
            <a:fillRect/>
          </a:stretch>
        </p:blipFill>
        <p:spPr>
          <a:xfrm>
            <a:off x="7181442" y="982204"/>
            <a:ext cx="1852830" cy="1234448"/>
          </a:xfrm>
          <a:prstGeom prst="rect">
            <a:avLst/>
          </a:prstGeom>
        </p:spPr>
      </p:pic>
      <p:pic>
        <p:nvPicPr>
          <p:cNvPr id="23" name="Picture 22">
            <a:extLst>
              <a:ext uri="{FF2B5EF4-FFF2-40B4-BE49-F238E27FC236}">
                <a16:creationId xmlns:a16="http://schemas.microsoft.com/office/drawing/2014/main" id="{FA0A3644-9B3D-EAB8-0601-37E00BFD4B25}"/>
              </a:ext>
            </a:extLst>
          </p:cNvPr>
          <p:cNvPicPr>
            <a:picLocks noChangeAspect="1"/>
          </p:cNvPicPr>
          <p:nvPr/>
        </p:nvPicPr>
        <p:blipFill>
          <a:blip r:embed="rId11"/>
          <a:stretch>
            <a:fillRect/>
          </a:stretch>
        </p:blipFill>
        <p:spPr>
          <a:xfrm>
            <a:off x="7131572" y="3728646"/>
            <a:ext cx="1902700" cy="93060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ЦИФРОВАЯ ЛОГИСТИКА</a:t>
            </a:r>
          </a:p>
        </p:txBody>
      </p:sp>
      <p:sp>
        <p:nvSpPr>
          <p:cNvPr id="3" name="Text 1"/>
          <p:cNvSpPr/>
          <p:nvPr/>
        </p:nvSpPr>
        <p:spPr>
          <a:xfrm>
            <a:off x="219751" y="595758"/>
            <a:ext cx="8138160"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Инновации в доставке «последней мили»</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29</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463040"/>
            <a:ext cx="2529840" cy="2697480"/>
          </a:xfrm>
          <a:prstGeom prst="roundRect">
            <a:avLst>
              <a:gd name="adj" fmla="val 216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Shape 5"/>
          <p:cNvSpPr/>
          <p:nvPr/>
        </p:nvSpPr>
        <p:spPr>
          <a:xfrm>
            <a:off x="1539240" y="1664208"/>
            <a:ext cx="457200" cy="457200"/>
          </a:xfrm>
          <a:prstGeom prst="ellipse">
            <a:avLst/>
          </a:prstGeom>
          <a:solidFill>
            <a:srgbClr val="0B3260"/>
          </a:solidFill>
          <a:ln/>
        </p:spPr>
        <p:txBody>
          <a:bodyPr/>
          <a:lstStyle/>
          <a:p>
            <a:endParaRPr lang="en-US"/>
          </a:p>
        </p:txBody>
      </p:sp>
      <p:pic>
        <p:nvPicPr>
          <p:cNvPr id="10"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1658112" y="1783080"/>
            <a:ext cx="219456" cy="219456"/>
          </a:xfrm>
          <a:prstGeom prst="rect">
            <a:avLst/>
          </a:prstGeom>
        </p:spPr>
      </p:pic>
      <p:sp>
        <p:nvSpPr>
          <p:cNvPr id="11" name="Text 6"/>
          <p:cNvSpPr/>
          <p:nvPr/>
        </p:nvSpPr>
        <p:spPr>
          <a:xfrm>
            <a:off x="594360" y="2212848"/>
            <a:ext cx="2346960" cy="310896"/>
          </a:xfrm>
          <a:prstGeom prst="rect">
            <a:avLst/>
          </a:prstGeom>
          <a:noFill/>
          <a:ln/>
        </p:spPr>
        <p:txBody>
          <a:bodyPr wrap="square" lIns="0" tIns="0" rIns="0" bIns="0" rtlCol="0" anchor="t"/>
          <a:lstStyle/>
          <a:p>
            <a:pPr marL="0" indent="0" algn="ctr">
              <a:lnSpc>
                <a:spcPct val="103000"/>
              </a:lnSpc>
              <a:buNone/>
            </a:pPr>
            <a:r>
              <a:rPr lang="ky-KG" sz="1400" b="1" dirty="0">
                <a:solidFill>
                  <a:srgbClr val="0B3260"/>
                </a:solidFill>
                <a:latin typeface="Cambria" pitchFamily="34" charset="0"/>
                <a:ea typeface="Cambria" pitchFamily="34" charset="-122"/>
                <a:cs typeface="Cambria" pitchFamily="34" charset="-120"/>
              </a:rPr>
              <a:t>Оптимизация маршрутов</a:t>
            </a:r>
          </a:p>
        </p:txBody>
      </p:sp>
      <p:sp>
        <p:nvSpPr>
          <p:cNvPr id="12" name="Text 7"/>
          <p:cNvSpPr/>
          <p:nvPr/>
        </p:nvSpPr>
        <p:spPr>
          <a:xfrm>
            <a:off x="630936" y="2638377"/>
            <a:ext cx="2273808" cy="1508760"/>
          </a:xfrm>
          <a:prstGeom prst="rect">
            <a:avLst/>
          </a:prstGeom>
          <a:noFill/>
          <a:ln/>
        </p:spPr>
        <p:txBody>
          <a:bodyPr wrap="square" lIns="0" tIns="0" rIns="0" bIns="0" rtlCol="0" anchor="t"/>
          <a:lstStyle/>
          <a:p>
            <a:pPr marL="0" indent="0" algn="ctr">
              <a:buNone/>
            </a:pPr>
            <a:r>
              <a:rPr lang="ru-RU" sz="1400" dirty="0">
                <a:solidFill>
                  <a:srgbClr val="1F2A37"/>
                </a:solidFill>
                <a:latin typeface="Calibri" pitchFamily="34" charset="0"/>
                <a:ea typeface="Calibri" pitchFamily="34" charset="-122"/>
                <a:cs typeface="Calibri" pitchFamily="34" charset="-120"/>
              </a:rPr>
              <a:t>Цифровое планирование последовательности маршрутов сокращает расстояние и время на последнем этапе доставки.</a:t>
            </a:r>
          </a:p>
        </p:txBody>
      </p:sp>
      <p:sp>
        <p:nvSpPr>
          <p:cNvPr id="13" name="Shape 8"/>
          <p:cNvSpPr/>
          <p:nvPr/>
        </p:nvSpPr>
        <p:spPr>
          <a:xfrm>
            <a:off x="3307080" y="1463040"/>
            <a:ext cx="2529840" cy="2697480"/>
          </a:xfrm>
          <a:prstGeom prst="roundRect">
            <a:avLst>
              <a:gd name="adj" fmla="val 216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4" name="Shape 9"/>
          <p:cNvSpPr/>
          <p:nvPr/>
        </p:nvSpPr>
        <p:spPr>
          <a:xfrm>
            <a:off x="4343400" y="1664208"/>
            <a:ext cx="457200" cy="457200"/>
          </a:xfrm>
          <a:prstGeom prst="ellipse">
            <a:avLst/>
          </a:prstGeom>
          <a:solidFill>
            <a:srgbClr val="0B3260"/>
          </a:solidFill>
          <a:ln/>
        </p:spPr>
        <p:txBody>
          <a:bodyPr/>
          <a:lstStyle/>
          <a:p>
            <a:endParaRPr lang="en-US"/>
          </a:p>
        </p:txBody>
      </p:sp>
      <p:pic>
        <p:nvPicPr>
          <p:cNvPr id="15"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4462272" y="1783080"/>
            <a:ext cx="219456" cy="219456"/>
          </a:xfrm>
          <a:prstGeom prst="rect">
            <a:avLst/>
          </a:prstGeom>
        </p:spPr>
      </p:pic>
      <p:sp>
        <p:nvSpPr>
          <p:cNvPr id="16" name="Text 10"/>
          <p:cNvSpPr/>
          <p:nvPr/>
        </p:nvSpPr>
        <p:spPr>
          <a:xfrm>
            <a:off x="3398520" y="2212848"/>
            <a:ext cx="2346960" cy="310896"/>
          </a:xfrm>
          <a:prstGeom prst="rect">
            <a:avLst/>
          </a:prstGeom>
          <a:noFill/>
          <a:ln/>
        </p:spPr>
        <p:txBody>
          <a:bodyPr wrap="square" lIns="0" tIns="0" rIns="0" bIns="0" rtlCol="0" anchor="t"/>
          <a:lstStyle/>
          <a:p>
            <a:pPr marL="0" indent="0" algn="ctr">
              <a:lnSpc>
                <a:spcPct val="103000"/>
              </a:lnSpc>
              <a:buNone/>
            </a:pPr>
            <a:r>
              <a:rPr lang="ky-KG" sz="1400" b="1" dirty="0">
                <a:solidFill>
                  <a:srgbClr val="0B3260"/>
                </a:solidFill>
                <a:latin typeface="Cambria" pitchFamily="34" charset="0"/>
                <a:ea typeface="Cambria" pitchFamily="34" charset="-122"/>
                <a:cs typeface="Cambria" pitchFamily="34" charset="-120"/>
              </a:rPr>
              <a:t>Оптимизированные пункты выдачи</a:t>
            </a:r>
          </a:p>
        </p:txBody>
      </p:sp>
      <p:sp>
        <p:nvSpPr>
          <p:cNvPr id="17" name="Text 11"/>
          <p:cNvSpPr/>
          <p:nvPr/>
        </p:nvSpPr>
        <p:spPr>
          <a:xfrm>
            <a:off x="3435096" y="2638377"/>
            <a:ext cx="2273808" cy="1508760"/>
          </a:xfrm>
          <a:prstGeom prst="rect">
            <a:avLst/>
          </a:prstGeom>
          <a:noFill/>
          <a:ln/>
        </p:spPr>
        <p:txBody>
          <a:bodyPr wrap="square" lIns="0" tIns="0" rIns="0" bIns="0" rtlCol="0" anchor="t"/>
          <a:lstStyle/>
          <a:p>
            <a:pPr marL="0" indent="0" algn="ctr">
              <a:buNone/>
            </a:pPr>
            <a:r>
              <a:rPr lang="ru-RU" sz="1400" dirty="0">
                <a:solidFill>
                  <a:srgbClr val="1F2A37"/>
                </a:solidFill>
                <a:latin typeface="Calibri" pitchFamily="34" charset="0"/>
                <a:ea typeface="Calibri" pitchFamily="34" charset="-122"/>
                <a:cs typeface="Calibri" pitchFamily="34" charset="-120"/>
              </a:rPr>
              <a:t>Почтоматы и автоматизированные пункты выдачи позволяют эффективно консолидировать доставку.</a:t>
            </a:r>
          </a:p>
        </p:txBody>
      </p:sp>
      <p:sp>
        <p:nvSpPr>
          <p:cNvPr id="18" name="Shape 12"/>
          <p:cNvSpPr/>
          <p:nvPr/>
        </p:nvSpPr>
        <p:spPr>
          <a:xfrm>
            <a:off x="6111240" y="1463040"/>
            <a:ext cx="2529840" cy="2697480"/>
          </a:xfrm>
          <a:prstGeom prst="roundRect">
            <a:avLst>
              <a:gd name="adj" fmla="val 2169"/>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9" name="Shape 13"/>
          <p:cNvSpPr/>
          <p:nvPr/>
        </p:nvSpPr>
        <p:spPr>
          <a:xfrm>
            <a:off x="7147560" y="1664208"/>
            <a:ext cx="457200" cy="457200"/>
          </a:xfrm>
          <a:prstGeom prst="ellipse">
            <a:avLst/>
          </a:prstGeom>
          <a:solidFill>
            <a:srgbClr val="0B3260"/>
          </a:solidFill>
          <a:ln/>
        </p:spPr>
        <p:txBody>
          <a:bodyPr/>
          <a:lstStyle/>
          <a:p>
            <a:endParaRPr lang="en-US"/>
          </a:p>
        </p:txBody>
      </p:sp>
      <p:pic>
        <p:nvPicPr>
          <p:cNvPr id="20"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7266432" y="1783080"/>
            <a:ext cx="219456" cy="219456"/>
          </a:xfrm>
          <a:prstGeom prst="rect">
            <a:avLst/>
          </a:prstGeom>
        </p:spPr>
      </p:pic>
      <p:sp>
        <p:nvSpPr>
          <p:cNvPr id="21" name="Text 14"/>
          <p:cNvSpPr/>
          <p:nvPr/>
        </p:nvSpPr>
        <p:spPr>
          <a:xfrm>
            <a:off x="6202680" y="2212848"/>
            <a:ext cx="2346960" cy="310896"/>
          </a:xfrm>
          <a:prstGeom prst="rect">
            <a:avLst/>
          </a:prstGeom>
          <a:noFill/>
          <a:ln/>
        </p:spPr>
        <p:txBody>
          <a:bodyPr wrap="square" lIns="0" tIns="0" rIns="0" bIns="0" rtlCol="0" anchor="t"/>
          <a:lstStyle/>
          <a:p>
            <a:pPr marL="0" indent="0" algn="ctr">
              <a:lnSpc>
                <a:spcPct val="103000"/>
              </a:lnSpc>
              <a:buNone/>
            </a:pPr>
            <a:r>
              <a:rPr lang="ky-KG" sz="1400" b="1" dirty="0">
                <a:solidFill>
                  <a:srgbClr val="0B3260"/>
                </a:solidFill>
                <a:latin typeface="Cambria" pitchFamily="34" charset="0"/>
                <a:ea typeface="Cambria" pitchFamily="34" charset="-122"/>
                <a:cs typeface="Cambria" pitchFamily="34" charset="-120"/>
              </a:rPr>
              <a:t>Гибкий адрес доставки</a:t>
            </a:r>
          </a:p>
        </p:txBody>
      </p:sp>
      <p:sp>
        <p:nvSpPr>
          <p:cNvPr id="22" name="Text 15"/>
          <p:cNvSpPr/>
          <p:nvPr/>
        </p:nvSpPr>
        <p:spPr>
          <a:xfrm>
            <a:off x="6239256" y="2638377"/>
            <a:ext cx="2273808" cy="1508760"/>
          </a:xfrm>
          <a:prstGeom prst="rect">
            <a:avLst/>
          </a:prstGeom>
          <a:noFill/>
          <a:ln/>
        </p:spPr>
        <p:txBody>
          <a:bodyPr wrap="square" lIns="0" tIns="0" rIns="0" bIns="0" rtlCol="0" anchor="t"/>
          <a:lstStyle/>
          <a:p>
            <a:pPr marL="0" indent="0" algn="ctr">
              <a:buNone/>
            </a:pPr>
            <a:r>
              <a:rPr lang="ru-RU" sz="1400" dirty="0">
                <a:solidFill>
                  <a:srgbClr val="1F2A37"/>
                </a:solidFill>
                <a:latin typeface="Calibri" pitchFamily="34" charset="0"/>
                <a:ea typeface="Calibri" pitchFamily="34" charset="-122"/>
                <a:cs typeface="Calibri" pitchFamily="34" charset="-120"/>
              </a:rPr>
              <a:t>Клиенты могут изменить адрес доставки посылки во время ее транспортировки, выбрав более удобное место получения.</a:t>
            </a:r>
            <a:endParaRPr lang="en-US" sz="1400" dirty="0"/>
          </a:p>
        </p:txBody>
      </p:sp>
      <p:sp>
        <p:nvSpPr>
          <p:cNvPr id="23" name="Text 16"/>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Boysen, N., Fedtke, S., &amp; Schwerdfeger, S. (2021). Last-mile delivery concepts: A survey from an operational research perspective. OR Spectrum, 43(1), 1–58.</a:t>
            </a:r>
            <a:endParaRPr lang="en-US" sz="900" dirty="0"/>
          </a:p>
        </p:txBody>
      </p:sp>
      <p:pic>
        <p:nvPicPr>
          <p:cNvPr id="24" name="Google Shape;339;g291ed7dfb31_1_178">
            <a:extLst>
              <a:ext uri="{FF2B5EF4-FFF2-40B4-BE49-F238E27FC236}">
                <a16:creationId xmlns:a16="http://schemas.microsoft.com/office/drawing/2014/main" id="{F4857D2E-D5E3-78A8-936B-FBAD5E0FBF9B}"/>
              </a:ext>
            </a:extLst>
          </p:cNvPr>
          <p:cNvPicPr preferRelativeResize="0"/>
          <p:nvPr/>
        </p:nvPicPr>
        <p:blipFill rotWithShape="1">
          <a:blip r:embed="rId8">
            <a:alphaModFix/>
          </a:blip>
          <a:srcRect/>
          <a:stretch/>
        </p:blipFill>
        <p:spPr>
          <a:xfrm>
            <a:off x="7036792" y="68726"/>
            <a:ext cx="1997480" cy="132986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DFD1841C-D483-92CF-3AF4-42B0A9761D91}"/>
              </a:ext>
            </a:extLst>
          </p:cNvPr>
          <p:cNvPicPr>
            <a:picLocks noChangeAspect="1"/>
          </p:cNvPicPr>
          <p:nvPr/>
        </p:nvPicPr>
        <p:blipFill>
          <a:blip r:embed="rId3"/>
          <a:stretch>
            <a:fillRect/>
          </a:stretch>
        </p:blipFill>
        <p:spPr>
          <a:xfrm>
            <a:off x="7500366" y="77613"/>
            <a:ext cx="1533906" cy="1193038"/>
          </a:xfrm>
          <a:prstGeom prst="rect">
            <a:avLst/>
          </a:prstGeom>
        </p:spPr>
      </p:pic>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ЦИФРОВАЯ ЛОГИСТИКА</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ky-KG" sz="2600" b="1" dirty="0">
                <a:solidFill>
                  <a:srgbClr val="0B3260"/>
                </a:solidFill>
                <a:latin typeface="Cambria" pitchFamily="34" charset="0"/>
                <a:ea typeface="Cambria" pitchFamily="34" charset="-122"/>
                <a:cs typeface="Cambria" pitchFamily="34" charset="-120"/>
              </a:rPr>
              <a:t>Рост электронной коммерции</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30</a:t>
            </a:r>
            <a:endParaRPr lang="en-US" sz="900" dirty="0"/>
          </a:p>
        </p:txBody>
      </p:sp>
      <p:pic>
        <p:nvPicPr>
          <p:cNvPr id="6" name="Image 0" descr="/sessions/relaxed-cool-hopper/mnt/outputs/build/assets/lica_logo.png"/>
          <p:cNvPicPr>
            <a:picLocks noChangeAspect="1"/>
          </p:cNvPicPr>
          <p:nvPr/>
        </p:nvPicPr>
        <p:blipFill>
          <a:blip r:embed="rId4"/>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5"/>
          <a:stretch>
            <a:fillRect/>
          </a:stretch>
        </p:blipFill>
        <p:spPr>
          <a:xfrm>
            <a:off x="7708392" y="4796790"/>
            <a:ext cx="566928" cy="236220"/>
          </a:xfrm>
          <a:prstGeom prst="rect">
            <a:avLst/>
          </a:prstGeom>
        </p:spPr>
      </p:pic>
      <p:sp>
        <p:nvSpPr>
          <p:cNvPr id="8" name="Text 4"/>
          <p:cNvSpPr/>
          <p:nvPr/>
        </p:nvSpPr>
        <p:spPr>
          <a:xfrm>
            <a:off x="278780" y="1298448"/>
            <a:ext cx="8362300" cy="384048"/>
          </a:xfrm>
          <a:prstGeom prst="rect">
            <a:avLst/>
          </a:prstGeom>
          <a:noFill/>
          <a:ln/>
        </p:spPr>
        <p:txBody>
          <a:bodyPr wrap="square" lIns="0" tIns="0" rIns="0" bIns="0" rtlCol="0" anchor="ctr"/>
          <a:lstStyle/>
          <a:p>
            <a:pPr marL="0" indent="0">
              <a:buNone/>
            </a:pPr>
            <a:r>
              <a:rPr lang="ru-RU" sz="1400" i="1" dirty="0">
                <a:solidFill>
                  <a:srgbClr val="5B6B7C"/>
                </a:solidFill>
                <a:latin typeface="Calibri" pitchFamily="34" charset="0"/>
                <a:ea typeface="Calibri" pitchFamily="34" charset="-122"/>
                <a:cs typeface="Calibri" pitchFamily="34" charset="-120"/>
              </a:rPr>
              <a:t>Электронная коммерция включает четыре типа взаимодействия — B2B, B2C, C2B и C2C, — и ее развитие меняет требования к логистике:</a:t>
            </a:r>
          </a:p>
        </p:txBody>
      </p:sp>
      <p:sp>
        <p:nvSpPr>
          <p:cNvPr id="9" name="Shape 5"/>
          <p:cNvSpPr/>
          <p:nvPr/>
        </p:nvSpPr>
        <p:spPr>
          <a:xfrm>
            <a:off x="502920" y="1828800"/>
            <a:ext cx="1897380" cy="2286000"/>
          </a:xfrm>
          <a:prstGeom prst="roundRect">
            <a:avLst>
              <a:gd name="adj" fmla="val 2892"/>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0" name="Shape 6"/>
          <p:cNvSpPr/>
          <p:nvPr/>
        </p:nvSpPr>
        <p:spPr>
          <a:xfrm>
            <a:off x="1180912" y="1947672"/>
            <a:ext cx="585383" cy="624078"/>
          </a:xfrm>
          <a:prstGeom prst="ellipse">
            <a:avLst/>
          </a:prstGeom>
          <a:solidFill>
            <a:srgbClr val="0B3260"/>
          </a:solidFill>
          <a:ln/>
        </p:spPr>
        <p:txBody>
          <a:bodyPr/>
          <a:lstStyle/>
          <a:p>
            <a:endParaRPr lang="en-US"/>
          </a:p>
        </p:txBody>
      </p:sp>
      <p:pic>
        <p:nvPicPr>
          <p:cNvPr id="11" name="Image 2" descr="preencoded.png"/>
          <p:cNvPicPr>
            <a:picLocks noChangeAspect="1"/>
          </p:cNvPicPr>
          <p:nvPr/>
        </p:nvPicPr>
        <p:blipFill>
          <a:blip r:embed="rId6">
            <a:duotone>
              <a:schemeClr val="bg2">
                <a:shade val="45000"/>
                <a:satMod val="135000"/>
              </a:schemeClr>
              <a:prstClr val="white"/>
            </a:duotone>
          </a:blip>
          <a:stretch>
            <a:fillRect/>
          </a:stretch>
        </p:blipFill>
        <p:spPr>
          <a:xfrm>
            <a:off x="1282395" y="2047524"/>
            <a:ext cx="384047" cy="384047"/>
          </a:xfrm>
          <a:prstGeom prst="rect">
            <a:avLst/>
          </a:prstGeom>
        </p:spPr>
      </p:pic>
      <p:sp>
        <p:nvSpPr>
          <p:cNvPr id="12" name="Text 7"/>
          <p:cNvSpPr/>
          <p:nvPr/>
        </p:nvSpPr>
        <p:spPr>
          <a:xfrm>
            <a:off x="557784" y="2738628"/>
            <a:ext cx="1787652" cy="1330452"/>
          </a:xfrm>
          <a:prstGeom prst="rect">
            <a:avLst/>
          </a:prstGeom>
          <a:noFill/>
          <a:ln/>
        </p:spPr>
        <p:txBody>
          <a:bodyPr wrap="square" lIns="0" tIns="0" rIns="0" bIns="0" rtlCol="0" anchor="t"/>
          <a:lstStyle/>
          <a:p>
            <a:pPr marL="0" indent="0" algn="ctr">
              <a:lnSpc>
                <a:spcPct val="105000"/>
              </a:lnSpc>
              <a:buNone/>
            </a:pPr>
            <a:r>
              <a:rPr lang="ky-KG" sz="2000" b="1" dirty="0">
                <a:solidFill>
                  <a:srgbClr val="0B3260"/>
                </a:solidFill>
                <a:latin typeface="Calibri" pitchFamily="34" charset="0"/>
                <a:ea typeface="Calibri" pitchFamily="34" charset="-122"/>
                <a:cs typeface="Calibri" pitchFamily="34" charset="-120"/>
              </a:rPr>
              <a:t>Более частые поставки</a:t>
            </a:r>
          </a:p>
        </p:txBody>
      </p:sp>
      <p:sp>
        <p:nvSpPr>
          <p:cNvPr id="13" name="Shape 8"/>
          <p:cNvSpPr/>
          <p:nvPr/>
        </p:nvSpPr>
        <p:spPr>
          <a:xfrm>
            <a:off x="2583180" y="1828800"/>
            <a:ext cx="1897380" cy="2286000"/>
          </a:xfrm>
          <a:prstGeom prst="roundRect">
            <a:avLst>
              <a:gd name="adj" fmla="val 2892"/>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4" name="Shape 9"/>
          <p:cNvSpPr/>
          <p:nvPr/>
        </p:nvSpPr>
        <p:spPr>
          <a:xfrm>
            <a:off x="3261172" y="1947672"/>
            <a:ext cx="585383" cy="624078"/>
          </a:xfrm>
          <a:prstGeom prst="ellipse">
            <a:avLst/>
          </a:prstGeom>
          <a:solidFill>
            <a:srgbClr val="0B3260"/>
          </a:solidFill>
          <a:ln/>
        </p:spPr>
        <p:txBody>
          <a:bodyPr/>
          <a:lstStyle/>
          <a:p>
            <a:endParaRPr lang="en-US"/>
          </a:p>
        </p:txBody>
      </p:sp>
      <p:pic>
        <p:nvPicPr>
          <p:cNvPr id="15" name="Image 3" descr="preencoded.png"/>
          <p:cNvPicPr>
            <a:picLocks noChangeAspect="1"/>
          </p:cNvPicPr>
          <p:nvPr/>
        </p:nvPicPr>
        <p:blipFill>
          <a:blip r:embed="rId7">
            <a:duotone>
              <a:schemeClr val="bg2">
                <a:shade val="45000"/>
                <a:satMod val="135000"/>
              </a:schemeClr>
              <a:prstClr val="white"/>
            </a:duotone>
          </a:blip>
          <a:stretch>
            <a:fillRect/>
          </a:stretch>
        </p:blipFill>
        <p:spPr>
          <a:xfrm>
            <a:off x="3362655" y="2047524"/>
            <a:ext cx="384047" cy="384047"/>
          </a:xfrm>
          <a:prstGeom prst="rect">
            <a:avLst/>
          </a:prstGeom>
        </p:spPr>
      </p:pic>
      <p:sp>
        <p:nvSpPr>
          <p:cNvPr id="16" name="Text 10"/>
          <p:cNvSpPr/>
          <p:nvPr/>
        </p:nvSpPr>
        <p:spPr>
          <a:xfrm>
            <a:off x="2638044" y="2738628"/>
            <a:ext cx="1787652" cy="1330452"/>
          </a:xfrm>
          <a:prstGeom prst="rect">
            <a:avLst/>
          </a:prstGeom>
          <a:noFill/>
          <a:ln/>
        </p:spPr>
        <p:txBody>
          <a:bodyPr wrap="square" lIns="0" tIns="0" rIns="0" bIns="0" rtlCol="0" anchor="t"/>
          <a:lstStyle/>
          <a:p>
            <a:pPr marL="0" indent="0" algn="ctr">
              <a:lnSpc>
                <a:spcPct val="105000"/>
              </a:lnSpc>
              <a:buNone/>
            </a:pPr>
            <a:r>
              <a:rPr lang="ky-KG" sz="2000" b="1" dirty="0">
                <a:solidFill>
                  <a:srgbClr val="0B3260"/>
                </a:solidFill>
                <a:latin typeface="Calibri" pitchFamily="34" charset="0"/>
                <a:ea typeface="Calibri" pitchFamily="34" charset="-122"/>
                <a:cs typeface="Calibri" pitchFamily="34" charset="-120"/>
              </a:rPr>
              <a:t>Меньшие размеры партий</a:t>
            </a:r>
          </a:p>
        </p:txBody>
      </p:sp>
      <p:sp>
        <p:nvSpPr>
          <p:cNvPr id="17" name="Shape 11"/>
          <p:cNvSpPr/>
          <p:nvPr/>
        </p:nvSpPr>
        <p:spPr>
          <a:xfrm>
            <a:off x="4663440" y="1828800"/>
            <a:ext cx="1897380" cy="2286000"/>
          </a:xfrm>
          <a:prstGeom prst="roundRect">
            <a:avLst>
              <a:gd name="adj" fmla="val 2892"/>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8" name="Shape 12"/>
          <p:cNvSpPr/>
          <p:nvPr/>
        </p:nvSpPr>
        <p:spPr>
          <a:xfrm>
            <a:off x="5341432" y="1947672"/>
            <a:ext cx="585383" cy="624078"/>
          </a:xfrm>
          <a:prstGeom prst="ellipse">
            <a:avLst/>
          </a:prstGeom>
          <a:solidFill>
            <a:srgbClr val="0B3260"/>
          </a:solidFill>
          <a:ln/>
        </p:spPr>
        <p:txBody>
          <a:bodyPr/>
          <a:lstStyle/>
          <a:p>
            <a:endParaRPr lang="en-US"/>
          </a:p>
        </p:txBody>
      </p:sp>
      <p:pic>
        <p:nvPicPr>
          <p:cNvPr id="19" name="Image 4" descr="preencoded.png"/>
          <p:cNvPicPr>
            <a:picLocks noChangeAspect="1"/>
          </p:cNvPicPr>
          <p:nvPr/>
        </p:nvPicPr>
        <p:blipFill>
          <a:blip r:embed="rId8">
            <a:duotone>
              <a:schemeClr val="bg2">
                <a:shade val="45000"/>
                <a:satMod val="135000"/>
              </a:schemeClr>
              <a:prstClr val="white"/>
            </a:duotone>
          </a:blip>
          <a:stretch>
            <a:fillRect/>
          </a:stretch>
        </p:blipFill>
        <p:spPr>
          <a:xfrm>
            <a:off x="5442915" y="2047524"/>
            <a:ext cx="384047" cy="384047"/>
          </a:xfrm>
          <a:prstGeom prst="rect">
            <a:avLst/>
          </a:prstGeom>
        </p:spPr>
      </p:pic>
      <p:sp>
        <p:nvSpPr>
          <p:cNvPr id="20" name="Text 13"/>
          <p:cNvSpPr/>
          <p:nvPr/>
        </p:nvSpPr>
        <p:spPr>
          <a:xfrm>
            <a:off x="4718304" y="2738628"/>
            <a:ext cx="1787652" cy="1330452"/>
          </a:xfrm>
          <a:prstGeom prst="rect">
            <a:avLst/>
          </a:prstGeom>
          <a:noFill/>
          <a:ln/>
        </p:spPr>
        <p:txBody>
          <a:bodyPr wrap="square" lIns="0" tIns="0" rIns="0" bIns="0" rtlCol="0" anchor="t"/>
          <a:lstStyle/>
          <a:p>
            <a:pPr marL="0" indent="0" algn="ctr">
              <a:lnSpc>
                <a:spcPct val="105000"/>
              </a:lnSpc>
              <a:buNone/>
            </a:pPr>
            <a:r>
              <a:rPr lang="ky-KG" sz="2000" b="1" dirty="0">
                <a:solidFill>
                  <a:srgbClr val="0B3260"/>
                </a:solidFill>
                <a:latin typeface="Calibri" pitchFamily="34" charset="0"/>
                <a:ea typeface="Calibri" pitchFamily="34" charset="-122"/>
                <a:cs typeface="Calibri" pitchFamily="34" charset="-120"/>
              </a:rPr>
              <a:t>Проблема управления возвратами</a:t>
            </a:r>
          </a:p>
        </p:txBody>
      </p:sp>
      <p:sp>
        <p:nvSpPr>
          <p:cNvPr id="21" name="Shape 14"/>
          <p:cNvSpPr/>
          <p:nvPr/>
        </p:nvSpPr>
        <p:spPr>
          <a:xfrm>
            <a:off x="6743700" y="1828800"/>
            <a:ext cx="1897380" cy="2286000"/>
          </a:xfrm>
          <a:prstGeom prst="roundRect">
            <a:avLst>
              <a:gd name="adj" fmla="val 2892"/>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2" name="Shape 15"/>
          <p:cNvSpPr/>
          <p:nvPr/>
        </p:nvSpPr>
        <p:spPr>
          <a:xfrm>
            <a:off x="7421692" y="1947672"/>
            <a:ext cx="585383" cy="624078"/>
          </a:xfrm>
          <a:prstGeom prst="ellipse">
            <a:avLst/>
          </a:prstGeom>
          <a:solidFill>
            <a:srgbClr val="0B3260"/>
          </a:solidFill>
          <a:ln/>
        </p:spPr>
        <p:txBody>
          <a:bodyPr/>
          <a:lstStyle/>
          <a:p>
            <a:endParaRPr lang="en-US"/>
          </a:p>
        </p:txBody>
      </p:sp>
      <p:pic>
        <p:nvPicPr>
          <p:cNvPr id="23" name="Image 5" descr="preencoded.png"/>
          <p:cNvPicPr>
            <a:picLocks noChangeAspect="1"/>
          </p:cNvPicPr>
          <p:nvPr/>
        </p:nvPicPr>
        <p:blipFill>
          <a:blip r:embed="rId9">
            <a:duotone>
              <a:schemeClr val="bg2">
                <a:shade val="45000"/>
                <a:satMod val="135000"/>
              </a:schemeClr>
              <a:prstClr val="white"/>
            </a:duotone>
          </a:blip>
          <a:stretch>
            <a:fillRect/>
          </a:stretch>
        </p:blipFill>
        <p:spPr>
          <a:xfrm>
            <a:off x="7523175" y="2047524"/>
            <a:ext cx="384047" cy="384047"/>
          </a:xfrm>
          <a:prstGeom prst="rect">
            <a:avLst/>
          </a:prstGeom>
        </p:spPr>
      </p:pic>
      <p:sp>
        <p:nvSpPr>
          <p:cNvPr id="24" name="Text 16"/>
          <p:cNvSpPr/>
          <p:nvPr/>
        </p:nvSpPr>
        <p:spPr>
          <a:xfrm>
            <a:off x="6798564" y="2738628"/>
            <a:ext cx="1787652" cy="1330452"/>
          </a:xfrm>
          <a:prstGeom prst="rect">
            <a:avLst/>
          </a:prstGeom>
          <a:noFill/>
          <a:ln/>
        </p:spPr>
        <p:txBody>
          <a:bodyPr wrap="square" lIns="0" tIns="0" rIns="0" bIns="0" rtlCol="0" anchor="t"/>
          <a:lstStyle/>
          <a:p>
            <a:pPr marL="0" indent="0" algn="ctr">
              <a:lnSpc>
                <a:spcPct val="105000"/>
              </a:lnSpc>
              <a:buNone/>
            </a:pPr>
            <a:r>
              <a:rPr lang="ky-KG" sz="2000" b="1" dirty="0">
                <a:solidFill>
                  <a:srgbClr val="0B3260"/>
                </a:solidFill>
                <a:latin typeface="Calibri" pitchFamily="34" charset="0"/>
                <a:ea typeface="Calibri" pitchFamily="34" charset="-122"/>
                <a:cs typeface="Calibri" pitchFamily="34" charset="-120"/>
              </a:rPr>
              <a:t>Проблема доставки «последней мили»</a:t>
            </a:r>
            <a:endParaRPr lang="en-US" sz="2000" dirty="0"/>
          </a:p>
        </p:txBody>
      </p:sp>
      <p:sp>
        <p:nvSpPr>
          <p:cNvPr id="25" name="Text 17"/>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Boysen, Fedtke, &amp; Schwerdfeger (2021).</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ЦИФРОВАЯ ЛОГИСТИКА</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600" b="1" dirty="0">
                <a:solidFill>
                  <a:srgbClr val="0B3260"/>
                </a:solidFill>
                <a:latin typeface="Cambria" pitchFamily="34" charset="0"/>
                <a:ea typeface="Cambria" pitchFamily="34" charset="-122"/>
                <a:cs typeface="Cambria" pitchFamily="34" charset="-120"/>
              </a:rPr>
              <a:t>Преимущества электронной коммерции в логистике и управлении цепями поставок</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31</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417320"/>
            <a:ext cx="1897380" cy="1303020"/>
          </a:xfrm>
          <a:prstGeom prst="roundRect">
            <a:avLst>
              <a:gd name="adj" fmla="val 4211"/>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Shape 5"/>
          <p:cNvSpPr/>
          <p:nvPr/>
        </p:nvSpPr>
        <p:spPr>
          <a:xfrm>
            <a:off x="1268730" y="1536192"/>
            <a:ext cx="365760" cy="365760"/>
          </a:xfrm>
          <a:prstGeom prst="ellipse">
            <a:avLst/>
          </a:prstGeom>
          <a:solidFill>
            <a:srgbClr val="0B3260"/>
          </a:solidFill>
          <a:ln/>
        </p:spPr>
        <p:txBody>
          <a:bodyPr/>
          <a:lstStyle/>
          <a:p>
            <a:endParaRPr lang="en-US"/>
          </a:p>
        </p:txBody>
      </p:sp>
      <p:pic>
        <p:nvPicPr>
          <p:cNvPr id="10"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1363827" y="1641348"/>
            <a:ext cx="175565" cy="175565"/>
          </a:xfrm>
          <a:prstGeom prst="rect">
            <a:avLst/>
          </a:prstGeom>
        </p:spPr>
      </p:pic>
      <p:sp>
        <p:nvSpPr>
          <p:cNvPr id="11" name="Text 6"/>
          <p:cNvSpPr/>
          <p:nvPr/>
        </p:nvSpPr>
        <p:spPr>
          <a:xfrm>
            <a:off x="557784" y="1956816"/>
            <a:ext cx="1787652" cy="717804"/>
          </a:xfrm>
          <a:prstGeom prst="rect">
            <a:avLst/>
          </a:prstGeom>
          <a:noFill/>
          <a:ln/>
        </p:spPr>
        <p:txBody>
          <a:bodyPr wrap="square" lIns="0" tIns="0" rIns="0" bIns="0" rtlCol="0" anchor="t"/>
          <a:lstStyle/>
          <a:p>
            <a:pPr marL="0" indent="0" algn="ctr">
              <a:buNone/>
            </a:pPr>
            <a:r>
              <a:rPr lang="ky-KG" sz="1600" b="1" dirty="0">
                <a:solidFill>
                  <a:srgbClr val="0B3260"/>
                </a:solidFill>
                <a:latin typeface="Calibri" pitchFamily="34" charset="0"/>
                <a:ea typeface="Calibri" pitchFamily="34" charset="-122"/>
                <a:cs typeface="Calibri" pitchFamily="34" charset="-120"/>
              </a:rPr>
              <a:t>Более быстрое выполнение заказов</a:t>
            </a:r>
          </a:p>
        </p:txBody>
      </p:sp>
      <p:sp>
        <p:nvSpPr>
          <p:cNvPr id="12" name="Shape 7"/>
          <p:cNvSpPr/>
          <p:nvPr/>
        </p:nvSpPr>
        <p:spPr>
          <a:xfrm>
            <a:off x="2583180" y="1417320"/>
            <a:ext cx="1897380" cy="1303020"/>
          </a:xfrm>
          <a:prstGeom prst="roundRect">
            <a:avLst>
              <a:gd name="adj" fmla="val 4211"/>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3" name="Shape 8"/>
          <p:cNvSpPr/>
          <p:nvPr/>
        </p:nvSpPr>
        <p:spPr>
          <a:xfrm>
            <a:off x="3348990" y="1536192"/>
            <a:ext cx="365760" cy="365760"/>
          </a:xfrm>
          <a:prstGeom prst="ellipse">
            <a:avLst/>
          </a:prstGeom>
          <a:solidFill>
            <a:srgbClr val="0B3260"/>
          </a:solidFill>
          <a:ln/>
        </p:spPr>
        <p:txBody>
          <a:bodyPr/>
          <a:lstStyle/>
          <a:p>
            <a:endParaRPr lang="en-US"/>
          </a:p>
        </p:txBody>
      </p:sp>
      <p:pic>
        <p:nvPicPr>
          <p:cNvPr id="14"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3444088" y="1631290"/>
            <a:ext cx="175565" cy="175565"/>
          </a:xfrm>
          <a:prstGeom prst="rect">
            <a:avLst/>
          </a:prstGeom>
        </p:spPr>
      </p:pic>
      <p:sp>
        <p:nvSpPr>
          <p:cNvPr id="15" name="Text 9"/>
          <p:cNvSpPr/>
          <p:nvPr/>
        </p:nvSpPr>
        <p:spPr>
          <a:xfrm>
            <a:off x="2638044" y="1956816"/>
            <a:ext cx="1787652" cy="717804"/>
          </a:xfrm>
          <a:prstGeom prst="rect">
            <a:avLst/>
          </a:prstGeom>
          <a:noFill/>
          <a:ln/>
        </p:spPr>
        <p:txBody>
          <a:bodyPr wrap="square" lIns="0" tIns="0" rIns="0" bIns="0" rtlCol="0" anchor="t"/>
          <a:lstStyle/>
          <a:p>
            <a:pPr marL="0" indent="0" algn="ctr">
              <a:lnSpc>
                <a:spcPct val="105000"/>
              </a:lnSpc>
              <a:buNone/>
            </a:pPr>
            <a:r>
              <a:rPr lang="ky-KG" sz="1600" b="1" dirty="0">
                <a:solidFill>
                  <a:srgbClr val="0B3260"/>
                </a:solidFill>
                <a:latin typeface="Calibri" pitchFamily="34" charset="0"/>
                <a:ea typeface="Calibri" pitchFamily="34" charset="-122"/>
                <a:cs typeface="Calibri" pitchFamily="34" charset="-120"/>
              </a:rPr>
              <a:t>Глобальная прозрачность цепей поставок</a:t>
            </a:r>
          </a:p>
        </p:txBody>
      </p:sp>
      <p:sp>
        <p:nvSpPr>
          <p:cNvPr id="16" name="Shape 10"/>
          <p:cNvSpPr/>
          <p:nvPr/>
        </p:nvSpPr>
        <p:spPr>
          <a:xfrm>
            <a:off x="4663440" y="1417320"/>
            <a:ext cx="1897380" cy="1303020"/>
          </a:xfrm>
          <a:prstGeom prst="roundRect">
            <a:avLst>
              <a:gd name="adj" fmla="val 4211"/>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7" name="Shape 11"/>
          <p:cNvSpPr/>
          <p:nvPr/>
        </p:nvSpPr>
        <p:spPr>
          <a:xfrm>
            <a:off x="5429250" y="1536192"/>
            <a:ext cx="365760" cy="365760"/>
          </a:xfrm>
          <a:prstGeom prst="ellipse">
            <a:avLst/>
          </a:prstGeom>
          <a:solidFill>
            <a:srgbClr val="0B3260"/>
          </a:solidFill>
          <a:ln/>
        </p:spPr>
        <p:txBody>
          <a:bodyPr/>
          <a:lstStyle/>
          <a:p>
            <a:endParaRPr lang="en-US"/>
          </a:p>
        </p:txBody>
      </p:sp>
      <p:pic>
        <p:nvPicPr>
          <p:cNvPr id="18"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5524348" y="1631290"/>
            <a:ext cx="175565" cy="175565"/>
          </a:xfrm>
          <a:prstGeom prst="rect">
            <a:avLst/>
          </a:prstGeom>
        </p:spPr>
      </p:pic>
      <p:sp>
        <p:nvSpPr>
          <p:cNvPr id="19" name="Text 12"/>
          <p:cNvSpPr/>
          <p:nvPr/>
        </p:nvSpPr>
        <p:spPr>
          <a:xfrm>
            <a:off x="4718304" y="1956816"/>
            <a:ext cx="1787652" cy="717804"/>
          </a:xfrm>
          <a:prstGeom prst="rect">
            <a:avLst/>
          </a:prstGeom>
          <a:noFill/>
          <a:ln/>
        </p:spPr>
        <p:txBody>
          <a:bodyPr wrap="square" lIns="0" tIns="0" rIns="0" bIns="0" rtlCol="0" anchor="t"/>
          <a:lstStyle/>
          <a:p>
            <a:pPr marL="0" indent="0" algn="ctr">
              <a:lnSpc>
                <a:spcPct val="105000"/>
              </a:lnSpc>
              <a:buNone/>
            </a:pPr>
            <a:r>
              <a:rPr lang="ky-KG" sz="1600" b="1" dirty="0">
                <a:solidFill>
                  <a:srgbClr val="0B3260"/>
                </a:solidFill>
                <a:latin typeface="Calibri" pitchFamily="34" charset="0"/>
                <a:ea typeface="Calibri" pitchFamily="34" charset="-122"/>
                <a:cs typeface="Calibri" pitchFamily="34" charset="-120"/>
              </a:rPr>
              <a:t>Улучшенное управление запасами</a:t>
            </a:r>
          </a:p>
        </p:txBody>
      </p:sp>
      <p:sp>
        <p:nvSpPr>
          <p:cNvPr id="20" name="Shape 13"/>
          <p:cNvSpPr/>
          <p:nvPr/>
        </p:nvSpPr>
        <p:spPr>
          <a:xfrm>
            <a:off x="6743700" y="1417320"/>
            <a:ext cx="1897380" cy="1303020"/>
          </a:xfrm>
          <a:prstGeom prst="roundRect">
            <a:avLst>
              <a:gd name="adj" fmla="val 4211"/>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1" name="Shape 14"/>
          <p:cNvSpPr/>
          <p:nvPr/>
        </p:nvSpPr>
        <p:spPr>
          <a:xfrm>
            <a:off x="7509510" y="1536192"/>
            <a:ext cx="365760" cy="365760"/>
          </a:xfrm>
          <a:prstGeom prst="ellipse">
            <a:avLst/>
          </a:prstGeom>
          <a:solidFill>
            <a:srgbClr val="0B3260"/>
          </a:solidFill>
          <a:ln/>
        </p:spPr>
        <p:txBody>
          <a:bodyPr/>
          <a:lstStyle/>
          <a:p>
            <a:endParaRPr lang="en-US"/>
          </a:p>
        </p:txBody>
      </p:sp>
      <p:pic>
        <p:nvPicPr>
          <p:cNvPr id="22" name="Image 5" descr="preencoded.png"/>
          <p:cNvPicPr>
            <a:picLocks noChangeAspect="1"/>
          </p:cNvPicPr>
          <p:nvPr/>
        </p:nvPicPr>
        <p:blipFill>
          <a:blip r:embed="rId8">
            <a:duotone>
              <a:schemeClr val="bg2">
                <a:shade val="45000"/>
                <a:satMod val="135000"/>
              </a:schemeClr>
              <a:prstClr val="white"/>
            </a:duotone>
          </a:blip>
          <a:stretch>
            <a:fillRect/>
          </a:stretch>
        </p:blipFill>
        <p:spPr>
          <a:xfrm>
            <a:off x="7604608" y="1631290"/>
            <a:ext cx="175565" cy="175565"/>
          </a:xfrm>
          <a:prstGeom prst="rect">
            <a:avLst/>
          </a:prstGeom>
        </p:spPr>
      </p:pic>
      <p:sp>
        <p:nvSpPr>
          <p:cNvPr id="23" name="Text 15"/>
          <p:cNvSpPr/>
          <p:nvPr/>
        </p:nvSpPr>
        <p:spPr>
          <a:xfrm>
            <a:off x="6798564" y="1956816"/>
            <a:ext cx="1787652" cy="717804"/>
          </a:xfrm>
          <a:prstGeom prst="rect">
            <a:avLst/>
          </a:prstGeom>
          <a:noFill/>
          <a:ln/>
        </p:spPr>
        <p:txBody>
          <a:bodyPr wrap="square" lIns="0" tIns="0" rIns="0" bIns="0" rtlCol="0" anchor="t"/>
          <a:lstStyle/>
          <a:p>
            <a:pPr marL="0" indent="0" algn="ctr">
              <a:lnSpc>
                <a:spcPct val="105000"/>
              </a:lnSpc>
              <a:buNone/>
            </a:pPr>
            <a:r>
              <a:rPr lang="ky-KG" sz="1600" b="1" dirty="0">
                <a:solidFill>
                  <a:srgbClr val="0B3260"/>
                </a:solidFill>
                <a:latin typeface="Calibri" pitchFamily="34" charset="0"/>
                <a:ea typeface="Calibri" pitchFamily="34" charset="-122"/>
                <a:cs typeface="Calibri" pitchFamily="34" charset="-120"/>
              </a:rPr>
              <a:t>Оптимизация затрат</a:t>
            </a:r>
          </a:p>
        </p:txBody>
      </p:sp>
      <p:sp>
        <p:nvSpPr>
          <p:cNvPr id="24" name="Shape 16"/>
          <p:cNvSpPr/>
          <p:nvPr/>
        </p:nvSpPr>
        <p:spPr>
          <a:xfrm>
            <a:off x="1543050" y="2903220"/>
            <a:ext cx="1897380" cy="1303020"/>
          </a:xfrm>
          <a:prstGeom prst="roundRect">
            <a:avLst>
              <a:gd name="adj" fmla="val 4211"/>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5" name="Shape 17"/>
          <p:cNvSpPr/>
          <p:nvPr/>
        </p:nvSpPr>
        <p:spPr>
          <a:xfrm>
            <a:off x="2308860" y="3022092"/>
            <a:ext cx="365760" cy="365760"/>
          </a:xfrm>
          <a:prstGeom prst="ellipse">
            <a:avLst/>
          </a:prstGeom>
          <a:solidFill>
            <a:srgbClr val="0B3260"/>
          </a:solidFill>
          <a:ln/>
        </p:spPr>
        <p:txBody>
          <a:bodyPr/>
          <a:lstStyle/>
          <a:p>
            <a:endParaRPr lang="en-US"/>
          </a:p>
        </p:txBody>
      </p:sp>
      <p:pic>
        <p:nvPicPr>
          <p:cNvPr id="26" name="Image 6" descr="preencoded.png"/>
          <p:cNvPicPr>
            <a:picLocks noChangeAspect="1"/>
          </p:cNvPicPr>
          <p:nvPr/>
        </p:nvPicPr>
        <p:blipFill>
          <a:blip r:embed="rId9">
            <a:duotone>
              <a:schemeClr val="bg2">
                <a:shade val="45000"/>
                <a:satMod val="135000"/>
              </a:schemeClr>
              <a:prstClr val="white"/>
            </a:duotone>
          </a:blip>
          <a:stretch>
            <a:fillRect/>
          </a:stretch>
        </p:blipFill>
        <p:spPr>
          <a:xfrm>
            <a:off x="2403958" y="3117190"/>
            <a:ext cx="175565" cy="175565"/>
          </a:xfrm>
          <a:prstGeom prst="rect">
            <a:avLst/>
          </a:prstGeom>
        </p:spPr>
      </p:pic>
      <p:sp>
        <p:nvSpPr>
          <p:cNvPr id="27" name="Text 18"/>
          <p:cNvSpPr/>
          <p:nvPr/>
        </p:nvSpPr>
        <p:spPr>
          <a:xfrm>
            <a:off x="1597914" y="3442716"/>
            <a:ext cx="1787652" cy="717804"/>
          </a:xfrm>
          <a:prstGeom prst="rect">
            <a:avLst/>
          </a:prstGeom>
          <a:noFill/>
          <a:ln/>
        </p:spPr>
        <p:txBody>
          <a:bodyPr wrap="square" lIns="0" tIns="0" rIns="0" bIns="0" rtlCol="0" anchor="t"/>
          <a:lstStyle/>
          <a:p>
            <a:pPr marL="0" indent="0" algn="ctr">
              <a:lnSpc>
                <a:spcPct val="105000"/>
              </a:lnSpc>
              <a:buNone/>
            </a:pPr>
            <a:r>
              <a:rPr lang="ky-KG" sz="1400" b="1" dirty="0">
                <a:solidFill>
                  <a:srgbClr val="0B3260"/>
                </a:solidFill>
                <a:latin typeface="Calibri" pitchFamily="34" charset="0"/>
                <a:ea typeface="Calibri" pitchFamily="34" charset="-122"/>
                <a:cs typeface="Calibri" pitchFamily="34" charset="-120"/>
              </a:rPr>
              <a:t>Повышение качества обслуживания клиентов</a:t>
            </a:r>
          </a:p>
        </p:txBody>
      </p:sp>
      <p:sp>
        <p:nvSpPr>
          <p:cNvPr id="28" name="Shape 19"/>
          <p:cNvSpPr/>
          <p:nvPr/>
        </p:nvSpPr>
        <p:spPr>
          <a:xfrm>
            <a:off x="3623310" y="2903220"/>
            <a:ext cx="1897380" cy="1303020"/>
          </a:xfrm>
          <a:prstGeom prst="roundRect">
            <a:avLst>
              <a:gd name="adj" fmla="val 4211"/>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29" name="Shape 20"/>
          <p:cNvSpPr/>
          <p:nvPr/>
        </p:nvSpPr>
        <p:spPr>
          <a:xfrm>
            <a:off x="4389120" y="3022092"/>
            <a:ext cx="365760" cy="365760"/>
          </a:xfrm>
          <a:prstGeom prst="ellipse">
            <a:avLst/>
          </a:prstGeom>
          <a:solidFill>
            <a:srgbClr val="0B3260"/>
          </a:solidFill>
          <a:ln/>
        </p:spPr>
        <p:txBody>
          <a:bodyPr/>
          <a:lstStyle/>
          <a:p>
            <a:endParaRPr lang="en-US"/>
          </a:p>
        </p:txBody>
      </p:sp>
      <p:pic>
        <p:nvPicPr>
          <p:cNvPr id="30" name="Image 7" descr="preencoded.png"/>
          <p:cNvPicPr>
            <a:picLocks noChangeAspect="1"/>
          </p:cNvPicPr>
          <p:nvPr/>
        </p:nvPicPr>
        <p:blipFill>
          <a:blip r:embed="rId10">
            <a:duotone>
              <a:schemeClr val="bg2">
                <a:shade val="45000"/>
                <a:satMod val="135000"/>
              </a:schemeClr>
              <a:prstClr val="white"/>
            </a:duotone>
          </a:blip>
          <a:stretch>
            <a:fillRect/>
          </a:stretch>
        </p:blipFill>
        <p:spPr>
          <a:xfrm>
            <a:off x="4484218" y="3117190"/>
            <a:ext cx="175565" cy="175565"/>
          </a:xfrm>
          <a:prstGeom prst="rect">
            <a:avLst/>
          </a:prstGeom>
        </p:spPr>
      </p:pic>
      <p:sp>
        <p:nvSpPr>
          <p:cNvPr id="31" name="Text 21"/>
          <p:cNvSpPr/>
          <p:nvPr/>
        </p:nvSpPr>
        <p:spPr>
          <a:xfrm>
            <a:off x="3678174" y="3442716"/>
            <a:ext cx="1787652" cy="717804"/>
          </a:xfrm>
          <a:prstGeom prst="rect">
            <a:avLst/>
          </a:prstGeom>
          <a:noFill/>
          <a:ln/>
        </p:spPr>
        <p:txBody>
          <a:bodyPr wrap="square" lIns="0" tIns="0" rIns="0" bIns="0" rtlCol="0" anchor="t"/>
          <a:lstStyle/>
          <a:p>
            <a:pPr marL="0" indent="0" algn="ctr">
              <a:lnSpc>
                <a:spcPct val="105000"/>
              </a:lnSpc>
              <a:buNone/>
            </a:pPr>
            <a:r>
              <a:rPr lang="ru-RU" sz="1600" b="1" dirty="0">
                <a:solidFill>
                  <a:srgbClr val="0B3260"/>
                </a:solidFill>
                <a:latin typeface="Calibri" pitchFamily="34" charset="0"/>
                <a:ea typeface="Calibri" pitchFamily="34" charset="-122"/>
                <a:cs typeface="Calibri" pitchFamily="34" charset="-120"/>
              </a:rPr>
              <a:t>Принятие решений на основе данных</a:t>
            </a:r>
          </a:p>
        </p:txBody>
      </p:sp>
      <p:sp>
        <p:nvSpPr>
          <p:cNvPr id="32" name="Shape 22"/>
          <p:cNvSpPr/>
          <p:nvPr/>
        </p:nvSpPr>
        <p:spPr>
          <a:xfrm>
            <a:off x="5703570" y="2903220"/>
            <a:ext cx="1897380" cy="1303020"/>
          </a:xfrm>
          <a:prstGeom prst="roundRect">
            <a:avLst>
              <a:gd name="adj" fmla="val 4211"/>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33" name="Shape 23"/>
          <p:cNvSpPr/>
          <p:nvPr/>
        </p:nvSpPr>
        <p:spPr>
          <a:xfrm>
            <a:off x="6469380" y="3022092"/>
            <a:ext cx="365760" cy="365760"/>
          </a:xfrm>
          <a:prstGeom prst="ellipse">
            <a:avLst/>
          </a:prstGeom>
          <a:solidFill>
            <a:srgbClr val="0B3260"/>
          </a:solidFill>
          <a:ln/>
        </p:spPr>
        <p:txBody>
          <a:bodyPr/>
          <a:lstStyle/>
          <a:p>
            <a:endParaRPr lang="en-US"/>
          </a:p>
        </p:txBody>
      </p:sp>
      <p:pic>
        <p:nvPicPr>
          <p:cNvPr id="34" name="Image 8" descr="preencoded.png"/>
          <p:cNvPicPr>
            <a:picLocks noChangeAspect="1"/>
          </p:cNvPicPr>
          <p:nvPr/>
        </p:nvPicPr>
        <p:blipFill>
          <a:blip r:embed="rId11">
            <a:duotone>
              <a:schemeClr val="bg2">
                <a:shade val="45000"/>
                <a:satMod val="135000"/>
              </a:schemeClr>
              <a:prstClr val="white"/>
            </a:duotone>
          </a:blip>
          <a:stretch>
            <a:fillRect/>
          </a:stretch>
        </p:blipFill>
        <p:spPr>
          <a:xfrm>
            <a:off x="6564478" y="3117190"/>
            <a:ext cx="175565" cy="175565"/>
          </a:xfrm>
          <a:prstGeom prst="rect">
            <a:avLst/>
          </a:prstGeom>
        </p:spPr>
      </p:pic>
      <p:sp>
        <p:nvSpPr>
          <p:cNvPr id="35" name="Text 24"/>
          <p:cNvSpPr/>
          <p:nvPr/>
        </p:nvSpPr>
        <p:spPr>
          <a:xfrm>
            <a:off x="5758434" y="3442716"/>
            <a:ext cx="1787652" cy="717804"/>
          </a:xfrm>
          <a:prstGeom prst="rect">
            <a:avLst/>
          </a:prstGeom>
          <a:noFill/>
          <a:ln/>
        </p:spPr>
        <p:txBody>
          <a:bodyPr wrap="square" lIns="0" tIns="0" rIns="0" bIns="0" rtlCol="0" anchor="t"/>
          <a:lstStyle/>
          <a:p>
            <a:pPr marL="0" indent="0" algn="ctr">
              <a:lnSpc>
                <a:spcPct val="105000"/>
              </a:lnSpc>
              <a:buNone/>
            </a:pPr>
            <a:r>
              <a:rPr lang="ky-KG" sz="1600" b="1" dirty="0">
                <a:solidFill>
                  <a:srgbClr val="0B3260"/>
                </a:solidFill>
                <a:latin typeface="Calibri" pitchFamily="34" charset="0"/>
                <a:ea typeface="Calibri" pitchFamily="34" charset="-122"/>
                <a:cs typeface="Calibri" pitchFamily="34" charset="-120"/>
              </a:rPr>
              <a:t>Масштабируемость</a:t>
            </a:r>
            <a:endParaRPr lang="en-US" sz="1600" dirty="0"/>
          </a:p>
        </p:txBody>
      </p:sp>
      <p:sp>
        <p:nvSpPr>
          <p:cNvPr id="36" name="Text 25"/>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Boysen, Fedtke, &amp; Schwerdfeger (2021); Winkelhaus &amp; Grosse (2020).</a:t>
            </a:r>
            <a:endParaRPr lang="en-US" sz="900" dirty="0"/>
          </a:p>
        </p:txBody>
      </p:sp>
      <p:pic>
        <p:nvPicPr>
          <p:cNvPr id="37" name="Picture 36">
            <a:extLst>
              <a:ext uri="{FF2B5EF4-FFF2-40B4-BE49-F238E27FC236}">
                <a16:creationId xmlns:a16="http://schemas.microsoft.com/office/drawing/2014/main" id="{1C9D82E2-13EF-7747-2B4F-7EB208F89091}"/>
              </a:ext>
            </a:extLst>
          </p:cNvPr>
          <p:cNvPicPr>
            <a:picLocks noChangeAspect="1"/>
          </p:cNvPicPr>
          <p:nvPr/>
        </p:nvPicPr>
        <p:blipFill>
          <a:blip r:embed="rId12"/>
          <a:srcRect l="9606" r="10527"/>
          <a:stretch>
            <a:fillRect/>
          </a:stretch>
        </p:blipFill>
        <p:spPr>
          <a:xfrm>
            <a:off x="7409590" y="211610"/>
            <a:ext cx="1539732" cy="100911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0762793-6C56-D32E-81F3-1431F4DCB39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DBEE3B6-A782-0461-5EBF-F87F6167FD48}"/>
              </a:ext>
            </a:extLst>
          </p:cNvPr>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ЦИФРОВАЯ ЛОГИСТИКА</a:t>
            </a:r>
          </a:p>
        </p:txBody>
      </p:sp>
      <p:sp>
        <p:nvSpPr>
          <p:cNvPr id="3" name="Text 1">
            <a:extLst>
              <a:ext uri="{FF2B5EF4-FFF2-40B4-BE49-F238E27FC236}">
                <a16:creationId xmlns:a16="http://schemas.microsoft.com/office/drawing/2014/main" id="{C8476CDD-893B-D100-BD4D-B56149980420}"/>
              </a:ext>
            </a:extLst>
          </p:cNvPr>
          <p:cNvSpPr/>
          <p:nvPr/>
        </p:nvSpPr>
        <p:spPr>
          <a:xfrm>
            <a:off x="502920" y="496316"/>
            <a:ext cx="8531352" cy="658368"/>
          </a:xfrm>
          <a:prstGeom prst="rect">
            <a:avLst/>
          </a:prstGeom>
          <a:noFill/>
          <a:ln/>
        </p:spPr>
        <p:txBody>
          <a:bodyPr wrap="square" lIns="0" tIns="0" rIns="0" bIns="0" rtlCol="0" anchor="t"/>
          <a:lstStyle/>
          <a:p>
            <a:pPr marL="0" indent="0">
              <a:buNone/>
            </a:pPr>
            <a:r>
              <a:rPr lang="ru-RU" sz="1600" b="1" dirty="0">
                <a:solidFill>
                  <a:srgbClr val="0B3260"/>
                </a:solidFill>
                <a:latin typeface="Cambria" pitchFamily="34" charset="0"/>
                <a:ea typeface="Cambria" pitchFamily="34" charset="-122"/>
                <a:cs typeface="Cambria" pitchFamily="34" charset="-120"/>
              </a:rPr>
              <a:t>Факторы, способствующие развитию электронной коммерции (Кыргызстан, 2025)</a:t>
            </a:r>
            <a:endParaRPr lang="en-US" sz="1600" dirty="0"/>
          </a:p>
        </p:txBody>
      </p:sp>
      <p:sp>
        <p:nvSpPr>
          <p:cNvPr id="4" name="Text 2">
            <a:extLst>
              <a:ext uri="{FF2B5EF4-FFF2-40B4-BE49-F238E27FC236}">
                <a16:creationId xmlns:a16="http://schemas.microsoft.com/office/drawing/2014/main" id="{5576DF86-F215-7685-DBD0-BA6E1631BCA0}"/>
              </a:ext>
            </a:extLst>
          </p:cNvPr>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a:extLst>
              <a:ext uri="{FF2B5EF4-FFF2-40B4-BE49-F238E27FC236}">
                <a16:creationId xmlns:a16="http://schemas.microsoft.com/office/drawing/2014/main" id="{3C032FE5-E601-3767-155F-5BC4B2159595}"/>
              </a:ext>
            </a:extLst>
          </p:cNvPr>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30</a:t>
            </a:r>
            <a:endParaRPr lang="en-US" sz="900" dirty="0"/>
          </a:p>
        </p:txBody>
      </p:sp>
      <p:pic>
        <p:nvPicPr>
          <p:cNvPr id="6" name="Image 0" descr="/sessions/relaxed-cool-hopper/mnt/outputs/build/assets/lica_logo.png">
            <a:extLst>
              <a:ext uri="{FF2B5EF4-FFF2-40B4-BE49-F238E27FC236}">
                <a16:creationId xmlns:a16="http://schemas.microsoft.com/office/drawing/2014/main" id="{A83FDDA2-A6BB-2F92-CC8F-E43EEA95496E}"/>
              </a:ext>
            </a:extLst>
          </p:cNvPr>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a:extLst>
              <a:ext uri="{FF2B5EF4-FFF2-40B4-BE49-F238E27FC236}">
                <a16:creationId xmlns:a16="http://schemas.microsoft.com/office/drawing/2014/main" id="{C9008CE0-3C6B-2AF3-E3D1-F07DDFB4FD37}"/>
              </a:ext>
            </a:extLst>
          </p:cNvPr>
          <p:cNvPicPr>
            <a:picLocks noChangeAspect="1"/>
          </p:cNvPicPr>
          <p:nvPr/>
        </p:nvPicPr>
        <p:blipFill>
          <a:blip r:embed="rId4"/>
          <a:stretch>
            <a:fillRect/>
          </a:stretch>
        </p:blipFill>
        <p:spPr>
          <a:xfrm>
            <a:off x="7708392" y="4796790"/>
            <a:ext cx="566928" cy="236220"/>
          </a:xfrm>
          <a:prstGeom prst="rect">
            <a:avLst/>
          </a:prstGeom>
        </p:spPr>
      </p:pic>
      <p:graphicFrame>
        <p:nvGraphicFramePr>
          <p:cNvPr id="27" name="Object 26">
            <a:extLst>
              <a:ext uri="{FF2B5EF4-FFF2-40B4-BE49-F238E27FC236}">
                <a16:creationId xmlns:a16="http://schemas.microsoft.com/office/drawing/2014/main" id="{FF147EB7-DD1B-0026-EB3A-AEF1E71687F7}"/>
              </a:ext>
            </a:extLst>
          </p:cNvPr>
          <p:cNvGraphicFramePr>
            <a:graphicFrameLocks noChangeAspect="1"/>
          </p:cNvGraphicFramePr>
          <p:nvPr>
            <p:extLst>
              <p:ext uri="{D42A27DB-BD31-4B8C-83A1-F6EECF244321}">
                <p14:modId xmlns:p14="http://schemas.microsoft.com/office/powerpoint/2010/main" val="740221177"/>
              </p:ext>
            </p:extLst>
          </p:nvPr>
        </p:nvGraphicFramePr>
        <p:xfrm>
          <a:off x="513461" y="869797"/>
          <a:ext cx="7912735" cy="3981095"/>
        </p:xfrm>
        <a:graphic>
          <a:graphicData uri="http://schemas.openxmlformats.org/presentationml/2006/ole">
            <mc:AlternateContent xmlns:mc="http://schemas.openxmlformats.org/markup-compatibility/2006">
              <mc:Choice xmlns:v="urn:schemas-microsoft-com:vml" Requires="v">
                <p:oleObj name="Document" r:id="rId5" imgW="8229600" imgH="4140200" progId="Word.Document.12">
                  <p:embed/>
                </p:oleObj>
              </mc:Choice>
              <mc:Fallback>
                <p:oleObj name="Document" r:id="rId5" imgW="8229600" imgH="4140200" progId="Word.Document.12">
                  <p:embed/>
                  <p:pic>
                    <p:nvPicPr>
                      <p:cNvPr id="27" name="Object 26">
                        <a:extLst>
                          <a:ext uri="{FF2B5EF4-FFF2-40B4-BE49-F238E27FC236}">
                            <a16:creationId xmlns:a16="http://schemas.microsoft.com/office/drawing/2014/main" id="{FF147EB7-DD1B-0026-EB3A-AEF1E71687F7}"/>
                          </a:ext>
                        </a:extLst>
                      </p:cNvPr>
                      <p:cNvPicPr/>
                      <p:nvPr/>
                    </p:nvPicPr>
                    <p:blipFill>
                      <a:blip r:embed="rId6"/>
                      <a:stretch>
                        <a:fillRect/>
                      </a:stretch>
                    </p:blipFill>
                    <p:spPr>
                      <a:xfrm>
                        <a:off x="513461" y="869797"/>
                        <a:ext cx="7912735" cy="3981095"/>
                      </a:xfrm>
                      <a:prstGeom prst="rect">
                        <a:avLst/>
                      </a:prstGeom>
                    </p:spPr>
                  </p:pic>
                </p:oleObj>
              </mc:Fallback>
            </mc:AlternateContent>
          </a:graphicData>
        </a:graphic>
      </p:graphicFrame>
    </p:spTree>
    <p:extLst>
      <p:ext uri="{BB962C8B-B14F-4D97-AF65-F5344CB8AC3E}">
        <p14:creationId xmlns:p14="http://schemas.microsoft.com/office/powerpoint/2010/main" val="877392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ЦИФРОВАЯ ЛОГИСТИКА</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ky-KG" sz="2600" b="1" dirty="0">
                <a:solidFill>
                  <a:srgbClr val="0B3260"/>
                </a:solidFill>
                <a:latin typeface="Cambria" pitchFamily="34" charset="0"/>
                <a:ea typeface="Cambria" pitchFamily="34" charset="-122"/>
                <a:cs typeface="Cambria" pitchFamily="34" charset="-120"/>
              </a:rPr>
              <a:t>Блокчейн в цифровой логистике</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32</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Shape 4"/>
          <p:cNvSpPr/>
          <p:nvPr/>
        </p:nvSpPr>
        <p:spPr>
          <a:xfrm>
            <a:off x="502920" y="1417320"/>
            <a:ext cx="2529840" cy="1828800"/>
          </a:xfrm>
          <a:prstGeom prst="roundRect">
            <a:avLst>
              <a:gd name="adj" fmla="val 3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9" name="Shape 5"/>
          <p:cNvSpPr/>
          <p:nvPr/>
        </p:nvSpPr>
        <p:spPr>
          <a:xfrm>
            <a:off x="1539240" y="1618488"/>
            <a:ext cx="457200" cy="457200"/>
          </a:xfrm>
          <a:prstGeom prst="ellipse">
            <a:avLst/>
          </a:prstGeom>
          <a:solidFill>
            <a:srgbClr val="0B3260"/>
          </a:solidFill>
          <a:ln/>
        </p:spPr>
        <p:txBody>
          <a:bodyPr/>
          <a:lstStyle/>
          <a:p>
            <a:endParaRPr lang="en-US"/>
          </a:p>
        </p:txBody>
      </p:sp>
      <p:pic>
        <p:nvPicPr>
          <p:cNvPr id="10" name="Image 2" descr="preencoded.png"/>
          <p:cNvPicPr>
            <a:picLocks noChangeAspect="1"/>
          </p:cNvPicPr>
          <p:nvPr/>
        </p:nvPicPr>
        <p:blipFill>
          <a:blip r:embed="rId5">
            <a:duotone>
              <a:schemeClr val="bg2">
                <a:shade val="45000"/>
                <a:satMod val="135000"/>
              </a:schemeClr>
              <a:prstClr val="white"/>
            </a:duotone>
          </a:blip>
          <a:stretch>
            <a:fillRect/>
          </a:stretch>
        </p:blipFill>
        <p:spPr>
          <a:xfrm>
            <a:off x="1613508" y="1674243"/>
            <a:ext cx="338328" cy="338328"/>
          </a:xfrm>
          <a:prstGeom prst="rect">
            <a:avLst/>
          </a:prstGeom>
        </p:spPr>
      </p:pic>
      <p:sp>
        <p:nvSpPr>
          <p:cNvPr id="11" name="Text 6"/>
          <p:cNvSpPr/>
          <p:nvPr/>
        </p:nvSpPr>
        <p:spPr>
          <a:xfrm>
            <a:off x="594360" y="2167128"/>
            <a:ext cx="2346960" cy="310896"/>
          </a:xfrm>
          <a:prstGeom prst="rect">
            <a:avLst/>
          </a:prstGeom>
          <a:noFill/>
          <a:ln/>
        </p:spPr>
        <p:txBody>
          <a:bodyPr wrap="square" lIns="0" tIns="0" rIns="0" bIns="0" rtlCol="0" anchor="t"/>
          <a:lstStyle/>
          <a:p>
            <a:pPr marL="0" indent="0" algn="ctr">
              <a:lnSpc>
                <a:spcPct val="103000"/>
              </a:lnSpc>
              <a:buNone/>
            </a:pPr>
            <a:r>
              <a:rPr lang="ky-KG" b="1" dirty="0">
                <a:solidFill>
                  <a:srgbClr val="0B3260"/>
                </a:solidFill>
                <a:latin typeface="Cambria" pitchFamily="34" charset="0"/>
                <a:ea typeface="Cambria" pitchFamily="34" charset="-122"/>
                <a:cs typeface="Cambria" pitchFamily="34" charset="-120"/>
              </a:rPr>
              <a:t>Смарт-контракты</a:t>
            </a:r>
          </a:p>
        </p:txBody>
      </p:sp>
      <p:sp>
        <p:nvSpPr>
          <p:cNvPr id="12" name="Text 7"/>
          <p:cNvSpPr/>
          <p:nvPr/>
        </p:nvSpPr>
        <p:spPr>
          <a:xfrm>
            <a:off x="517752" y="2439383"/>
            <a:ext cx="2529839" cy="640080"/>
          </a:xfrm>
          <a:prstGeom prst="rect">
            <a:avLst/>
          </a:prstGeom>
          <a:noFill/>
          <a:ln/>
        </p:spPr>
        <p:txBody>
          <a:bodyPr wrap="square" lIns="0" tIns="0" rIns="0" bIns="0" rtlCol="0" anchor="t"/>
          <a:lstStyle/>
          <a:p>
            <a:pPr marL="0" indent="0" algn="ctr">
              <a:lnSpc>
                <a:spcPct val="105000"/>
              </a:lnSpc>
              <a:buNone/>
            </a:pPr>
            <a:r>
              <a:rPr lang="ru-RU" sz="1200" dirty="0">
                <a:solidFill>
                  <a:srgbClr val="1F2A37"/>
                </a:solidFill>
                <a:latin typeface="Calibri" pitchFamily="34" charset="0"/>
                <a:ea typeface="Calibri" pitchFamily="34" charset="-122"/>
                <a:cs typeface="Calibri" pitchFamily="34" charset="-120"/>
              </a:rPr>
              <a:t>Самоисполняемые соглашения, которые автоматически выполняются при соблюдении заранее установленных условий.</a:t>
            </a:r>
          </a:p>
        </p:txBody>
      </p:sp>
      <p:sp>
        <p:nvSpPr>
          <p:cNvPr id="13" name="Shape 8"/>
          <p:cNvSpPr/>
          <p:nvPr/>
        </p:nvSpPr>
        <p:spPr>
          <a:xfrm>
            <a:off x="3307080" y="1417320"/>
            <a:ext cx="2529840" cy="1828800"/>
          </a:xfrm>
          <a:prstGeom prst="roundRect">
            <a:avLst>
              <a:gd name="adj" fmla="val 3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4" name="Shape 9"/>
          <p:cNvSpPr/>
          <p:nvPr/>
        </p:nvSpPr>
        <p:spPr>
          <a:xfrm>
            <a:off x="4343400" y="1618488"/>
            <a:ext cx="457200" cy="457200"/>
          </a:xfrm>
          <a:prstGeom prst="ellipse">
            <a:avLst/>
          </a:prstGeom>
          <a:solidFill>
            <a:srgbClr val="0B3260"/>
          </a:solidFill>
          <a:ln/>
        </p:spPr>
        <p:txBody>
          <a:bodyPr/>
          <a:lstStyle/>
          <a:p>
            <a:endParaRPr lang="en-US"/>
          </a:p>
        </p:txBody>
      </p:sp>
      <p:pic>
        <p:nvPicPr>
          <p:cNvPr id="15" name="Image 3" descr="preencoded.png"/>
          <p:cNvPicPr>
            <a:picLocks noChangeAspect="1"/>
          </p:cNvPicPr>
          <p:nvPr/>
        </p:nvPicPr>
        <p:blipFill>
          <a:blip r:embed="rId6">
            <a:duotone>
              <a:schemeClr val="bg2">
                <a:shade val="45000"/>
                <a:satMod val="135000"/>
              </a:schemeClr>
              <a:prstClr val="white"/>
            </a:duotone>
          </a:blip>
          <a:stretch>
            <a:fillRect/>
          </a:stretch>
        </p:blipFill>
        <p:spPr>
          <a:xfrm>
            <a:off x="4417668" y="1674243"/>
            <a:ext cx="338328" cy="338328"/>
          </a:xfrm>
          <a:prstGeom prst="rect">
            <a:avLst/>
          </a:prstGeom>
        </p:spPr>
      </p:pic>
      <p:sp>
        <p:nvSpPr>
          <p:cNvPr id="16" name="Text 10"/>
          <p:cNvSpPr/>
          <p:nvPr/>
        </p:nvSpPr>
        <p:spPr>
          <a:xfrm>
            <a:off x="3398520" y="2167128"/>
            <a:ext cx="2346960" cy="310896"/>
          </a:xfrm>
          <a:prstGeom prst="rect">
            <a:avLst/>
          </a:prstGeom>
          <a:noFill/>
          <a:ln/>
        </p:spPr>
        <p:txBody>
          <a:bodyPr wrap="square" lIns="0" tIns="0" rIns="0" bIns="0" rtlCol="0" anchor="t"/>
          <a:lstStyle/>
          <a:p>
            <a:pPr marL="0" indent="0" algn="ctr">
              <a:lnSpc>
                <a:spcPct val="103000"/>
              </a:lnSpc>
              <a:buNone/>
            </a:pPr>
            <a:r>
              <a:rPr lang="ky-KG" b="1" dirty="0">
                <a:solidFill>
                  <a:srgbClr val="0B3260"/>
                </a:solidFill>
                <a:latin typeface="Cambria" pitchFamily="34" charset="0"/>
                <a:ea typeface="Cambria" pitchFamily="34" charset="-122"/>
                <a:cs typeface="Cambria" pitchFamily="34" charset="-120"/>
              </a:rPr>
              <a:t>Цифровые платежи</a:t>
            </a:r>
          </a:p>
        </p:txBody>
      </p:sp>
      <p:sp>
        <p:nvSpPr>
          <p:cNvPr id="17" name="Text 11"/>
          <p:cNvSpPr/>
          <p:nvPr/>
        </p:nvSpPr>
        <p:spPr>
          <a:xfrm>
            <a:off x="3435096" y="2514600"/>
            <a:ext cx="2273808" cy="640080"/>
          </a:xfrm>
          <a:prstGeom prst="rect">
            <a:avLst/>
          </a:prstGeom>
          <a:noFill/>
          <a:ln/>
        </p:spPr>
        <p:txBody>
          <a:bodyPr wrap="square" lIns="0" tIns="0" rIns="0" bIns="0" rtlCol="0" anchor="t"/>
          <a:lstStyle/>
          <a:p>
            <a:pPr marL="0" indent="0" algn="ctr">
              <a:lnSpc>
                <a:spcPct val="105000"/>
              </a:lnSpc>
              <a:buNone/>
            </a:pPr>
            <a:r>
              <a:rPr lang="ru-RU" sz="1200" dirty="0">
                <a:solidFill>
                  <a:srgbClr val="1F2A37"/>
                </a:solidFill>
                <a:latin typeface="Calibri" pitchFamily="34" charset="0"/>
                <a:ea typeface="Calibri" pitchFamily="34" charset="-122"/>
                <a:cs typeface="Calibri" pitchFamily="34" charset="-120"/>
              </a:rPr>
              <a:t>Более быстрые и отслеживаемые международные расчеты между торговыми партнерами.</a:t>
            </a:r>
          </a:p>
        </p:txBody>
      </p:sp>
      <p:sp>
        <p:nvSpPr>
          <p:cNvPr id="18" name="Shape 12"/>
          <p:cNvSpPr/>
          <p:nvPr/>
        </p:nvSpPr>
        <p:spPr>
          <a:xfrm>
            <a:off x="6111240" y="1417320"/>
            <a:ext cx="2529840" cy="1828800"/>
          </a:xfrm>
          <a:prstGeom prst="roundRect">
            <a:avLst>
              <a:gd name="adj" fmla="val 3000"/>
            </a:avLst>
          </a:prstGeom>
          <a:solidFill>
            <a:srgbClr val="EEF2F7"/>
          </a:solidFill>
          <a:ln w="12700">
            <a:solidFill>
              <a:srgbClr val="DDE3EA"/>
            </a:solidFill>
            <a:prstDash val="solid"/>
          </a:ln>
          <a:effectLst>
            <a:outerShdw blurRad="88900" dist="25400" dir="5400000" algn="bl" rotWithShape="0">
              <a:srgbClr val="1A1A1A">
                <a:alpha val="10000"/>
              </a:srgbClr>
            </a:outerShdw>
          </a:effectLst>
        </p:spPr>
        <p:txBody>
          <a:bodyPr/>
          <a:lstStyle/>
          <a:p>
            <a:endParaRPr lang="en-US"/>
          </a:p>
        </p:txBody>
      </p:sp>
      <p:sp>
        <p:nvSpPr>
          <p:cNvPr id="19" name="Shape 13"/>
          <p:cNvSpPr/>
          <p:nvPr/>
        </p:nvSpPr>
        <p:spPr>
          <a:xfrm>
            <a:off x="7147560" y="1618488"/>
            <a:ext cx="457200" cy="457200"/>
          </a:xfrm>
          <a:prstGeom prst="ellipse">
            <a:avLst/>
          </a:prstGeom>
          <a:solidFill>
            <a:srgbClr val="0B3260"/>
          </a:solidFill>
          <a:ln/>
        </p:spPr>
        <p:txBody>
          <a:bodyPr/>
          <a:lstStyle/>
          <a:p>
            <a:endParaRPr lang="en-US"/>
          </a:p>
        </p:txBody>
      </p:sp>
      <p:pic>
        <p:nvPicPr>
          <p:cNvPr id="20" name="Image 4" descr="preencoded.png"/>
          <p:cNvPicPr>
            <a:picLocks noChangeAspect="1"/>
          </p:cNvPicPr>
          <p:nvPr/>
        </p:nvPicPr>
        <p:blipFill>
          <a:blip r:embed="rId7">
            <a:duotone>
              <a:schemeClr val="bg2">
                <a:shade val="45000"/>
                <a:satMod val="135000"/>
              </a:schemeClr>
              <a:prstClr val="white"/>
            </a:duotone>
          </a:blip>
          <a:stretch>
            <a:fillRect/>
          </a:stretch>
        </p:blipFill>
        <p:spPr>
          <a:xfrm>
            <a:off x="7221828" y="1674243"/>
            <a:ext cx="338328" cy="338328"/>
          </a:xfrm>
          <a:prstGeom prst="rect">
            <a:avLst/>
          </a:prstGeom>
        </p:spPr>
      </p:pic>
      <p:sp>
        <p:nvSpPr>
          <p:cNvPr id="21" name="Text 14"/>
          <p:cNvSpPr/>
          <p:nvPr/>
        </p:nvSpPr>
        <p:spPr>
          <a:xfrm>
            <a:off x="6202680" y="2167128"/>
            <a:ext cx="2346960" cy="310896"/>
          </a:xfrm>
          <a:prstGeom prst="rect">
            <a:avLst/>
          </a:prstGeom>
          <a:noFill/>
          <a:ln/>
        </p:spPr>
        <p:txBody>
          <a:bodyPr wrap="square" lIns="0" tIns="0" rIns="0" bIns="0" rtlCol="0" anchor="t"/>
          <a:lstStyle/>
          <a:p>
            <a:pPr marL="0" indent="0" algn="ctr">
              <a:lnSpc>
                <a:spcPct val="103000"/>
              </a:lnSpc>
              <a:buNone/>
            </a:pPr>
            <a:r>
              <a:rPr lang="ky-KG" b="1" dirty="0">
                <a:solidFill>
                  <a:srgbClr val="0B3260"/>
                </a:solidFill>
                <a:latin typeface="Cambria" pitchFamily="34" charset="0"/>
                <a:ea typeface="Cambria" pitchFamily="34" charset="-122"/>
                <a:cs typeface="Cambria" pitchFamily="34" charset="-120"/>
              </a:rPr>
              <a:t>Цифровые двойники</a:t>
            </a:r>
          </a:p>
        </p:txBody>
      </p:sp>
      <p:sp>
        <p:nvSpPr>
          <p:cNvPr id="22" name="Text 15"/>
          <p:cNvSpPr/>
          <p:nvPr/>
        </p:nvSpPr>
        <p:spPr>
          <a:xfrm>
            <a:off x="6175248" y="2429858"/>
            <a:ext cx="2401824" cy="640080"/>
          </a:xfrm>
          <a:prstGeom prst="rect">
            <a:avLst/>
          </a:prstGeom>
          <a:noFill/>
          <a:ln/>
        </p:spPr>
        <p:txBody>
          <a:bodyPr wrap="square" lIns="0" tIns="0" rIns="0" bIns="0" rtlCol="0" anchor="t"/>
          <a:lstStyle/>
          <a:p>
            <a:pPr marL="0" indent="0" algn="ctr">
              <a:lnSpc>
                <a:spcPct val="105000"/>
              </a:lnSpc>
              <a:buNone/>
            </a:pPr>
            <a:r>
              <a:rPr lang="ru-RU" sz="1200" dirty="0">
                <a:solidFill>
                  <a:srgbClr val="1F2A37"/>
                </a:solidFill>
                <a:latin typeface="Calibri" pitchFamily="34" charset="0"/>
                <a:ea typeface="Calibri" pitchFamily="34" charset="-122"/>
                <a:cs typeface="Calibri" pitchFamily="34" charset="-120"/>
              </a:rPr>
              <a:t>Цифровая копия физических объектов или грузов, обновляемая в режиме реального времени для мониторинга и моделирования.</a:t>
            </a:r>
          </a:p>
        </p:txBody>
      </p:sp>
      <p:sp>
        <p:nvSpPr>
          <p:cNvPr id="23" name="Shape 16"/>
          <p:cNvSpPr/>
          <p:nvPr/>
        </p:nvSpPr>
        <p:spPr>
          <a:xfrm>
            <a:off x="502920" y="3429000"/>
            <a:ext cx="8138160" cy="685800"/>
          </a:xfrm>
          <a:prstGeom prst="roundRect">
            <a:avLst>
              <a:gd name="adj" fmla="val 8000"/>
            </a:avLst>
          </a:prstGeom>
          <a:solidFill>
            <a:srgbClr val="FBF4E1"/>
          </a:solidFill>
          <a:ln w="12700">
            <a:solidFill>
              <a:srgbClr val="DDE3EA"/>
            </a:solidFill>
            <a:prstDash val="solid"/>
          </a:ln>
        </p:spPr>
        <p:txBody>
          <a:bodyPr/>
          <a:lstStyle/>
          <a:p>
            <a:endParaRPr lang="en-US"/>
          </a:p>
        </p:txBody>
      </p:sp>
      <p:sp>
        <p:nvSpPr>
          <p:cNvPr id="24" name="Text 17"/>
          <p:cNvSpPr/>
          <p:nvPr/>
        </p:nvSpPr>
        <p:spPr>
          <a:xfrm>
            <a:off x="667512" y="3429000"/>
            <a:ext cx="7808976" cy="685800"/>
          </a:xfrm>
          <a:prstGeom prst="rect">
            <a:avLst/>
          </a:prstGeom>
          <a:noFill/>
          <a:ln/>
        </p:spPr>
        <p:txBody>
          <a:bodyPr wrap="square" lIns="0" tIns="0" rIns="0" bIns="0" rtlCol="0" anchor="ctr"/>
          <a:lstStyle/>
          <a:p>
            <a:pPr marL="0" indent="0">
              <a:lnSpc>
                <a:spcPct val="115000"/>
              </a:lnSpc>
              <a:buNone/>
            </a:pPr>
            <a:r>
              <a:rPr lang="ru-RU" sz="1200" i="1" dirty="0">
                <a:solidFill>
                  <a:srgbClr val="1F2A37"/>
                </a:solidFill>
                <a:latin typeface="Calibri" pitchFamily="34" charset="0"/>
                <a:ea typeface="Calibri" pitchFamily="34" charset="-122"/>
                <a:cs typeface="Calibri" pitchFamily="34" charset="-120"/>
              </a:rPr>
              <a:t>Значение для Центральной Азии: блокчейн, обеспечивающий прослеживаемость, может создать необходимый уровень цифрового доверия для кыргызских и региональных экспортеров, осуществляющих перевозки товаров по длинным международным транспортным коридорам, проходящим через несколько юрисдикций.</a:t>
            </a:r>
            <a:endParaRPr lang="en-US" sz="1200" dirty="0"/>
          </a:p>
        </p:txBody>
      </p:sp>
      <p:sp>
        <p:nvSpPr>
          <p:cNvPr id="25" name="Text 18"/>
          <p:cNvSpPr/>
          <p:nvPr/>
        </p:nvSpPr>
        <p:spPr>
          <a:xfrm>
            <a:off x="502920" y="4320540"/>
            <a:ext cx="8138160" cy="365760"/>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Saberi, S., et al. (2019). Blockchain technology and sustainable supply chain management. Int'l J. of Production Research, 57(7), 2117–2135.</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ky-KG" sz="1100" b="1" kern="0" spc="200" dirty="0">
                <a:solidFill>
                  <a:srgbClr val="8C6A10"/>
                </a:solidFill>
                <a:latin typeface="Calibri" pitchFamily="34" charset="0"/>
                <a:ea typeface="Calibri" pitchFamily="34" charset="-122"/>
                <a:cs typeface="Calibri" pitchFamily="34" charset="-120"/>
              </a:rPr>
              <a:t>ЦИФРОВАЯ ЛОГИСТИКА</a:t>
            </a:r>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ru-RU" sz="2100" b="1" dirty="0">
                <a:solidFill>
                  <a:srgbClr val="0B3260"/>
                </a:solidFill>
                <a:latin typeface="Cambria" pitchFamily="34" charset="0"/>
                <a:ea typeface="Cambria" pitchFamily="34" charset="-122"/>
                <a:cs typeface="Cambria" pitchFamily="34" charset="-120"/>
              </a:rPr>
              <a:t>Почему Кыргызстан должен подготовиться к введению Цифрового паспорта продукта (DPP) в ЕС</a:t>
            </a:r>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33</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335652" y="1506474"/>
            <a:ext cx="8551870" cy="2880360"/>
          </a:xfrm>
          <a:prstGeom prst="rect">
            <a:avLst/>
          </a:prstGeom>
          <a:noFill/>
          <a:ln/>
        </p:spPr>
        <p:txBody>
          <a:bodyPr wrap="square" lIns="0" tIns="0" rIns="0" bIns="0" rtlCol="0" anchor="t"/>
          <a:lstStyle/>
          <a:p>
            <a:pPr marL="177800" indent="-177800" algn="just">
              <a:spcAft>
                <a:spcPts val="1000"/>
              </a:spcAft>
              <a:buSzPct val="100000"/>
              <a:buChar char="▪"/>
            </a:pPr>
            <a:r>
              <a:rPr lang="ru-RU" sz="1400" dirty="0">
                <a:solidFill>
                  <a:srgbClr val="1F2A37"/>
                </a:solidFill>
                <a:latin typeface="Calibri" pitchFamily="34" charset="0"/>
                <a:ea typeface="Calibri" pitchFamily="34" charset="-122"/>
                <a:cs typeface="Calibri" pitchFamily="34" charset="-120"/>
              </a:rPr>
              <a:t>Регламент ЕС по экологическому проектированию устойчивой продукции (ESPR, Regulation (EU) 2024/1781) вступил в силу 18 июля 2024 года и устанавливает основу для Цифрового паспорта продукта (DPP) практически для всех категорий физических товаров.</a:t>
            </a:r>
          </a:p>
          <a:p>
            <a:pPr marL="177800" indent="-177800" algn="just">
              <a:buSzPct val="100000"/>
              <a:buChar char="▪"/>
            </a:pPr>
            <a:r>
              <a:rPr lang="ru-RU" sz="1400" dirty="0">
                <a:solidFill>
                  <a:srgbClr val="1F2A37"/>
                </a:solidFill>
                <a:latin typeface="Calibri" pitchFamily="34" charset="0"/>
                <a:cs typeface="Calibri" pitchFamily="34" charset="-120"/>
              </a:rPr>
              <a:t>Начиная с 2027 года, товары, поступающие на рынок ЕС, должны включать:</a:t>
            </a:r>
          </a:p>
          <a:p>
            <a:pPr marL="742950" lvl="1" indent="-285750">
              <a:buFont typeface="Courier New" panose="02070309020205020404" pitchFamily="49" charset="0"/>
              <a:buChar char="o"/>
            </a:pPr>
            <a:r>
              <a:rPr lang="ru-RU" sz="1400" dirty="0">
                <a:solidFill>
                  <a:srgbClr val="1F2A37"/>
                </a:solidFill>
                <a:latin typeface="Calibri" pitchFamily="34" charset="0"/>
                <a:cs typeface="Calibri" pitchFamily="34" charset="-120"/>
              </a:rPr>
              <a:t>Цифровой паспорт продукта (DPP)</a:t>
            </a:r>
          </a:p>
          <a:p>
            <a:pPr marL="742950" lvl="1" indent="-285750">
              <a:buFont typeface="Courier New" panose="02070309020205020404" pitchFamily="49" charset="0"/>
              <a:buChar char="o"/>
            </a:pPr>
            <a:r>
              <a:rPr lang="ru-RU" sz="1400" dirty="0">
                <a:solidFill>
                  <a:srgbClr val="1F2A37"/>
                </a:solidFill>
                <a:latin typeface="Calibri" pitchFamily="34" charset="0"/>
                <a:cs typeface="Calibri" pitchFamily="34" charset="-120"/>
              </a:rPr>
              <a:t>Подтвержденный состав материалов</a:t>
            </a:r>
          </a:p>
          <a:p>
            <a:pPr marL="742950" lvl="1" indent="-285750">
              <a:buFont typeface="Courier New" panose="02070309020205020404" pitchFamily="49" charset="0"/>
              <a:buChar char="o"/>
            </a:pPr>
            <a:r>
              <a:rPr lang="ru-RU" sz="1400" dirty="0">
                <a:solidFill>
                  <a:srgbClr val="1F2A37"/>
                </a:solidFill>
                <a:latin typeface="Calibri" pitchFamily="34" charset="0"/>
                <a:cs typeface="Calibri" pitchFamily="34" charset="-120"/>
              </a:rPr>
              <a:t>Подтверждение происхождения текстиля, металлов и электроники</a:t>
            </a:r>
          </a:p>
          <a:p>
            <a:pPr marL="742950" lvl="1" indent="-285750">
              <a:buFont typeface="Courier New" panose="02070309020205020404" pitchFamily="49" charset="0"/>
              <a:buChar char="o"/>
            </a:pPr>
            <a:r>
              <a:rPr lang="ru-RU" sz="1400" dirty="0">
                <a:solidFill>
                  <a:srgbClr val="1F2A37"/>
                </a:solidFill>
                <a:latin typeface="Calibri" pitchFamily="34" charset="0"/>
                <a:cs typeface="Calibri" pitchFamily="34" charset="-120"/>
              </a:rPr>
              <a:t>Углеродный след (CO₂) на протяжении всего жизненного цикла продукта</a:t>
            </a:r>
          </a:p>
          <a:p>
            <a:pPr marL="742950" lvl="1" indent="-285750">
              <a:buFont typeface="Courier New" panose="02070309020205020404" pitchFamily="49" charset="0"/>
              <a:buChar char="o"/>
            </a:pPr>
            <a:r>
              <a:rPr lang="ru-RU" sz="1400" dirty="0">
                <a:solidFill>
                  <a:srgbClr val="1F2A37"/>
                </a:solidFill>
                <a:latin typeface="Calibri" pitchFamily="34" charset="0"/>
                <a:cs typeface="Calibri" pitchFamily="34" charset="-120"/>
              </a:rPr>
              <a:t>Данные о ремонте, повторном использовании и переработке</a:t>
            </a:r>
          </a:p>
          <a:p>
            <a:pPr lvl="1"/>
            <a:endParaRPr lang="en-GB" sz="1400" dirty="0">
              <a:solidFill>
                <a:srgbClr val="1F2A37"/>
              </a:solidFill>
              <a:latin typeface="Calibri" pitchFamily="34" charset="0"/>
              <a:cs typeface="Calibri" pitchFamily="34" charset="-120"/>
            </a:endParaRPr>
          </a:p>
          <a:p>
            <a:pPr marL="177800" indent="-177800" algn="just">
              <a:spcAft>
                <a:spcPts val="1000"/>
              </a:spcAft>
              <a:buSzPct val="100000"/>
              <a:buChar char="▪"/>
            </a:pPr>
            <a:r>
              <a:rPr lang="ru-RU" sz="1400" dirty="0">
                <a:solidFill>
                  <a:srgbClr val="1F2A37"/>
                </a:solidFill>
                <a:latin typeface="Calibri" pitchFamily="34" charset="0"/>
                <a:ea typeface="Calibri" pitchFamily="34" charset="-122"/>
                <a:cs typeface="Calibri" pitchFamily="34" charset="-120"/>
              </a:rPr>
              <a:t>Последствие: кыргызским экспортерам следует уже сейчас подготовиться к предоставлению цифровой верифицируемой информации о составе материалов, происхождении продукции и данных о жизненном цикле товаров.</a:t>
            </a:r>
            <a:endParaRPr lang="en-US" sz="1400" dirty="0"/>
          </a:p>
        </p:txBody>
      </p:sp>
      <p:sp>
        <p:nvSpPr>
          <p:cNvPr id="9" name="Text 5"/>
          <p:cNvSpPr/>
          <p:nvPr/>
        </p:nvSpPr>
        <p:spPr>
          <a:xfrm>
            <a:off x="502920" y="4521708"/>
            <a:ext cx="8138160" cy="219456"/>
          </a:xfrm>
          <a:prstGeom prst="rect">
            <a:avLst/>
          </a:prstGeom>
          <a:noFill/>
          <a:ln/>
        </p:spPr>
        <p:txBody>
          <a:bodyPr wrap="square" lIns="0" tIns="0" rIns="0" bIns="0" rtlCol="0" anchor="ctr"/>
          <a:lstStyle/>
          <a:p>
            <a:pPr marL="0" indent="0" algn="l">
              <a:buNone/>
            </a:pPr>
            <a:r>
              <a:rPr lang="en-US" sz="900" i="1" dirty="0">
                <a:solidFill>
                  <a:srgbClr val="5B6B7C"/>
                </a:solidFill>
                <a:latin typeface="Calibri" pitchFamily="34" charset="0"/>
                <a:ea typeface="Calibri" pitchFamily="34" charset="-122"/>
                <a:cs typeface="Calibri" pitchFamily="34" charset="-120"/>
              </a:rPr>
              <a:t>Source: Regulation (EU) 2024/1781 (ESPR), OJ L, 2024/1781, 28.6.2024; Regulation (EU) 2023/1542 (Batteries), OJ L 191, 28.7.2023.</a:t>
            </a:r>
            <a:endParaRPr lang="en-US" sz="900" dirty="0"/>
          </a:p>
        </p:txBody>
      </p:sp>
      <p:pic>
        <p:nvPicPr>
          <p:cNvPr id="1026" name="Picture 2" descr="Kyrgyzstan Flag | Buy Flag of Kyrgyzstan | The Flag Shop">
            <a:extLst>
              <a:ext uri="{FF2B5EF4-FFF2-40B4-BE49-F238E27FC236}">
                <a16:creationId xmlns:a16="http://schemas.microsoft.com/office/drawing/2014/main" id="{4DD16A86-8E3E-FFED-0B2B-6B227F9A1C1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7286" l="10000" r="90000">
                        <a14:foregroundMark x1="22429" y1="57857" x2="22429" y2="57857"/>
                        <a14:foregroundMark x1="22857" y1="57857" x2="22857" y2="57857"/>
                        <a14:foregroundMark x1="22857" y1="57286" x2="25000" y2="63286"/>
                        <a14:foregroundMark x1="26143" y1="65429" x2="28857" y2="77857"/>
                        <a14:foregroundMark x1="17000" y1="22714" x2="25000" y2="58857"/>
                        <a14:foregroundMark x1="28286" y1="79429" x2="33143" y2="97286"/>
                      </a14:backgroundRemoval>
                    </a14:imgEffect>
                  </a14:imgLayer>
                </a14:imgProps>
              </a:ext>
              <a:ext uri="{28A0092B-C50C-407E-A947-70E740481C1C}">
                <a14:useLocalDpi xmlns:a14="http://schemas.microsoft.com/office/drawing/2010/main" val="0"/>
              </a:ext>
            </a:extLst>
          </a:blip>
          <a:srcRect/>
          <a:stretch>
            <a:fillRect/>
          </a:stretch>
        </p:blipFill>
        <p:spPr bwMode="auto">
          <a:xfrm>
            <a:off x="7563650" y="-208750"/>
            <a:ext cx="1580350" cy="1580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4">
    <p:bg>
      <p:bgPr>
        <a:solidFill>
          <a:srgbClr val="0B3260"/>
        </a:solidFill>
        <a:effectLst/>
      </p:bgPr>
    </p:bg>
    <p:spTree>
      <p:nvGrpSpPr>
        <p:cNvPr id="1" name=""/>
        <p:cNvGrpSpPr/>
        <p:nvPr/>
      </p:nvGrpSpPr>
      <p:grpSpPr>
        <a:xfrm>
          <a:off x="0" y="0"/>
          <a:ext cx="0" cy="0"/>
          <a:chOff x="0" y="0"/>
          <a:chExt cx="0" cy="0"/>
        </a:xfrm>
      </p:grpSpPr>
      <p:sp>
        <p:nvSpPr>
          <p:cNvPr id="14" name="Shape 8">
            <a:extLst>
              <a:ext uri="{FF2B5EF4-FFF2-40B4-BE49-F238E27FC236}">
                <a16:creationId xmlns:a16="http://schemas.microsoft.com/office/drawing/2014/main" id="{45DFA881-A343-B30C-468D-70C3E4B0DAAE}"/>
              </a:ext>
            </a:extLst>
          </p:cNvPr>
          <p:cNvSpPr/>
          <p:nvPr/>
        </p:nvSpPr>
        <p:spPr>
          <a:xfrm>
            <a:off x="7699248" y="4759451"/>
            <a:ext cx="576072" cy="273559"/>
          </a:xfrm>
          <a:prstGeom prst="roundRect">
            <a:avLst>
              <a:gd name="adj" fmla="val 10000"/>
            </a:avLst>
          </a:prstGeom>
          <a:solidFill>
            <a:srgbClr val="FFFFFF"/>
          </a:solidFill>
          <a:ln/>
        </p:spPr>
        <p:txBody>
          <a:bodyPr/>
          <a:lstStyle/>
          <a:p>
            <a:endParaRPr lang="en-US"/>
          </a:p>
        </p:txBody>
      </p:sp>
      <p:sp>
        <p:nvSpPr>
          <p:cNvPr id="2" name="Shape 0"/>
          <p:cNvSpPr/>
          <p:nvPr/>
        </p:nvSpPr>
        <p:spPr>
          <a:xfrm>
            <a:off x="-455666" y="0"/>
            <a:ext cx="3108960" cy="5143500"/>
          </a:xfrm>
          <a:prstGeom prst="rect">
            <a:avLst/>
          </a:prstGeom>
          <a:solidFill>
            <a:srgbClr val="062045"/>
          </a:solidFill>
          <a:ln/>
        </p:spPr>
        <p:txBody>
          <a:bodyPr/>
          <a:lstStyle/>
          <a:p>
            <a:endParaRPr lang="en-US"/>
          </a:p>
        </p:txBody>
      </p:sp>
      <p:sp>
        <p:nvSpPr>
          <p:cNvPr id="3" name="Text 1"/>
          <p:cNvSpPr/>
          <p:nvPr/>
        </p:nvSpPr>
        <p:spPr>
          <a:xfrm>
            <a:off x="3211551" y="146304"/>
            <a:ext cx="4937760" cy="292608"/>
          </a:xfrm>
          <a:prstGeom prst="rect">
            <a:avLst/>
          </a:prstGeom>
          <a:noFill/>
          <a:ln/>
        </p:spPr>
        <p:txBody>
          <a:bodyPr wrap="square" lIns="0" tIns="0" rIns="0" bIns="0" rtlCol="0" anchor="ctr"/>
          <a:lstStyle/>
          <a:p>
            <a:pPr marL="0" indent="0">
              <a:buNone/>
            </a:pPr>
            <a:r>
              <a:rPr lang="ru-RU" sz="1200" b="1" kern="0" spc="200" dirty="0">
                <a:solidFill>
                  <a:srgbClr val="C9A227"/>
                </a:solidFill>
                <a:latin typeface="Calibri" pitchFamily="34" charset="0"/>
                <a:ea typeface="Calibri" pitchFamily="34" charset="-122"/>
                <a:cs typeface="Calibri" pitchFamily="34" charset="-120"/>
              </a:rPr>
              <a:t>ЗАКРЫТИЕ</a:t>
            </a:r>
            <a:endParaRPr lang="en-US" sz="1200" dirty="0"/>
          </a:p>
        </p:txBody>
      </p:sp>
      <p:sp>
        <p:nvSpPr>
          <p:cNvPr id="4" name="Text 2"/>
          <p:cNvSpPr/>
          <p:nvPr/>
        </p:nvSpPr>
        <p:spPr>
          <a:xfrm>
            <a:off x="3211551" y="420624"/>
            <a:ext cx="4937760" cy="640080"/>
          </a:xfrm>
          <a:prstGeom prst="rect">
            <a:avLst/>
          </a:prstGeom>
          <a:noFill/>
          <a:ln/>
        </p:spPr>
        <p:txBody>
          <a:bodyPr wrap="square" lIns="0" tIns="0" rIns="0" bIns="0" rtlCol="0" anchor="ctr"/>
          <a:lstStyle/>
          <a:p>
            <a:pPr marL="0" indent="0">
              <a:buNone/>
            </a:pPr>
            <a:r>
              <a:rPr lang="ky-KG" sz="2800" b="1" dirty="0">
                <a:solidFill>
                  <a:srgbClr val="FFFFFF"/>
                </a:solidFill>
                <a:latin typeface="Cambria" pitchFamily="34" charset="0"/>
                <a:ea typeface="Cambria" pitchFamily="34" charset="-122"/>
                <a:cs typeface="Cambria" pitchFamily="34" charset="-120"/>
              </a:rPr>
              <a:t>Ключевые выводы</a:t>
            </a:r>
          </a:p>
        </p:txBody>
      </p:sp>
      <p:sp>
        <p:nvSpPr>
          <p:cNvPr id="5" name="Text 3"/>
          <p:cNvSpPr/>
          <p:nvPr/>
        </p:nvSpPr>
        <p:spPr>
          <a:xfrm>
            <a:off x="2731401" y="1060704"/>
            <a:ext cx="6200726" cy="3419856"/>
          </a:xfrm>
          <a:prstGeom prst="rect">
            <a:avLst/>
          </a:prstGeom>
          <a:noFill/>
          <a:ln/>
        </p:spPr>
        <p:txBody>
          <a:bodyPr wrap="square" lIns="0" tIns="0" rIns="0" bIns="0" rtlCol="0" anchor="t"/>
          <a:lstStyle/>
          <a:p>
            <a:pPr marL="285750" indent="-285750" algn="just">
              <a:spcAft>
                <a:spcPts val="800"/>
              </a:spcAft>
              <a:buClr>
                <a:schemeClr val="bg1">
                  <a:lumMod val="95000"/>
                </a:schemeClr>
              </a:buClr>
              <a:buSzPct val="100000"/>
              <a:buFont typeface="Arial" panose="020B0604020202020204" pitchFamily="34" charset="0"/>
              <a:buChar char="•"/>
            </a:pPr>
            <a:r>
              <a:rPr lang="ru-RU" sz="1400" dirty="0">
                <a:solidFill>
                  <a:srgbClr val="E7ECF2"/>
                </a:solidFill>
                <a:latin typeface="Calibri" pitchFamily="34" charset="0"/>
                <a:ea typeface="Calibri" pitchFamily="34" charset="-122"/>
                <a:cs typeface="Calibri" pitchFamily="34" charset="-120"/>
              </a:rPr>
              <a:t>Сбои стали постоянной характеристикой глобальной логистики — устойчивость должна быть заложена в систему изначально, а не добавлена как отдельное решение после возникновения проблем.</a:t>
            </a:r>
          </a:p>
          <a:p>
            <a:pPr marL="285750" indent="-285750" algn="just">
              <a:spcAft>
                <a:spcPts val="800"/>
              </a:spcAft>
              <a:buClr>
                <a:schemeClr val="bg1">
                  <a:lumMod val="95000"/>
                </a:schemeClr>
              </a:buClr>
              <a:buSzPct val="100000"/>
              <a:buFont typeface="Arial" panose="020B0604020202020204" pitchFamily="34" charset="0"/>
              <a:buChar char="•"/>
            </a:pPr>
            <a:r>
              <a:rPr lang="ru-RU" sz="1400" dirty="0">
                <a:solidFill>
                  <a:srgbClr val="E7ECF2"/>
                </a:solidFill>
                <a:latin typeface="Calibri" pitchFamily="34" charset="0"/>
                <a:ea typeface="Calibri" pitchFamily="34" charset="-122"/>
                <a:cs typeface="Calibri" pitchFamily="34" charset="-120"/>
              </a:rPr>
              <a:t>Диверсификация, возвращение производства (reshoring) и создание буферов снижают подверженность рискам, но каждое из этих решений связано с реальными компромиссами по затратам.</a:t>
            </a:r>
          </a:p>
          <a:p>
            <a:pPr marL="285750" indent="-285750" algn="just">
              <a:spcAft>
                <a:spcPts val="800"/>
              </a:spcAft>
              <a:buClr>
                <a:schemeClr val="bg1">
                  <a:lumMod val="95000"/>
                </a:schemeClr>
              </a:buClr>
              <a:buSzPct val="100000"/>
              <a:buFont typeface="Arial" panose="020B0604020202020204" pitchFamily="34" charset="0"/>
              <a:buChar char="•"/>
            </a:pPr>
            <a:r>
              <a:rPr lang="ru-RU" sz="1400" dirty="0">
                <a:solidFill>
                  <a:srgbClr val="E7ECF2"/>
                </a:solidFill>
                <a:latin typeface="Calibri" pitchFamily="34" charset="0"/>
                <a:ea typeface="Calibri" pitchFamily="34" charset="-122"/>
                <a:cs typeface="Calibri" pitchFamily="34" charset="-120"/>
              </a:rPr>
              <a:t>IoT, большие данные (Big Data) и блокчейн переводят цепи поставок от реагирования на проблемы к прогнозированию и обеспечению прослеживаемости.</a:t>
            </a:r>
          </a:p>
          <a:p>
            <a:pPr marL="285750" indent="-285750" algn="just">
              <a:spcAft>
                <a:spcPts val="800"/>
              </a:spcAft>
              <a:buClr>
                <a:schemeClr val="bg1">
                  <a:lumMod val="95000"/>
                </a:schemeClr>
              </a:buClr>
              <a:buSzPct val="100000"/>
              <a:buFont typeface="Arial" panose="020B0604020202020204" pitchFamily="34" charset="0"/>
              <a:buChar char="•"/>
            </a:pPr>
            <a:r>
              <a:rPr lang="ru-RU" sz="1400" dirty="0">
                <a:solidFill>
                  <a:srgbClr val="E7ECF2"/>
                </a:solidFill>
                <a:latin typeface="Calibri" pitchFamily="34" charset="0"/>
                <a:ea typeface="Calibri" pitchFamily="34" charset="-122"/>
                <a:cs typeface="Calibri" pitchFamily="34" charset="-120"/>
              </a:rPr>
              <a:t>Цифровое регулирование, такое как Цифровой паспорт продукта ЕС (Digital Product Passport), будет все больше определять доступ к рынкам для экспортеров из Центральной Азии.</a:t>
            </a:r>
          </a:p>
          <a:p>
            <a:pPr marL="285750" indent="-285750" algn="just">
              <a:spcAft>
                <a:spcPts val="800"/>
              </a:spcAft>
              <a:buClr>
                <a:schemeClr val="bg1">
                  <a:lumMod val="95000"/>
                </a:schemeClr>
              </a:buClr>
              <a:buSzPct val="100000"/>
              <a:buFont typeface="Arial" panose="020B0604020202020204" pitchFamily="34" charset="0"/>
              <a:buChar char="•"/>
            </a:pPr>
            <a:r>
              <a:rPr lang="ru-RU" sz="1400" dirty="0">
                <a:solidFill>
                  <a:srgbClr val="E7ECF2"/>
                </a:solidFill>
                <a:latin typeface="Calibri" pitchFamily="34" charset="0"/>
                <a:ea typeface="Calibri" pitchFamily="34" charset="-122"/>
                <a:cs typeface="Calibri" pitchFamily="34" charset="-120"/>
              </a:rPr>
              <a:t>Долгосрочное конкурентное преимущество заключается в сочетании инструментов Индустрии 4.0 с фундаментальными принципами управления рисками — а не в использовании только одного из этих подходов.</a:t>
            </a:r>
            <a:endParaRPr lang="en-US" sz="1400" dirty="0"/>
          </a:p>
        </p:txBody>
      </p:sp>
      <p:sp>
        <p:nvSpPr>
          <p:cNvPr id="6" name="Shape 4"/>
          <p:cNvSpPr/>
          <p:nvPr/>
        </p:nvSpPr>
        <p:spPr>
          <a:xfrm>
            <a:off x="777240" y="4114800"/>
            <a:ext cx="502920" cy="502920"/>
          </a:xfrm>
          <a:prstGeom prst="ellipse">
            <a:avLst/>
          </a:prstGeom>
          <a:solidFill>
            <a:srgbClr val="1A4A82"/>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907999" y="4245559"/>
            <a:ext cx="241402" cy="241402"/>
          </a:xfrm>
          <a:prstGeom prst="rect">
            <a:avLst/>
          </a:prstGeom>
        </p:spPr>
      </p:pic>
      <p:sp>
        <p:nvSpPr>
          <p:cNvPr id="8" name="Shape 5"/>
          <p:cNvSpPr/>
          <p:nvPr/>
        </p:nvSpPr>
        <p:spPr>
          <a:xfrm>
            <a:off x="1508760" y="4114800"/>
            <a:ext cx="502920" cy="502920"/>
          </a:xfrm>
          <a:prstGeom prst="ellipse">
            <a:avLst/>
          </a:prstGeom>
          <a:solidFill>
            <a:srgbClr val="C9A227"/>
          </a:solidFill>
          <a:ln/>
        </p:spPr>
        <p:txBody>
          <a:bodyPr/>
          <a:lstStyle/>
          <a:p>
            <a:endParaRPr lang="en-US"/>
          </a:p>
        </p:txBody>
      </p:sp>
      <p:pic>
        <p:nvPicPr>
          <p:cNvPr id="9" name="Image 1" descr="preencoded.png"/>
          <p:cNvPicPr>
            <a:picLocks noChangeAspect="1"/>
          </p:cNvPicPr>
          <p:nvPr/>
        </p:nvPicPr>
        <p:blipFill>
          <a:blip r:embed="rId4"/>
          <a:stretch>
            <a:fillRect/>
          </a:stretch>
        </p:blipFill>
        <p:spPr>
          <a:xfrm>
            <a:off x="1639519" y="4245559"/>
            <a:ext cx="241402" cy="241402"/>
          </a:xfrm>
          <a:prstGeom prst="rect">
            <a:avLst/>
          </a:prstGeom>
        </p:spPr>
      </p:pic>
      <p:sp>
        <p:nvSpPr>
          <p:cNvPr id="10" name="Text 6"/>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11" name="Text 7"/>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34</a:t>
            </a:r>
            <a:endParaRPr lang="en-US" sz="900" dirty="0"/>
          </a:p>
        </p:txBody>
      </p:sp>
      <p:pic>
        <p:nvPicPr>
          <p:cNvPr id="12" name="Image 2" descr="/sessions/relaxed-cool-hopper/mnt/outputs/build/assets/lica_logo.png"/>
          <p:cNvPicPr>
            <a:picLocks noChangeAspect="1"/>
          </p:cNvPicPr>
          <p:nvPr/>
        </p:nvPicPr>
        <p:blipFill>
          <a:blip r:embed="rId5"/>
          <a:stretch>
            <a:fillRect/>
          </a:stretch>
        </p:blipFill>
        <p:spPr>
          <a:xfrm>
            <a:off x="502920" y="4759452"/>
            <a:ext cx="274320" cy="274320"/>
          </a:xfrm>
          <a:prstGeom prst="rect">
            <a:avLst/>
          </a:prstGeom>
        </p:spPr>
      </p:pic>
      <p:pic>
        <p:nvPicPr>
          <p:cNvPr id="13" name="Image 3" descr="/sessions/relaxed-cool-hopper/mnt/outputs/build/assets/learn_logo.png"/>
          <p:cNvPicPr>
            <a:picLocks noChangeAspect="1"/>
          </p:cNvPicPr>
          <p:nvPr/>
        </p:nvPicPr>
        <p:blipFill>
          <a:blip r:embed="rId6"/>
          <a:stretch>
            <a:fillRect/>
          </a:stretch>
        </p:blipFill>
        <p:spPr>
          <a:xfrm>
            <a:off x="7708392" y="4796790"/>
            <a:ext cx="566928" cy="23622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en-US" sz="1100" b="1" kern="0" spc="200" dirty="0">
                <a:solidFill>
                  <a:srgbClr val="8C6A10"/>
                </a:solidFill>
                <a:latin typeface="Calibri" pitchFamily="34" charset="0"/>
                <a:ea typeface="Calibri" pitchFamily="34" charset="-122"/>
                <a:cs typeface="Calibri" pitchFamily="34" charset="-120"/>
              </a:rPr>
              <a:t>COURSE REFERENCE</a:t>
            </a:r>
            <a:endParaRPr lang="en-US" sz="1100" dirty="0"/>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ky-KG" sz="2600" b="1" dirty="0">
                <a:solidFill>
                  <a:srgbClr val="0B3260"/>
                </a:solidFill>
                <a:latin typeface="Cambria" pitchFamily="34" charset="0"/>
                <a:ea typeface="Cambria" pitchFamily="34" charset="-122"/>
                <a:cs typeface="Cambria" pitchFamily="34" charset="-120"/>
              </a:rPr>
              <a:t>Список источников</a:t>
            </a:r>
            <a:r>
              <a:rPr lang="en-US" sz="2600" b="1" dirty="0">
                <a:solidFill>
                  <a:srgbClr val="0B3260"/>
                </a:solidFill>
                <a:latin typeface="Cambria" pitchFamily="34" charset="0"/>
                <a:ea typeface="Cambria" pitchFamily="34" charset="-122"/>
                <a:cs typeface="Cambria" pitchFamily="34" charset="-120"/>
              </a:rPr>
              <a:t> (1/3)</a:t>
            </a:r>
            <a:endParaRPr lang="en-US" sz="2600" dirty="0"/>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35</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502920" y="1371600"/>
            <a:ext cx="8138160" cy="3291840"/>
          </a:xfrm>
          <a:prstGeom prst="rect">
            <a:avLst/>
          </a:prstGeom>
          <a:noFill/>
          <a:ln/>
        </p:spPr>
        <p:txBody>
          <a:bodyPr wrap="square" lIns="0" tIns="0" rIns="0" bIns="0" rtlCol="0" anchor="t"/>
          <a:lstStyle/>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Akkermans, H. A., Bogerd, P., Yücesan, E., &amp; van Wassenhove, L. N. (2003). The impact of ERP on supply chain management: Exploratory findings from a European Delphi study. European Journal of Operational Research, 146(2), 284–301. https://doi.org/10.1016/S0377-2217(02)00550-7</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Angeles, R. (2005). RFID technologies: Supply-chain applications and implementation issues. Information Systems Management, 22(1), 51–65.</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Ben-Daya, M., Hassini, E., &amp; Bahroun, Z. (2019). Internet of things and supply chain management: A literature review. International Journal of Production Research, 57, 4719–4742. https://doi.org/10.1080/00207543.2017.1402140</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Bienhaus, F., &amp; Haddud, A. (2018). Procurement 4.0: Factors influencing the digitisation of procurement and supply chains. Business Process Management Journal, 24(4), 965–984. https://doi.org/10.1108/BPMJ-06-2017-0139</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Boysen, N., Fedtke, S., &amp; Schwerdfeger, S. (2021). Last-mile delivery concepts: A survey from an operational research perspective. OR Spectrum, 43(1), 1–58. https://doi.org/10.1007/s00291-020-00607-8</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Chopra, S., &amp; Sodhi, M. S. (2004). Managing risk to avoid supply-chain breakdown. MIT Sloan Management Review, 46(1), 53–61.</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Christopher, M., &amp; Holweg, M. (2011). “Supply Chain 2.0”: Managing supply chains in the era of turbulence. International Journal of Physical Distribution &amp; Logistics Management, 41(1), 63–82. https://doi.org/10.1108/09600031111101439</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Christopher, M., &amp; Peck, H. (2004). Building the resilient supply chain. International Journal of Logistics Management, 15(2), 1–14. https://doi.org/10.1108/09574090410700275</a:t>
            </a:r>
            <a:endParaRPr lang="en-US" sz="10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en-US" sz="1100" b="1" kern="0" spc="200" dirty="0">
                <a:solidFill>
                  <a:srgbClr val="8C6A10"/>
                </a:solidFill>
                <a:latin typeface="Calibri" pitchFamily="34" charset="0"/>
                <a:ea typeface="Calibri" pitchFamily="34" charset="-122"/>
                <a:cs typeface="Calibri" pitchFamily="34" charset="-120"/>
              </a:rPr>
              <a:t>COURSE REFERENCE</a:t>
            </a:r>
            <a:endParaRPr lang="en-US" sz="1100" dirty="0"/>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ky-KG" sz="2600" b="1" dirty="0">
                <a:solidFill>
                  <a:srgbClr val="0B3260"/>
                </a:solidFill>
                <a:latin typeface="Cambria" pitchFamily="34" charset="0"/>
                <a:ea typeface="Cambria" pitchFamily="34" charset="-122"/>
                <a:cs typeface="Cambria" pitchFamily="34" charset="-120"/>
              </a:rPr>
              <a:t>Список источников</a:t>
            </a:r>
            <a:r>
              <a:rPr lang="en-US" sz="2600" b="1" dirty="0">
                <a:solidFill>
                  <a:srgbClr val="0B3260"/>
                </a:solidFill>
                <a:latin typeface="Cambria" pitchFamily="34" charset="0"/>
                <a:ea typeface="Cambria" pitchFamily="34" charset="-122"/>
                <a:cs typeface="Cambria" pitchFamily="34" charset="-120"/>
              </a:rPr>
              <a:t> (2/3)</a:t>
            </a:r>
            <a:endParaRPr lang="en-US" sz="2600" dirty="0"/>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36</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502920" y="1371600"/>
            <a:ext cx="8138160" cy="3291840"/>
          </a:xfrm>
          <a:prstGeom prst="rect">
            <a:avLst/>
          </a:prstGeom>
          <a:noFill/>
          <a:ln/>
        </p:spPr>
        <p:txBody>
          <a:bodyPr wrap="square" lIns="0" tIns="0" rIns="0" bIns="0" rtlCol="0" anchor="t"/>
          <a:lstStyle/>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Fisher, M. L. (1997). What is the right supply chain for your product? Harvard Business Review, 75(2), 105–116.</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Goel, A. (2008). Fleet Telematics: Real-Time Management and Planning of Commercial Vehicle Operations. Springer.</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Gunasekaran, A., Patel, C., &amp; McGaughey, R. E. (2004). A framework for supply chain performance measurement. International Journal of Production Economics, 87(3), 333–347. https://doi.org/10.1016/j.ijpe.2003.08.003</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Jüttner, U., Peck, H., &amp; Christopher, M. (2003). Supply chain risk management: Outlining an agenda for future research. International Journal of Logistics: Research and Applications, 6(4), 197–210. https://doi.org/10.1080/13675560310001627016</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Kapuscinski, R., Zhang, R. Q., Carbonneau, P., Moore, R., &amp; Reeves, B. (2004). Inventory decisions in Dell's supply chain. Interfaces, 34(3), 191–205. https://doi.org/10.1287/inte.1030.0068</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Katana MRP. (2023). Supply chain disruption examples. https://katanamrp.com/blog/supply-chain-disruption-examples/</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Manuj, I., &amp; Mentzer, J. T. (2008). Global supply chain risk management. Journal of Business Logistics, 29(1), 133–155. https://doi.org/10.1002/j.2158-1592.2008.tb00072.x</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Regulation (EU) 2023/1542 of the European Parliament and of the Council of 12 July 2023 concerning batteries and waste batteries. OJ L 191, 28.7.2023.</a:t>
            </a:r>
            <a:endParaRPr lang="en-US" sz="10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8138160" cy="274320"/>
          </a:xfrm>
          <a:prstGeom prst="rect">
            <a:avLst/>
          </a:prstGeom>
          <a:noFill/>
          <a:ln/>
        </p:spPr>
        <p:txBody>
          <a:bodyPr wrap="square" lIns="0" tIns="0" rIns="0" bIns="0" rtlCol="0" anchor="ctr"/>
          <a:lstStyle/>
          <a:p>
            <a:pPr marL="0" indent="0">
              <a:buNone/>
            </a:pPr>
            <a:r>
              <a:rPr lang="en-US" sz="1100" b="1" kern="0" spc="200" dirty="0">
                <a:solidFill>
                  <a:srgbClr val="8C6A10"/>
                </a:solidFill>
                <a:latin typeface="Calibri" pitchFamily="34" charset="0"/>
                <a:ea typeface="Calibri" pitchFamily="34" charset="-122"/>
                <a:cs typeface="Calibri" pitchFamily="34" charset="-120"/>
              </a:rPr>
              <a:t>COURSE REFERENCE</a:t>
            </a:r>
            <a:endParaRPr lang="en-US" sz="1100" dirty="0"/>
          </a:p>
        </p:txBody>
      </p:sp>
      <p:sp>
        <p:nvSpPr>
          <p:cNvPr id="3" name="Text 1"/>
          <p:cNvSpPr/>
          <p:nvPr/>
        </p:nvSpPr>
        <p:spPr>
          <a:xfrm>
            <a:off x="502920" y="566928"/>
            <a:ext cx="8138160" cy="658368"/>
          </a:xfrm>
          <a:prstGeom prst="rect">
            <a:avLst/>
          </a:prstGeom>
          <a:noFill/>
          <a:ln/>
        </p:spPr>
        <p:txBody>
          <a:bodyPr wrap="square" lIns="0" tIns="0" rIns="0" bIns="0" rtlCol="0" anchor="t"/>
          <a:lstStyle/>
          <a:p>
            <a:pPr marL="0" indent="0">
              <a:buNone/>
            </a:pPr>
            <a:r>
              <a:rPr lang="ky-KG" sz="2600" b="1" dirty="0">
                <a:solidFill>
                  <a:srgbClr val="0B3260"/>
                </a:solidFill>
                <a:latin typeface="Cambria" pitchFamily="34" charset="0"/>
                <a:ea typeface="Cambria" pitchFamily="34" charset="-122"/>
                <a:cs typeface="Cambria" pitchFamily="34" charset="-120"/>
              </a:rPr>
              <a:t>Список источников</a:t>
            </a:r>
            <a:r>
              <a:rPr lang="en-US" sz="2600" b="1" dirty="0">
                <a:solidFill>
                  <a:srgbClr val="0B3260"/>
                </a:solidFill>
                <a:latin typeface="Cambria" pitchFamily="34" charset="0"/>
                <a:ea typeface="Cambria" pitchFamily="34" charset="-122"/>
                <a:cs typeface="Cambria" pitchFamily="34" charset="-120"/>
              </a:rPr>
              <a:t> (3/3)</a:t>
            </a:r>
            <a:endParaRPr lang="en-US" sz="2600" dirty="0"/>
          </a:p>
        </p:txBody>
      </p:sp>
      <p:sp>
        <p:nvSpPr>
          <p:cNvPr id="4" name="Text 2"/>
          <p:cNvSpPr/>
          <p:nvPr/>
        </p:nvSpPr>
        <p:spPr>
          <a:xfrm>
            <a:off x="886968" y="4777740"/>
            <a:ext cx="6702552" cy="219456"/>
          </a:xfrm>
          <a:prstGeom prst="rect">
            <a:avLst/>
          </a:prstGeom>
          <a:noFill/>
          <a:ln/>
        </p:spPr>
        <p:txBody>
          <a:bodyPr wrap="square" lIns="0" tIns="0" rIns="0" bIns="0" rtlCol="0" anchor="ctr"/>
          <a:lstStyle/>
          <a:p>
            <a:pPr marL="0" indent="0">
              <a:buNone/>
            </a:pPr>
            <a:r>
              <a:rPr lang="en-US" sz="750" kern="0" spc="50" dirty="0">
                <a:solidFill>
                  <a:srgbClr val="8694A2"/>
                </a:solidFill>
                <a:latin typeface="Calibri" pitchFamily="34" charset="0"/>
                <a:ea typeface="Calibri" pitchFamily="34" charset="-122"/>
                <a:cs typeface="Calibri" pitchFamily="34" charset="-120"/>
              </a:rPr>
              <a:t>LOGISTICS INSTITUTE OF CENTRAL ASIA   ·   FUNDAMENTALS OF LOGISTICS AND SUPPLY CHAIN MANAGEMENT</a:t>
            </a:r>
            <a:endParaRPr lang="en-US" sz="750" dirty="0"/>
          </a:p>
        </p:txBody>
      </p:sp>
      <p:sp>
        <p:nvSpPr>
          <p:cNvPr id="5" name="Text 3"/>
          <p:cNvSpPr/>
          <p:nvPr/>
        </p:nvSpPr>
        <p:spPr>
          <a:xfrm>
            <a:off x="8577072" y="4777740"/>
            <a:ext cx="457200" cy="256032"/>
          </a:xfrm>
          <a:prstGeom prst="rect">
            <a:avLst/>
          </a:prstGeom>
          <a:noFill/>
          <a:ln/>
        </p:spPr>
        <p:txBody>
          <a:bodyPr wrap="square" lIns="0" tIns="0" rIns="0" bIns="0" rtlCol="0" anchor="ctr"/>
          <a:lstStyle/>
          <a:p>
            <a:pPr marL="0" indent="0" algn="r">
              <a:buNone/>
            </a:pPr>
            <a:r>
              <a:rPr lang="en-US" sz="900" dirty="0">
                <a:solidFill>
                  <a:srgbClr val="5B6B7C"/>
                </a:solidFill>
                <a:latin typeface="Calibri" pitchFamily="34" charset="0"/>
                <a:ea typeface="Calibri" pitchFamily="34" charset="-122"/>
                <a:cs typeface="Calibri" pitchFamily="34" charset="-120"/>
              </a:rPr>
              <a:t>37</a:t>
            </a:r>
            <a:endParaRPr lang="en-US" sz="900" dirty="0"/>
          </a:p>
        </p:txBody>
      </p:sp>
      <p:pic>
        <p:nvPicPr>
          <p:cNvPr id="6" name="Image 0" descr="/sessions/relaxed-cool-hopper/mnt/outputs/build/assets/lica_logo.png"/>
          <p:cNvPicPr>
            <a:picLocks noChangeAspect="1"/>
          </p:cNvPicPr>
          <p:nvPr/>
        </p:nvPicPr>
        <p:blipFill>
          <a:blip r:embed="rId3"/>
          <a:stretch>
            <a:fillRect/>
          </a:stretch>
        </p:blipFill>
        <p:spPr>
          <a:xfrm>
            <a:off x="502920" y="4759452"/>
            <a:ext cx="274320" cy="274320"/>
          </a:xfrm>
          <a:prstGeom prst="rect">
            <a:avLst/>
          </a:prstGeom>
        </p:spPr>
      </p:pic>
      <p:pic>
        <p:nvPicPr>
          <p:cNvPr id="7" name="Image 1" descr="/sessions/relaxed-cool-hopper/mnt/outputs/build/assets/learn_logo.png"/>
          <p:cNvPicPr>
            <a:picLocks noChangeAspect="1"/>
          </p:cNvPicPr>
          <p:nvPr/>
        </p:nvPicPr>
        <p:blipFill>
          <a:blip r:embed="rId4"/>
          <a:stretch>
            <a:fillRect/>
          </a:stretch>
        </p:blipFill>
        <p:spPr>
          <a:xfrm>
            <a:off x="7708392" y="4796790"/>
            <a:ext cx="566928" cy="236220"/>
          </a:xfrm>
          <a:prstGeom prst="rect">
            <a:avLst/>
          </a:prstGeom>
        </p:spPr>
      </p:pic>
      <p:sp>
        <p:nvSpPr>
          <p:cNvPr id="8" name="Text 4"/>
          <p:cNvSpPr/>
          <p:nvPr/>
        </p:nvSpPr>
        <p:spPr>
          <a:xfrm>
            <a:off x="502920" y="1371600"/>
            <a:ext cx="8138160" cy="3291840"/>
          </a:xfrm>
          <a:prstGeom prst="rect">
            <a:avLst/>
          </a:prstGeom>
          <a:noFill/>
          <a:ln/>
        </p:spPr>
        <p:txBody>
          <a:bodyPr wrap="square" lIns="0" tIns="0" rIns="0" bIns="0" rtlCol="0" anchor="t"/>
          <a:lstStyle/>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Regulation (EU) 2024/1781 of the European Parliament and of the Council of 13 June 2024 establishing a framework for the setting of ecodesign requirements for sustainable products (ESPR). OJ L, 2024/1781, 28.6.2024.</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Rodrigue, J-P. (2024). The Geography of Transport Systems (6th ed.). Routledge.</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Saberi, S., Kouhizadeh, M., Sarkis, J., &amp; Shen, L. (2019). Blockchain technology and its relationships to sustainable supply chain management. International Journal of Production Research, 57(7), 2117–2135. https://doi.org/10.1080/00207543.2018.1533261</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Saxe, S., &amp; Baumöl, U. (2018). Digitalisierung @ Hamburg Port Authority (HPA). Controlling, 30(S), 76–88. https://doi.org/10.15358/0935-0381-2018-s-76</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Seoul Metropolitan Government. Transport Operation &amp; Information Service (TOPIS). https://topis.seoul.go.kr</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Waller, M. A., &amp; Fawcett, S. E. (2013). Data science, predictive analytics, and big data. Journal of Business Logistics, 34(2), 77–84. https://doi.org/10.1111/jbl.12010</a:t>
            </a:r>
            <a:endParaRPr lang="en-US" sz="1050" dirty="0"/>
          </a:p>
          <a:p>
            <a:pPr marL="177800" indent="-177800" algn="just">
              <a:lnSpc>
                <a:spcPct val="110000"/>
              </a:lnSpc>
              <a:spcAft>
                <a:spcPts val="700"/>
              </a:spcAft>
              <a:buSzPct val="100000"/>
              <a:buChar char="▪"/>
            </a:pPr>
            <a:r>
              <a:rPr lang="en-US" sz="1050" dirty="0">
                <a:solidFill>
                  <a:srgbClr val="1F2A37"/>
                </a:solidFill>
                <a:latin typeface="Calibri" pitchFamily="34" charset="0"/>
                <a:ea typeface="Calibri" pitchFamily="34" charset="-122"/>
                <a:cs typeface="Calibri" pitchFamily="34" charset="-120"/>
              </a:rPr>
              <a:t>Winkelhaus, S., &amp; Grosse, E. H. (2020). Logistics 4.0: A systematic review towards a new logistics system. International Journal of Production Research, 58(1), 18–43. https://doi.org/10.1080/00207543.2019.1612964</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1410</TotalTime>
  <Words>6359</Words>
  <Application>Microsoft Office PowerPoint</Application>
  <PresentationFormat>On-screen Show (16:9)</PresentationFormat>
  <Paragraphs>665</Paragraphs>
  <Slides>40</Slides>
  <Notes>40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51" baseType="lpstr">
      <vt:lpstr>Arial</vt:lpstr>
      <vt:lpstr>Arial</vt:lpstr>
      <vt:lpstr>Calibri</vt:lpstr>
      <vt:lpstr>Cambria</vt:lpstr>
      <vt:lpstr>Courier New</vt:lpstr>
      <vt:lpstr>Diagramm</vt:lpstr>
      <vt:lpstr>Söhne</vt:lpstr>
      <vt:lpstr>Times</vt:lpstr>
      <vt:lpstr>Wingdings</vt:lpstr>
      <vt:lpstr>Office Theme</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S5. Risk Management and Digital Logistics</dc:title>
  <dc:subject>PptxGenJS Presentation</dc:subject>
  <dc:creator>Logistics Institute of Central Asia</dc:creator>
  <cp:lastModifiedBy>GTS LICA</cp:lastModifiedBy>
  <cp:revision>41</cp:revision>
  <dcterms:created xsi:type="dcterms:W3CDTF">2026-07-16T12:23:36Z</dcterms:created>
  <dcterms:modified xsi:type="dcterms:W3CDTF">2026-07-22T03:53:50Z</dcterms:modified>
</cp:coreProperties>
</file>