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  <p:sldMasterId id="2147483672" r:id="rId3"/>
  </p:sldMasterIdLst>
  <p:notesMasterIdLst>
    <p:notesMasterId r:id="rId31"/>
  </p:notesMasterIdLst>
  <p:sldIdLst>
    <p:sldId id="2385" r:id="rId4"/>
    <p:sldId id="258" r:id="rId5"/>
    <p:sldId id="260" r:id="rId6"/>
    <p:sldId id="261" r:id="rId7"/>
    <p:sldId id="351" r:id="rId8"/>
    <p:sldId id="2386" r:id="rId9"/>
    <p:sldId id="2387" r:id="rId10"/>
    <p:sldId id="2388" r:id="rId11"/>
    <p:sldId id="2389" r:id="rId12"/>
    <p:sldId id="2390" r:id="rId13"/>
    <p:sldId id="2391" r:id="rId14"/>
    <p:sldId id="2392" r:id="rId15"/>
    <p:sldId id="2393" r:id="rId16"/>
    <p:sldId id="2394" r:id="rId17"/>
    <p:sldId id="2395" r:id="rId18"/>
    <p:sldId id="2396" r:id="rId19"/>
    <p:sldId id="2397" r:id="rId20"/>
    <p:sldId id="2398" r:id="rId21"/>
    <p:sldId id="687" r:id="rId22"/>
    <p:sldId id="2399" r:id="rId23"/>
    <p:sldId id="2400" r:id="rId24"/>
    <p:sldId id="2401" r:id="rId25"/>
    <p:sldId id="2402" r:id="rId26"/>
    <p:sldId id="2403" r:id="rId27"/>
    <p:sldId id="2404" r:id="rId28"/>
    <p:sldId id="741" r:id="rId29"/>
    <p:sldId id="2405" r:id="rId30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00FF"/>
    <a:srgbClr val="0033CC"/>
    <a:srgbClr val="0000FF"/>
    <a:srgbClr val="006600"/>
    <a:srgbClr val="FFFFFF"/>
    <a:srgbClr val="9099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0" d="100"/>
          <a:sy n="90" d="100"/>
        </p:scale>
        <p:origin x="1140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66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D45140-EC44-4C2F-A7AF-DE730E325C84}" type="datetimeFigureOut">
              <a:rPr lang="en-US" smtClean="0"/>
              <a:pPr/>
              <a:t>7/15/2026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54AFC6-4362-40AD-8228-DF3C4DD6C9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675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sz="24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sz="24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sz="24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D6965A-D264-4CFC-8DA8-7B56C587B7AC}" type="slidenum">
              <a:rPr lang="en-US"/>
              <a:pPr/>
              <a:t>6</a:t>
            </a:fld>
            <a:endParaRPr lang="en-US"/>
          </a:p>
        </p:txBody>
      </p:sp>
      <p:sp>
        <p:nvSpPr>
          <p:cNvPr id="35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7876BE-3F85-47E0-938C-BD2FFB75BB89}" type="slidenum">
              <a:rPr lang="en-US"/>
              <a:pPr/>
              <a:t>7</a:t>
            </a:fld>
            <a:endParaRPr lang="en-US"/>
          </a:p>
        </p:txBody>
      </p:sp>
      <p:sp>
        <p:nvSpPr>
          <p:cNvPr id="404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4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7876BE-3F85-47E0-938C-BD2FFB75BB89}" type="slidenum">
              <a:rPr lang="en-US"/>
              <a:pPr/>
              <a:t>8</a:t>
            </a:fld>
            <a:endParaRPr lang="en-US"/>
          </a:p>
        </p:txBody>
      </p:sp>
      <p:sp>
        <p:nvSpPr>
          <p:cNvPr id="404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4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5EB097-A35C-49A6-AE3B-12B533FF6E02}" type="slidenum">
              <a:rPr lang="en-US"/>
              <a:pPr/>
              <a:t>9</a:t>
            </a:fld>
            <a:endParaRPr lang="en-US"/>
          </a:p>
        </p:txBody>
      </p:sp>
      <p:sp>
        <p:nvSpPr>
          <p:cNvPr id="353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3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Explain: </a:t>
            </a:r>
          </a:p>
          <a:p>
            <a:r>
              <a:rPr lang="en-US" b="1" dirty="0"/>
              <a:t>1. Why inventory cost is increased?</a:t>
            </a:r>
          </a:p>
          <a:p>
            <a:r>
              <a:rPr lang="en-US" dirty="0"/>
              <a:t>Risk pooling effect. </a:t>
            </a:r>
          </a:p>
          <a:p>
            <a:r>
              <a:rPr lang="en-US" u="sng" dirty="0"/>
              <a:t>Scenario 1:</a:t>
            </a:r>
            <a:r>
              <a:rPr lang="en-US" dirty="0"/>
              <a:t> </a:t>
            </a:r>
          </a:p>
          <a:p>
            <a:r>
              <a:rPr lang="en-US" dirty="0"/>
              <a:t>Assume 3 warehouses, each facing the same demand N(u, s^2).</a:t>
            </a:r>
          </a:p>
          <a:p>
            <a:r>
              <a:rPr lang="en-US" dirty="0"/>
              <a:t>At each warehouse the inventory level to keep is = u + z*s, where z is a parameter determined</a:t>
            </a:r>
            <a:r>
              <a:rPr lang="en-US" sz="1000" i="1" dirty="0">
                <a:latin typeface="Arial" pitchFamily="34" charset="0"/>
                <a:sym typeface="Symbol" pitchFamily="18" charset="2"/>
              </a:rPr>
              <a:t>.</a:t>
            </a:r>
            <a:endParaRPr lang="en-US" i="1" dirty="0">
              <a:latin typeface="Arial" pitchFamily="34" charset="0"/>
              <a:sym typeface="Symbol" pitchFamily="18" charset="2"/>
            </a:endParaRPr>
          </a:p>
          <a:p>
            <a:r>
              <a:rPr lang="en-US" i="1" dirty="0">
                <a:latin typeface="Arial" pitchFamily="34" charset="0"/>
                <a:sym typeface="Symbol" pitchFamily="18" charset="2"/>
              </a:rPr>
              <a:t>==&gt; total inventory = 3u + 3z*s</a:t>
            </a:r>
          </a:p>
          <a:p>
            <a:r>
              <a:rPr lang="en-US" dirty="0">
                <a:sym typeface="Symbol" pitchFamily="18" charset="2"/>
              </a:rPr>
              <a:t>Scenario 2: </a:t>
            </a:r>
          </a:p>
          <a:p>
            <a:r>
              <a:rPr lang="en-US" dirty="0">
                <a:sym typeface="Symbol" pitchFamily="18" charset="2"/>
              </a:rPr>
              <a:t>Now assume there is only 1 warehouse, facing total demand N(3u, 3s^2).</a:t>
            </a:r>
          </a:p>
          <a:p>
            <a:r>
              <a:rPr lang="en-US" dirty="0">
                <a:sym typeface="Symbol" pitchFamily="18" charset="2"/>
              </a:rPr>
              <a:t>Inventory level to keep is = 3u + z*</a:t>
            </a:r>
            <a:r>
              <a:rPr lang="en-US" dirty="0" err="1">
                <a:sym typeface="Symbol" pitchFamily="18" charset="2"/>
              </a:rPr>
              <a:t>sqrt</a:t>
            </a:r>
            <a:r>
              <a:rPr lang="en-US" dirty="0">
                <a:sym typeface="Symbol" pitchFamily="18" charset="2"/>
              </a:rPr>
              <a:t>(3)s &lt; the total inventory in scenario 1</a:t>
            </a:r>
          </a:p>
          <a:p>
            <a:endParaRPr lang="en-US" dirty="0">
              <a:sym typeface="Symbol" pitchFamily="18" charset="2"/>
            </a:endParaRPr>
          </a:p>
          <a:p>
            <a:r>
              <a:rPr lang="en-US" b="1" dirty="0">
                <a:sym typeface="Symbol" pitchFamily="18" charset="2"/>
              </a:rPr>
              <a:t>2. Why outbound transportation is decreased if there are more warehouses? While inbound transportation is increased?</a:t>
            </a:r>
          </a:p>
          <a:p>
            <a:r>
              <a:rPr lang="en-US" dirty="0">
                <a:sym typeface="Symbol" pitchFamily="18" charset="2"/>
              </a:rPr>
              <a:t>Decreased outbound transportation: Because the average distance from a warehouse to a retail store is shorter if there are more warehouses.</a:t>
            </a:r>
          </a:p>
          <a:p>
            <a:r>
              <a:rPr lang="en-US" dirty="0">
                <a:sym typeface="Symbol" pitchFamily="18" charset="2"/>
              </a:rPr>
              <a:t>Increased inbound transportation: Because a manufacturer has to serve more warehouses if there are more warehouses</a:t>
            </a:r>
            <a:endParaRPr lang="en-US" sz="1000" i="1" dirty="0">
              <a:latin typeface="Arial" pitchFamily="34" charset="0"/>
              <a:sym typeface="Symbol" pitchFamily="18" charset="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5EB097-A35C-49A6-AE3B-12B533FF6E02}" type="slidenum">
              <a:rPr lang="en-US"/>
              <a:pPr/>
              <a:t>10</a:t>
            </a:fld>
            <a:endParaRPr lang="en-US"/>
          </a:p>
        </p:txBody>
      </p:sp>
      <p:sp>
        <p:nvSpPr>
          <p:cNvPr id="353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3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Explain: </a:t>
            </a:r>
          </a:p>
          <a:p>
            <a:r>
              <a:rPr lang="en-US" b="1" dirty="0"/>
              <a:t>1. Why inventory cost is increased?</a:t>
            </a:r>
          </a:p>
          <a:p>
            <a:r>
              <a:rPr lang="en-US" dirty="0"/>
              <a:t>Risk pooling effect. </a:t>
            </a:r>
          </a:p>
          <a:p>
            <a:r>
              <a:rPr lang="en-US" u="sng" dirty="0"/>
              <a:t>Scenario 1:</a:t>
            </a:r>
            <a:r>
              <a:rPr lang="en-US" dirty="0"/>
              <a:t> </a:t>
            </a:r>
          </a:p>
          <a:p>
            <a:r>
              <a:rPr lang="en-US" dirty="0"/>
              <a:t>Assume 3 warehouses, each facing the same demand N(u, s^2).</a:t>
            </a:r>
          </a:p>
          <a:p>
            <a:r>
              <a:rPr lang="en-US" dirty="0"/>
              <a:t>At each warehouse the inventory level to keep is = u + z*s, where z is a parameter determined</a:t>
            </a:r>
            <a:r>
              <a:rPr lang="en-US" sz="1000" i="1" dirty="0">
                <a:latin typeface="Arial" pitchFamily="34" charset="0"/>
                <a:sym typeface="Symbol" pitchFamily="18" charset="2"/>
              </a:rPr>
              <a:t>.</a:t>
            </a:r>
            <a:endParaRPr lang="en-US" i="1" dirty="0">
              <a:latin typeface="Arial" pitchFamily="34" charset="0"/>
              <a:sym typeface="Symbol" pitchFamily="18" charset="2"/>
            </a:endParaRPr>
          </a:p>
          <a:p>
            <a:r>
              <a:rPr lang="en-US" i="1" dirty="0">
                <a:latin typeface="Arial" pitchFamily="34" charset="0"/>
                <a:sym typeface="Symbol" pitchFamily="18" charset="2"/>
              </a:rPr>
              <a:t>==&gt; total inventory = 3u + 3z*s</a:t>
            </a:r>
          </a:p>
          <a:p>
            <a:r>
              <a:rPr lang="en-US" dirty="0">
                <a:sym typeface="Symbol" pitchFamily="18" charset="2"/>
              </a:rPr>
              <a:t>Scenario 2: </a:t>
            </a:r>
          </a:p>
          <a:p>
            <a:r>
              <a:rPr lang="en-US" dirty="0">
                <a:sym typeface="Symbol" pitchFamily="18" charset="2"/>
              </a:rPr>
              <a:t>Now assume there is only 1 warehouse, facing total demand N(3u, 3s^2).</a:t>
            </a:r>
          </a:p>
          <a:p>
            <a:r>
              <a:rPr lang="en-US" dirty="0">
                <a:sym typeface="Symbol" pitchFamily="18" charset="2"/>
              </a:rPr>
              <a:t>Inventory level to keep is = 3u + z*</a:t>
            </a:r>
            <a:r>
              <a:rPr lang="en-US" dirty="0" err="1">
                <a:sym typeface="Symbol" pitchFamily="18" charset="2"/>
              </a:rPr>
              <a:t>sqrt</a:t>
            </a:r>
            <a:r>
              <a:rPr lang="en-US" dirty="0">
                <a:sym typeface="Symbol" pitchFamily="18" charset="2"/>
              </a:rPr>
              <a:t>(3)s &lt; the total inventory in scenario 1</a:t>
            </a:r>
          </a:p>
          <a:p>
            <a:endParaRPr lang="en-US" dirty="0">
              <a:sym typeface="Symbol" pitchFamily="18" charset="2"/>
            </a:endParaRPr>
          </a:p>
          <a:p>
            <a:r>
              <a:rPr lang="en-US" b="1" dirty="0">
                <a:sym typeface="Symbol" pitchFamily="18" charset="2"/>
              </a:rPr>
              <a:t>2. Why outbound transportation is decreased if there are more warehouses? While inbound transportation is increased?</a:t>
            </a:r>
          </a:p>
          <a:p>
            <a:r>
              <a:rPr lang="en-US" dirty="0">
                <a:sym typeface="Symbol" pitchFamily="18" charset="2"/>
              </a:rPr>
              <a:t>Decreased outbound transportation: Because the average distance from a warehouse to a retail store is shorter if there are more warehouses.</a:t>
            </a:r>
          </a:p>
          <a:p>
            <a:r>
              <a:rPr lang="en-US" dirty="0">
                <a:sym typeface="Symbol" pitchFamily="18" charset="2"/>
              </a:rPr>
              <a:t>Increased inbound transportation: Because a manufacturer has to serve more warehouses if there are more warehouses</a:t>
            </a:r>
            <a:endParaRPr lang="en-US" sz="1000" i="1" dirty="0">
              <a:latin typeface="Arial" pitchFamily="34" charset="0"/>
              <a:sym typeface="Symbol" pitchFamily="18" charset="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5EB097-A35C-49A6-AE3B-12B533FF6E02}" type="slidenum">
              <a:rPr lang="en-US"/>
              <a:pPr/>
              <a:t>11</a:t>
            </a:fld>
            <a:endParaRPr lang="en-US"/>
          </a:p>
        </p:txBody>
      </p:sp>
      <p:sp>
        <p:nvSpPr>
          <p:cNvPr id="353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3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Explain: </a:t>
            </a:r>
          </a:p>
          <a:p>
            <a:r>
              <a:rPr lang="en-US" b="1" dirty="0"/>
              <a:t>1. Why inventory cost is increased?</a:t>
            </a:r>
          </a:p>
          <a:p>
            <a:r>
              <a:rPr lang="en-US" dirty="0"/>
              <a:t>Risk pooling effect. </a:t>
            </a:r>
          </a:p>
          <a:p>
            <a:r>
              <a:rPr lang="en-US" u="sng" dirty="0"/>
              <a:t>Scenario 1:</a:t>
            </a:r>
            <a:r>
              <a:rPr lang="en-US" dirty="0"/>
              <a:t> </a:t>
            </a:r>
          </a:p>
          <a:p>
            <a:r>
              <a:rPr lang="en-US" dirty="0"/>
              <a:t>Assume 3 warehouses, each facing the same demand N(u, s^2).</a:t>
            </a:r>
          </a:p>
          <a:p>
            <a:r>
              <a:rPr lang="en-US" dirty="0"/>
              <a:t>At each warehouse the inventory level to keep is = u + z*s, where z is a parameter determined</a:t>
            </a:r>
            <a:r>
              <a:rPr lang="en-US" sz="1000" i="1" dirty="0">
                <a:latin typeface="Arial" pitchFamily="34" charset="0"/>
                <a:sym typeface="Symbol" pitchFamily="18" charset="2"/>
              </a:rPr>
              <a:t>.</a:t>
            </a:r>
            <a:endParaRPr lang="en-US" i="1" dirty="0">
              <a:latin typeface="Arial" pitchFamily="34" charset="0"/>
              <a:sym typeface="Symbol" pitchFamily="18" charset="2"/>
            </a:endParaRPr>
          </a:p>
          <a:p>
            <a:r>
              <a:rPr lang="en-US" i="1" dirty="0">
                <a:latin typeface="Arial" pitchFamily="34" charset="0"/>
                <a:sym typeface="Symbol" pitchFamily="18" charset="2"/>
              </a:rPr>
              <a:t>==&gt; total inventory = 3u + 3z*s</a:t>
            </a:r>
          </a:p>
          <a:p>
            <a:r>
              <a:rPr lang="en-US" dirty="0">
                <a:sym typeface="Symbol" pitchFamily="18" charset="2"/>
              </a:rPr>
              <a:t>Scenario 2: </a:t>
            </a:r>
          </a:p>
          <a:p>
            <a:r>
              <a:rPr lang="en-US" dirty="0">
                <a:sym typeface="Symbol" pitchFamily="18" charset="2"/>
              </a:rPr>
              <a:t>Now assume there is only 1 warehouse, facing total demand N(3u, 3s^2).</a:t>
            </a:r>
          </a:p>
          <a:p>
            <a:r>
              <a:rPr lang="en-US" dirty="0">
                <a:sym typeface="Symbol" pitchFamily="18" charset="2"/>
              </a:rPr>
              <a:t>Inventory level to keep is = 3u + z*</a:t>
            </a:r>
            <a:r>
              <a:rPr lang="en-US" dirty="0" err="1">
                <a:sym typeface="Symbol" pitchFamily="18" charset="2"/>
              </a:rPr>
              <a:t>sqrt</a:t>
            </a:r>
            <a:r>
              <a:rPr lang="en-US" dirty="0">
                <a:sym typeface="Symbol" pitchFamily="18" charset="2"/>
              </a:rPr>
              <a:t>(3)s &lt; the total inventory in scenario 1</a:t>
            </a:r>
          </a:p>
          <a:p>
            <a:endParaRPr lang="en-US" dirty="0">
              <a:sym typeface="Symbol" pitchFamily="18" charset="2"/>
            </a:endParaRPr>
          </a:p>
          <a:p>
            <a:r>
              <a:rPr lang="en-US" b="1" dirty="0">
                <a:sym typeface="Symbol" pitchFamily="18" charset="2"/>
              </a:rPr>
              <a:t>2. Why outbound transportation is decreased if there are more warehouses? While inbound transportation is increased?</a:t>
            </a:r>
          </a:p>
          <a:p>
            <a:r>
              <a:rPr lang="en-US" dirty="0">
                <a:sym typeface="Symbol" pitchFamily="18" charset="2"/>
              </a:rPr>
              <a:t>Decreased outbound transportation: Because the average distance from a warehouse to a retail store is shorter if there are more warehouses.</a:t>
            </a:r>
          </a:p>
          <a:p>
            <a:r>
              <a:rPr lang="en-US" dirty="0">
                <a:sym typeface="Symbol" pitchFamily="18" charset="2"/>
              </a:rPr>
              <a:t>Increased inbound transportation: Because a manufacturer has to serve more warehouses if there are more warehouses</a:t>
            </a:r>
            <a:endParaRPr lang="en-US" sz="1000" i="1" dirty="0">
              <a:latin typeface="Arial" pitchFamily="34" charset="0"/>
              <a:sym typeface="Symbol" pitchFamily="18" charset="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D1C694-A360-4226-8744-E31BC3A6B2E1}" type="slidenum">
              <a:rPr lang="en-US"/>
              <a:pPr/>
              <a:t>12</a:t>
            </a:fld>
            <a:endParaRPr lang="en-US"/>
          </a:p>
        </p:txBody>
      </p:sp>
      <p:sp>
        <p:nvSpPr>
          <p:cNvPr id="356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6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D1C694-A360-4226-8744-E31BC3A6B2E1}" type="slidenum">
              <a:rPr lang="en-US"/>
              <a:pPr/>
              <a:t>13</a:t>
            </a:fld>
            <a:endParaRPr lang="en-US"/>
          </a:p>
        </p:txBody>
      </p:sp>
      <p:sp>
        <p:nvSpPr>
          <p:cNvPr id="356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6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42833B-F01C-458A-883E-85354DBAB1CF}" type="slidenum">
              <a:rPr lang="en-US"/>
              <a:pPr/>
              <a:t>14</a:t>
            </a:fld>
            <a:endParaRPr lang="en-US"/>
          </a:p>
        </p:txBody>
      </p:sp>
      <p:sp>
        <p:nvSpPr>
          <p:cNvPr id="394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4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04E5E5-4924-4B51-8723-9098FD8D708A}" type="slidenum">
              <a:rPr lang="en-US"/>
              <a:pPr/>
              <a:t>15</a:t>
            </a:fld>
            <a:endParaRPr lang="en-US"/>
          </a:p>
        </p:txBody>
      </p:sp>
      <p:sp>
        <p:nvSpPr>
          <p:cNvPr id="357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B27C24-32B2-43B3-BAFB-7D0B23FE3BF6}" type="slidenum">
              <a:rPr lang="en-US"/>
              <a:pPr/>
              <a:t>16</a:t>
            </a:fld>
            <a:endParaRPr lang="en-US"/>
          </a:p>
        </p:txBody>
      </p:sp>
      <p:sp>
        <p:nvSpPr>
          <p:cNvPr id="358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7F5469-459E-4113-96AD-5B71ECDB2C0B}" type="slidenum">
              <a:rPr lang="en-US"/>
              <a:pPr/>
              <a:t>17</a:t>
            </a:fld>
            <a:endParaRPr lang="en-US"/>
          </a:p>
        </p:txBody>
      </p:sp>
      <p:sp>
        <p:nvSpPr>
          <p:cNvPr id="359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9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7F5469-459E-4113-96AD-5B71ECDB2C0B}" type="slidenum">
              <a:rPr lang="en-US"/>
              <a:pPr/>
              <a:t>18</a:t>
            </a:fld>
            <a:endParaRPr lang="en-US"/>
          </a:p>
        </p:txBody>
      </p:sp>
      <p:sp>
        <p:nvSpPr>
          <p:cNvPr id="359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9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4F49F4-6707-438A-A9F5-7F6E416DD1B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7903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A29952-49C5-49D5-B3C7-6736E99CB14B}" type="slidenum">
              <a:rPr lang="en-US" smtClean="0">
                <a:latin typeface="Arial" charset="0"/>
              </a:rPr>
              <a:pPr/>
              <a:t>21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2608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345681-DF41-48A1-BF37-B1F1D8733E48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1361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D35425-5817-425C-A98C-A254C2627D3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9363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6EA1DC-0B3A-443E-9A9E-198988028214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1785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AE757B-B257-4964-8FE9-DE266ED02068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238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042724-3844-44A9-B320-4651E63D9BB8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3032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AE757B-B257-4964-8FE9-DE266ED02068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347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C:\Users\andersonl\Desktop\Logistics title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2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6725" y="620713"/>
            <a:ext cx="8208963" cy="1470025"/>
          </a:xfrm>
        </p:spPr>
        <p:txBody>
          <a:bodyPr/>
          <a:lstStyle>
            <a:lvl1pPr algn="ctr">
              <a:defRPr sz="4400" b="1"/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2205038"/>
            <a:ext cx="8207375" cy="863600"/>
          </a:xfrm>
        </p:spPr>
        <p:txBody>
          <a:bodyPr/>
          <a:lstStyle>
            <a:lvl1pPr marL="0" indent="0" algn="ctr">
              <a:buFontTx/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/>
          </a:p>
        </p:txBody>
      </p:sp>
      <p:sp>
        <p:nvSpPr>
          <p:cNvPr id="20" name="Rectangle 19"/>
          <p:cNvSpPr/>
          <p:nvPr userDrawn="1"/>
        </p:nvSpPr>
        <p:spPr>
          <a:xfrm>
            <a:off x="0" y="6396335"/>
            <a:ext cx="32004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700" dirty="0">
                <a:solidFill>
                  <a:srgbClr val="FFFF00"/>
                </a:solidFill>
              </a:rPr>
              <a:t>This Logistics and Supply Chain Management (LSCM) Certification Program is based on the Modular Learning System on Supply Chain Management (MLS-SCM) of the International Trade Centre (ITC), Geneva, Switzerland.</a:t>
            </a:r>
          </a:p>
        </p:txBody>
      </p:sp>
      <p:pic>
        <p:nvPicPr>
          <p:cNvPr id="21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6396335"/>
            <a:ext cx="3313112" cy="389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947025" y="6337300"/>
            <a:ext cx="1162050" cy="47625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6A40BD37-EC3B-4379-8979-5453C3E89ED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>
        <p:tmplLst>
          <p:tmpl lvl="1">
            <p:tnLst>
              <p:par>
                <p:cTn presetID="47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07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307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07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Rectangle 13"/>
          <p:cNvSpPr/>
          <p:nvPr userDrawn="1"/>
        </p:nvSpPr>
        <p:spPr>
          <a:xfrm>
            <a:off x="0" y="6396335"/>
            <a:ext cx="32004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700" dirty="0">
                <a:solidFill>
                  <a:srgbClr val="FFFF00"/>
                </a:solidFill>
              </a:rPr>
              <a:t>This Logistics and Supply Chain Management (LSCM) Certification Program is based on the Modular Learning System on Supply Chain Management (MLS-SCM) of the International Trade Centre (ITC), Geneva, Switzerland.</a:t>
            </a:r>
          </a:p>
        </p:txBody>
      </p:sp>
      <p:pic>
        <p:nvPicPr>
          <p:cNvPr id="15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6396335"/>
            <a:ext cx="3313112" cy="389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947025" y="6337300"/>
            <a:ext cx="1162050" cy="47625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6A40BD37-EC3B-4379-8979-5453C3E89ED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9305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396335"/>
            <a:ext cx="32004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700" dirty="0">
                <a:solidFill>
                  <a:srgbClr val="FFFF00"/>
                </a:solidFill>
              </a:rPr>
              <a:t>This Logistics and Supply Chain Management (LSCM) Certification Program is based on the Modular Learning System on Supply Chain Management (MLS-SCM) of the International Trade Centre (ITC), Geneva, Switzerland.</a:t>
            </a:r>
          </a:p>
        </p:txBody>
      </p:sp>
      <p:pic>
        <p:nvPicPr>
          <p:cNvPr id="9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6396335"/>
            <a:ext cx="3313112" cy="389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947025" y="6337300"/>
            <a:ext cx="1162050" cy="47625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A40BD37-EC3B-4379-8979-5453C3E89ED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9144191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025" y="836613"/>
            <a:ext cx="4441825" cy="5289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7250" y="836613"/>
            <a:ext cx="4441825" cy="5289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Rectangle 8"/>
          <p:cNvSpPr/>
          <p:nvPr userDrawn="1"/>
        </p:nvSpPr>
        <p:spPr>
          <a:xfrm>
            <a:off x="0" y="6396335"/>
            <a:ext cx="32004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700" dirty="0">
                <a:solidFill>
                  <a:srgbClr val="FFFF00"/>
                </a:solidFill>
              </a:rPr>
              <a:t>This Logistics and Supply Chain Management (LSCM) Certification Program is based on the Modular Learning System on Supply Chain Management (MLS-SCM) of the International Trade Centre (ITC), Geneva, Switzerland.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6396335"/>
            <a:ext cx="3313112" cy="389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947025" y="6337300"/>
            <a:ext cx="1162050" cy="47625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A40BD37-EC3B-4379-8979-5453C3E89ED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5311070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Rectangle 10"/>
          <p:cNvSpPr/>
          <p:nvPr userDrawn="1"/>
        </p:nvSpPr>
        <p:spPr>
          <a:xfrm>
            <a:off x="0" y="6396335"/>
            <a:ext cx="32004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700" dirty="0">
                <a:solidFill>
                  <a:srgbClr val="FFFF00"/>
                </a:solidFill>
              </a:rPr>
              <a:t>This Logistics and Supply Chain Management (LSCM) Certification Program is based on the Modular Learning System on Supply Chain Management (MLS-SCM) of the International Trade Centre (ITC), Geneva, Switzerland.</a:t>
            </a:r>
          </a:p>
        </p:txBody>
      </p:sp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6396335"/>
            <a:ext cx="3313112" cy="389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947025" y="6337300"/>
            <a:ext cx="1162050" cy="47625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A40BD37-EC3B-4379-8979-5453C3E89ED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37822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0" y="6396335"/>
            <a:ext cx="32004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700" dirty="0">
                <a:solidFill>
                  <a:srgbClr val="FFFF00"/>
                </a:solidFill>
              </a:rPr>
              <a:t>This Logistics and Supply Chain Management (LSCM) Certification Program is based on the Modular Learning System on Supply Chain Management (MLS-SCM) of the International Trade Centre (ITC), Geneva, Switzerland.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6396335"/>
            <a:ext cx="3313112" cy="389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947025" y="6337300"/>
            <a:ext cx="1162050" cy="47625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A40BD37-EC3B-4379-8979-5453C3E89ED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93736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6396335"/>
            <a:ext cx="32004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700" dirty="0">
                <a:solidFill>
                  <a:srgbClr val="FFFF00"/>
                </a:solidFill>
              </a:rPr>
              <a:t>This Logistics and Supply Chain Management (LSCM) Certification Program is based on the Modular Learning System on Supply Chain Management (MLS-SCM) of the International Trade Centre (ITC), Geneva, Switzerland.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6396335"/>
            <a:ext cx="3313112" cy="389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947025" y="6337300"/>
            <a:ext cx="1162050" cy="47625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A40BD37-EC3B-4379-8979-5453C3E89ED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2206291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96335"/>
            <a:ext cx="32004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700" dirty="0">
                <a:solidFill>
                  <a:srgbClr val="FFFF00"/>
                </a:solidFill>
              </a:rPr>
              <a:t>This Logistics and Supply Chain Management (LSCM) Certification Program is based on the Modular Learning System on Supply Chain Management (MLS-SCM) of the International Trade Centre (ITC), Geneva, Switzerland.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6396335"/>
            <a:ext cx="3313112" cy="389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947025" y="6337300"/>
            <a:ext cx="1162050" cy="47625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A40BD37-EC3B-4379-8979-5453C3E89ED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44891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Rectangle 11"/>
          <p:cNvSpPr/>
          <p:nvPr userDrawn="1"/>
        </p:nvSpPr>
        <p:spPr>
          <a:xfrm>
            <a:off x="0" y="6396335"/>
            <a:ext cx="32004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700" dirty="0">
                <a:solidFill>
                  <a:srgbClr val="FFFF00"/>
                </a:solidFill>
              </a:rPr>
              <a:t>This Logistics and Supply Chain Management (LSCM) Certification Program is based on the Modular Learning System on Supply Chain Management (MLS-SCM) of the International Trade Centre (ITC), Geneva, Switzerland.</a:t>
            </a:r>
          </a:p>
        </p:txBody>
      </p:sp>
      <p:pic>
        <p:nvPicPr>
          <p:cNvPr id="13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6396335"/>
            <a:ext cx="3313112" cy="389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947025" y="6337300"/>
            <a:ext cx="1162050" cy="476250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6A40BD37-EC3B-4379-8979-5453C3E89ED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03292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682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328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1701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3885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14604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5523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50675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60637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37345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633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6612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68425439"/>
      </p:ext>
    </p:extLst>
  </p:cSld>
  <p:clrMapOvr>
    <a:masterClrMapping/>
  </p:clrMapOvr>
  <p:transition>
    <p:zo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5045318"/>
      </p:ext>
    </p:extLst>
  </p:cSld>
  <p:clrMapOvr>
    <a:masterClrMapping/>
  </p:clrMapOvr>
  <p:transition>
    <p:zo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8823153"/>
      </p:ext>
    </p:extLst>
  </p:cSld>
  <p:clrMapOvr>
    <a:masterClrMapping/>
  </p:clrMapOvr>
  <p:transition>
    <p:zo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7388" y="1104900"/>
            <a:ext cx="3867150" cy="4643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6938" y="1104900"/>
            <a:ext cx="3867150" cy="46434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5256783"/>
      </p:ext>
    </p:extLst>
  </p:cSld>
  <p:clrMapOvr>
    <a:masterClrMapping/>
  </p:clrMapOvr>
  <p:transition>
    <p:zo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2712665"/>
      </p:ext>
    </p:extLst>
  </p:cSld>
  <p:clrMapOvr>
    <a:masterClrMapping/>
  </p:clrMapOvr>
  <p:transition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77591207"/>
      </p:ext>
    </p:extLst>
  </p:cSld>
  <p:clrMapOvr>
    <a:masterClrMapping/>
  </p:clrMapOvr>
  <p:transition>
    <p:zo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235034"/>
      </p:ext>
    </p:extLst>
  </p:cSld>
  <p:clrMapOvr>
    <a:masterClrMapping/>
  </p:clrMapOvr>
  <p:transition>
    <p:zo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265881"/>
      </p:ext>
    </p:extLst>
  </p:cSld>
  <p:clrMapOvr>
    <a:masterClrMapping/>
  </p:clrMapOvr>
  <p:transition>
    <p:zo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8391115"/>
      </p:ext>
    </p:extLst>
  </p:cSld>
  <p:clrMapOvr>
    <a:masterClrMapping/>
  </p:clrMapOvr>
  <p:transition>
    <p:zo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5578719"/>
      </p:ext>
    </p:extLst>
  </p:cSld>
  <p:clrMapOvr>
    <a:masterClrMapping/>
  </p:clrMapOvr>
  <p:transition>
    <p:zo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02413" y="52388"/>
            <a:ext cx="1971675" cy="56959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2388"/>
            <a:ext cx="5764213" cy="56959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8935761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hyperlink" Target="http://www.m62.net/" TargetMode="Externa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12.xml"/><Relationship Id="rId21" Type="http://schemas.openxmlformats.org/officeDocument/2006/relationships/image" Target="../media/image8.png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17" Type="http://schemas.openxmlformats.org/officeDocument/2006/relationships/hyperlink" Target="http://www.m62.net/powerpoint-slides/" TargetMode="External"/><Relationship Id="rId2" Type="http://schemas.openxmlformats.org/officeDocument/2006/relationships/slideLayout" Target="../slideLayouts/slideLayout11.xml"/><Relationship Id="rId16" Type="http://schemas.openxmlformats.org/officeDocument/2006/relationships/image" Target="../media/image5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hyperlink" Target="http://www.m62.net/presentation-theory/bullet-points-dont-work/beyond-bullet-points/" TargetMode="External"/><Relationship Id="rId10" Type="http://schemas.openxmlformats.org/officeDocument/2006/relationships/slideLayout" Target="../slideLayouts/slideLayout19.xml"/><Relationship Id="rId19" Type="http://schemas.openxmlformats.org/officeDocument/2006/relationships/hyperlink" Target="http://www.m62.net/powerpoint-training/" TargetMode="Externa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C:\Users\andersonl\Desktop\Logistics slide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" y="5179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025" y="836613"/>
            <a:ext cx="9036050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92275" y="188913"/>
            <a:ext cx="7416800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Rectangle 19"/>
          <p:cNvSpPr/>
          <p:nvPr userDrawn="1"/>
        </p:nvSpPr>
        <p:spPr>
          <a:xfrm>
            <a:off x="0" y="6396335"/>
            <a:ext cx="320040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700" dirty="0">
                <a:solidFill>
                  <a:srgbClr val="FFFF00"/>
                </a:solidFill>
              </a:rPr>
              <a:t>This Logistics and Supply Chain Management (LSCM) Certification Program is based on the Modular Learning System on Supply Chain Management (MLS-SCM) of the International Trade Centre (ITC), Geneva, Switzerland.</a:t>
            </a:r>
          </a:p>
        </p:txBody>
      </p:sp>
      <p:pic>
        <p:nvPicPr>
          <p:cNvPr id="21" name="Picture 4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6396335"/>
            <a:ext cx="3313112" cy="389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947025" y="6337300"/>
            <a:ext cx="1162050" cy="47625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6A40BD37-EC3B-4379-8979-5453C3E89ED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</p:bldLst>
  </p:timing>
  <p:hf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-93663" y="6453188"/>
            <a:ext cx="85328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r"/>
            <a:r>
              <a:rPr lang="en-GB" sz="1200">
                <a:solidFill>
                  <a:srgbClr val="4D4D4D"/>
                </a:solidFill>
                <a:latin typeface="Neo Sans" pitchFamily="34" charset="0"/>
              </a:rPr>
              <a:t>m62 visualcommunications is the global leader in presentation effectiveness, from offices in the UK, USA, and Singapore</a:t>
            </a:r>
          </a:p>
        </p:txBody>
      </p:sp>
      <p:pic>
        <p:nvPicPr>
          <p:cNvPr id="6148" name="Picture 4" descr="m62-logo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650" y="6484938"/>
            <a:ext cx="381000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1">
            <a:hlinkClick r:id="rId15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" y="777875"/>
            <a:ext cx="2000250" cy="145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2">
            <a:hlinkClick r:id="rId17"/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2673350"/>
            <a:ext cx="2000250" cy="145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3">
            <a:hlinkClick r:id="rId19"/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4568825"/>
            <a:ext cx="2000250" cy="145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2" name="Text Box 8">
            <a:hlinkClick r:id="rId15"/>
          </p:cNvPr>
          <p:cNvSpPr txBox="1">
            <a:spLocks noChangeArrowheads="1"/>
          </p:cNvSpPr>
          <p:nvPr/>
        </p:nvSpPr>
        <p:spPr bwMode="auto">
          <a:xfrm>
            <a:off x="379413" y="2290763"/>
            <a:ext cx="1636712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GB" sz="1400">
                <a:solidFill>
                  <a:srgbClr val="135971"/>
                </a:solidFill>
                <a:latin typeface="Neo Sans" pitchFamily="34" charset="0"/>
              </a:rPr>
              <a:t>Beyond Bullet Points</a:t>
            </a:r>
          </a:p>
        </p:txBody>
      </p:sp>
      <p:sp>
        <p:nvSpPr>
          <p:cNvPr id="6153" name="Text Box 9">
            <a:hlinkClick r:id="rId17"/>
          </p:cNvPr>
          <p:cNvSpPr txBox="1">
            <a:spLocks noChangeArrowheads="1"/>
          </p:cNvSpPr>
          <p:nvPr/>
        </p:nvSpPr>
        <p:spPr bwMode="auto">
          <a:xfrm>
            <a:off x="379413" y="4189413"/>
            <a:ext cx="1417637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GB" sz="1400">
                <a:solidFill>
                  <a:srgbClr val="135971"/>
                </a:solidFill>
                <a:latin typeface="Neo Sans" pitchFamily="34" charset="0"/>
              </a:rPr>
              <a:t>PowerPoint Slides</a:t>
            </a:r>
          </a:p>
        </p:txBody>
      </p:sp>
      <p:sp>
        <p:nvSpPr>
          <p:cNvPr id="6154" name="Text Box 10">
            <a:hlinkClick r:id="rId19"/>
          </p:cNvPr>
          <p:cNvSpPr txBox="1">
            <a:spLocks noChangeArrowheads="1"/>
          </p:cNvSpPr>
          <p:nvPr/>
        </p:nvSpPr>
        <p:spPr bwMode="auto">
          <a:xfrm>
            <a:off x="379413" y="6084888"/>
            <a:ext cx="1598612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GB" sz="1400">
                <a:solidFill>
                  <a:srgbClr val="135971"/>
                </a:solidFill>
                <a:latin typeface="Neo Sans" pitchFamily="34" charset="0"/>
              </a:rPr>
              <a:t>PowerPoint Training</a:t>
            </a:r>
          </a:p>
        </p:txBody>
      </p:sp>
      <p:pic>
        <p:nvPicPr>
          <p:cNvPr id="6155" name="Picture 11" descr="b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950" y="777875"/>
            <a:ext cx="6362700" cy="524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6" name="Text Box 12"/>
          <p:cNvSpPr txBox="1">
            <a:spLocks noChangeArrowheads="1"/>
          </p:cNvSpPr>
          <p:nvPr/>
        </p:nvSpPr>
        <p:spPr bwMode="auto">
          <a:xfrm>
            <a:off x="28575" y="188913"/>
            <a:ext cx="91154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GB" sz="2100">
                <a:solidFill>
                  <a:srgbClr val="333333"/>
                </a:solidFill>
                <a:latin typeface="Neo Sans" pitchFamily="34" charset="0"/>
              </a:rPr>
              <a:t>It’s not the </a:t>
            </a:r>
            <a:r>
              <a:rPr lang="en-GB" sz="2100" b="1">
                <a:solidFill>
                  <a:srgbClr val="333333"/>
                </a:solidFill>
                <a:latin typeface="Neo Sans" pitchFamily="34" charset="0"/>
              </a:rPr>
              <a:t>design</a:t>
            </a:r>
            <a:r>
              <a:rPr lang="en-GB" sz="2100">
                <a:solidFill>
                  <a:srgbClr val="333333"/>
                </a:solidFill>
                <a:latin typeface="Neo Sans" pitchFamily="34" charset="0"/>
              </a:rPr>
              <a:t> of your template, it’s what you </a:t>
            </a:r>
            <a:r>
              <a:rPr lang="en-GB" sz="2100" b="1">
                <a:solidFill>
                  <a:srgbClr val="333333"/>
                </a:solidFill>
                <a:latin typeface="Neo Sans" pitchFamily="34" charset="0"/>
              </a:rPr>
              <a:t>do with it</a:t>
            </a:r>
            <a:r>
              <a:rPr lang="en-GB" sz="2100">
                <a:solidFill>
                  <a:srgbClr val="333333"/>
                </a:solidFill>
                <a:latin typeface="Neo Sans" pitchFamily="34" charset="0"/>
              </a:rPr>
              <a:t> that counts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>
          <a:solidFill>
            <a:srgbClr val="333333"/>
          </a:solidFill>
          <a:latin typeface="Neo Sans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6699">
                <a:gamma/>
                <a:shade val="46275"/>
                <a:invGamma/>
              </a:srgbClr>
            </a:gs>
            <a:gs pos="50000">
              <a:srgbClr val="666699"/>
            </a:gs>
            <a:gs pos="100000">
              <a:srgbClr val="666699">
                <a:gamma/>
                <a:shade val="46275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306" name="Group 2"/>
          <p:cNvGrpSpPr>
            <a:grpSpLocks/>
          </p:cNvGrpSpPr>
          <p:nvPr/>
        </p:nvGrpSpPr>
        <p:grpSpPr bwMode="auto">
          <a:xfrm>
            <a:off x="457200" y="304800"/>
            <a:ext cx="8231188" cy="6183313"/>
            <a:chOff x="372" y="186"/>
            <a:chExt cx="5185" cy="3895"/>
          </a:xfrm>
        </p:grpSpPr>
        <p:grpSp>
          <p:nvGrpSpPr>
            <p:cNvPr id="226307" name="Group 3"/>
            <p:cNvGrpSpPr>
              <a:grpSpLocks/>
            </p:cNvGrpSpPr>
            <p:nvPr/>
          </p:nvGrpSpPr>
          <p:grpSpPr bwMode="auto">
            <a:xfrm>
              <a:off x="372" y="186"/>
              <a:ext cx="5185" cy="919"/>
              <a:chOff x="372" y="186"/>
              <a:chExt cx="5185" cy="919"/>
            </a:xfrm>
          </p:grpSpPr>
          <p:sp>
            <p:nvSpPr>
              <p:cNvPr id="226308" name="Freeform 4"/>
              <p:cNvSpPr>
                <a:spLocks/>
              </p:cNvSpPr>
              <p:nvPr/>
            </p:nvSpPr>
            <p:spPr bwMode="auto">
              <a:xfrm>
                <a:off x="372" y="192"/>
                <a:ext cx="86" cy="913"/>
              </a:xfrm>
              <a:custGeom>
                <a:avLst/>
                <a:gdLst>
                  <a:gd name="T0" fmla="*/ 0 w 86"/>
                  <a:gd name="T1" fmla="*/ 0 h 913"/>
                  <a:gd name="T2" fmla="*/ 85 w 86"/>
                  <a:gd name="T3" fmla="*/ 96 h 913"/>
                  <a:gd name="T4" fmla="*/ 85 w 86"/>
                  <a:gd name="T5" fmla="*/ 816 h 913"/>
                  <a:gd name="T6" fmla="*/ 0 w 86"/>
                  <a:gd name="T7" fmla="*/ 912 h 913"/>
                  <a:gd name="T8" fmla="*/ 0 w 86"/>
                  <a:gd name="T9" fmla="*/ 0 h 9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913">
                    <a:moveTo>
                      <a:pt x="0" y="0"/>
                    </a:moveTo>
                    <a:lnTo>
                      <a:pt x="85" y="96"/>
                    </a:lnTo>
                    <a:lnTo>
                      <a:pt x="85" y="816"/>
                    </a:lnTo>
                    <a:lnTo>
                      <a:pt x="0" y="91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309" name="Freeform 5"/>
              <p:cNvSpPr>
                <a:spLocks/>
              </p:cNvSpPr>
              <p:nvPr/>
            </p:nvSpPr>
            <p:spPr bwMode="auto">
              <a:xfrm>
                <a:off x="5470" y="186"/>
                <a:ext cx="87" cy="910"/>
              </a:xfrm>
              <a:custGeom>
                <a:avLst/>
                <a:gdLst>
                  <a:gd name="T0" fmla="*/ 86 w 87"/>
                  <a:gd name="T1" fmla="*/ 0 h 910"/>
                  <a:gd name="T2" fmla="*/ 0 w 87"/>
                  <a:gd name="T3" fmla="*/ 93 h 910"/>
                  <a:gd name="T4" fmla="*/ 0 w 87"/>
                  <a:gd name="T5" fmla="*/ 813 h 910"/>
                  <a:gd name="T6" fmla="*/ 86 w 87"/>
                  <a:gd name="T7" fmla="*/ 909 h 910"/>
                  <a:gd name="T8" fmla="*/ 86 w 87"/>
                  <a:gd name="T9" fmla="*/ 0 h 9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910">
                    <a:moveTo>
                      <a:pt x="86" y="0"/>
                    </a:moveTo>
                    <a:lnTo>
                      <a:pt x="0" y="93"/>
                    </a:lnTo>
                    <a:lnTo>
                      <a:pt x="0" y="813"/>
                    </a:lnTo>
                    <a:lnTo>
                      <a:pt x="86" y="909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310" name="Freeform 6"/>
              <p:cNvSpPr>
                <a:spLocks/>
              </p:cNvSpPr>
              <p:nvPr/>
            </p:nvSpPr>
            <p:spPr bwMode="auto">
              <a:xfrm>
                <a:off x="372" y="189"/>
                <a:ext cx="5185" cy="103"/>
              </a:xfrm>
              <a:custGeom>
                <a:avLst/>
                <a:gdLst>
                  <a:gd name="T0" fmla="*/ 0 w 5185"/>
                  <a:gd name="T1" fmla="*/ 0 h 103"/>
                  <a:gd name="T2" fmla="*/ 5184 w 5185"/>
                  <a:gd name="T3" fmla="*/ 3 h 103"/>
                  <a:gd name="T4" fmla="*/ 5093 w 5185"/>
                  <a:gd name="T5" fmla="*/ 102 h 103"/>
                  <a:gd name="T6" fmla="*/ 88 w 5185"/>
                  <a:gd name="T7" fmla="*/ 102 h 103"/>
                  <a:gd name="T8" fmla="*/ 0 w 5185"/>
                  <a:gd name="T9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85" h="103">
                    <a:moveTo>
                      <a:pt x="0" y="0"/>
                    </a:moveTo>
                    <a:lnTo>
                      <a:pt x="5184" y="3"/>
                    </a:lnTo>
                    <a:lnTo>
                      <a:pt x="5093" y="102"/>
                    </a:lnTo>
                    <a:lnTo>
                      <a:pt x="88" y="10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6311" name="Group 7"/>
            <p:cNvGrpSpPr>
              <a:grpSpLocks/>
            </p:cNvGrpSpPr>
            <p:nvPr/>
          </p:nvGrpSpPr>
          <p:grpSpPr bwMode="auto">
            <a:xfrm>
              <a:off x="372" y="291"/>
              <a:ext cx="5185" cy="3790"/>
              <a:chOff x="372" y="291"/>
              <a:chExt cx="5185" cy="3790"/>
            </a:xfrm>
          </p:grpSpPr>
          <p:sp>
            <p:nvSpPr>
              <p:cNvPr id="226312" name="Freeform 8"/>
              <p:cNvSpPr>
                <a:spLocks/>
              </p:cNvSpPr>
              <p:nvPr/>
            </p:nvSpPr>
            <p:spPr bwMode="auto">
              <a:xfrm>
                <a:off x="372" y="807"/>
                <a:ext cx="79" cy="3274"/>
              </a:xfrm>
              <a:custGeom>
                <a:avLst/>
                <a:gdLst>
                  <a:gd name="T0" fmla="*/ 0 w 79"/>
                  <a:gd name="T1" fmla="*/ 0 h 3274"/>
                  <a:gd name="T2" fmla="*/ 78 w 79"/>
                  <a:gd name="T3" fmla="*/ 107 h 3274"/>
                  <a:gd name="T4" fmla="*/ 78 w 79"/>
                  <a:gd name="T5" fmla="*/ 3166 h 3274"/>
                  <a:gd name="T6" fmla="*/ 0 w 79"/>
                  <a:gd name="T7" fmla="*/ 3273 h 3274"/>
                  <a:gd name="T8" fmla="*/ 0 w 79"/>
                  <a:gd name="T9" fmla="*/ 0 h 3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3274">
                    <a:moveTo>
                      <a:pt x="0" y="0"/>
                    </a:moveTo>
                    <a:lnTo>
                      <a:pt x="78" y="107"/>
                    </a:lnTo>
                    <a:lnTo>
                      <a:pt x="78" y="3166"/>
                    </a:lnTo>
                    <a:lnTo>
                      <a:pt x="0" y="327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313" name="Freeform 9"/>
              <p:cNvSpPr>
                <a:spLocks/>
              </p:cNvSpPr>
              <p:nvPr/>
            </p:nvSpPr>
            <p:spPr bwMode="auto">
              <a:xfrm>
                <a:off x="5470" y="747"/>
                <a:ext cx="84" cy="3325"/>
              </a:xfrm>
              <a:custGeom>
                <a:avLst/>
                <a:gdLst>
                  <a:gd name="T0" fmla="*/ 83 w 84"/>
                  <a:gd name="T1" fmla="*/ 0 h 3325"/>
                  <a:gd name="T2" fmla="*/ 3 w 84"/>
                  <a:gd name="T3" fmla="*/ 109 h 3325"/>
                  <a:gd name="T4" fmla="*/ 0 w 84"/>
                  <a:gd name="T5" fmla="*/ 3233 h 3325"/>
                  <a:gd name="T6" fmla="*/ 83 w 84"/>
                  <a:gd name="T7" fmla="*/ 3324 h 3325"/>
                  <a:gd name="T8" fmla="*/ 83 w 84"/>
                  <a:gd name="T9" fmla="*/ 0 h 3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3325">
                    <a:moveTo>
                      <a:pt x="83" y="0"/>
                    </a:moveTo>
                    <a:lnTo>
                      <a:pt x="3" y="109"/>
                    </a:lnTo>
                    <a:lnTo>
                      <a:pt x="0" y="3233"/>
                    </a:lnTo>
                    <a:lnTo>
                      <a:pt x="83" y="3324"/>
                    </a:lnTo>
                    <a:lnTo>
                      <a:pt x="83" y="0"/>
                    </a:lnTo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314" name="Freeform 10"/>
              <p:cNvSpPr>
                <a:spLocks/>
              </p:cNvSpPr>
              <p:nvPr/>
            </p:nvSpPr>
            <p:spPr bwMode="auto">
              <a:xfrm>
                <a:off x="372" y="3984"/>
                <a:ext cx="5185" cy="88"/>
              </a:xfrm>
              <a:custGeom>
                <a:avLst/>
                <a:gdLst>
                  <a:gd name="T0" fmla="*/ 0 w 5185"/>
                  <a:gd name="T1" fmla="*/ 87 h 88"/>
                  <a:gd name="T2" fmla="*/ 5184 w 5185"/>
                  <a:gd name="T3" fmla="*/ 87 h 88"/>
                  <a:gd name="T4" fmla="*/ 5095 w 5185"/>
                  <a:gd name="T5" fmla="*/ 0 h 88"/>
                  <a:gd name="T6" fmla="*/ 89 w 5185"/>
                  <a:gd name="T7" fmla="*/ 0 h 88"/>
                  <a:gd name="T8" fmla="*/ 0 w 5185"/>
                  <a:gd name="T9" fmla="*/ 87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85" h="88">
                    <a:moveTo>
                      <a:pt x="0" y="87"/>
                    </a:moveTo>
                    <a:lnTo>
                      <a:pt x="5184" y="87"/>
                    </a:lnTo>
                    <a:lnTo>
                      <a:pt x="5095" y="0"/>
                    </a:lnTo>
                    <a:lnTo>
                      <a:pt x="89" y="0"/>
                    </a:lnTo>
                    <a:lnTo>
                      <a:pt x="0" y="87"/>
                    </a:lnTo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rnd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6315" name="Rectangle 11"/>
              <p:cNvSpPr>
                <a:spLocks noChangeArrowheads="1"/>
              </p:cNvSpPr>
              <p:nvPr/>
            </p:nvSpPr>
            <p:spPr bwMode="auto">
              <a:xfrm>
                <a:off x="457" y="291"/>
                <a:ext cx="5013" cy="369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2631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52388"/>
            <a:ext cx="7772400" cy="814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CCFF3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2631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7388" y="1104900"/>
            <a:ext cx="7886700" cy="464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6318" name="Rectangle 14"/>
          <p:cNvSpPr>
            <a:spLocks noChangeArrowheads="1"/>
          </p:cNvSpPr>
          <p:nvPr/>
        </p:nvSpPr>
        <p:spPr bwMode="auto">
          <a:xfrm>
            <a:off x="8305800" y="6445250"/>
            <a:ext cx="585788" cy="3635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/>
            <a:r>
              <a:rPr lang="en-US" sz="1800">
                <a:effectLst/>
              </a:rPr>
              <a:t>  </a:t>
            </a:r>
            <a:fld id="{61F41C45-74B5-4482-AF6B-B8F8E40E9C27}" type="slidenum">
              <a:rPr lang="en-US" sz="1800">
                <a:effectLst/>
              </a:rPr>
              <a:pPr algn="l"/>
              <a:t>‹#›</a:t>
            </a:fld>
            <a:endParaRPr lang="en-US" sz="1800">
              <a:effectLst/>
            </a:endParaRPr>
          </a:p>
        </p:txBody>
      </p:sp>
      <p:sp>
        <p:nvSpPr>
          <p:cNvPr id="226319" name="Rectangle 15"/>
          <p:cNvSpPr>
            <a:spLocks noChangeArrowheads="1"/>
          </p:cNvSpPr>
          <p:nvPr/>
        </p:nvSpPr>
        <p:spPr bwMode="auto">
          <a:xfrm>
            <a:off x="7851775" y="6170613"/>
            <a:ext cx="831850" cy="63817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algn="l"/>
            <a:r>
              <a:rPr lang="en-US" sz="1800">
                <a:effectLst/>
              </a:rPr>
              <a:t>            Slide</a:t>
            </a:r>
          </a:p>
        </p:txBody>
      </p:sp>
      <p:sp>
        <p:nvSpPr>
          <p:cNvPr id="226320" name="Rectangle 16"/>
          <p:cNvSpPr>
            <a:spLocks noChangeArrowheads="1"/>
          </p:cNvSpPr>
          <p:nvPr/>
        </p:nvSpPr>
        <p:spPr bwMode="auto">
          <a:xfrm>
            <a:off x="639763" y="6427788"/>
            <a:ext cx="5365750" cy="36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/>
            <a:r>
              <a:rPr lang="en-US" sz="18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© 2009  South-Western, a part of Cengage Learning</a:t>
            </a:r>
          </a:p>
        </p:txBody>
      </p:sp>
    </p:spTree>
    <p:extLst>
      <p:ext uri="{BB962C8B-B14F-4D97-AF65-F5344CB8AC3E}">
        <p14:creationId xmlns:p14="http://schemas.microsoft.com/office/powerpoint/2010/main" val="187529494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zo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66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66FFFF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66FFFF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66FFFF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66FFFF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66FFFF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66FFFF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66FFFF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66FFFF"/>
          </a:solidFill>
          <a:effectLst>
            <a:outerShdw blurRad="38100" dist="38100" dir="2700000" algn="tl">
              <a:srgbClr val="000000"/>
            </a:outerShdw>
          </a:effectLst>
          <a:latin typeface="Book Antiqu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66FFFF"/>
        </a:buClr>
        <a:buSzPct val="75000"/>
        <a:buFont typeface="Monotype Sort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66FFFF"/>
        </a:buClr>
        <a:buSzPct val="125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66FFFF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FFFF00"/>
                </a:solidFill>
              </a:rPr>
              <a:t>S3. </a:t>
            </a:r>
            <a:r>
              <a:rPr lang="ru-RU" sz="4000" dirty="0">
                <a:solidFill>
                  <a:srgbClr val="FFFF00"/>
                </a:solidFill>
              </a:rPr>
              <a:t>Логистическая сеть и картирование логистических процессов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2205038"/>
            <a:ext cx="8686799" cy="863600"/>
          </a:xfrm>
        </p:spPr>
        <p:txBody>
          <a:bodyPr/>
          <a:lstStyle/>
          <a:p>
            <a:endParaRPr lang="en-US" sz="2800" dirty="0"/>
          </a:p>
          <a:p>
            <a:endParaRPr lang="en-US" sz="2800" dirty="0"/>
          </a:p>
          <a:p>
            <a:r>
              <a:rPr lang="ru-RU" sz="2000" dirty="0"/>
              <a:t>Курс по логистике </a:t>
            </a:r>
          </a:p>
          <a:p>
            <a:r>
              <a:rPr lang="ru-RU" sz="2000" dirty="0"/>
              <a:t>«Основы логистики и управления цепочками поставок»  </a:t>
            </a:r>
            <a:endParaRPr lang="en-US" sz="1400" dirty="0"/>
          </a:p>
          <a:p>
            <a:endParaRPr lang="en-US" sz="1800" b="0" dirty="0"/>
          </a:p>
          <a:p>
            <a:r>
              <a:rPr lang="ru-RU" sz="1400" b="0" dirty="0"/>
              <a:t>Июль</a:t>
            </a:r>
            <a:r>
              <a:rPr lang="en-US" sz="1400" b="0" dirty="0"/>
              <a:t> 2026</a:t>
            </a:r>
          </a:p>
          <a:p>
            <a:r>
              <a:rPr lang="ru-RU" sz="1400" b="0" dirty="0"/>
              <a:t>Логистический Институт Центральной Азии</a:t>
            </a:r>
          </a:p>
          <a:p>
            <a:r>
              <a:rPr lang="ru-RU" sz="1400" b="0" dirty="0"/>
              <a:t>Кыргызская Республика, Бишкек</a:t>
            </a:r>
            <a:endParaRPr lang="en-US" sz="1800" b="0" dirty="0"/>
          </a:p>
          <a:p>
            <a:endParaRPr lang="en-US" sz="2800" dirty="0"/>
          </a:p>
          <a:p>
            <a:endParaRPr lang="en-US" sz="2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14313"/>
            <a:ext cx="7772400" cy="744537"/>
          </a:xfrm>
          <a:noFill/>
          <a:ln/>
        </p:spPr>
        <p:txBody>
          <a:bodyPr/>
          <a:lstStyle/>
          <a:p>
            <a:r>
              <a:rPr lang="ky-KG" dirty="0"/>
              <a:t>Модель логистической сети</a:t>
            </a: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88" y="1106488"/>
            <a:ext cx="7566025" cy="3521075"/>
          </a:xfrm>
          <a:noFill/>
          <a:ln/>
        </p:spPr>
        <p:txBody>
          <a:bodyPr/>
          <a:lstStyle/>
          <a:p>
            <a:r>
              <a:rPr lang="ru-RU" dirty="0"/>
              <a:t>Модель сети — это модель, которая может быть представлена набором узлов, набором дуг и функциями (например, затратами, пропускной способностью, поставками, спросом и т.д.), связанными с дугами и/или узлами.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ru-RU" dirty="0"/>
              <a:t>Транспортная задача, задача назначения, (задача перевалки, задача кратчайшего маршрута и задача максимального потока) — все это примеры сетевых задач.</a:t>
            </a:r>
            <a:endParaRPr lang="en-US" dirty="0"/>
          </a:p>
        </p:txBody>
      </p:sp>
    </p:spTree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836613" y="204788"/>
            <a:ext cx="7475537" cy="509587"/>
          </a:xfrm>
          <a:noFill/>
          <a:ln/>
        </p:spPr>
        <p:txBody>
          <a:bodyPr/>
          <a:lstStyle/>
          <a:p>
            <a:r>
              <a:rPr lang="ky-KG" dirty="0"/>
              <a:t>Транспортная задача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88" y="1106488"/>
            <a:ext cx="7566025" cy="3233737"/>
          </a:xfrm>
          <a:noFill/>
          <a:ln/>
        </p:spPr>
        <p:txBody>
          <a:bodyPr/>
          <a:lstStyle/>
          <a:p>
            <a:r>
              <a:rPr lang="ru-RU" dirty="0"/>
              <a:t>Транспортная задача направлена на минимизацию общих затрат на перевозку товаров из m пунктов отправления (каждый с запасом sᵢ) в n пунктов назначения (каждый со спросом dⱼ), когда стоимость перевозки одной единицы груза из пункта отправления i в пункт назначения j равна cᵢⱼ.</a:t>
            </a:r>
            <a:endParaRPr lang="en-US" dirty="0"/>
          </a:p>
        </p:txBody>
      </p:sp>
    </p:spTree>
  </p:cSld>
  <p:clrMapOvr>
    <a:masterClrMapping/>
  </p:clrMapOvr>
  <p:transition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3" name="Rectangle 57"/>
          <p:cNvSpPr>
            <a:spLocks noChangeArrowheads="1"/>
          </p:cNvSpPr>
          <p:nvPr/>
        </p:nvSpPr>
        <p:spPr bwMode="auto">
          <a:xfrm>
            <a:off x="1695450" y="1612900"/>
            <a:ext cx="5905500" cy="4514850"/>
          </a:xfrm>
          <a:prstGeom prst="rect">
            <a:avLst/>
          </a:prstGeom>
          <a:gradFill rotWithShape="0">
            <a:gsLst>
              <a:gs pos="0">
                <a:srgbClr val="006699">
                  <a:gamma/>
                  <a:shade val="46275"/>
                  <a:invGamma/>
                </a:srgbClr>
              </a:gs>
              <a:gs pos="50000">
                <a:srgbClr val="006699"/>
              </a:gs>
              <a:gs pos="100000">
                <a:srgbClr val="006699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ky-KG" dirty="0"/>
              <a:t>Транспортная задача</a:t>
            </a:r>
            <a:endParaRPr lang="en-US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4000" y="685800"/>
            <a:ext cx="8699500" cy="541338"/>
          </a:xfrm>
          <a:noFill/>
          <a:ln/>
        </p:spPr>
        <p:txBody>
          <a:bodyPr/>
          <a:lstStyle/>
          <a:p>
            <a:pPr algn="ctr">
              <a:buNone/>
            </a:pPr>
            <a:r>
              <a:rPr lang="ru-RU" dirty="0"/>
              <a:t>Сетевое представление транспортной задачи с 2 источниками и 3 пунктами назначения</a:t>
            </a:r>
            <a:endParaRPr lang="en-US" dirty="0">
              <a:solidFill>
                <a:srgbClr val="66FFFF"/>
              </a:solidFill>
            </a:endParaRPr>
          </a:p>
        </p:txBody>
      </p:sp>
      <p:sp>
        <p:nvSpPr>
          <p:cNvPr id="9248" name="Oval 32"/>
          <p:cNvSpPr>
            <a:spLocks noChangeArrowheads="1"/>
          </p:cNvSpPr>
          <p:nvPr/>
        </p:nvSpPr>
        <p:spPr bwMode="auto">
          <a:xfrm>
            <a:off x="2652713" y="4191000"/>
            <a:ext cx="754062" cy="711200"/>
          </a:xfrm>
          <a:prstGeom prst="ellipse">
            <a:avLst/>
          </a:prstGeom>
          <a:gradFill rotWithShape="0">
            <a:gsLst>
              <a:gs pos="0">
                <a:srgbClr val="993366"/>
              </a:gs>
              <a:gs pos="100000">
                <a:srgbClr val="993366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111125" tIns="55562" rIns="111125" bIns="55562" anchor="ctr"/>
          <a:lstStyle/>
          <a:p>
            <a:pPr marL="0" marR="0" lvl="0" indent="0" algn="ctr" defTabSz="13160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9249" name="Line 33"/>
          <p:cNvSpPr>
            <a:spLocks noChangeShapeType="1"/>
          </p:cNvSpPr>
          <p:nvPr/>
        </p:nvSpPr>
        <p:spPr bwMode="auto">
          <a:xfrm flipV="1">
            <a:off x="3432175" y="2273300"/>
            <a:ext cx="2273300" cy="744538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sp>
        <p:nvSpPr>
          <p:cNvPr id="9250" name="Line 34"/>
          <p:cNvSpPr>
            <a:spLocks noChangeShapeType="1"/>
          </p:cNvSpPr>
          <p:nvPr/>
        </p:nvSpPr>
        <p:spPr bwMode="auto">
          <a:xfrm>
            <a:off x="3432175" y="3017838"/>
            <a:ext cx="2298700" cy="709612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sp>
        <p:nvSpPr>
          <p:cNvPr id="9251" name="Line 35"/>
          <p:cNvSpPr>
            <a:spLocks noChangeShapeType="1"/>
          </p:cNvSpPr>
          <p:nvPr/>
        </p:nvSpPr>
        <p:spPr bwMode="auto">
          <a:xfrm>
            <a:off x="3432175" y="3017838"/>
            <a:ext cx="2336800" cy="19685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sp>
        <p:nvSpPr>
          <p:cNvPr id="9252" name="Line 36"/>
          <p:cNvSpPr>
            <a:spLocks noChangeShapeType="1"/>
          </p:cNvSpPr>
          <p:nvPr/>
        </p:nvSpPr>
        <p:spPr bwMode="auto">
          <a:xfrm flipV="1">
            <a:off x="3400425" y="2273300"/>
            <a:ext cx="2305050" cy="2238375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sp>
        <p:nvSpPr>
          <p:cNvPr id="9253" name="Line 37"/>
          <p:cNvSpPr>
            <a:spLocks noChangeShapeType="1"/>
          </p:cNvSpPr>
          <p:nvPr/>
        </p:nvSpPr>
        <p:spPr bwMode="auto">
          <a:xfrm flipV="1">
            <a:off x="3400425" y="3730625"/>
            <a:ext cx="2330450" cy="78740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sp>
        <p:nvSpPr>
          <p:cNvPr id="9254" name="Line 38"/>
          <p:cNvSpPr>
            <a:spLocks noChangeShapeType="1"/>
          </p:cNvSpPr>
          <p:nvPr/>
        </p:nvSpPr>
        <p:spPr bwMode="auto">
          <a:xfrm>
            <a:off x="3406775" y="4518025"/>
            <a:ext cx="2343150" cy="461963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sp>
        <p:nvSpPr>
          <p:cNvPr id="9255" name="Rectangle 39"/>
          <p:cNvSpPr>
            <a:spLocks noChangeArrowheads="1"/>
          </p:cNvSpPr>
          <p:nvPr/>
        </p:nvSpPr>
        <p:spPr bwMode="auto">
          <a:xfrm>
            <a:off x="3390900" y="2395538"/>
            <a:ext cx="609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11125" tIns="55562" rIns="111125" bIns="55562">
            <a:spAutoFit/>
          </a:bodyPr>
          <a:lstStyle/>
          <a:p>
            <a:pPr marL="0" marR="0" lvl="0" indent="0" algn="l" defTabSz="13160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c</a:t>
            </a:r>
            <a:r>
              <a:rPr kumimoji="0" lang="en-US" sz="2400" b="0" i="0" u="none" strike="noStrike" kern="1200" cap="none" spc="0" normalizeH="0" baseline="-2500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11</a:t>
            </a:r>
          </a:p>
        </p:txBody>
      </p:sp>
      <p:sp>
        <p:nvSpPr>
          <p:cNvPr id="9256" name="Rectangle 40"/>
          <p:cNvSpPr>
            <a:spLocks noChangeArrowheads="1"/>
          </p:cNvSpPr>
          <p:nvPr/>
        </p:nvSpPr>
        <p:spPr bwMode="auto">
          <a:xfrm>
            <a:off x="3848100" y="2741613"/>
            <a:ext cx="5492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1125" tIns="55562" rIns="111125" bIns="55562">
            <a:spAutoFit/>
          </a:bodyPr>
          <a:lstStyle/>
          <a:p>
            <a:pPr marL="0" marR="0" lvl="0" indent="0" algn="l" defTabSz="13160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c</a:t>
            </a:r>
            <a:r>
              <a:rPr kumimoji="0" lang="en-US" sz="2400" b="0" i="0" u="none" strike="noStrike" kern="1200" cap="none" spc="0" normalizeH="0" baseline="-2500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12</a:t>
            </a:r>
          </a:p>
        </p:txBody>
      </p:sp>
      <p:sp>
        <p:nvSpPr>
          <p:cNvPr id="9257" name="Rectangle 41"/>
          <p:cNvSpPr>
            <a:spLocks noChangeArrowheads="1"/>
          </p:cNvSpPr>
          <p:nvPr/>
        </p:nvSpPr>
        <p:spPr bwMode="auto">
          <a:xfrm>
            <a:off x="3394075" y="3203575"/>
            <a:ext cx="5492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1125" tIns="55562" rIns="111125" bIns="55562">
            <a:spAutoFit/>
          </a:bodyPr>
          <a:lstStyle/>
          <a:p>
            <a:pPr marL="0" marR="0" lvl="0" indent="0" algn="l" defTabSz="13160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c</a:t>
            </a:r>
            <a:r>
              <a:rPr kumimoji="0" lang="en-US" sz="2400" b="0" i="0" u="none" strike="noStrike" kern="1200" cap="none" spc="0" normalizeH="0" baseline="-2500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13</a:t>
            </a:r>
          </a:p>
        </p:txBody>
      </p:sp>
      <p:sp>
        <p:nvSpPr>
          <p:cNvPr id="9258" name="Rectangle 42"/>
          <p:cNvSpPr>
            <a:spLocks noChangeArrowheads="1"/>
          </p:cNvSpPr>
          <p:nvPr/>
        </p:nvSpPr>
        <p:spPr bwMode="auto">
          <a:xfrm>
            <a:off x="3394075" y="3630613"/>
            <a:ext cx="5492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1125" tIns="55562" rIns="111125" bIns="55562">
            <a:spAutoFit/>
          </a:bodyPr>
          <a:lstStyle/>
          <a:p>
            <a:pPr marL="0" marR="0" lvl="0" indent="0" algn="l" defTabSz="13160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c</a:t>
            </a:r>
            <a:r>
              <a:rPr kumimoji="0" lang="en-US" sz="2400" b="0" i="0" u="none" strike="noStrike" kern="1200" cap="none" spc="0" normalizeH="0" baseline="-2500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21</a:t>
            </a:r>
          </a:p>
        </p:txBody>
      </p:sp>
      <p:sp>
        <p:nvSpPr>
          <p:cNvPr id="9259" name="Rectangle 43"/>
          <p:cNvSpPr>
            <a:spLocks noChangeArrowheads="1"/>
          </p:cNvSpPr>
          <p:nvPr/>
        </p:nvSpPr>
        <p:spPr bwMode="auto">
          <a:xfrm>
            <a:off x="3981450" y="4183063"/>
            <a:ext cx="5492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1125" tIns="55562" rIns="111125" bIns="55562">
            <a:spAutoFit/>
          </a:bodyPr>
          <a:lstStyle/>
          <a:p>
            <a:pPr marL="0" marR="0" lvl="0" indent="0" algn="l" defTabSz="13160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c</a:t>
            </a:r>
            <a:r>
              <a:rPr kumimoji="0" lang="en-US" sz="2400" b="0" i="0" u="none" strike="noStrike" kern="1200" cap="none" spc="0" normalizeH="0" baseline="-2500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22</a:t>
            </a:r>
          </a:p>
        </p:txBody>
      </p:sp>
      <p:sp>
        <p:nvSpPr>
          <p:cNvPr id="9260" name="Rectangle 44"/>
          <p:cNvSpPr>
            <a:spLocks noChangeArrowheads="1"/>
          </p:cNvSpPr>
          <p:nvPr/>
        </p:nvSpPr>
        <p:spPr bwMode="auto">
          <a:xfrm>
            <a:off x="3409950" y="4502150"/>
            <a:ext cx="5492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1125" tIns="55562" rIns="111125" bIns="55562">
            <a:spAutoFit/>
          </a:bodyPr>
          <a:lstStyle/>
          <a:p>
            <a:pPr marL="0" marR="0" lvl="0" indent="0" algn="l" defTabSz="13160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c</a:t>
            </a:r>
            <a:r>
              <a:rPr kumimoji="0" lang="en-US" sz="2400" b="0" i="0" u="none" strike="noStrike" kern="1200" cap="none" spc="0" normalizeH="0" baseline="-2500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23</a:t>
            </a:r>
          </a:p>
        </p:txBody>
      </p:sp>
      <p:sp>
        <p:nvSpPr>
          <p:cNvPr id="9261" name="Rectangle 45"/>
          <p:cNvSpPr>
            <a:spLocks noChangeArrowheads="1"/>
          </p:cNvSpPr>
          <p:nvPr/>
        </p:nvSpPr>
        <p:spPr bwMode="auto">
          <a:xfrm>
            <a:off x="6605588" y="1995488"/>
            <a:ext cx="4762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1125" tIns="55562" rIns="111125" bIns="55562">
            <a:spAutoFit/>
          </a:bodyPr>
          <a:lstStyle/>
          <a:p>
            <a:pPr marL="0" marR="0" lvl="0" indent="0" algn="l" defTabSz="13160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d</a:t>
            </a:r>
            <a:r>
              <a:rPr kumimoji="0" lang="en-US" sz="2400" b="0" i="0" u="none" strike="noStrike" kern="1200" cap="none" spc="0" normalizeH="0" baseline="-2500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9262" name="Rectangle 46"/>
          <p:cNvSpPr>
            <a:spLocks noChangeArrowheads="1"/>
          </p:cNvSpPr>
          <p:nvPr/>
        </p:nvSpPr>
        <p:spPr bwMode="auto">
          <a:xfrm>
            <a:off x="6605588" y="3459163"/>
            <a:ext cx="4762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1125" tIns="55562" rIns="111125" bIns="55562">
            <a:spAutoFit/>
          </a:bodyPr>
          <a:lstStyle/>
          <a:p>
            <a:pPr marL="0" marR="0" lvl="0" indent="0" algn="l" defTabSz="13160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d</a:t>
            </a:r>
            <a:r>
              <a:rPr kumimoji="0" lang="en-US" sz="2400" b="0" i="0" u="none" strike="noStrike" kern="1200" cap="none" spc="0" normalizeH="0" baseline="-2500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9263" name="Rectangle 47"/>
          <p:cNvSpPr>
            <a:spLocks noChangeArrowheads="1"/>
          </p:cNvSpPr>
          <p:nvPr/>
        </p:nvSpPr>
        <p:spPr bwMode="auto">
          <a:xfrm>
            <a:off x="6605588" y="4833938"/>
            <a:ext cx="4762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1125" tIns="55562" rIns="111125" bIns="55562">
            <a:spAutoFit/>
          </a:bodyPr>
          <a:lstStyle/>
          <a:p>
            <a:pPr marL="0" marR="0" lvl="0" indent="0" algn="l" defTabSz="13160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d</a:t>
            </a:r>
            <a:r>
              <a:rPr kumimoji="0" lang="en-US" sz="2400" b="0" i="0" u="none" strike="noStrike" kern="1200" cap="none" spc="0" normalizeH="0" baseline="-2500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9264" name="Rectangle 48"/>
          <p:cNvSpPr>
            <a:spLocks noChangeArrowheads="1"/>
          </p:cNvSpPr>
          <p:nvPr/>
        </p:nvSpPr>
        <p:spPr bwMode="auto">
          <a:xfrm>
            <a:off x="2125663" y="2817813"/>
            <a:ext cx="44291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1125" tIns="55562" rIns="111125" bIns="55562">
            <a:spAutoFit/>
          </a:bodyPr>
          <a:lstStyle/>
          <a:p>
            <a:pPr marL="0" marR="0" lvl="0" indent="0" algn="l" defTabSz="13160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-2500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9265" name="Rectangle 49"/>
          <p:cNvSpPr>
            <a:spLocks noChangeArrowheads="1"/>
          </p:cNvSpPr>
          <p:nvPr/>
        </p:nvSpPr>
        <p:spPr bwMode="auto">
          <a:xfrm>
            <a:off x="2125663" y="4281488"/>
            <a:ext cx="44291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1125" tIns="55562" rIns="111125" bIns="55562">
            <a:spAutoFit/>
          </a:bodyPr>
          <a:lstStyle/>
          <a:p>
            <a:pPr marL="0" marR="0" lvl="0" indent="0" algn="l" defTabSz="13160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s</a:t>
            </a:r>
            <a:r>
              <a:rPr kumimoji="0" lang="en-US" sz="2400" b="0" i="0" u="none" strike="noStrike" kern="1200" cap="none" spc="0" normalizeH="0" baseline="-25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9266" name="Rectangle 50"/>
          <p:cNvSpPr>
            <a:spLocks noChangeArrowheads="1"/>
          </p:cNvSpPr>
          <p:nvPr/>
        </p:nvSpPr>
        <p:spPr bwMode="auto">
          <a:xfrm>
            <a:off x="1905000" y="5568186"/>
            <a:ext cx="1856277" cy="481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1125" tIns="55562" rIns="111125" bIns="55562">
            <a:spAutoFit/>
          </a:bodyPr>
          <a:lstStyle/>
          <a:p>
            <a:pPr marL="0" marR="0" lvl="0" indent="0" algn="l" defTabSz="13160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y-KG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Источники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sp>
        <p:nvSpPr>
          <p:cNvPr id="9267" name="Rectangle 51"/>
          <p:cNvSpPr>
            <a:spLocks noChangeArrowheads="1"/>
          </p:cNvSpPr>
          <p:nvPr/>
        </p:nvSpPr>
        <p:spPr bwMode="auto">
          <a:xfrm>
            <a:off x="4533742" y="5568187"/>
            <a:ext cx="3151504" cy="481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11125" tIns="55562" rIns="111125" bIns="55562">
            <a:spAutoFit/>
          </a:bodyPr>
          <a:lstStyle/>
          <a:p>
            <a:pPr marL="0" marR="0" lvl="0" indent="0" algn="l" defTabSz="13160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y-KG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Пункты назначения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sp>
        <p:nvSpPr>
          <p:cNvPr id="9269" name="Oval 53"/>
          <p:cNvSpPr>
            <a:spLocks noChangeArrowheads="1"/>
          </p:cNvSpPr>
          <p:nvPr/>
        </p:nvSpPr>
        <p:spPr bwMode="auto">
          <a:xfrm>
            <a:off x="5732463" y="4724400"/>
            <a:ext cx="754062" cy="711200"/>
          </a:xfrm>
          <a:prstGeom prst="ellipse">
            <a:avLst/>
          </a:prstGeom>
          <a:gradFill rotWithShape="0">
            <a:gsLst>
              <a:gs pos="0">
                <a:srgbClr val="993366"/>
              </a:gs>
              <a:gs pos="100000">
                <a:srgbClr val="993366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111125" tIns="55562" rIns="111125" bIns="55562" anchor="ctr"/>
          <a:lstStyle/>
          <a:p>
            <a:pPr marL="0" marR="0" lvl="0" indent="0" algn="ctr" defTabSz="13160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9270" name="Oval 54"/>
          <p:cNvSpPr>
            <a:spLocks noChangeArrowheads="1"/>
          </p:cNvSpPr>
          <p:nvPr/>
        </p:nvSpPr>
        <p:spPr bwMode="auto">
          <a:xfrm>
            <a:off x="5732463" y="3371850"/>
            <a:ext cx="754062" cy="711200"/>
          </a:xfrm>
          <a:prstGeom prst="ellipse">
            <a:avLst/>
          </a:prstGeom>
          <a:gradFill rotWithShape="0">
            <a:gsLst>
              <a:gs pos="0">
                <a:srgbClr val="993366"/>
              </a:gs>
              <a:gs pos="100000">
                <a:srgbClr val="993366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111125" tIns="55562" rIns="111125" bIns="55562" anchor="ctr"/>
          <a:lstStyle/>
          <a:p>
            <a:pPr marL="0" marR="0" lvl="0" indent="0" algn="ctr" defTabSz="13160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9271" name="Oval 55"/>
          <p:cNvSpPr>
            <a:spLocks noChangeArrowheads="1"/>
          </p:cNvSpPr>
          <p:nvPr/>
        </p:nvSpPr>
        <p:spPr bwMode="auto">
          <a:xfrm>
            <a:off x="5713413" y="1885950"/>
            <a:ext cx="754062" cy="711200"/>
          </a:xfrm>
          <a:prstGeom prst="ellipse">
            <a:avLst/>
          </a:prstGeom>
          <a:gradFill rotWithShape="0">
            <a:gsLst>
              <a:gs pos="0">
                <a:srgbClr val="993366"/>
              </a:gs>
              <a:gs pos="100000">
                <a:srgbClr val="993366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111125" tIns="55562" rIns="111125" bIns="55562" anchor="ctr"/>
          <a:lstStyle/>
          <a:p>
            <a:pPr marL="0" marR="0" lvl="0" indent="0" algn="ctr" defTabSz="13160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9272" name="Oval 56"/>
          <p:cNvSpPr>
            <a:spLocks noChangeArrowheads="1"/>
          </p:cNvSpPr>
          <p:nvPr/>
        </p:nvSpPr>
        <p:spPr bwMode="auto">
          <a:xfrm>
            <a:off x="2671763" y="2667000"/>
            <a:ext cx="754062" cy="711200"/>
          </a:xfrm>
          <a:prstGeom prst="ellipse">
            <a:avLst/>
          </a:prstGeom>
          <a:gradFill rotWithShape="0">
            <a:gsLst>
              <a:gs pos="0">
                <a:srgbClr val="993366"/>
              </a:gs>
              <a:gs pos="100000">
                <a:srgbClr val="993366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111125" tIns="55562" rIns="111125" bIns="55562" anchor="ctr"/>
          <a:lstStyle/>
          <a:p>
            <a:pPr marL="0" marR="0" lvl="0" indent="0" algn="ctr" defTabSz="131603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ok Antiqua" pitchFamily="18" charset="0"/>
                <a:ea typeface="+mn-ea"/>
                <a:cs typeface="+mn-cs"/>
              </a:rPr>
              <a:t>1</a:t>
            </a:r>
          </a:p>
        </p:txBody>
      </p:sp>
    </p:spTree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ChangeArrowheads="1"/>
          </p:cNvSpPr>
          <p:nvPr/>
        </p:nvSpPr>
        <p:spPr bwMode="auto">
          <a:xfrm>
            <a:off x="1136650" y="1657350"/>
            <a:ext cx="6502400" cy="3733800"/>
          </a:xfrm>
          <a:prstGeom prst="rect">
            <a:avLst/>
          </a:prstGeom>
          <a:gradFill rotWithShape="0">
            <a:gsLst>
              <a:gs pos="0">
                <a:srgbClr val="006699">
                  <a:gamma/>
                  <a:shade val="46275"/>
                  <a:invGamma/>
                </a:srgbClr>
              </a:gs>
              <a:gs pos="50000">
                <a:srgbClr val="006699"/>
              </a:gs>
              <a:gs pos="100000">
                <a:srgbClr val="006699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sp>
        <p:nvSpPr>
          <p:cNvPr id="216067" name="Rectangle 3"/>
          <p:cNvSpPr>
            <a:spLocks noChangeArrowheads="1"/>
          </p:cNvSpPr>
          <p:nvPr/>
        </p:nvSpPr>
        <p:spPr bwMode="auto">
          <a:xfrm>
            <a:off x="836613" y="242888"/>
            <a:ext cx="7475537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y-KG" sz="2800" b="0" i="0" u="none" strike="noStrike" kern="120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Транспортная задача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66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sp>
        <p:nvSpPr>
          <p:cNvPr id="216068" name="Rectangle 4"/>
          <p:cNvSpPr>
            <a:spLocks noChangeArrowheads="1"/>
          </p:cNvSpPr>
          <p:nvPr/>
        </p:nvSpPr>
        <p:spPr bwMode="auto">
          <a:xfrm>
            <a:off x="1320799" y="1675606"/>
            <a:ext cx="6502401" cy="392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FFFF"/>
              </a:buClr>
              <a:buSzPct val="75000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	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FFFF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     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Используя следующие обозначения: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FFFF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xᵢⱼ = количество единиц, перевозимых из пункта отправления i в пункт назначения j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FFFF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cᵢⱼ = стоимость перевозки одной единицы груза из пункта отправления i в пункт назначения j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FFFF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sᵢ = запас или мощность (в единицах) в пункте отправления i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FFFF"/>
              </a:buClr>
              <a:buSzPct val="75000"/>
              <a:buFont typeface="Monotype Sorts" pitchFamily="2" charset="2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dⱼ = спрос (в единицах) в пункте назначения j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sp>
        <p:nvSpPr>
          <p:cNvPr id="216069" name="Rectangle 5"/>
          <p:cNvSpPr>
            <a:spLocks noChangeArrowheads="1"/>
          </p:cNvSpPr>
          <p:nvPr/>
        </p:nvSpPr>
        <p:spPr bwMode="auto">
          <a:xfrm>
            <a:off x="4095750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sp>
        <p:nvSpPr>
          <p:cNvPr id="216071" name="Rectangle 7"/>
          <p:cNvSpPr>
            <a:spLocks noChangeArrowheads="1"/>
          </p:cNvSpPr>
          <p:nvPr/>
        </p:nvSpPr>
        <p:spPr bwMode="auto">
          <a:xfrm>
            <a:off x="3567113" y="3219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sp>
        <p:nvSpPr>
          <p:cNvPr id="216075" name="Text Box 11"/>
          <p:cNvSpPr txBox="1">
            <a:spLocks noChangeArrowheads="1"/>
          </p:cNvSpPr>
          <p:nvPr/>
        </p:nvSpPr>
        <p:spPr bwMode="auto">
          <a:xfrm>
            <a:off x="4638623" y="4803824"/>
            <a:ext cx="221406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Продолжение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66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sp>
        <p:nvSpPr>
          <p:cNvPr id="216076" name="Line 12"/>
          <p:cNvSpPr>
            <a:spLocks noChangeShapeType="1"/>
          </p:cNvSpPr>
          <p:nvPr/>
        </p:nvSpPr>
        <p:spPr bwMode="auto">
          <a:xfrm>
            <a:off x="6908800" y="5067300"/>
            <a:ext cx="457200" cy="0"/>
          </a:xfrm>
          <a:prstGeom prst="line">
            <a:avLst/>
          </a:prstGeom>
          <a:noFill/>
          <a:ln w="12700">
            <a:solidFill>
              <a:srgbClr val="66FFFF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ook Antiqua" pitchFamily="18" charset="0"/>
              <a:ea typeface="+mn-ea"/>
              <a:cs typeface="+mn-cs"/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73BBF97-6517-19CC-2AEB-514E43B6C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963385"/>
            <a:ext cx="10210800" cy="723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66FFFF"/>
              </a:buClr>
              <a:buSzPct val="75000"/>
              <a:buFont typeface="Monotype Sorts" pitchFamily="2" charset="2"/>
              <a:buChar char="n"/>
              <a:tabLst/>
              <a:defRPr/>
            </a:pPr>
            <a:r>
              <a:rPr kumimoji="0" lang="ky-KG" sz="2400" b="0" i="0" u="none" strike="noStrike" kern="1200" cap="none" spc="0" normalizeH="0" baseline="0" noProof="0" dirty="0">
                <a:ln>
                  <a:noFill/>
                </a:ln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Формулировка задачи линейного программирования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Book Antiqua" pitchFamily="18" charset="0"/>
                <a:ea typeface="+mn-ea"/>
                <a:cs typeface="+mn-cs"/>
              </a:rPr>
              <a:t>	</a:t>
            </a:r>
          </a:p>
        </p:txBody>
      </p:sp>
    </p:spTree>
  </p:cSld>
  <p:clrMapOvr>
    <a:masterClrMapping/>
  </p:clrMapOvr>
  <p:transition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/>
          <p:cNvSpPr>
            <a:spLocks noChangeArrowheads="1"/>
          </p:cNvSpPr>
          <p:nvPr/>
        </p:nvSpPr>
        <p:spPr bwMode="auto">
          <a:xfrm>
            <a:off x="685800" y="1104900"/>
            <a:ext cx="7848600" cy="76200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25635" name="Rectangle 3"/>
          <p:cNvSpPr>
            <a:spLocks noChangeArrowheads="1"/>
          </p:cNvSpPr>
          <p:nvPr/>
        </p:nvSpPr>
        <p:spPr bwMode="auto">
          <a:xfrm>
            <a:off x="2088440" y="366355"/>
            <a:ext cx="4992970" cy="523220"/>
          </a:xfrm>
          <a:prstGeom prst="rect">
            <a:avLst/>
          </a:prstGeom>
          <a:noFill/>
          <a:ln w="19050" cap="sq">
            <a:noFill/>
            <a:miter lim="800000"/>
            <a:headEnd type="none" w="sm" len="sm"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  <a:latin typeface="+mj-lt"/>
                <a:cs typeface="Arial" pitchFamily="34" charset="0"/>
              </a:rPr>
              <a:t>Фокус Логистической Сети</a:t>
            </a:r>
            <a:endParaRPr lang="en-US" sz="2800" b="1" dirty="0">
              <a:solidFill>
                <a:srgbClr val="7030A0"/>
              </a:solidFill>
              <a:latin typeface="+mj-lt"/>
              <a:cs typeface="Arial" pitchFamily="34" charset="0"/>
            </a:endParaRPr>
          </a:p>
        </p:txBody>
      </p:sp>
      <p:sp>
        <p:nvSpPr>
          <p:cNvPr id="325637" name="Text Box 5"/>
          <p:cNvSpPr txBox="1">
            <a:spLocks noChangeArrowheads="1"/>
          </p:cNvSpPr>
          <p:nvPr/>
        </p:nvSpPr>
        <p:spPr bwMode="auto">
          <a:xfrm>
            <a:off x="762000" y="1371600"/>
            <a:ext cx="7924800" cy="3785652"/>
          </a:xfrm>
          <a:prstGeom prst="rect">
            <a:avLst/>
          </a:prstGeom>
          <a:noFill/>
          <a:ln w="19050" cap="sq">
            <a:noFill/>
            <a:miter lim="800000"/>
            <a:headEnd type="none" w="sm" len="sm"/>
            <a:tailEnd/>
          </a:ln>
          <a:effectLst/>
        </p:spPr>
        <p:txBody>
          <a:bodyPr anchor="ctr">
            <a:spAutoFit/>
          </a:bodyPr>
          <a:lstStyle/>
          <a:p>
            <a:pPr marL="223838" indent="-223838">
              <a:buFontTx/>
              <a:buChar char="•"/>
            </a:pPr>
            <a:r>
              <a:rPr lang="ru-RU" sz="2400" dirty="0">
                <a:latin typeface="+mn-lt"/>
              </a:rPr>
              <a:t>Как разработать модель логистической сети?</a:t>
            </a:r>
            <a:endParaRPr lang="en-US" sz="2400" dirty="0">
              <a:latin typeface="+mn-lt"/>
            </a:endParaRPr>
          </a:p>
          <a:p>
            <a:pPr marL="223838" indent="-223838">
              <a:buFontTx/>
              <a:buChar char="•"/>
            </a:pPr>
            <a:endParaRPr lang="en-US" sz="2400" dirty="0">
              <a:latin typeface="+mn-lt"/>
            </a:endParaRPr>
          </a:p>
          <a:p>
            <a:pPr marL="223838" indent="-223838">
              <a:buFontTx/>
              <a:buChar char="•"/>
            </a:pPr>
            <a:r>
              <a:rPr lang="ru-RU" sz="2400" dirty="0">
                <a:latin typeface="+mn-lt"/>
              </a:rPr>
              <a:t>Сколько распределительных центров построить?</a:t>
            </a:r>
            <a:endParaRPr lang="en-US" sz="2400" dirty="0">
              <a:latin typeface="+mn-lt"/>
            </a:endParaRPr>
          </a:p>
          <a:p>
            <a:pPr marL="223838" indent="-223838">
              <a:buFontTx/>
              <a:buChar char="•"/>
            </a:pPr>
            <a:endParaRPr lang="en-US" sz="2400" dirty="0">
              <a:latin typeface="+mn-lt"/>
            </a:endParaRPr>
          </a:p>
          <a:p>
            <a:pPr marL="223838" indent="-223838">
              <a:buFontTx/>
              <a:buChar char="•"/>
            </a:pPr>
            <a:r>
              <a:rPr lang="ru-RU" sz="2400" dirty="0">
                <a:latin typeface="+mn-lt"/>
              </a:rPr>
              <a:t>Где построить эти распределительные центры?</a:t>
            </a:r>
            <a:endParaRPr lang="en-US" sz="2400" dirty="0">
              <a:latin typeface="+mn-lt"/>
            </a:endParaRPr>
          </a:p>
          <a:p>
            <a:pPr marL="223838" indent="-223838">
              <a:buFontTx/>
              <a:buChar char="•"/>
            </a:pPr>
            <a:endParaRPr lang="en-US" sz="2400" dirty="0">
              <a:latin typeface="+mn-lt"/>
            </a:endParaRPr>
          </a:p>
          <a:p>
            <a:pPr marL="223838" indent="-223838">
              <a:buFontTx/>
              <a:buChar char="•"/>
            </a:pPr>
            <a:r>
              <a:rPr lang="ru-RU" sz="2400" dirty="0">
                <a:latin typeface="+mn-lt"/>
              </a:rPr>
              <a:t>Как распределить выпуск каждого продукта из своих заводов в их распределительные центры?</a:t>
            </a:r>
          </a:p>
          <a:p>
            <a:pPr marL="223838" indent="-223838">
              <a:buFontTx/>
              <a:buChar char="•"/>
            </a:pPr>
            <a:endParaRPr lang="en-US" sz="2400" dirty="0">
              <a:latin typeface="+mn-lt"/>
            </a:endParaRPr>
          </a:p>
          <a:p>
            <a:pPr marL="223838" indent="-223838">
              <a:buFontTx/>
              <a:buChar char="•"/>
            </a:pPr>
            <a:r>
              <a:rPr lang="ru-RU" sz="2400" dirty="0"/>
              <a:t>Когда и где расширить производительность?</a:t>
            </a:r>
            <a:endParaRPr lang="en-US" sz="2400" dirty="0">
              <a:latin typeface="+mn-lt"/>
            </a:endParaRPr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994525" y="6324600"/>
            <a:ext cx="1905000" cy="457200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endParaRPr lang="en-US" sz="1000" dirty="0">
              <a:solidFill>
                <a:schemeClr val="bg1"/>
              </a:solidFill>
            </a:endParaRPr>
          </a:p>
          <a:p>
            <a:pPr algn="r">
              <a:defRPr/>
            </a:pPr>
            <a:fld id="{71174F98-63E8-437B-940F-066D406842AC}" type="slidenum">
              <a:rPr lang="en-US" sz="1000" smtClean="0">
                <a:solidFill>
                  <a:schemeClr val="bg1">
                    <a:lumMod val="95000"/>
                  </a:schemeClr>
                </a:solidFill>
              </a:rPr>
              <a:pPr algn="r">
                <a:defRPr/>
              </a:pPr>
              <a:t>6</a:t>
            </a:fld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154274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ChangeArrowheads="1"/>
          </p:cNvSpPr>
          <p:nvPr/>
        </p:nvSpPr>
        <p:spPr bwMode="auto">
          <a:xfrm>
            <a:off x="685800" y="1066800"/>
            <a:ext cx="7848600" cy="76200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4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03459" name="Rectangle 3"/>
          <p:cNvSpPr>
            <a:spLocks noChangeArrowheads="1"/>
          </p:cNvSpPr>
          <p:nvPr/>
        </p:nvSpPr>
        <p:spPr bwMode="auto">
          <a:xfrm>
            <a:off x="429806" y="442555"/>
            <a:ext cx="8408199" cy="523220"/>
          </a:xfrm>
          <a:prstGeom prst="rect">
            <a:avLst/>
          </a:prstGeom>
          <a:noFill/>
          <a:ln w="19050" cap="sq">
            <a:noFill/>
            <a:miter lim="800000"/>
            <a:headEnd type="none" w="sm" len="sm"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  <a:latin typeface="+mn-lt"/>
              </a:rPr>
              <a:t>Основные решения при проектировании сети</a:t>
            </a:r>
            <a:endParaRPr lang="en-US" sz="2800" b="1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403460" name="Text Box 4"/>
          <p:cNvSpPr txBox="1">
            <a:spLocks noChangeArrowheads="1"/>
          </p:cNvSpPr>
          <p:nvPr/>
        </p:nvSpPr>
        <p:spPr bwMode="auto">
          <a:xfrm>
            <a:off x="93956" y="1778287"/>
            <a:ext cx="5250861" cy="461665"/>
          </a:xfrm>
          <a:prstGeom prst="rect">
            <a:avLst/>
          </a:prstGeom>
          <a:noFill/>
          <a:ln w="19050" cap="sq">
            <a:noFill/>
            <a:miter lim="800000"/>
            <a:headEnd type="none" w="sm" len="sm"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buFontTx/>
              <a:buChar char="•"/>
            </a:pPr>
            <a:r>
              <a:rPr lang="en-US" sz="2400" b="1" dirty="0">
                <a:latin typeface="Calibri" pitchFamily="34" charset="0"/>
              </a:rPr>
              <a:t> </a:t>
            </a:r>
            <a:r>
              <a:rPr lang="ru-RU" sz="2400" b="1" dirty="0">
                <a:latin typeface="Calibri" pitchFamily="34" charset="0"/>
              </a:rPr>
              <a:t>Месторасположение Оборудования</a:t>
            </a:r>
            <a:endParaRPr lang="en-US" sz="2400" b="1" dirty="0">
              <a:latin typeface="Calibri" pitchFamily="34" charset="0"/>
            </a:endParaRPr>
          </a:p>
        </p:txBody>
      </p:sp>
      <p:sp>
        <p:nvSpPr>
          <p:cNvPr id="403461" name="Text Box 5"/>
          <p:cNvSpPr txBox="1">
            <a:spLocks noChangeArrowheads="1"/>
          </p:cNvSpPr>
          <p:nvPr/>
        </p:nvSpPr>
        <p:spPr bwMode="auto">
          <a:xfrm>
            <a:off x="93956" y="2188492"/>
            <a:ext cx="5185650" cy="461665"/>
          </a:xfrm>
          <a:prstGeom prst="rect">
            <a:avLst/>
          </a:prstGeom>
          <a:noFill/>
          <a:ln w="19050" cap="sq">
            <a:noFill/>
            <a:miter lim="800000"/>
            <a:headEnd type="none" w="sm" len="sm"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buFontTx/>
              <a:buChar char="•"/>
            </a:pPr>
            <a:r>
              <a:rPr lang="ru-RU" sz="2400" b="1" dirty="0">
                <a:latin typeface="Calibri" pitchFamily="34" charset="0"/>
              </a:rPr>
              <a:t>Производительность Оборудования</a:t>
            </a:r>
            <a:endParaRPr lang="en-US" sz="2400" b="1" dirty="0">
              <a:latin typeface="Calibri" pitchFamily="34" charset="0"/>
            </a:endParaRPr>
          </a:p>
        </p:txBody>
      </p:sp>
      <p:sp>
        <p:nvSpPr>
          <p:cNvPr id="403462" name="Text Box 6"/>
          <p:cNvSpPr txBox="1">
            <a:spLocks noChangeArrowheads="1"/>
          </p:cNvSpPr>
          <p:nvPr/>
        </p:nvSpPr>
        <p:spPr bwMode="auto">
          <a:xfrm>
            <a:off x="93956" y="2619359"/>
            <a:ext cx="5200078" cy="461665"/>
          </a:xfrm>
          <a:prstGeom prst="rect">
            <a:avLst/>
          </a:prstGeom>
          <a:noFill/>
          <a:ln w="19050" cap="sq">
            <a:noFill/>
            <a:miter lim="800000"/>
            <a:headEnd type="none" w="sm" len="sm"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buFontTx/>
              <a:buChar char="•"/>
            </a:pPr>
            <a:r>
              <a:rPr lang="en-US" sz="2400" b="1" dirty="0">
                <a:latin typeface="Calibri" pitchFamily="34" charset="0"/>
              </a:rPr>
              <a:t> </a:t>
            </a:r>
            <a:r>
              <a:rPr lang="ru-RU" sz="2400" b="1" dirty="0">
                <a:latin typeface="Calibri" pitchFamily="34" charset="0"/>
              </a:rPr>
              <a:t>Ассортимент продукции на заводах</a:t>
            </a:r>
            <a:endParaRPr lang="en-US" sz="2400" b="1" dirty="0">
              <a:latin typeface="Calibri" pitchFamily="34" charset="0"/>
            </a:endParaRPr>
          </a:p>
        </p:txBody>
      </p:sp>
      <p:sp>
        <p:nvSpPr>
          <p:cNvPr id="403463" name="Text Box 7"/>
          <p:cNvSpPr txBox="1">
            <a:spLocks noChangeArrowheads="1"/>
          </p:cNvSpPr>
          <p:nvPr/>
        </p:nvSpPr>
        <p:spPr bwMode="auto">
          <a:xfrm>
            <a:off x="112882" y="3035135"/>
            <a:ext cx="4930389" cy="461665"/>
          </a:xfrm>
          <a:prstGeom prst="rect">
            <a:avLst/>
          </a:prstGeom>
          <a:noFill/>
          <a:ln w="19050" cap="sq">
            <a:noFill/>
            <a:miter lim="800000"/>
            <a:headEnd type="none" w="sm" len="sm"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buFontTx/>
              <a:buChar char="•"/>
            </a:pPr>
            <a:r>
              <a:rPr lang="ru-RU" sz="2400" b="1" dirty="0">
                <a:latin typeface="Calibri" pitchFamily="34" charset="0"/>
              </a:rPr>
              <a:t>Расположение заводов к Складам</a:t>
            </a:r>
            <a:endParaRPr lang="en-US" sz="2400" b="1" dirty="0">
              <a:latin typeface="Calibri" pitchFamily="34" charset="0"/>
            </a:endParaRPr>
          </a:p>
        </p:txBody>
      </p:sp>
      <p:sp>
        <p:nvSpPr>
          <p:cNvPr id="403464" name="Text Box 8"/>
          <p:cNvSpPr txBox="1">
            <a:spLocks noChangeArrowheads="1"/>
          </p:cNvSpPr>
          <p:nvPr/>
        </p:nvSpPr>
        <p:spPr bwMode="auto">
          <a:xfrm>
            <a:off x="112882" y="3450575"/>
            <a:ext cx="5225277" cy="461665"/>
          </a:xfrm>
          <a:prstGeom prst="rect">
            <a:avLst/>
          </a:prstGeom>
          <a:noFill/>
          <a:ln w="19050" cap="sq">
            <a:noFill/>
            <a:miter lim="800000"/>
            <a:headEnd type="none" w="sm" len="sm"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buFontTx/>
              <a:buChar char="•"/>
            </a:pPr>
            <a:r>
              <a:rPr lang="ru-RU" sz="2400" b="1" dirty="0">
                <a:latin typeface="Calibri" pitchFamily="34" charset="0"/>
              </a:rPr>
              <a:t>Расположение складов к магазинам</a:t>
            </a:r>
            <a:endParaRPr lang="en-US" sz="2400" b="1" dirty="0">
              <a:latin typeface="Calibri" pitchFamily="34" charset="0"/>
            </a:endParaRPr>
          </a:p>
        </p:txBody>
      </p:sp>
      <p:grpSp>
        <p:nvGrpSpPr>
          <p:cNvPr id="403494" name="Group 38"/>
          <p:cNvGrpSpPr>
            <a:grpSpLocks/>
          </p:cNvGrpSpPr>
          <p:nvPr/>
        </p:nvGrpSpPr>
        <p:grpSpPr bwMode="auto">
          <a:xfrm>
            <a:off x="1930400" y="3886202"/>
            <a:ext cx="5591177" cy="1984376"/>
            <a:chOff x="551" y="2552"/>
            <a:chExt cx="3522" cy="1250"/>
          </a:xfrm>
        </p:grpSpPr>
        <p:sp>
          <p:nvSpPr>
            <p:cNvPr id="403465" name="Text Box 9"/>
            <p:cNvSpPr txBox="1">
              <a:spLocks noChangeArrowheads="1"/>
            </p:cNvSpPr>
            <p:nvPr/>
          </p:nvSpPr>
          <p:spPr bwMode="auto">
            <a:xfrm>
              <a:off x="555" y="2687"/>
              <a:ext cx="527" cy="194"/>
            </a:xfrm>
            <a:prstGeom prst="rect">
              <a:avLst/>
            </a:prstGeom>
            <a:noFill/>
            <a:ln w="28575" cap="sq">
              <a:solidFill>
                <a:srgbClr val="008000"/>
              </a:solidFill>
              <a:miter lim="800000"/>
              <a:headEnd type="none" w="sm" len="sm"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1400" dirty="0"/>
                <a:t>Завод</a:t>
              </a:r>
              <a:r>
                <a:rPr lang="en-US" sz="1400" dirty="0"/>
                <a:t> 1</a:t>
              </a:r>
            </a:p>
          </p:txBody>
        </p:sp>
        <p:sp>
          <p:nvSpPr>
            <p:cNvPr id="403466" name="Text Box 10"/>
            <p:cNvSpPr txBox="1">
              <a:spLocks noChangeArrowheads="1"/>
            </p:cNvSpPr>
            <p:nvPr/>
          </p:nvSpPr>
          <p:spPr bwMode="auto">
            <a:xfrm>
              <a:off x="551" y="3077"/>
              <a:ext cx="527" cy="194"/>
            </a:xfrm>
            <a:prstGeom prst="rect">
              <a:avLst/>
            </a:prstGeom>
            <a:noFill/>
            <a:ln w="28575" cap="sq">
              <a:solidFill>
                <a:srgbClr val="008000"/>
              </a:solidFill>
              <a:miter lim="800000"/>
              <a:headEnd type="none" w="sm" len="sm"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1400" dirty="0"/>
                <a:t>Завод</a:t>
              </a:r>
              <a:r>
                <a:rPr lang="en-US" sz="1400" dirty="0"/>
                <a:t> 2</a:t>
              </a:r>
            </a:p>
          </p:txBody>
        </p:sp>
        <p:sp>
          <p:nvSpPr>
            <p:cNvPr id="403467" name="Text Box 11"/>
            <p:cNvSpPr txBox="1">
              <a:spLocks noChangeArrowheads="1"/>
            </p:cNvSpPr>
            <p:nvPr/>
          </p:nvSpPr>
          <p:spPr bwMode="auto">
            <a:xfrm>
              <a:off x="551" y="3461"/>
              <a:ext cx="527" cy="194"/>
            </a:xfrm>
            <a:prstGeom prst="rect">
              <a:avLst/>
            </a:prstGeom>
            <a:noFill/>
            <a:ln w="28575" cap="sq">
              <a:solidFill>
                <a:srgbClr val="008000"/>
              </a:solidFill>
              <a:miter lim="800000"/>
              <a:headEnd type="none" w="sm" len="sm"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1400" dirty="0"/>
                <a:t>Завод</a:t>
              </a:r>
              <a:r>
                <a:rPr lang="en-US" sz="1400" dirty="0"/>
                <a:t> 3</a:t>
              </a:r>
            </a:p>
          </p:txBody>
        </p:sp>
        <p:sp>
          <p:nvSpPr>
            <p:cNvPr id="403468" name="Text Box 12"/>
            <p:cNvSpPr txBox="1">
              <a:spLocks noChangeArrowheads="1"/>
            </p:cNvSpPr>
            <p:nvPr/>
          </p:nvSpPr>
          <p:spPr bwMode="auto">
            <a:xfrm>
              <a:off x="1903" y="2885"/>
              <a:ext cx="537" cy="194"/>
            </a:xfrm>
            <a:prstGeom prst="rect">
              <a:avLst/>
            </a:prstGeom>
            <a:noFill/>
            <a:ln w="28575" cap="sq">
              <a:solidFill>
                <a:srgbClr val="008000"/>
              </a:solidFill>
              <a:miter lim="800000"/>
              <a:headEnd type="none" w="sm" len="sm"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1400" dirty="0"/>
                <a:t>Склад</a:t>
              </a:r>
              <a:r>
                <a:rPr lang="en-US" sz="1400" dirty="0"/>
                <a:t> 1</a:t>
              </a:r>
            </a:p>
          </p:txBody>
        </p:sp>
        <p:sp>
          <p:nvSpPr>
            <p:cNvPr id="403469" name="Text Box 13"/>
            <p:cNvSpPr txBox="1">
              <a:spLocks noChangeArrowheads="1"/>
            </p:cNvSpPr>
            <p:nvPr/>
          </p:nvSpPr>
          <p:spPr bwMode="auto">
            <a:xfrm>
              <a:off x="1899" y="3227"/>
              <a:ext cx="537" cy="194"/>
            </a:xfrm>
            <a:prstGeom prst="rect">
              <a:avLst/>
            </a:prstGeom>
            <a:noFill/>
            <a:ln w="28575" cap="sq">
              <a:solidFill>
                <a:srgbClr val="008000"/>
              </a:solidFill>
              <a:miter lim="800000"/>
              <a:headEnd type="none" w="sm" len="sm"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1400" dirty="0"/>
                <a:t>Склад</a:t>
              </a:r>
              <a:r>
                <a:rPr lang="en-US" sz="1400" dirty="0"/>
                <a:t> 2</a:t>
              </a:r>
            </a:p>
          </p:txBody>
        </p:sp>
        <p:sp>
          <p:nvSpPr>
            <p:cNvPr id="403470" name="Text Box 14"/>
            <p:cNvSpPr txBox="1">
              <a:spLocks noChangeArrowheads="1"/>
            </p:cNvSpPr>
            <p:nvPr/>
          </p:nvSpPr>
          <p:spPr bwMode="auto">
            <a:xfrm>
              <a:off x="3408" y="2552"/>
              <a:ext cx="646" cy="194"/>
            </a:xfrm>
            <a:prstGeom prst="rect">
              <a:avLst/>
            </a:prstGeom>
            <a:noFill/>
            <a:ln w="28575" cap="sq">
              <a:solidFill>
                <a:srgbClr val="008000"/>
              </a:solidFill>
              <a:miter lim="800000"/>
              <a:headEnd type="none" w="sm" len="sm"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1400" dirty="0"/>
                <a:t>Магазин</a:t>
              </a:r>
              <a:r>
                <a:rPr lang="en-US" sz="1400" dirty="0"/>
                <a:t> 1</a:t>
              </a:r>
            </a:p>
          </p:txBody>
        </p:sp>
        <p:sp>
          <p:nvSpPr>
            <p:cNvPr id="403471" name="Text Box 15"/>
            <p:cNvSpPr txBox="1">
              <a:spLocks noChangeArrowheads="1"/>
            </p:cNvSpPr>
            <p:nvPr/>
          </p:nvSpPr>
          <p:spPr bwMode="auto">
            <a:xfrm>
              <a:off x="3408" y="2893"/>
              <a:ext cx="646" cy="194"/>
            </a:xfrm>
            <a:prstGeom prst="rect">
              <a:avLst/>
            </a:prstGeom>
            <a:noFill/>
            <a:ln w="28575" cap="sq">
              <a:solidFill>
                <a:srgbClr val="008000"/>
              </a:solidFill>
              <a:miter lim="800000"/>
              <a:headEnd type="none" w="sm" len="sm"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1400" dirty="0"/>
                <a:t>Магазин</a:t>
              </a:r>
              <a:r>
                <a:rPr lang="en-US" sz="1400" dirty="0"/>
                <a:t> 2</a:t>
              </a:r>
            </a:p>
          </p:txBody>
        </p:sp>
        <p:sp>
          <p:nvSpPr>
            <p:cNvPr id="403472" name="Text Box 16"/>
            <p:cNvSpPr txBox="1">
              <a:spLocks noChangeArrowheads="1"/>
            </p:cNvSpPr>
            <p:nvPr/>
          </p:nvSpPr>
          <p:spPr bwMode="auto">
            <a:xfrm>
              <a:off x="3427" y="3217"/>
              <a:ext cx="646" cy="194"/>
            </a:xfrm>
            <a:prstGeom prst="rect">
              <a:avLst/>
            </a:prstGeom>
            <a:noFill/>
            <a:ln w="28575" cap="sq">
              <a:solidFill>
                <a:srgbClr val="008000"/>
              </a:solidFill>
              <a:miter lim="800000"/>
              <a:headEnd type="none" w="sm" len="sm"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1400" dirty="0"/>
                <a:t>Магазин</a:t>
              </a:r>
              <a:r>
                <a:rPr lang="en-US" sz="1400" dirty="0"/>
                <a:t> 3</a:t>
              </a:r>
            </a:p>
          </p:txBody>
        </p:sp>
        <p:sp>
          <p:nvSpPr>
            <p:cNvPr id="403473" name="Text Box 17"/>
            <p:cNvSpPr txBox="1">
              <a:spLocks noChangeArrowheads="1"/>
            </p:cNvSpPr>
            <p:nvPr/>
          </p:nvSpPr>
          <p:spPr bwMode="auto">
            <a:xfrm>
              <a:off x="3418" y="3608"/>
              <a:ext cx="646" cy="194"/>
            </a:xfrm>
            <a:prstGeom prst="rect">
              <a:avLst/>
            </a:prstGeom>
            <a:noFill/>
            <a:ln w="28575" cap="sq">
              <a:solidFill>
                <a:srgbClr val="008000"/>
              </a:solidFill>
              <a:miter lim="800000"/>
              <a:headEnd type="none" w="sm" len="sm"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ru-RU" sz="1400" dirty="0"/>
                <a:t>Магазин</a:t>
              </a:r>
              <a:r>
                <a:rPr lang="en-US" sz="1400" dirty="0"/>
                <a:t> 4</a:t>
              </a:r>
            </a:p>
          </p:txBody>
        </p:sp>
        <p:sp>
          <p:nvSpPr>
            <p:cNvPr id="403474" name="Line 18"/>
            <p:cNvSpPr>
              <a:spLocks noChangeShapeType="1"/>
            </p:cNvSpPr>
            <p:nvPr/>
          </p:nvSpPr>
          <p:spPr bwMode="auto">
            <a:xfrm>
              <a:off x="1056" y="2784"/>
              <a:ext cx="912" cy="192"/>
            </a:xfrm>
            <a:prstGeom prst="line">
              <a:avLst/>
            </a:prstGeom>
            <a:noFill/>
            <a:ln w="28575" cap="sq">
              <a:solidFill>
                <a:srgbClr val="008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3475" name="Line 19"/>
            <p:cNvSpPr>
              <a:spLocks noChangeShapeType="1"/>
            </p:cNvSpPr>
            <p:nvPr/>
          </p:nvSpPr>
          <p:spPr bwMode="auto">
            <a:xfrm flipV="1">
              <a:off x="1056" y="3024"/>
              <a:ext cx="912" cy="96"/>
            </a:xfrm>
            <a:prstGeom prst="line">
              <a:avLst/>
            </a:prstGeom>
            <a:noFill/>
            <a:ln w="28575" cap="sq">
              <a:solidFill>
                <a:srgbClr val="008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3476" name="Line 20"/>
            <p:cNvSpPr>
              <a:spLocks noChangeShapeType="1"/>
            </p:cNvSpPr>
            <p:nvPr/>
          </p:nvSpPr>
          <p:spPr bwMode="auto">
            <a:xfrm>
              <a:off x="1056" y="3168"/>
              <a:ext cx="912" cy="144"/>
            </a:xfrm>
            <a:prstGeom prst="line">
              <a:avLst/>
            </a:prstGeom>
            <a:noFill/>
            <a:ln w="28575" cap="sq">
              <a:solidFill>
                <a:srgbClr val="008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3477" name="Line 21"/>
            <p:cNvSpPr>
              <a:spLocks noChangeShapeType="1"/>
            </p:cNvSpPr>
            <p:nvPr/>
          </p:nvSpPr>
          <p:spPr bwMode="auto">
            <a:xfrm flipV="1">
              <a:off x="1056" y="3360"/>
              <a:ext cx="912" cy="192"/>
            </a:xfrm>
            <a:prstGeom prst="line">
              <a:avLst/>
            </a:prstGeom>
            <a:noFill/>
            <a:ln w="28575" cap="sq">
              <a:solidFill>
                <a:srgbClr val="008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3478" name="Line 22"/>
            <p:cNvSpPr>
              <a:spLocks noChangeShapeType="1"/>
            </p:cNvSpPr>
            <p:nvPr/>
          </p:nvSpPr>
          <p:spPr bwMode="auto">
            <a:xfrm flipV="1">
              <a:off x="1056" y="3072"/>
              <a:ext cx="912" cy="480"/>
            </a:xfrm>
            <a:prstGeom prst="line">
              <a:avLst/>
            </a:prstGeom>
            <a:noFill/>
            <a:ln w="28575" cap="sq">
              <a:solidFill>
                <a:srgbClr val="008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3479" name="Line 23"/>
            <p:cNvSpPr>
              <a:spLocks noChangeShapeType="1"/>
            </p:cNvSpPr>
            <p:nvPr/>
          </p:nvSpPr>
          <p:spPr bwMode="auto">
            <a:xfrm flipV="1">
              <a:off x="2400" y="2640"/>
              <a:ext cx="1008" cy="336"/>
            </a:xfrm>
            <a:prstGeom prst="line">
              <a:avLst/>
            </a:prstGeom>
            <a:noFill/>
            <a:ln w="28575" cap="sq">
              <a:solidFill>
                <a:srgbClr val="008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3480" name="Line 24"/>
            <p:cNvSpPr>
              <a:spLocks noChangeShapeType="1"/>
            </p:cNvSpPr>
            <p:nvPr/>
          </p:nvSpPr>
          <p:spPr bwMode="auto">
            <a:xfrm>
              <a:off x="2400" y="2976"/>
              <a:ext cx="1008" cy="720"/>
            </a:xfrm>
            <a:prstGeom prst="line">
              <a:avLst/>
            </a:prstGeom>
            <a:noFill/>
            <a:ln w="28575" cap="sq">
              <a:solidFill>
                <a:srgbClr val="008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3481" name="Line 25"/>
            <p:cNvSpPr>
              <a:spLocks noChangeShapeType="1"/>
            </p:cNvSpPr>
            <p:nvPr/>
          </p:nvSpPr>
          <p:spPr bwMode="auto">
            <a:xfrm>
              <a:off x="2400" y="2976"/>
              <a:ext cx="1008" cy="0"/>
            </a:xfrm>
            <a:prstGeom prst="line">
              <a:avLst/>
            </a:prstGeom>
            <a:noFill/>
            <a:ln w="28575" cap="sq">
              <a:solidFill>
                <a:srgbClr val="008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3482" name="Line 26"/>
            <p:cNvSpPr>
              <a:spLocks noChangeShapeType="1"/>
            </p:cNvSpPr>
            <p:nvPr/>
          </p:nvSpPr>
          <p:spPr bwMode="auto">
            <a:xfrm>
              <a:off x="2352" y="3312"/>
              <a:ext cx="1056" cy="0"/>
            </a:xfrm>
            <a:prstGeom prst="line">
              <a:avLst/>
            </a:prstGeom>
            <a:noFill/>
            <a:ln w="28575" cap="sq">
              <a:solidFill>
                <a:srgbClr val="008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3483" name="Line 27"/>
            <p:cNvSpPr>
              <a:spLocks noChangeShapeType="1"/>
            </p:cNvSpPr>
            <p:nvPr/>
          </p:nvSpPr>
          <p:spPr bwMode="auto">
            <a:xfrm flipV="1">
              <a:off x="2352" y="3024"/>
              <a:ext cx="1056" cy="288"/>
            </a:xfrm>
            <a:prstGeom prst="line">
              <a:avLst/>
            </a:prstGeom>
            <a:noFill/>
            <a:ln w="28575" cap="sq">
              <a:solidFill>
                <a:srgbClr val="008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3484" name="Line 28"/>
            <p:cNvSpPr>
              <a:spLocks noChangeShapeType="1"/>
            </p:cNvSpPr>
            <p:nvPr/>
          </p:nvSpPr>
          <p:spPr bwMode="auto">
            <a:xfrm>
              <a:off x="2352" y="3312"/>
              <a:ext cx="1056" cy="432"/>
            </a:xfrm>
            <a:prstGeom prst="line">
              <a:avLst/>
            </a:prstGeom>
            <a:noFill/>
            <a:ln w="28575" cap="sq">
              <a:solidFill>
                <a:srgbClr val="008000"/>
              </a:solidFill>
              <a:round/>
              <a:headEnd type="none" w="sm" len="sm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03486" name="Text Box 30"/>
          <p:cNvSpPr txBox="1">
            <a:spLocks noChangeArrowheads="1"/>
          </p:cNvSpPr>
          <p:nvPr/>
        </p:nvSpPr>
        <p:spPr bwMode="auto">
          <a:xfrm>
            <a:off x="304800" y="1143000"/>
            <a:ext cx="4665636" cy="523220"/>
          </a:xfrm>
          <a:prstGeom prst="rect">
            <a:avLst/>
          </a:prstGeom>
          <a:noFill/>
          <a:ln w="19050" cap="sq">
            <a:noFill/>
            <a:miter lim="800000"/>
            <a:headEnd type="none" w="sm" len="sm"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  <a:latin typeface="Calibri" pitchFamily="34" charset="0"/>
              </a:rPr>
              <a:t>“</a:t>
            </a:r>
            <a:r>
              <a:rPr lang="ru-RU" sz="2800" b="1" i="1" dirty="0">
                <a:solidFill>
                  <a:srgbClr val="FF0000"/>
                </a:solidFill>
                <a:latin typeface="Calibri" pitchFamily="34" charset="0"/>
              </a:rPr>
              <a:t>Стратегические Решения</a:t>
            </a:r>
            <a:r>
              <a:rPr lang="en-US" sz="2800" b="1" i="1" dirty="0">
                <a:solidFill>
                  <a:srgbClr val="FF0000"/>
                </a:solidFill>
                <a:latin typeface="Calibri" pitchFamily="34" charset="0"/>
              </a:rPr>
              <a:t>”</a:t>
            </a:r>
          </a:p>
        </p:txBody>
      </p:sp>
      <p:sp>
        <p:nvSpPr>
          <p:cNvPr id="403488" name="Text Box 32"/>
          <p:cNvSpPr txBox="1">
            <a:spLocks noChangeArrowheads="1"/>
          </p:cNvSpPr>
          <p:nvPr/>
        </p:nvSpPr>
        <p:spPr bwMode="auto">
          <a:xfrm>
            <a:off x="5344817" y="2033212"/>
            <a:ext cx="3799183" cy="369332"/>
          </a:xfrm>
          <a:prstGeom prst="rect">
            <a:avLst/>
          </a:prstGeom>
          <a:noFill/>
          <a:ln w="19050" cap="sq">
            <a:noFill/>
            <a:miter lim="800000"/>
            <a:headEnd type="none" w="sm" len="sm"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buFontTx/>
              <a:buChar char="•"/>
            </a:pPr>
            <a:r>
              <a:rPr lang="ru-RU" b="1" dirty="0">
                <a:latin typeface="Calibri" pitchFamily="34" charset="0"/>
              </a:rPr>
              <a:t>Требования Уровня Обслуживания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403489" name="Text Box 33"/>
          <p:cNvSpPr txBox="1">
            <a:spLocks noChangeArrowheads="1"/>
          </p:cNvSpPr>
          <p:nvPr/>
        </p:nvSpPr>
        <p:spPr bwMode="auto">
          <a:xfrm>
            <a:off x="5344817" y="2553750"/>
            <a:ext cx="3520516" cy="461665"/>
          </a:xfrm>
          <a:prstGeom prst="rect">
            <a:avLst/>
          </a:prstGeom>
          <a:noFill/>
          <a:ln w="19050" cap="sq">
            <a:noFill/>
            <a:miter lim="800000"/>
            <a:headEnd type="none" w="sm" len="sm"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buFontTx/>
              <a:buChar char="•"/>
            </a:pPr>
            <a:r>
              <a:rPr lang="ru-RU" sz="2400" b="1" dirty="0">
                <a:latin typeface="Calibri" pitchFamily="34" charset="0"/>
              </a:rPr>
              <a:t>Выбор вида транспорта</a:t>
            </a:r>
            <a:endParaRPr lang="en-US" sz="2400" b="1" dirty="0">
              <a:latin typeface="Calibri" pitchFamily="34" charset="0"/>
            </a:endParaRPr>
          </a:p>
        </p:txBody>
      </p:sp>
      <p:sp>
        <p:nvSpPr>
          <p:cNvPr id="403493" name="Text Box 37"/>
          <p:cNvSpPr txBox="1">
            <a:spLocks noChangeArrowheads="1"/>
          </p:cNvSpPr>
          <p:nvPr/>
        </p:nvSpPr>
        <p:spPr bwMode="auto">
          <a:xfrm>
            <a:off x="5005388" y="1143000"/>
            <a:ext cx="4006097" cy="523220"/>
          </a:xfrm>
          <a:prstGeom prst="rect">
            <a:avLst/>
          </a:prstGeom>
          <a:noFill/>
          <a:ln w="19050" cap="sq">
            <a:noFill/>
            <a:miter lim="800000"/>
            <a:headEnd type="none" w="sm" len="sm"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  <a:latin typeface="Calibri" pitchFamily="34" charset="0"/>
              </a:rPr>
              <a:t>“</a:t>
            </a:r>
            <a:r>
              <a:rPr lang="ru-RU" sz="2800" b="1" i="1" dirty="0">
                <a:solidFill>
                  <a:srgbClr val="FF0000"/>
                </a:solidFill>
                <a:latin typeface="Calibri" pitchFamily="34" charset="0"/>
              </a:rPr>
              <a:t>Тактические Решения</a:t>
            </a:r>
            <a:r>
              <a:rPr lang="en-US" sz="2800" b="1" i="1" dirty="0">
                <a:solidFill>
                  <a:srgbClr val="FF0000"/>
                </a:solidFill>
                <a:latin typeface="Calibri" pitchFamily="34" charset="0"/>
              </a:rPr>
              <a:t>”</a:t>
            </a:r>
          </a:p>
        </p:txBody>
      </p:sp>
      <p:sp>
        <p:nvSpPr>
          <p:cNvPr id="37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994525" y="6324600"/>
            <a:ext cx="1905000" cy="457200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endParaRPr lang="en-US" sz="1000" dirty="0">
              <a:solidFill>
                <a:schemeClr val="bg1"/>
              </a:solidFill>
            </a:endParaRPr>
          </a:p>
          <a:p>
            <a:pPr algn="r">
              <a:defRPr/>
            </a:pPr>
            <a:fld id="{71174F98-63E8-437B-940F-066D406842AC}" type="slidenum">
              <a:rPr lang="en-US" sz="1000" smtClean="0">
                <a:solidFill>
                  <a:schemeClr val="bg1">
                    <a:lumMod val="95000"/>
                  </a:schemeClr>
                </a:solidFill>
              </a:rPr>
              <a:pPr algn="r">
                <a:defRPr/>
              </a:pPr>
              <a:t>7</a:t>
            </a:fld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0010" y="4541338"/>
            <a:ext cx="16435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00FF"/>
                </a:solidFill>
              </a:rPr>
              <a:t>“</a:t>
            </a:r>
            <a:r>
              <a:rPr lang="ru-RU" sz="1400" b="1" dirty="0">
                <a:solidFill>
                  <a:srgbClr val="0000FF"/>
                </a:solidFill>
              </a:rPr>
              <a:t>Производство</a:t>
            </a:r>
            <a:r>
              <a:rPr lang="en-US" sz="1400" b="1" dirty="0">
                <a:solidFill>
                  <a:srgbClr val="0000FF"/>
                </a:solidFill>
              </a:rPr>
              <a:t>”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556083" y="4481611"/>
            <a:ext cx="9460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00FF"/>
                </a:solidFill>
              </a:rPr>
              <a:t>“</a:t>
            </a:r>
            <a:r>
              <a:rPr lang="ru-RU" sz="1400" b="1" dirty="0">
                <a:solidFill>
                  <a:srgbClr val="0000FF"/>
                </a:solidFill>
              </a:rPr>
              <a:t>Рынок</a:t>
            </a:r>
            <a:r>
              <a:rPr lang="en-US" sz="1400" b="1" dirty="0">
                <a:solidFill>
                  <a:srgbClr val="0000FF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59183572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994525" y="6324600"/>
            <a:ext cx="1905000" cy="457200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endParaRPr lang="en-US" sz="1000" dirty="0">
              <a:solidFill>
                <a:schemeClr val="bg1"/>
              </a:solidFill>
            </a:endParaRPr>
          </a:p>
          <a:p>
            <a:pPr algn="r">
              <a:defRPr/>
            </a:pPr>
            <a:fld id="{71174F98-63E8-437B-940F-066D406842AC}" type="slidenum">
              <a:rPr lang="en-US" sz="1000" smtClean="0">
                <a:solidFill>
                  <a:schemeClr val="bg1">
                    <a:lumMod val="95000"/>
                  </a:schemeClr>
                </a:solidFill>
              </a:rPr>
              <a:pPr algn="r">
                <a:defRPr/>
              </a:pPr>
              <a:t>8</a:t>
            </a:fld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8" name="Rectangle 2"/>
          <p:cNvSpPr txBox="1">
            <a:spLocks noChangeArrowheads="1"/>
          </p:cNvSpPr>
          <p:nvPr/>
        </p:nvSpPr>
        <p:spPr>
          <a:xfrm>
            <a:off x="152400" y="228600"/>
            <a:ext cx="8956675" cy="490537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/>
            <a:r>
              <a:rPr lang="ru-RU" sz="2800" b="1" i="1" kern="0" dirty="0">
                <a:solidFill>
                  <a:srgbClr val="7030A0"/>
                </a:solidFill>
              </a:rPr>
              <a:t>Обсуждение</a:t>
            </a:r>
            <a:r>
              <a:rPr lang="en-US" sz="2800" b="1" kern="0" dirty="0">
                <a:solidFill>
                  <a:srgbClr val="7030A0"/>
                </a:solidFill>
              </a:rPr>
              <a:t>: </a:t>
            </a:r>
            <a:br>
              <a:rPr lang="en-US" sz="3200" b="1" kern="0" dirty="0">
                <a:solidFill>
                  <a:srgbClr val="7030A0"/>
                </a:solidFill>
              </a:rPr>
            </a:br>
            <a:r>
              <a:rPr lang="ru-RU" sz="2000" kern="0" dirty="0">
                <a:solidFill>
                  <a:srgbClr val="7030A0"/>
                </a:solidFill>
              </a:rPr>
              <a:t>Какие факторы влияют на месторасположение Объектов</a:t>
            </a:r>
            <a:endParaRPr lang="en-US" kern="0" dirty="0">
              <a:solidFill>
                <a:srgbClr val="7030A0"/>
              </a:solidFill>
            </a:endParaRPr>
          </a:p>
        </p:txBody>
      </p:sp>
      <p:sp>
        <p:nvSpPr>
          <p:cNvPr id="39" name="Rectangle 5"/>
          <p:cNvSpPr>
            <a:spLocks noChangeArrowheads="1"/>
          </p:cNvSpPr>
          <p:nvPr/>
        </p:nvSpPr>
        <p:spPr bwMode="auto">
          <a:xfrm>
            <a:off x="685800" y="1219200"/>
            <a:ext cx="7848600" cy="76200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latin typeface="Times New Roman" pitchFamily="18" charset="0"/>
            </a:endParaRPr>
          </a:p>
        </p:txBody>
      </p:sp>
      <p:sp>
        <p:nvSpPr>
          <p:cNvPr id="40" name="Text Box 6"/>
          <p:cNvSpPr txBox="1">
            <a:spLocks noChangeArrowheads="1"/>
          </p:cNvSpPr>
          <p:nvPr/>
        </p:nvSpPr>
        <p:spPr bwMode="auto">
          <a:xfrm>
            <a:off x="685800" y="1272729"/>
            <a:ext cx="7666971" cy="4136517"/>
          </a:xfrm>
          <a:prstGeom prst="rect">
            <a:avLst/>
          </a:prstGeom>
          <a:noFill/>
          <a:ln w="19050" cap="sq">
            <a:noFill/>
            <a:miter lim="800000"/>
            <a:headEnd type="none" w="sm" len="sm"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dirty="0"/>
              <a:t>Расстояние от клиентов </a:t>
            </a:r>
            <a:r>
              <a:rPr lang="en-US" dirty="0"/>
              <a:t>(</a:t>
            </a:r>
            <a:r>
              <a:rPr lang="ru-RU" dirty="0"/>
              <a:t>плотность спроса</a:t>
            </a:r>
            <a:r>
              <a:rPr lang="en-US" dirty="0"/>
              <a:t>)</a:t>
            </a:r>
          </a:p>
          <a:p>
            <a:pPr>
              <a:lnSpc>
                <a:spcPct val="140000"/>
              </a:lnSpc>
            </a:pPr>
            <a:r>
              <a:rPr lang="ru-RU" dirty="0"/>
              <a:t>Близость к другим объектам в цепочке поставок</a:t>
            </a:r>
          </a:p>
          <a:p>
            <a:pPr>
              <a:lnSpc>
                <a:spcPct val="140000"/>
              </a:lnSpc>
            </a:pPr>
            <a:r>
              <a:rPr lang="ru-RU" dirty="0"/>
              <a:t>Инфраструктура</a:t>
            </a:r>
            <a:r>
              <a:rPr lang="en-US" dirty="0"/>
              <a:t> (</a:t>
            </a:r>
            <a:r>
              <a:rPr lang="ru-RU" dirty="0"/>
              <a:t>транспорт</a:t>
            </a:r>
            <a:r>
              <a:rPr lang="en-US" dirty="0"/>
              <a:t>, </a:t>
            </a:r>
            <a:r>
              <a:rPr lang="ru-RU" dirty="0"/>
              <a:t>удобство</a:t>
            </a:r>
            <a:r>
              <a:rPr lang="en-US" dirty="0"/>
              <a:t>, </a:t>
            </a:r>
            <a:r>
              <a:rPr lang="ru-RU" dirty="0"/>
              <a:t>телекоммуникация</a:t>
            </a:r>
            <a:r>
              <a:rPr lang="en-US" dirty="0"/>
              <a:t>), </a:t>
            </a:r>
          </a:p>
          <a:p>
            <a:pPr>
              <a:lnSpc>
                <a:spcPct val="140000"/>
              </a:lnSpc>
            </a:pPr>
            <a:r>
              <a:rPr lang="ru-RU" dirty="0"/>
              <a:t>Квалифицированный труд </a:t>
            </a:r>
            <a:r>
              <a:rPr lang="en-US" dirty="0"/>
              <a:t>(</a:t>
            </a:r>
            <a:r>
              <a:rPr lang="ru-RU" dirty="0"/>
              <a:t>доступность</a:t>
            </a:r>
            <a:r>
              <a:rPr lang="en-US" dirty="0"/>
              <a:t>, </a:t>
            </a:r>
            <a:r>
              <a:rPr lang="ru-RU" dirty="0"/>
              <a:t>издержки труда</a:t>
            </a:r>
            <a:r>
              <a:rPr lang="en-US" dirty="0"/>
              <a:t>)</a:t>
            </a:r>
          </a:p>
          <a:p>
            <a:pPr>
              <a:lnSpc>
                <a:spcPct val="140000"/>
              </a:lnSpc>
            </a:pPr>
            <a:r>
              <a:rPr lang="ru-RU" dirty="0"/>
              <a:t>Издержки на недвижимость</a:t>
            </a:r>
            <a:endParaRPr lang="en-US" dirty="0"/>
          </a:p>
          <a:p>
            <a:pPr>
              <a:lnSpc>
                <a:spcPct val="140000"/>
              </a:lnSpc>
            </a:pPr>
            <a:r>
              <a:rPr lang="ru-RU" dirty="0"/>
              <a:t>Издержки на материалы</a:t>
            </a:r>
            <a:endParaRPr lang="en-US" dirty="0"/>
          </a:p>
          <a:p>
            <a:pPr>
              <a:lnSpc>
                <a:spcPct val="140000"/>
              </a:lnSpc>
            </a:pPr>
            <a:r>
              <a:rPr lang="ru-RU" dirty="0"/>
              <a:t>Культурные и Политические</a:t>
            </a:r>
            <a:r>
              <a:rPr lang="en-US" dirty="0"/>
              <a:t> (</a:t>
            </a:r>
            <a:r>
              <a:rPr lang="ru-RU" dirty="0"/>
              <a:t>Стабильность местного правительства</a:t>
            </a:r>
            <a:r>
              <a:rPr lang="en-US" dirty="0"/>
              <a:t>, </a:t>
            </a:r>
            <a:endParaRPr lang="ru-RU" dirty="0"/>
          </a:p>
          <a:p>
            <a:pPr>
              <a:lnSpc>
                <a:spcPct val="140000"/>
              </a:lnSpc>
            </a:pPr>
            <a:r>
              <a:rPr lang="ru-RU" dirty="0"/>
              <a:t>Хорошая правовая система</a:t>
            </a:r>
            <a:r>
              <a:rPr lang="en-US" dirty="0"/>
              <a:t>)</a:t>
            </a:r>
          </a:p>
          <a:p>
            <a:pPr>
              <a:lnSpc>
                <a:spcPct val="140000"/>
              </a:lnSpc>
            </a:pPr>
            <a:r>
              <a:rPr lang="ru-RU" dirty="0"/>
              <a:t>Налоговые / тарифные стимулы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ru-RU" dirty="0"/>
              <a:t>Экологические нормы</a:t>
            </a:r>
          </a:p>
          <a:p>
            <a:pPr>
              <a:lnSpc>
                <a:spcPct val="120000"/>
              </a:lnSpc>
            </a:pPr>
            <a:r>
              <a:rPr lang="ru-RU" dirty="0"/>
              <a:t>Другие</a:t>
            </a:r>
            <a:r>
              <a:rPr lang="en-US" dirty="0"/>
              <a:t>...</a:t>
            </a:r>
          </a:p>
        </p:txBody>
      </p:sp>
      <p:sp>
        <p:nvSpPr>
          <p:cNvPr id="41" name="Rectangle 7"/>
          <p:cNvSpPr>
            <a:spLocks noChangeArrowheads="1"/>
          </p:cNvSpPr>
          <p:nvPr/>
        </p:nvSpPr>
        <p:spPr bwMode="auto">
          <a:xfrm>
            <a:off x="3124200" y="5169772"/>
            <a:ext cx="4343400" cy="830997"/>
          </a:xfrm>
          <a:prstGeom prst="rect">
            <a:avLst/>
          </a:prstGeom>
          <a:noFill/>
          <a:ln w="19050" cap="sq">
            <a:noFill/>
            <a:miter lim="800000"/>
            <a:headEnd type="none" w="sm" len="sm"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kumimoji="1" lang="ru-RU" sz="1200" i="1" dirty="0"/>
              <a:t>Налоговые/тарифные льготы:Некоторые страны (Китай) создали зоны свободной торговли с низкими тарифами, чтобы стимулировать предприятия, ориентированные на экспорт.</a:t>
            </a:r>
            <a:endParaRPr kumimoji="1"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27068845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8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2"/>
          <p:cNvSpPr>
            <a:spLocks noChangeArrowheads="1"/>
          </p:cNvSpPr>
          <p:nvPr/>
        </p:nvSpPr>
        <p:spPr bwMode="auto">
          <a:xfrm>
            <a:off x="685800" y="381000"/>
            <a:ext cx="8077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r>
              <a:rPr kumimoji="1" lang="ru-RU" sz="2800" b="1" i="1" dirty="0">
                <a:solidFill>
                  <a:srgbClr val="7030A0"/>
                </a:solidFill>
              </a:rPr>
              <a:t>Обсуждение</a:t>
            </a:r>
            <a:r>
              <a:rPr kumimoji="1" lang="en-US" sz="2800" b="1" dirty="0">
                <a:solidFill>
                  <a:srgbClr val="7030A0"/>
                </a:solidFill>
              </a:rPr>
              <a:t>: </a:t>
            </a:r>
          </a:p>
          <a:p>
            <a:r>
              <a:rPr kumimoji="1" lang="ru-RU" sz="2400" dirty="0">
                <a:solidFill>
                  <a:srgbClr val="7030A0"/>
                </a:solidFill>
              </a:rPr>
              <a:t>Влияние увеличения количества объектов</a:t>
            </a:r>
            <a:r>
              <a:rPr kumimoji="1" lang="en-US" sz="2400" dirty="0">
                <a:solidFill>
                  <a:srgbClr val="7030A0"/>
                </a:solidFill>
              </a:rPr>
              <a:t>? </a:t>
            </a:r>
          </a:p>
        </p:txBody>
      </p:sp>
      <p:sp>
        <p:nvSpPr>
          <p:cNvPr id="348163" name="Rectangle 3"/>
          <p:cNvSpPr>
            <a:spLocks noChangeArrowheads="1"/>
          </p:cNvSpPr>
          <p:nvPr/>
        </p:nvSpPr>
        <p:spPr bwMode="auto">
          <a:xfrm>
            <a:off x="685800" y="1066800"/>
            <a:ext cx="7848600" cy="76200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latin typeface="Times New Roman" pitchFamily="18" charset="0"/>
            </a:endParaRPr>
          </a:p>
        </p:txBody>
      </p:sp>
      <p:sp>
        <p:nvSpPr>
          <p:cNvPr id="348164" name="Text Box 4"/>
          <p:cNvSpPr txBox="1">
            <a:spLocks noChangeArrowheads="1"/>
          </p:cNvSpPr>
          <p:nvPr/>
        </p:nvSpPr>
        <p:spPr bwMode="auto">
          <a:xfrm>
            <a:off x="285753" y="1209559"/>
            <a:ext cx="7772400" cy="569387"/>
          </a:xfrm>
          <a:prstGeom prst="rect">
            <a:avLst/>
          </a:prstGeom>
          <a:noFill/>
          <a:ln w="19050" cap="sq">
            <a:noFill/>
            <a:miter lim="800000"/>
            <a:headEnd type="none" w="sm" len="sm"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ru-RU" sz="2000" b="1" dirty="0"/>
              <a:t>Влияние увеличения количества точек продаж</a:t>
            </a:r>
            <a:r>
              <a:rPr lang="en-US" sz="2000" b="1" dirty="0"/>
              <a:t>?</a:t>
            </a:r>
          </a:p>
          <a:p>
            <a:endParaRPr lang="en-US" sz="1100" b="1" dirty="0"/>
          </a:p>
        </p:txBody>
      </p:sp>
      <p:sp>
        <p:nvSpPr>
          <p:cNvPr id="348165" name="Text Box 5"/>
          <p:cNvSpPr txBox="1">
            <a:spLocks noChangeArrowheads="1"/>
          </p:cNvSpPr>
          <p:nvPr/>
        </p:nvSpPr>
        <p:spPr bwMode="auto">
          <a:xfrm>
            <a:off x="227806" y="3569227"/>
            <a:ext cx="8001000" cy="400110"/>
          </a:xfrm>
          <a:prstGeom prst="rect">
            <a:avLst/>
          </a:prstGeom>
          <a:noFill/>
          <a:ln w="19050" cap="sq">
            <a:noFill/>
            <a:miter lim="800000"/>
            <a:headEnd type="none" w="sm" len="sm"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000" b="1" dirty="0"/>
              <a:t>Влияние увеличения количества складов</a:t>
            </a:r>
            <a:r>
              <a:rPr lang="en-US" sz="2000" b="1" dirty="0"/>
              <a:t>?</a:t>
            </a:r>
          </a:p>
        </p:txBody>
      </p:sp>
      <p:sp>
        <p:nvSpPr>
          <p:cNvPr id="348166" name="Rectangle 6"/>
          <p:cNvSpPr>
            <a:spLocks noChangeArrowheads="1"/>
          </p:cNvSpPr>
          <p:nvPr/>
        </p:nvSpPr>
        <p:spPr bwMode="auto">
          <a:xfrm>
            <a:off x="285753" y="1615194"/>
            <a:ext cx="7815666" cy="1754326"/>
          </a:xfrm>
          <a:prstGeom prst="rect">
            <a:avLst/>
          </a:prstGeom>
          <a:noFill/>
          <a:ln w="19050" cap="sq">
            <a:noFill/>
            <a:miter lim="800000"/>
            <a:headEnd type="none" w="sm" len="sm"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dirty="0"/>
              <a:t>Ближе к потребителям</a:t>
            </a:r>
            <a:endParaRPr lang="en-US" dirty="0"/>
          </a:p>
          <a:p>
            <a:r>
              <a:rPr lang="ru-RU" dirty="0"/>
              <a:t>Увеличение транспортных расходов со складов в розничные магазины</a:t>
            </a:r>
          </a:p>
          <a:p>
            <a:r>
              <a:rPr lang="ru-RU" dirty="0"/>
              <a:t>Увеличение затрат на обслуживание и настройку</a:t>
            </a:r>
            <a:endParaRPr lang="en-US" dirty="0"/>
          </a:p>
          <a:p>
            <a:r>
              <a:rPr lang="ru-RU" dirty="0"/>
              <a:t>Увеличение затрат на инвентаризацию из-за увеличения</a:t>
            </a:r>
          </a:p>
          <a:p>
            <a:r>
              <a:rPr lang="ru-RU" dirty="0"/>
              <a:t>страхового запаса</a:t>
            </a:r>
            <a:endParaRPr lang="en-US" dirty="0"/>
          </a:p>
          <a:p>
            <a:r>
              <a:rPr lang="ru-RU" dirty="0"/>
              <a:t>Другие</a:t>
            </a:r>
            <a:r>
              <a:rPr lang="en-US" dirty="0"/>
              <a:t> …...</a:t>
            </a:r>
          </a:p>
        </p:txBody>
      </p:sp>
      <p:sp>
        <p:nvSpPr>
          <p:cNvPr id="348168" name="Rectangle 8"/>
          <p:cNvSpPr>
            <a:spLocks noChangeArrowheads="1"/>
          </p:cNvSpPr>
          <p:nvPr/>
        </p:nvSpPr>
        <p:spPr bwMode="auto">
          <a:xfrm>
            <a:off x="227806" y="3951779"/>
            <a:ext cx="8154194" cy="1754326"/>
          </a:xfrm>
          <a:prstGeom prst="rect">
            <a:avLst/>
          </a:prstGeom>
          <a:noFill/>
          <a:ln w="19050" cap="sq">
            <a:noFill/>
            <a:miter lim="800000"/>
            <a:headEnd type="none" w="sm" len="sm"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ru-RU" dirty="0"/>
              <a:t>Увеличение транспортных расходов от производителей до складов</a:t>
            </a:r>
            <a:endParaRPr lang="en-US" dirty="0"/>
          </a:p>
          <a:p>
            <a:r>
              <a:rPr lang="ru-RU" dirty="0"/>
              <a:t>Снижение транспортных расходов со складов в розничные магазины</a:t>
            </a:r>
          </a:p>
          <a:p>
            <a:r>
              <a:rPr lang="ru-RU" dirty="0"/>
              <a:t>Увеличение затрат на обслуживание и настройку</a:t>
            </a:r>
          </a:p>
          <a:p>
            <a:r>
              <a:rPr lang="ru-RU" dirty="0"/>
              <a:t>Увеличение затрат на инвентаризацию из-за увеличения страхового запаса</a:t>
            </a:r>
          </a:p>
          <a:p>
            <a:r>
              <a:rPr lang="ru-RU" dirty="0"/>
              <a:t>Другие</a:t>
            </a:r>
            <a:r>
              <a:rPr lang="en-US" dirty="0"/>
              <a:t>…...</a:t>
            </a:r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994525" y="6324600"/>
            <a:ext cx="1905000" cy="457200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endParaRPr lang="en-US" sz="1000" dirty="0">
              <a:solidFill>
                <a:schemeClr val="bg1"/>
              </a:solidFill>
            </a:endParaRPr>
          </a:p>
          <a:p>
            <a:pPr algn="r">
              <a:defRPr/>
            </a:pPr>
            <a:fld id="{71174F98-63E8-437B-940F-066D406842AC}" type="slidenum">
              <a:rPr lang="en-US" sz="1000" smtClean="0">
                <a:solidFill>
                  <a:schemeClr val="bg1">
                    <a:lumMod val="95000"/>
                  </a:schemeClr>
                </a:solidFill>
              </a:rPr>
              <a:pPr algn="r">
                <a:defRPr/>
              </a:pPr>
              <a:t>9</a:t>
            </a:fld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2253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8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48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8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8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48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8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8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8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81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81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481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81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81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81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81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81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481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8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8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3481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48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48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3481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8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8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3481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48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48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3481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48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48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3481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994525" y="6324600"/>
            <a:ext cx="1905000" cy="457200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endParaRPr lang="en-US" sz="1000" dirty="0">
              <a:solidFill>
                <a:schemeClr val="bg1"/>
              </a:solidFill>
            </a:endParaRPr>
          </a:p>
          <a:p>
            <a:pPr algn="r">
              <a:defRPr/>
            </a:pPr>
            <a:fld id="{71174F98-63E8-437B-940F-066D406842AC}" type="slidenum">
              <a:rPr lang="en-US" sz="1000" smtClean="0">
                <a:solidFill>
                  <a:schemeClr val="bg1">
                    <a:lumMod val="95000"/>
                  </a:schemeClr>
                </a:solidFill>
              </a:rPr>
              <a:pPr algn="r">
                <a:defRPr/>
              </a:pPr>
              <a:t>10</a:t>
            </a:fld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762000" y="219075"/>
            <a:ext cx="7620000" cy="53340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/>
            <a:r>
              <a:rPr lang="ru-RU" sz="2800" b="1" kern="0" dirty="0">
                <a:solidFill>
                  <a:srgbClr val="7030A0"/>
                </a:solidFill>
              </a:rPr>
              <a:t>Цель Дизайна Сети </a:t>
            </a:r>
            <a:endParaRPr lang="en-US" sz="2800" b="1" u="sng" kern="0" dirty="0">
              <a:solidFill>
                <a:srgbClr val="7030A0"/>
              </a:solidFill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762000" y="1143000"/>
            <a:ext cx="7086600" cy="528955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ru-RU" sz="2000" b="1" kern="0" dirty="0"/>
              <a:t>Целью является сбалансировать уровень обслуживания с:</a:t>
            </a:r>
            <a:r>
              <a:rPr lang="en-US" sz="2000" kern="0" dirty="0"/>
              <a:t> </a:t>
            </a:r>
          </a:p>
          <a:p>
            <a:pPr>
              <a:spcBef>
                <a:spcPct val="50000"/>
              </a:spcBef>
            </a:pPr>
            <a:r>
              <a:rPr lang="ru-RU" sz="2000" kern="0" dirty="0"/>
              <a:t>Затратами на Производство</a:t>
            </a:r>
            <a:r>
              <a:rPr lang="en-US" sz="2000" kern="0" dirty="0"/>
              <a:t>/</a:t>
            </a:r>
            <a:r>
              <a:rPr lang="ru-RU" sz="2000" kern="0" dirty="0"/>
              <a:t>Покупку</a:t>
            </a:r>
            <a:endParaRPr lang="en-US" sz="2000" kern="0" dirty="0"/>
          </a:p>
          <a:p>
            <a:pPr>
              <a:spcBef>
                <a:spcPct val="50000"/>
              </a:spcBef>
            </a:pPr>
            <a:r>
              <a:rPr lang="ru-RU" sz="2000" kern="0" dirty="0"/>
              <a:t>Расходами на инвентаризацию</a:t>
            </a:r>
            <a:endParaRPr lang="en-US" sz="2000" kern="0" dirty="0"/>
          </a:p>
          <a:p>
            <a:pPr>
              <a:spcBef>
                <a:spcPct val="50000"/>
              </a:spcBef>
            </a:pPr>
            <a:r>
              <a:rPr lang="ru-RU" sz="2000" kern="0" dirty="0"/>
              <a:t>Затратами на объекты</a:t>
            </a:r>
            <a:r>
              <a:rPr lang="en-US" sz="2000" kern="0" dirty="0"/>
              <a:t>(</a:t>
            </a:r>
            <a:r>
              <a:rPr lang="ru-RU" sz="2000" kern="0" dirty="0"/>
              <a:t>склады</a:t>
            </a:r>
            <a:r>
              <a:rPr lang="en-US" sz="2000" kern="0" dirty="0"/>
              <a:t>, </a:t>
            </a:r>
            <a:r>
              <a:rPr lang="ru-RU" sz="2000" kern="0" dirty="0"/>
              <a:t>постоянные и временные затраты</a:t>
            </a:r>
            <a:r>
              <a:rPr lang="en-US" sz="2000" kern="0" dirty="0"/>
              <a:t>)</a:t>
            </a:r>
          </a:p>
          <a:p>
            <a:pPr>
              <a:spcBef>
                <a:spcPct val="50000"/>
              </a:spcBef>
            </a:pPr>
            <a:r>
              <a:rPr lang="ru-RU" sz="2000" kern="0" dirty="0"/>
              <a:t>Издержки на транспорт</a:t>
            </a:r>
            <a:endParaRPr lang="en-US" sz="2000" kern="0" dirty="0"/>
          </a:p>
          <a:p>
            <a:pPr>
              <a:spcBef>
                <a:spcPct val="50000"/>
              </a:spcBef>
              <a:buFontTx/>
              <a:buNone/>
            </a:pPr>
            <a:endParaRPr lang="en-US" sz="1200" i="1" kern="0" dirty="0">
              <a:solidFill>
                <a:srgbClr val="006600"/>
              </a:solidFill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sz="1800" i="1" kern="0" dirty="0">
                <a:solidFill>
                  <a:srgbClr val="006600"/>
                </a:solidFill>
              </a:rPr>
              <a:t> </a:t>
            </a:r>
            <a:r>
              <a:rPr lang="ru-RU" sz="1800" i="1" kern="0" dirty="0">
                <a:solidFill>
                  <a:srgbClr val="006600"/>
                </a:solidFill>
              </a:rPr>
              <a:t>    Найдите «конфигурацию с минимальной годовой стоимостью» в распределительной сети, которая удовлетворяет требования продукта на определенных уровнях обслуживания клиентов.</a:t>
            </a:r>
            <a:endParaRPr lang="en-US" sz="2800" kern="0" dirty="0"/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685800" y="817562"/>
            <a:ext cx="7848600" cy="76200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726354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994525" y="6324600"/>
            <a:ext cx="1905000" cy="457200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endParaRPr lang="en-US" sz="1000" dirty="0">
              <a:solidFill>
                <a:schemeClr val="bg1"/>
              </a:solidFill>
            </a:endParaRPr>
          </a:p>
          <a:p>
            <a:pPr algn="r">
              <a:defRPr/>
            </a:pPr>
            <a:fld id="{71174F98-63E8-437B-940F-066D406842AC}" type="slidenum">
              <a:rPr lang="en-US" sz="1000" smtClean="0">
                <a:solidFill>
                  <a:schemeClr val="bg1">
                    <a:lumMod val="95000"/>
                  </a:schemeClr>
                </a:solidFill>
              </a:rPr>
              <a:pPr algn="r">
                <a:defRPr/>
              </a:pPr>
              <a:t>11</a:t>
            </a:fld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762000" y="457200"/>
            <a:ext cx="7620000" cy="533400"/>
          </a:xfrm>
          <a:prstGeom prst="rect">
            <a:avLst/>
          </a:prstGeom>
        </p:spPr>
        <p:txBody>
          <a:bodyPr/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/>
            <a:r>
              <a:rPr lang="ru-RU" sz="2800" b="1" kern="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Данные для Дизайна Сети</a:t>
            </a:r>
            <a:endParaRPr lang="en-US" sz="2800" b="1" kern="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85799" y="1295399"/>
            <a:ext cx="7848601" cy="4830763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en-US" sz="2000" kern="0" dirty="0"/>
              <a:t>1. </a:t>
            </a:r>
            <a:r>
              <a:rPr lang="ru-RU" sz="2000" kern="0" dirty="0"/>
              <a:t>список всех продуктов</a:t>
            </a:r>
            <a:r>
              <a:rPr lang="en-US" sz="2000" kern="0" dirty="0"/>
              <a:t> (</a:t>
            </a:r>
            <a:r>
              <a:rPr lang="ru-RU" sz="2000" kern="0" dirty="0"/>
              <a:t>требует агрегации данных</a:t>
            </a:r>
            <a:r>
              <a:rPr lang="en-US" sz="2000" kern="0" dirty="0"/>
              <a:t>)</a:t>
            </a:r>
          </a:p>
          <a:p>
            <a:pPr>
              <a:buFontTx/>
              <a:buNone/>
            </a:pPr>
            <a:r>
              <a:rPr lang="en-US" sz="2000" kern="0" dirty="0"/>
              <a:t>2. </a:t>
            </a:r>
            <a:r>
              <a:rPr lang="ru-RU" sz="2000" kern="0" dirty="0"/>
              <a:t>Расположение клиентов, точек запаса и источников (требуется агрегация данных)</a:t>
            </a:r>
            <a:endParaRPr lang="en-US" sz="2000" kern="0" dirty="0"/>
          </a:p>
          <a:p>
            <a:pPr>
              <a:buFontTx/>
              <a:buNone/>
            </a:pPr>
            <a:r>
              <a:rPr lang="en-US" sz="2000" kern="0" dirty="0"/>
              <a:t>3. </a:t>
            </a:r>
            <a:r>
              <a:rPr lang="ru-RU" sz="2000" kern="0" dirty="0"/>
              <a:t>Спрос на каждый продукт по месту нахождения клиента (требуется агрегация данных)</a:t>
            </a:r>
            <a:endParaRPr lang="en-US" sz="2000" kern="0" dirty="0"/>
          </a:p>
          <a:p>
            <a:pPr>
              <a:buFontTx/>
              <a:buNone/>
            </a:pPr>
            <a:r>
              <a:rPr lang="en-US" sz="2000" kern="0" dirty="0"/>
              <a:t>4. </a:t>
            </a:r>
            <a:r>
              <a:rPr lang="ru-RU" sz="2000" kern="0" dirty="0"/>
              <a:t>Транспортные тарифы</a:t>
            </a:r>
            <a:endParaRPr lang="en-US" sz="2000" kern="0" dirty="0"/>
          </a:p>
          <a:p>
            <a:pPr>
              <a:buFontTx/>
              <a:buNone/>
            </a:pPr>
            <a:r>
              <a:rPr lang="ru-RU" sz="2000" kern="0" dirty="0"/>
              <a:t>5. Складские расходы</a:t>
            </a:r>
          </a:p>
          <a:p>
            <a:pPr>
              <a:buFontTx/>
              <a:buNone/>
            </a:pPr>
            <a:r>
              <a:rPr lang="ru-RU" sz="2000" kern="0" dirty="0"/>
              <a:t>6. Размеры отгрузки по продукту</a:t>
            </a:r>
          </a:p>
          <a:p>
            <a:pPr>
              <a:buFontTx/>
              <a:buNone/>
            </a:pPr>
            <a:r>
              <a:rPr lang="ru-RU" sz="2000" kern="0" dirty="0"/>
              <a:t>7. Структура заказов по частоте, размеру, сезону, контенту</a:t>
            </a:r>
          </a:p>
          <a:p>
            <a:pPr>
              <a:buFontTx/>
              <a:buNone/>
            </a:pPr>
            <a:r>
              <a:rPr lang="ru-RU" sz="2000" kern="0" dirty="0"/>
              <a:t>8. Расходы на обработку заказа</a:t>
            </a:r>
          </a:p>
          <a:p>
            <a:pPr>
              <a:buFontTx/>
              <a:buNone/>
            </a:pPr>
            <a:r>
              <a:rPr lang="ru-RU" sz="2000" kern="0" dirty="0"/>
              <a:t>9. Требования к обслуживанию клиентов</a:t>
            </a:r>
            <a:endParaRPr lang="en-US" sz="2000" kern="0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85800" y="1066800"/>
            <a:ext cx="7848600" cy="76200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182846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994525" y="6324600"/>
            <a:ext cx="1905000" cy="457200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endParaRPr lang="en-US" sz="1000" dirty="0">
              <a:solidFill>
                <a:schemeClr val="bg1"/>
              </a:solidFill>
            </a:endParaRPr>
          </a:p>
          <a:p>
            <a:pPr algn="r">
              <a:defRPr/>
            </a:pPr>
            <a:fld id="{71174F98-63E8-437B-940F-066D406842AC}" type="slidenum">
              <a:rPr lang="en-US" sz="1000" smtClean="0">
                <a:solidFill>
                  <a:schemeClr val="bg1">
                    <a:lumMod val="95000"/>
                  </a:schemeClr>
                </a:solidFill>
              </a:rPr>
              <a:pPr algn="r">
                <a:defRPr/>
              </a:pPr>
              <a:t>12</a:t>
            </a:fld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Название 1"/>
          <p:cNvSpPr txBox="1">
            <a:spLocks/>
          </p:cNvSpPr>
          <p:nvPr/>
        </p:nvSpPr>
        <p:spPr>
          <a:xfrm>
            <a:off x="457200" y="578223"/>
            <a:ext cx="8229600" cy="9906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/>
            <a:r>
              <a:rPr lang="ru-RU" sz="2900" b="1" kern="0" dirty="0">
                <a:solidFill>
                  <a:srgbClr val="7030A0"/>
                </a:solidFill>
              </a:rPr>
              <a:t>Конфигурация распределительной сети </a:t>
            </a:r>
            <a:r>
              <a:rPr lang="ru-RU" sz="2500" kern="0" dirty="0">
                <a:solidFill>
                  <a:srgbClr val="7030A0"/>
                </a:solidFill>
              </a:rPr>
              <a:t>«Сбор данных и сбор агрегация»</a:t>
            </a:r>
            <a:endParaRPr lang="ru-RU" sz="3200" kern="0" dirty="0">
              <a:solidFill>
                <a:srgbClr val="7030A0"/>
              </a:solidFill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88" y="1981200"/>
            <a:ext cx="4431190" cy="340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849" y="1981199"/>
            <a:ext cx="4430687" cy="340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0741388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ChangeArrowheads="1"/>
          </p:cNvSpPr>
          <p:nvPr/>
        </p:nvSpPr>
        <p:spPr bwMode="auto">
          <a:xfrm>
            <a:off x="1447800" y="381000"/>
            <a:ext cx="6019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kumimoji="1" lang="ru-RU" sz="2800" b="1" dirty="0">
                <a:solidFill>
                  <a:srgbClr val="7030A0"/>
                </a:solidFill>
              </a:rPr>
              <a:t>Подходы к Решению</a:t>
            </a:r>
            <a:endParaRPr kumimoji="1" lang="en-US" sz="2800" b="1" dirty="0">
              <a:solidFill>
                <a:srgbClr val="7030A0"/>
              </a:solidFill>
            </a:endParaRPr>
          </a:p>
        </p:txBody>
      </p:sp>
      <p:sp>
        <p:nvSpPr>
          <p:cNvPr id="334851" name="Rectangle 3"/>
          <p:cNvSpPr>
            <a:spLocks noChangeArrowheads="1"/>
          </p:cNvSpPr>
          <p:nvPr/>
        </p:nvSpPr>
        <p:spPr bwMode="auto">
          <a:xfrm>
            <a:off x="457200" y="1981200"/>
            <a:ext cx="8001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40000"/>
              </a:spcAft>
            </a:pPr>
            <a:r>
              <a:rPr kumimoji="1" lang="ru-RU" sz="2000" b="1" dirty="0"/>
              <a:t>Простая эвристика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spcAft>
                <a:spcPct val="40000"/>
              </a:spcAft>
              <a:buFont typeface="Arial" panose="020B0604020202020204" pitchFamily="34" charset="0"/>
              <a:buChar char="•"/>
            </a:pPr>
            <a:r>
              <a:rPr kumimoji="1" lang="ru-RU" sz="2000" dirty="0"/>
              <a:t>Не гарантируйте оптимальные (наилучшие) решения для данной проблемы</a:t>
            </a:r>
          </a:p>
          <a:p>
            <a:pPr marL="342900" indent="-342900">
              <a:spcBef>
                <a:spcPct val="20000"/>
              </a:spcBef>
              <a:spcAft>
                <a:spcPct val="40000"/>
              </a:spcAft>
              <a:buFont typeface="Arial" panose="020B0604020202020204" pitchFamily="34" charset="0"/>
              <a:buChar char="•"/>
            </a:pPr>
            <a:r>
              <a:rPr kumimoji="1" lang="ru-RU" sz="2000" dirty="0"/>
              <a:t>Используйте некоторые эмпирические правила</a:t>
            </a:r>
            <a:endParaRPr kumimoji="1" lang="en-US" sz="2000" dirty="0"/>
          </a:p>
        </p:txBody>
      </p:sp>
      <p:sp>
        <p:nvSpPr>
          <p:cNvPr id="334852" name="Rectangle 4"/>
          <p:cNvSpPr>
            <a:spLocks noChangeArrowheads="1"/>
          </p:cNvSpPr>
          <p:nvPr/>
        </p:nvSpPr>
        <p:spPr bwMode="auto">
          <a:xfrm>
            <a:off x="685800" y="1066800"/>
            <a:ext cx="7848600" cy="76200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latin typeface="Times New Roman" pitchFamily="18" charset="0"/>
            </a:endParaRPr>
          </a:p>
        </p:txBody>
      </p:sp>
      <p:sp>
        <p:nvSpPr>
          <p:cNvPr id="334853" name="Rectangle 5"/>
          <p:cNvSpPr>
            <a:spLocks noChangeArrowheads="1"/>
          </p:cNvSpPr>
          <p:nvPr/>
        </p:nvSpPr>
        <p:spPr bwMode="auto">
          <a:xfrm>
            <a:off x="457200" y="3554444"/>
            <a:ext cx="6244338" cy="2271391"/>
          </a:xfrm>
          <a:prstGeom prst="rect">
            <a:avLst/>
          </a:prstGeom>
          <a:noFill/>
          <a:ln w="19050" cap="sq">
            <a:noFill/>
            <a:miter lim="800000"/>
            <a:headEnd type="none" w="sm" len="sm"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spcBef>
                <a:spcPct val="60000"/>
              </a:spcBef>
            </a:pPr>
            <a:r>
              <a:rPr lang="ru-RU" sz="2000" b="1" dirty="0"/>
              <a:t>Точные алгоритмы</a:t>
            </a:r>
          </a:p>
          <a:p>
            <a:pPr marL="342900" indent="-342900">
              <a:spcBef>
                <a:spcPct val="60000"/>
              </a:spcBef>
              <a:buFont typeface="Arial" panose="020B0604020202020204" pitchFamily="34" charset="0"/>
              <a:buChar char="•"/>
            </a:pPr>
            <a:r>
              <a:rPr lang="ru-RU" sz="2000" dirty="0"/>
              <a:t>Гарантируйте оптимальные решения проблемы</a:t>
            </a:r>
          </a:p>
          <a:p>
            <a:pPr marL="342900" indent="-342900">
              <a:spcBef>
                <a:spcPct val="60000"/>
              </a:spcBef>
              <a:buFont typeface="Arial" panose="020B0604020202020204" pitchFamily="34" charset="0"/>
              <a:buChar char="•"/>
            </a:pPr>
            <a:r>
              <a:rPr lang="ru-RU" sz="2000" dirty="0"/>
              <a:t>Методы оптимизации:</a:t>
            </a:r>
          </a:p>
          <a:p>
            <a:pPr marL="1257300" lvl="2" indent="-342900">
              <a:spcBef>
                <a:spcPct val="60000"/>
              </a:spcBef>
              <a:buFont typeface="Courier New" panose="02070309020205020404" pitchFamily="49" charset="0"/>
              <a:buChar char="o"/>
            </a:pPr>
            <a:r>
              <a:rPr lang="ru-RU" b="1" dirty="0"/>
              <a:t>Линейное программирование (LP)</a:t>
            </a:r>
          </a:p>
          <a:p>
            <a:pPr marL="1257300" lvl="2" indent="-342900">
              <a:spcBef>
                <a:spcPct val="60000"/>
              </a:spcBef>
              <a:buFont typeface="Courier New" panose="02070309020205020404" pitchFamily="49" charset="0"/>
              <a:buChar char="o"/>
            </a:pPr>
            <a:r>
              <a:rPr lang="ru-RU" b="1" dirty="0"/>
              <a:t>Целочисленное программирование (IP)</a:t>
            </a:r>
            <a:endParaRPr lang="en-US" sz="1400" b="1" dirty="0"/>
          </a:p>
        </p:txBody>
      </p:sp>
      <p:sp>
        <p:nvSpPr>
          <p:cNvPr id="334856" name="Text Box 8"/>
          <p:cNvSpPr txBox="1">
            <a:spLocks noChangeArrowheads="1"/>
          </p:cNvSpPr>
          <p:nvPr/>
        </p:nvSpPr>
        <p:spPr bwMode="auto">
          <a:xfrm>
            <a:off x="685800" y="1143000"/>
            <a:ext cx="7924800" cy="830997"/>
          </a:xfrm>
          <a:prstGeom prst="rect">
            <a:avLst/>
          </a:prstGeom>
          <a:noFill/>
          <a:ln w="19050" cap="sq">
            <a:noFill/>
            <a:miter lim="800000"/>
            <a:headEnd type="none" w="sm" len="sm"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sz="2400" dirty="0"/>
              <a:t>Существуют два подхода для решения</a:t>
            </a:r>
          </a:p>
          <a:p>
            <a:pPr algn="ctr"/>
            <a:r>
              <a:rPr lang="ru-RU" sz="2400" dirty="0"/>
              <a:t> проблем проектирования сети</a:t>
            </a:r>
            <a:endParaRPr lang="en-US" sz="2400" dirty="0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994525" y="6324600"/>
            <a:ext cx="1905000" cy="457200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endParaRPr lang="en-US" sz="1000" dirty="0">
              <a:solidFill>
                <a:schemeClr val="bg1"/>
              </a:solidFill>
            </a:endParaRPr>
          </a:p>
          <a:p>
            <a:pPr algn="r">
              <a:defRPr/>
            </a:pPr>
            <a:fld id="{71174F98-63E8-437B-940F-066D406842AC}" type="slidenum">
              <a:rPr lang="en-US" sz="1000" smtClean="0">
                <a:solidFill>
                  <a:schemeClr val="bg1">
                    <a:lumMod val="95000"/>
                  </a:schemeClr>
                </a:solidFill>
              </a:rPr>
              <a:pPr algn="r">
                <a:defRPr/>
              </a:pPr>
              <a:t>13</a:t>
            </a:fld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5817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4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4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4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4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4851" grpId="0" autoUpdateAnimBg="0"/>
      <p:bldP spid="334853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Rectangle 2"/>
          <p:cNvSpPr>
            <a:spLocks noChangeArrowheads="1"/>
          </p:cNvSpPr>
          <p:nvPr/>
        </p:nvSpPr>
        <p:spPr bwMode="auto">
          <a:xfrm>
            <a:off x="533400" y="342900"/>
            <a:ext cx="8001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kumimoji="1" lang="ru-RU" sz="2800" b="1" dirty="0">
                <a:solidFill>
                  <a:srgbClr val="7030A0"/>
                </a:solidFill>
              </a:rPr>
              <a:t>Рассмотрим две проблемы сетевого проектирования</a:t>
            </a:r>
            <a:endParaRPr kumimoji="1" lang="en-US" sz="2800" b="1" dirty="0">
              <a:solidFill>
                <a:srgbClr val="7030A0"/>
              </a:solidFill>
            </a:endParaRPr>
          </a:p>
        </p:txBody>
      </p:sp>
      <p:sp>
        <p:nvSpPr>
          <p:cNvPr id="388100" name="Rectangle 4"/>
          <p:cNvSpPr>
            <a:spLocks noChangeArrowheads="1"/>
          </p:cNvSpPr>
          <p:nvPr/>
        </p:nvSpPr>
        <p:spPr bwMode="auto">
          <a:xfrm>
            <a:off x="685800" y="1066800"/>
            <a:ext cx="7848600" cy="76200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latin typeface="Times New Roman" pitchFamily="18" charset="0"/>
            </a:endParaRPr>
          </a:p>
        </p:txBody>
      </p:sp>
      <p:sp>
        <p:nvSpPr>
          <p:cNvPr id="388102" name="Text Box 6"/>
          <p:cNvSpPr txBox="1">
            <a:spLocks noChangeArrowheads="1"/>
          </p:cNvSpPr>
          <p:nvPr/>
        </p:nvSpPr>
        <p:spPr bwMode="auto">
          <a:xfrm>
            <a:off x="462516" y="3195842"/>
            <a:ext cx="8637917" cy="1015663"/>
          </a:xfrm>
          <a:prstGeom prst="rect">
            <a:avLst/>
          </a:prstGeom>
          <a:noFill/>
          <a:ln w="19050" cap="sq">
            <a:noFill/>
            <a:miter lim="800000"/>
            <a:headEnd type="none" w="sm" len="sm"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ru-RU" sz="2000" b="1" dirty="0"/>
              <a:t>Задача 2. </a:t>
            </a:r>
            <a:r>
              <a:rPr lang="ru-RU" sz="2000" dirty="0"/>
              <a:t>С учетом набора мест размещения, найдите</a:t>
            </a:r>
          </a:p>
          <a:p>
            <a:r>
              <a:rPr lang="ru-RU" sz="2000" u="sng" dirty="0"/>
              <a:t>лучшие места </a:t>
            </a:r>
            <a:r>
              <a:rPr lang="ru-RU" sz="2000" dirty="0"/>
              <a:t>для складов и </a:t>
            </a:r>
            <a:r>
              <a:rPr lang="ru-RU" sz="2000" u="sng" dirty="0"/>
              <a:t>лучшую стратегию распределения</a:t>
            </a:r>
          </a:p>
          <a:p>
            <a:r>
              <a:rPr lang="ru-RU" sz="2000" dirty="0"/>
              <a:t>от заводов до складов до рынков.</a:t>
            </a:r>
            <a:endParaRPr lang="en-US" sz="2000" dirty="0"/>
          </a:p>
        </p:txBody>
      </p:sp>
      <p:sp>
        <p:nvSpPr>
          <p:cNvPr id="388103" name="Text Box 7"/>
          <p:cNvSpPr txBox="1">
            <a:spLocks noChangeArrowheads="1"/>
          </p:cNvSpPr>
          <p:nvPr/>
        </p:nvSpPr>
        <p:spPr bwMode="auto">
          <a:xfrm>
            <a:off x="457200" y="1905000"/>
            <a:ext cx="7848600" cy="1015663"/>
          </a:xfrm>
          <a:prstGeom prst="rect">
            <a:avLst/>
          </a:prstGeom>
          <a:noFill/>
          <a:ln w="19050" cap="sq">
            <a:noFill/>
            <a:miter lim="800000"/>
            <a:headEnd type="none" w="sm" len="sm"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ru-RU" sz="2000" b="1" dirty="0"/>
              <a:t>Задача 1: </a:t>
            </a:r>
            <a:r>
              <a:rPr lang="ru-RU" sz="2000" dirty="0"/>
              <a:t>Данные места объектов (заводы, склады), найти </a:t>
            </a:r>
            <a:r>
              <a:rPr lang="ru-RU" sz="2000" u="sng" dirty="0"/>
              <a:t>лучшую стратегию распределения </a:t>
            </a:r>
            <a:r>
              <a:rPr lang="ru-RU" sz="2000" dirty="0"/>
              <a:t>от заводов до складов на рынки.</a:t>
            </a:r>
            <a:endParaRPr lang="en-US" sz="2000" dirty="0"/>
          </a:p>
        </p:txBody>
      </p:sp>
      <p:sp>
        <p:nvSpPr>
          <p:cNvPr id="388106" name="Text Box 10"/>
          <p:cNvSpPr txBox="1">
            <a:spLocks noChangeArrowheads="1"/>
          </p:cNvSpPr>
          <p:nvPr/>
        </p:nvSpPr>
        <p:spPr bwMode="auto">
          <a:xfrm>
            <a:off x="457200" y="4667887"/>
            <a:ext cx="7408118" cy="400110"/>
          </a:xfrm>
          <a:prstGeom prst="rect">
            <a:avLst/>
          </a:prstGeom>
          <a:solidFill>
            <a:srgbClr val="CCCCFF"/>
          </a:solidFill>
          <a:ln w="19050" cap="sq">
            <a:noFill/>
            <a:miter lim="800000"/>
            <a:headEnd type="none" w="sm" len="sm"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2000" dirty="0"/>
              <a:t>Используемые подходы: эвристические и точные алгоритмы</a:t>
            </a:r>
            <a:endParaRPr lang="en-US" sz="2000" dirty="0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994525" y="6324600"/>
            <a:ext cx="1905000" cy="457200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endParaRPr lang="en-US" sz="1000" dirty="0">
              <a:solidFill>
                <a:schemeClr val="bg1"/>
              </a:solidFill>
            </a:endParaRPr>
          </a:p>
          <a:p>
            <a:pPr algn="r">
              <a:defRPr/>
            </a:pPr>
            <a:fld id="{71174F98-63E8-437B-940F-066D406842AC}" type="slidenum">
              <a:rPr lang="en-US" sz="1000" smtClean="0">
                <a:solidFill>
                  <a:schemeClr val="bg1">
                    <a:lumMod val="95000"/>
                  </a:schemeClr>
                </a:solidFill>
              </a:rPr>
              <a:pPr algn="r">
                <a:defRPr/>
              </a:pPr>
              <a:t>14</a:t>
            </a:fld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5330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8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8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8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8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8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8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8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8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8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8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8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8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8102" grpId="0" autoUpdateAnimBg="0"/>
      <p:bldP spid="388103" grpId="0" autoUpdateAnimBg="0"/>
      <p:bldP spid="388106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"/>
          <p:cNvSpPr>
            <a:spLocks noChangeArrowheads="1"/>
          </p:cNvSpPr>
          <p:nvPr/>
        </p:nvSpPr>
        <p:spPr bwMode="auto">
          <a:xfrm>
            <a:off x="593725" y="1391518"/>
            <a:ext cx="83058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>
              <a:lnSpc>
                <a:spcPct val="80000"/>
              </a:lnSpc>
              <a:spcBef>
                <a:spcPct val="20000"/>
              </a:spcBef>
              <a:spcAft>
                <a:spcPct val="30000"/>
              </a:spcAft>
            </a:pPr>
            <a:r>
              <a:rPr kumimoji="1" lang="ru-RU" b="1" dirty="0"/>
              <a:t>Один Товар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spcAft>
                <a:spcPct val="30000"/>
              </a:spcAft>
              <a:buFontTx/>
              <a:buChar char="•"/>
            </a:pPr>
            <a:r>
              <a:rPr kumimoji="1" lang="ru-RU" b="1" dirty="0"/>
              <a:t>Два завода p1 и p2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spcAft>
                <a:spcPct val="30000"/>
              </a:spcAft>
              <a:buFont typeface="Courier New" panose="02070309020205020404" pitchFamily="49" charset="0"/>
              <a:buChar char="o"/>
            </a:pPr>
            <a:r>
              <a:rPr kumimoji="1" lang="ru-RU" dirty="0"/>
              <a:t>Завод p1 имеет неограниченную мощность, p2 имеет годовую    мощность 60 000 единиц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spcAft>
                <a:spcPct val="30000"/>
              </a:spcAft>
              <a:buFont typeface="Courier New" panose="02070309020205020404" pitchFamily="49" charset="0"/>
              <a:buChar char="o"/>
            </a:pPr>
            <a:r>
              <a:rPr kumimoji="1" lang="ru-RU" dirty="0"/>
              <a:t>У двух заводов одинаковые издержки на производство.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spcAft>
                <a:spcPct val="30000"/>
              </a:spcAft>
              <a:buFontTx/>
              <a:buChar char="•"/>
            </a:pPr>
            <a:r>
              <a:rPr kumimoji="1" lang="ru-RU" b="1" dirty="0"/>
              <a:t>Два склада w1 и w2 </a:t>
            </a:r>
            <a:r>
              <a:rPr kumimoji="1" lang="ru-RU" dirty="0"/>
              <a:t>с одинаковыми расходами на складирование, имеющие неограниченную мощность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spcAft>
                <a:spcPct val="30000"/>
              </a:spcAft>
              <a:buFontTx/>
              <a:buChar char="•"/>
            </a:pPr>
            <a:r>
              <a:rPr kumimoji="1" lang="ru-RU" b="1" dirty="0"/>
              <a:t>Три рыночные зоны c1, c2 и c3 </a:t>
            </a:r>
            <a:r>
              <a:rPr kumimoji="1" lang="ru-RU" dirty="0"/>
              <a:t>с ежегодными требованиями 50 000, 100 000 и 50 000, соответственно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spcAft>
                <a:spcPct val="30000"/>
              </a:spcAft>
              <a:buFontTx/>
              <a:buChar char="•"/>
            </a:pPr>
            <a:r>
              <a:rPr kumimoji="1" lang="ru-RU" dirty="0"/>
              <a:t>Затраты на распределения Продукции</a:t>
            </a:r>
            <a:r>
              <a:rPr kumimoji="1" lang="en-US" sz="1800" dirty="0"/>
              <a:t>:    </a:t>
            </a:r>
            <a:r>
              <a:rPr kumimoji="1" lang="en-US" sz="1800" b="1" dirty="0"/>
              <a:t>p1    p2    c1   c2    c3</a:t>
            </a:r>
          </a:p>
          <a:p>
            <a:pPr marL="342900" indent="-342900">
              <a:spcAft>
                <a:spcPct val="5000"/>
              </a:spcAft>
            </a:pPr>
            <a:r>
              <a:rPr kumimoji="1" lang="en-US" sz="1800" dirty="0"/>
              <a:t>                                            </a:t>
            </a:r>
            <a:r>
              <a:rPr kumimoji="1" lang="ru-RU" sz="1800" dirty="0"/>
              <a:t>                   </a:t>
            </a:r>
            <a:r>
              <a:rPr kumimoji="1" lang="en-US" sz="1800" b="1" dirty="0"/>
              <a:t>w1</a:t>
            </a:r>
            <a:r>
              <a:rPr kumimoji="1" lang="en-US" sz="1800" dirty="0"/>
              <a:t>         0     4      3     4      5</a:t>
            </a:r>
          </a:p>
          <a:p>
            <a:pPr marL="342900" indent="-342900">
              <a:spcBef>
                <a:spcPct val="5000"/>
              </a:spcBef>
              <a:spcAft>
                <a:spcPct val="5000"/>
              </a:spcAft>
            </a:pPr>
            <a:r>
              <a:rPr kumimoji="1" lang="en-US" sz="1800" dirty="0"/>
              <a:t>                                            </a:t>
            </a:r>
            <a:r>
              <a:rPr kumimoji="1" lang="ru-RU" sz="1800" dirty="0"/>
              <a:t>                   </a:t>
            </a:r>
            <a:r>
              <a:rPr kumimoji="1" lang="en-US" sz="1800" b="1" dirty="0"/>
              <a:t>w2</a:t>
            </a:r>
            <a:r>
              <a:rPr kumimoji="1" lang="en-US" sz="1800" dirty="0"/>
              <a:t>         5     2      2     1      2</a:t>
            </a:r>
          </a:p>
        </p:txBody>
      </p:sp>
      <p:sp>
        <p:nvSpPr>
          <p:cNvPr id="335875" name="Rectangle 3"/>
          <p:cNvSpPr>
            <a:spLocks noChangeArrowheads="1"/>
          </p:cNvSpPr>
          <p:nvPr/>
        </p:nvSpPr>
        <p:spPr bwMode="auto">
          <a:xfrm>
            <a:off x="0" y="365799"/>
            <a:ext cx="9144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kumimoji="1" lang="ru-RU" sz="2400" b="1" dirty="0">
                <a:solidFill>
                  <a:srgbClr val="7030A0"/>
                </a:solidFill>
              </a:rPr>
              <a:t>Проблема 1: Поиск лучшей стратегии распределения </a:t>
            </a:r>
          </a:p>
          <a:p>
            <a:pPr algn="ctr"/>
            <a:r>
              <a:rPr kumimoji="1" lang="ru-RU" sz="2000" dirty="0">
                <a:solidFill>
                  <a:srgbClr val="7030A0"/>
                </a:solidFill>
              </a:rPr>
              <a:t>(Данные о местонахождении объектов</a:t>
            </a:r>
            <a:r>
              <a:rPr kumimoji="1" lang="en-US" dirty="0">
                <a:solidFill>
                  <a:srgbClr val="7030A0"/>
                </a:solidFill>
              </a:rPr>
              <a:t>) </a:t>
            </a:r>
            <a:endParaRPr kumimoji="1" lang="en-US" sz="2000" dirty="0">
              <a:solidFill>
                <a:srgbClr val="7030A0"/>
              </a:solidFill>
            </a:endParaRPr>
          </a:p>
        </p:txBody>
      </p:sp>
      <p:sp>
        <p:nvSpPr>
          <p:cNvPr id="335876" name="Rectangle 4"/>
          <p:cNvSpPr>
            <a:spLocks noChangeArrowheads="1"/>
          </p:cNvSpPr>
          <p:nvPr/>
        </p:nvSpPr>
        <p:spPr bwMode="auto">
          <a:xfrm>
            <a:off x="593725" y="1271879"/>
            <a:ext cx="7848600" cy="76200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latin typeface="Times New Roman" pitchFamily="18" charset="0"/>
            </a:endParaRPr>
          </a:p>
        </p:txBody>
      </p:sp>
      <p:sp>
        <p:nvSpPr>
          <p:cNvPr id="335878" name="Rectangle 6"/>
          <p:cNvSpPr>
            <a:spLocks noChangeArrowheads="1"/>
          </p:cNvSpPr>
          <p:nvPr/>
        </p:nvSpPr>
        <p:spPr bwMode="auto">
          <a:xfrm>
            <a:off x="60027" y="5325163"/>
            <a:ext cx="9081653" cy="757130"/>
          </a:xfrm>
          <a:prstGeom prst="rect">
            <a:avLst/>
          </a:prstGeom>
          <a:solidFill>
            <a:srgbClr val="CCECFF"/>
          </a:solidFill>
          <a:ln w="19050" cap="sq">
            <a:noFill/>
            <a:miter lim="800000"/>
            <a:headEnd type="none" w="sm" len="sm"/>
            <a:tailEnd/>
          </a:ln>
          <a:effectLst>
            <a:outerShdw dist="107763" dir="18900000" algn="ctr" rotWithShape="0">
              <a:schemeClr val="bg2"/>
            </a:outerShdw>
          </a:effectLst>
        </p:spPr>
        <p:txBody>
          <a:bodyPr wrap="none" anchor="ctr">
            <a:spAutoFit/>
          </a:bodyPr>
          <a:lstStyle/>
          <a:p>
            <a:pPr>
              <a:spcBef>
                <a:spcPct val="40000"/>
              </a:spcBef>
              <a:spcAft>
                <a:spcPct val="30000"/>
              </a:spcAft>
            </a:pPr>
            <a:r>
              <a:rPr lang="ru-RU" sz="1600" b="1" u="sng" dirty="0"/>
              <a:t>Задача</a:t>
            </a:r>
            <a:r>
              <a:rPr lang="ru-RU" sz="1600" b="1" dirty="0"/>
              <a:t>: найдите стратегию распространения, которая определяет поток продуктов из </a:t>
            </a:r>
          </a:p>
          <a:p>
            <a:pPr>
              <a:spcBef>
                <a:spcPct val="40000"/>
              </a:spcBef>
              <a:spcAft>
                <a:spcPct val="30000"/>
              </a:spcAft>
            </a:pPr>
            <a:r>
              <a:rPr lang="ru-RU" sz="1600" b="1" dirty="0"/>
              <a:t>заводов в склады, и на рынки с минимальными затратами на распределение</a:t>
            </a:r>
            <a:endParaRPr lang="en-US" sz="1600" b="1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994525" y="6324600"/>
            <a:ext cx="1905000" cy="457200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endParaRPr lang="en-US" sz="1000" dirty="0">
              <a:solidFill>
                <a:schemeClr val="bg1"/>
              </a:solidFill>
            </a:endParaRPr>
          </a:p>
          <a:p>
            <a:pPr algn="r">
              <a:defRPr/>
            </a:pPr>
            <a:fld id="{71174F98-63E8-437B-940F-066D406842AC}" type="slidenum">
              <a:rPr lang="en-US" sz="1000" smtClean="0">
                <a:solidFill>
                  <a:schemeClr val="bg1">
                    <a:lumMod val="95000"/>
                  </a:schemeClr>
                </a:solidFill>
              </a:rPr>
              <a:pPr algn="r">
                <a:defRPr/>
              </a:pPr>
              <a:t>15</a:t>
            </a:fld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056452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9" name="Rectangle 3"/>
          <p:cNvSpPr>
            <a:spLocks noChangeArrowheads="1"/>
          </p:cNvSpPr>
          <p:nvPr/>
        </p:nvSpPr>
        <p:spPr bwMode="auto">
          <a:xfrm>
            <a:off x="533400" y="304800"/>
            <a:ext cx="815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kumimoji="1" lang="ru-RU" sz="2800" b="1" dirty="0">
                <a:solidFill>
                  <a:srgbClr val="7030A0"/>
                </a:solidFill>
              </a:rPr>
              <a:t>Задача</a:t>
            </a:r>
            <a:r>
              <a:rPr kumimoji="1" lang="en-US" sz="2800" b="1" dirty="0">
                <a:solidFill>
                  <a:srgbClr val="7030A0"/>
                </a:solidFill>
              </a:rPr>
              <a:t> 1 </a:t>
            </a:r>
            <a:r>
              <a:rPr kumimoji="1" lang="ru-RU" sz="2800" b="1" dirty="0">
                <a:solidFill>
                  <a:srgbClr val="7030A0"/>
                </a:solidFill>
              </a:rPr>
              <a:t>Связь</a:t>
            </a:r>
            <a:endParaRPr kumimoji="1" lang="en-US" sz="2800" b="1" dirty="0">
              <a:solidFill>
                <a:srgbClr val="7030A0"/>
              </a:solidFill>
            </a:endParaRPr>
          </a:p>
        </p:txBody>
      </p:sp>
      <p:sp>
        <p:nvSpPr>
          <p:cNvPr id="336900" name="Rectangle 4"/>
          <p:cNvSpPr>
            <a:spLocks noChangeArrowheads="1"/>
          </p:cNvSpPr>
          <p:nvPr/>
        </p:nvSpPr>
        <p:spPr bwMode="auto">
          <a:xfrm>
            <a:off x="762000" y="838200"/>
            <a:ext cx="7848600" cy="76200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36901" name="Oval 5"/>
          <p:cNvSpPr>
            <a:spLocks noChangeArrowheads="1"/>
          </p:cNvSpPr>
          <p:nvPr/>
        </p:nvSpPr>
        <p:spPr bwMode="auto">
          <a:xfrm>
            <a:off x="6781800" y="160020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  <a:cs typeface="Arial" pitchFamily="34" charset="0"/>
              </a:rPr>
              <a:t>C1</a:t>
            </a:r>
          </a:p>
        </p:txBody>
      </p:sp>
      <p:sp>
        <p:nvSpPr>
          <p:cNvPr id="336902" name="Oval 6"/>
          <p:cNvSpPr>
            <a:spLocks noChangeArrowheads="1"/>
          </p:cNvSpPr>
          <p:nvPr/>
        </p:nvSpPr>
        <p:spPr bwMode="auto">
          <a:xfrm>
            <a:off x="6781800" y="312420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  <a:cs typeface="Arial" pitchFamily="34" charset="0"/>
              </a:rPr>
              <a:t>C2</a:t>
            </a:r>
          </a:p>
        </p:txBody>
      </p:sp>
      <p:sp>
        <p:nvSpPr>
          <p:cNvPr id="336903" name="Oval 7"/>
          <p:cNvSpPr>
            <a:spLocks noChangeArrowheads="1"/>
          </p:cNvSpPr>
          <p:nvPr/>
        </p:nvSpPr>
        <p:spPr bwMode="auto">
          <a:xfrm>
            <a:off x="6781800" y="480060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  <a:cs typeface="Arial" pitchFamily="34" charset="0"/>
              </a:rPr>
              <a:t>C3</a:t>
            </a:r>
          </a:p>
        </p:txBody>
      </p:sp>
      <p:sp>
        <p:nvSpPr>
          <p:cNvPr id="336904" name="Rectangle 8"/>
          <p:cNvSpPr>
            <a:spLocks noChangeArrowheads="1"/>
          </p:cNvSpPr>
          <p:nvPr/>
        </p:nvSpPr>
        <p:spPr bwMode="auto">
          <a:xfrm>
            <a:off x="3962400" y="2133600"/>
            <a:ext cx="533400" cy="5334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cs typeface="Arial" pitchFamily="34" charset="0"/>
              </a:rPr>
              <a:t>W1</a:t>
            </a:r>
          </a:p>
        </p:txBody>
      </p:sp>
      <p:sp>
        <p:nvSpPr>
          <p:cNvPr id="336905" name="Rectangle 9"/>
          <p:cNvSpPr>
            <a:spLocks noChangeArrowheads="1"/>
          </p:cNvSpPr>
          <p:nvPr/>
        </p:nvSpPr>
        <p:spPr bwMode="auto">
          <a:xfrm>
            <a:off x="3962400" y="4114800"/>
            <a:ext cx="533400" cy="5334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cs typeface="Arial" pitchFamily="34" charset="0"/>
              </a:rPr>
              <a:t>W2</a:t>
            </a:r>
          </a:p>
        </p:txBody>
      </p:sp>
      <p:sp>
        <p:nvSpPr>
          <p:cNvPr id="336906" name="AutoShape 10"/>
          <p:cNvSpPr>
            <a:spLocks noChangeArrowheads="1"/>
          </p:cNvSpPr>
          <p:nvPr/>
        </p:nvSpPr>
        <p:spPr bwMode="auto">
          <a:xfrm>
            <a:off x="1676400" y="2133600"/>
            <a:ext cx="762000" cy="53340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cs typeface="Arial" pitchFamily="34" charset="0"/>
              </a:rPr>
              <a:t>P1</a:t>
            </a:r>
          </a:p>
        </p:txBody>
      </p:sp>
      <p:sp>
        <p:nvSpPr>
          <p:cNvPr id="336907" name="AutoShape 11"/>
          <p:cNvSpPr>
            <a:spLocks noChangeArrowheads="1"/>
          </p:cNvSpPr>
          <p:nvPr/>
        </p:nvSpPr>
        <p:spPr bwMode="auto">
          <a:xfrm>
            <a:off x="1676400" y="4114800"/>
            <a:ext cx="762000" cy="53340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cs typeface="Arial" pitchFamily="34" charset="0"/>
              </a:rPr>
              <a:t>P2</a:t>
            </a:r>
          </a:p>
        </p:txBody>
      </p:sp>
      <p:sp>
        <p:nvSpPr>
          <p:cNvPr id="336908" name="Line 12"/>
          <p:cNvSpPr>
            <a:spLocks noChangeShapeType="1"/>
          </p:cNvSpPr>
          <p:nvPr/>
        </p:nvSpPr>
        <p:spPr bwMode="auto">
          <a:xfrm flipV="1">
            <a:off x="4495800" y="1905000"/>
            <a:ext cx="228600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6909" name="Line 13"/>
          <p:cNvSpPr>
            <a:spLocks noChangeShapeType="1"/>
          </p:cNvSpPr>
          <p:nvPr/>
        </p:nvSpPr>
        <p:spPr bwMode="auto">
          <a:xfrm>
            <a:off x="4495800" y="2362200"/>
            <a:ext cx="2286000" cy="1066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6910" name="Line 14"/>
          <p:cNvSpPr>
            <a:spLocks noChangeShapeType="1"/>
          </p:cNvSpPr>
          <p:nvPr/>
        </p:nvSpPr>
        <p:spPr bwMode="auto">
          <a:xfrm>
            <a:off x="4495800" y="2590800"/>
            <a:ext cx="2286000" cy="2438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6911" name="Line 15"/>
          <p:cNvSpPr>
            <a:spLocks noChangeShapeType="1"/>
          </p:cNvSpPr>
          <p:nvPr/>
        </p:nvSpPr>
        <p:spPr bwMode="auto">
          <a:xfrm flipV="1">
            <a:off x="4495800" y="1981200"/>
            <a:ext cx="2286000" cy="2209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6912" name="Line 16"/>
          <p:cNvSpPr>
            <a:spLocks noChangeShapeType="1"/>
          </p:cNvSpPr>
          <p:nvPr/>
        </p:nvSpPr>
        <p:spPr bwMode="auto">
          <a:xfrm flipV="1">
            <a:off x="4495800" y="3505200"/>
            <a:ext cx="2286000" cy="838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6913" name="Line 17"/>
          <p:cNvSpPr>
            <a:spLocks noChangeShapeType="1"/>
          </p:cNvSpPr>
          <p:nvPr/>
        </p:nvSpPr>
        <p:spPr bwMode="auto">
          <a:xfrm>
            <a:off x="4495800" y="4495800"/>
            <a:ext cx="228600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6914" name="Line 18"/>
          <p:cNvSpPr>
            <a:spLocks noChangeShapeType="1"/>
          </p:cNvSpPr>
          <p:nvPr/>
        </p:nvSpPr>
        <p:spPr bwMode="auto">
          <a:xfrm>
            <a:off x="2438400" y="2286000"/>
            <a:ext cx="1524000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6915" name="Line 19"/>
          <p:cNvSpPr>
            <a:spLocks noChangeShapeType="1"/>
          </p:cNvSpPr>
          <p:nvPr/>
        </p:nvSpPr>
        <p:spPr bwMode="auto">
          <a:xfrm>
            <a:off x="2438400" y="2438400"/>
            <a:ext cx="1524000" cy="1828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6916" name="Line 20"/>
          <p:cNvSpPr>
            <a:spLocks noChangeShapeType="1"/>
          </p:cNvSpPr>
          <p:nvPr/>
        </p:nvSpPr>
        <p:spPr bwMode="auto">
          <a:xfrm flipV="1">
            <a:off x="2438400" y="2438400"/>
            <a:ext cx="1524000" cy="1828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6917" name="Line 21"/>
          <p:cNvSpPr>
            <a:spLocks noChangeShapeType="1"/>
          </p:cNvSpPr>
          <p:nvPr/>
        </p:nvSpPr>
        <p:spPr bwMode="auto">
          <a:xfrm>
            <a:off x="2438400" y="4419600"/>
            <a:ext cx="1524000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6918" name="Text Box 22"/>
          <p:cNvSpPr txBox="1">
            <a:spLocks noChangeArrowheads="1"/>
          </p:cNvSpPr>
          <p:nvPr/>
        </p:nvSpPr>
        <p:spPr bwMode="auto">
          <a:xfrm>
            <a:off x="2895600" y="190500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0</a:t>
            </a:r>
          </a:p>
        </p:txBody>
      </p:sp>
      <p:sp>
        <p:nvSpPr>
          <p:cNvPr id="336919" name="Text Box 23"/>
          <p:cNvSpPr txBox="1">
            <a:spLocks noChangeArrowheads="1"/>
          </p:cNvSpPr>
          <p:nvPr/>
        </p:nvSpPr>
        <p:spPr bwMode="auto">
          <a:xfrm>
            <a:off x="2667000" y="342900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4</a:t>
            </a:r>
          </a:p>
        </p:txBody>
      </p:sp>
      <p:sp>
        <p:nvSpPr>
          <p:cNvPr id="336920" name="Text Box 24"/>
          <p:cNvSpPr txBox="1">
            <a:spLocks noChangeArrowheads="1"/>
          </p:cNvSpPr>
          <p:nvPr/>
        </p:nvSpPr>
        <p:spPr bwMode="auto">
          <a:xfrm>
            <a:off x="2667000" y="251460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5</a:t>
            </a:r>
          </a:p>
        </p:txBody>
      </p:sp>
      <p:sp>
        <p:nvSpPr>
          <p:cNvPr id="336921" name="Text Box 25"/>
          <p:cNvSpPr txBox="1">
            <a:spLocks noChangeArrowheads="1"/>
          </p:cNvSpPr>
          <p:nvPr/>
        </p:nvSpPr>
        <p:spPr bwMode="auto">
          <a:xfrm>
            <a:off x="2895600" y="403860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2</a:t>
            </a:r>
          </a:p>
        </p:txBody>
      </p:sp>
      <p:sp>
        <p:nvSpPr>
          <p:cNvPr id="336922" name="Text Box 26"/>
          <p:cNvSpPr txBox="1">
            <a:spLocks noChangeArrowheads="1"/>
          </p:cNvSpPr>
          <p:nvPr/>
        </p:nvSpPr>
        <p:spPr bwMode="auto">
          <a:xfrm>
            <a:off x="4953000" y="175260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3</a:t>
            </a:r>
          </a:p>
        </p:txBody>
      </p:sp>
      <p:sp>
        <p:nvSpPr>
          <p:cNvPr id="336923" name="Text Box 27"/>
          <p:cNvSpPr txBox="1">
            <a:spLocks noChangeArrowheads="1"/>
          </p:cNvSpPr>
          <p:nvPr/>
        </p:nvSpPr>
        <p:spPr bwMode="auto">
          <a:xfrm>
            <a:off x="5029200" y="236220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4</a:t>
            </a:r>
          </a:p>
        </p:txBody>
      </p:sp>
      <p:sp>
        <p:nvSpPr>
          <p:cNvPr id="336924" name="Text Box 28"/>
          <p:cNvSpPr txBox="1">
            <a:spLocks noChangeArrowheads="1"/>
          </p:cNvSpPr>
          <p:nvPr/>
        </p:nvSpPr>
        <p:spPr bwMode="auto">
          <a:xfrm>
            <a:off x="4876800" y="274320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5</a:t>
            </a:r>
          </a:p>
        </p:txBody>
      </p:sp>
      <p:sp>
        <p:nvSpPr>
          <p:cNvPr id="336925" name="Text Box 29"/>
          <p:cNvSpPr txBox="1">
            <a:spLocks noChangeArrowheads="1"/>
          </p:cNvSpPr>
          <p:nvPr/>
        </p:nvSpPr>
        <p:spPr bwMode="auto">
          <a:xfrm>
            <a:off x="4572000" y="350520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2</a:t>
            </a:r>
          </a:p>
        </p:txBody>
      </p:sp>
      <p:sp>
        <p:nvSpPr>
          <p:cNvPr id="336926" name="Text Box 30"/>
          <p:cNvSpPr txBox="1">
            <a:spLocks noChangeArrowheads="1"/>
          </p:cNvSpPr>
          <p:nvPr/>
        </p:nvSpPr>
        <p:spPr bwMode="auto">
          <a:xfrm>
            <a:off x="5029200" y="373380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1</a:t>
            </a:r>
          </a:p>
        </p:txBody>
      </p:sp>
      <p:sp>
        <p:nvSpPr>
          <p:cNvPr id="336927" name="Text Box 31"/>
          <p:cNvSpPr txBox="1">
            <a:spLocks noChangeArrowheads="1"/>
          </p:cNvSpPr>
          <p:nvPr/>
        </p:nvSpPr>
        <p:spPr bwMode="auto">
          <a:xfrm>
            <a:off x="5029200" y="434340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2</a:t>
            </a:r>
          </a:p>
        </p:txBody>
      </p:sp>
      <p:sp>
        <p:nvSpPr>
          <p:cNvPr id="336928" name="Text Box 32"/>
          <p:cNvSpPr txBox="1">
            <a:spLocks noChangeArrowheads="1"/>
          </p:cNvSpPr>
          <p:nvPr/>
        </p:nvSpPr>
        <p:spPr bwMode="auto">
          <a:xfrm>
            <a:off x="7315200" y="1295400"/>
            <a:ext cx="89819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B050"/>
                </a:solidFill>
                <a:cs typeface="Arial" pitchFamily="34" charset="0"/>
              </a:rPr>
              <a:t>Спрос</a:t>
            </a:r>
            <a:endParaRPr lang="en-US" b="1" dirty="0">
              <a:solidFill>
                <a:srgbClr val="00B050"/>
              </a:solidFill>
              <a:cs typeface="Arial" pitchFamily="34" charset="0"/>
            </a:endParaRPr>
          </a:p>
        </p:txBody>
      </p:sp>
      <p:sp>
        <p:nvSpPr>
          <p:cNvPr id="336929" name="Text Box 33"/>
          <p:cNvSpPr txBox="1">
            <a:spLocks noChangeArrowheads="1"/>
          </p:cNvSpPr>
          <p:nvPr/>
        </p:nvSpPr>
        <p:spPr bwMode="auto">
          <a:xfrm>
            <a:off x="7543800" y="1905000"/>
            <a:ext cx="5950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50K</a:t>
            </a:r>
          </a:p>
        </p:txBody>
      </p:sp>
      <p:sp>
        <p:nvSpPr>
          <p:cNvPr id="336930" name="Text Box 34"/>
          <p:cNvSpPr txBox="1">
            <a:spLocks noChangeArrowheads="1"/>
          </p:cNvSpPr>
          <p:nvPr/>
        </p:nvSpPr>
        <p:spPr bwMode="auto">
          <a:xfrm>
            <a:off x="7543800" y="3276600"/>
            <a:ext cx="7232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100K</a:t>
            </a:r>
          </a:p>
        </p:txBody>
      </p:sp>
      <p:sp>
        <p:nvSpPr>
          <p:cNvPr id="336931" name="Text Box 35"/>
          <p:cNvSpPr txBox="1">
            <a:spLocks noChangeArrowheads="1"/>
          </p:cNvSpPr>
          <p:nvPr/>
        </p:nvSpPr>
        <p:spPr bwMode="auto">
          <a:xfrm>
            <a:off x="7576457" y="4774168"/>
            <a:ext cx="5950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cs typeface="Arial" pitchFamily="34" charset="0"/>
              </a:rPr>
              <a:t>50K</a:t>
            </a:r>
          </a:p>
        </p:txBody>
      </p:sp>
      <p:sp>
        <p:nvSpPr>
          <p:cNvPr id="336932" name="Text Box 36"/>
          <p:cNvSpPr txBox="1">
            <a:spLocks noChangeArrowheads="1"/>
          </p:cNvSpPr>
          <p:nvPr/>
        </p:nvSpPr>
        <p:spPr bwMode="auto">
          <a:xfrm>
            <a:off x="457200" y="1524000"/>
            <a:ext cx="17043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B050"/>
                </a:solidFill>
                <a:cs typeface="Arial" pitchFamily="34" charset="0"/>
              </a:rPr>
              <a:t>возможности</a:t>
            </a:r>
            <a:endParaRPr lang="en-US" b="1" dirty="0">
              <a:solidFill>
                <a:srgbClr val="00B050"/>
              </a:solidFill>
              <a:cs typeface="Arial" pitchFamily="34" charset="0"/>
            </a:endParaRPr>
          </a:p>
        </p:txBody>
      </p:sp>
      <p:sp>
        <p:nvSpPr>
          <p:cNvPr id="336933" name="Text Box 37"/>
          <p:cNvSpPr txBox="1">
            <a:spLocks noChangeArrowheads="1"/>
          </p:cNvSpPr>
          <p:nvPr/>
        </p:nvSpPr>
        <p:spPr bwMode="auto">
          <a:xfrm>
            <a:off x="838200" y="4191000"/>
            <a:ext cx="5950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60K</a:t>
            </a:r>
          </a:p>
        </p:txBody>
      </p:sp>
      <p:sp>
        <p:nvSpPr>
          <p:cNvPr id="336934" name="Text Box 38"/>
          <p:cNvSpPr txBox="1">
            <a:spLocks noChangeArrowheads="1"/>
          </p:cNvSpPr>
          <p:nvPr/>
        </p:nvSpPr>
        <p:spPr bwMode="auto">
          <a:xfrm>
            <a:off x="8472" y="2221468"/>
            <a:ext cx="1707263" cy="369332"/>
          </a:xfrm>
          <a:prstGeom prst="rect">
            <a:avLst/>
          </a:prstGeom>
          <a:noFill/>
          <a:ln w="19050" cap="sq">
            <a:noFill/>
            <a:miter lim="800000"/>
            <a:headEnd type="none" w="sm" len="sm"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dirty="0">
                <a:cs typeface="Arial" pitchFamily="34" charset="0"/>
              </a:rPr>
              <a:t>Безграничные</a:t>
            </a:r>
            <a:endParaRPr lang="en-US" dirty="0">
              <a:cs typeface="Arial" pitchFamily="34" charset="0"/>
            </a:endParaRPr>
          </a:p>
        </p:txBody>
      </p:sp>
      <p:sp>
        <p:nvSpPr>
          <p:cNvPr id="41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994525" y="6324600"/>
            <a:ext cx="1905000" cy="457200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endParaRPr lang="en-US" sz="1000" dirty="0">
              <a:solidFill>
                <a:schemeClr val="bg1"/>
              </a:solidFill>
            </a:endParaRPr>
          </a:p>
          <a:p>
            <a:pPr algn="r">
              <a:defRPr/>
            </a:pPr>
            <a:fld id="{71174F98-63E8-437B-940F-066D406842AC}" type="slidenum">
              <a:rPr lang="en-US" sz="1000" smtClean="0">
                <a:solidFill>
                  <a:schemeClr val="bg1">
                    <a:lumMod val="95000"/>
                  </a:schemeClr>
                </a:solidFill>
              </a:rPr>
              <a:pPr algn="r">
                <a:defRPr/>
              </a:pPr>
              <a:t>16</a:t>
            </a:fld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80010" y="1050327"/>
            <a:ext cx="16531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0000FF"/>
                </a:solidFill>
              </a:rPr>
              <a:t>«Производство</a:t>
            </a:r>
            <a:r>
              <a:rPr lang="en-US" sz="1400" b="1" dirty="0">
                <a:solidFill>
                  <a:srgbClr val="0000FF"/>
                </a:solidFill>
              </a:rPr>
              <a:t>”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391400" y="990600"/>
            <a:ext cx="9460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00FF"/>
                </a:solidFill>
              </a:rPr>
              <a:t>“</a:t>
            </a:r>
            <a:r>
              <a:rPr lang="ru-RU" sz="1400" b="1" dirty="0">
                <a:solidFill>
                  <a:srgbClr val="0000FF"/>
                </a:solidFill>
              </a:rPr>
              <a:t>Рынок</a:t>
            </a:r>
            <a:r>
              <a:rPr lang="en-US" sz="1400" b="1" dirty="0">
                <a:solidFill>
                  <a:srgbClr val="0000FF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658934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ChangeArrowheads="1"/>
          </p:cNvSpPr>
          <p:nvPr/>
        </p:nvSpPr>
        <p:spPr bwMode="auto">
          <a:xfrm>
            <a:off x="533400" y="304800"/>
            <a:ext cx="815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kumimoji="1" lang="ru-RU" sz="2800" b="1" dirty="0">
                <a:solidFill>
                  <a:srgbClr val="7030A0"/>
                </a:solidFill>
              </a:rPr>
              <a:t>Эвристика для Задачи 1</a:t>
            </a:r>
            <a:endParaRPr kumimoji="1" lang="en-US" sz="2800" b="1" dirty="0">
              <a:solidFill>
                <a:srgbClr val="7030A0"/>
              </a:solidFill>
            </a:endParaRPr>
          </a:p>
        </p:txBody>
      </p:sp>
      <p:sp>
        <p:nvSpPr>
          <p:cNvPr id="337923" name="Rectangle 3"/>
          <p:cNvSpPr>
            <a:spLocks noChangeArrowheads="1"/>
          </p:cNvSpPr>
          <p:nvPr/>
        </p:nvSpPr>
        <p:spPr bwMode="auto">
          <a:xfrm>
            <a:off x="762000" y="838200"/>
            <a:ext cx="7848600" cy="76200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37924" name="Oval 4"/>
          <p:cNvSpPr>
            <a:spLocks noChangeArrowheads="1"/>
          </p:cNvSpPr>
          <p:nvPr/>
        </p:nvSpPr>
        <p:spPr bwMode="auto">
          <a:xfrm>
            <a:off x="6934200" y="167640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  <a:cs typeface="Arial" pitchFamily="34" charset="0"/>
              </a:rPr>
              <a:t>C1</a:t>
            </a:r>
          </a:p>
        </p:txBody>
      </p:sp>
      <p:sp>
        <p:nvSpPr>
          <p:cNvPr id="337925" name="Oval 5"/>
          <p:cNvSpPr>
            <a:spLocks noChangeArrowheads="1"/>
          </p:cNvSpPr>
          <p:nvPr/>
        </p:nvSpPr>
        <p:spPr bwMode="auto">
          <a:xfrm>
            <a:off x="6934200" y="320040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  <a:cs typeface="Arial" pitchFamily="34" charset="0"/>
              </a:rPr>
              <a:t>C2</a:t>
            </a:r>
          </a:p>
        </p:txBody>
      </p:sp>
      <p:sp>
        <p:nvSpPr>
          <p:cNvPr id="337926" name="Oval 6"/>
          <p:cNvSpPr>
            <a:spLocks noChangeArrowheads="1"/>
          </p:cNvSpPr>
          <p:nvPr/>
        </p:nvSpPr>
        <p:spPr bwMode="auto">
          <a:xfrm>
            <a:off x="6934200" y="487680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  <a:cs typeface="Arial" pitchFamily="34" charset="0"/>
              </a:rPr>
              <a:t>C3</a:t>
            </a:r>
          </a:p>
        </p:txBody>
      </p:sp>
      <p:sp>
        <p:nvSpPr>
          <p:cNvPr id="337927" name="Rectangle 7"/>
          <p:cNvSpPr>
            <a:spLocks noChangeArrowheads="1"/>
          </p:cNvSpPr>
          <p:nvPr/>
        </p:nvSpPr>
        <p:spPr bwMode="auto">
          <a:xfrm>
            <a:off x="4114800" y="2209800"/>
            <a:ext cx="533400" cy="5334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cs typeface="Arial" pitchFamily="34" charset="0"/>
              </a:rPr>
              <a:t>W1</a:t>
            </a:r>
          </a:p>
        </p:txBody>
      </p:sp>
      <p:sp>
        <p:nvSpPr>
          <p:cNvPr id="337928" name="Rectangle 8"/>
          <p:cNvSpPr>
            <a:spLocks noChangeArrowheads="1"/>
          </p:cNvSpPr>
          <p:nvPr/>
        </p:nvSpPr>
        <p:spPr bwMode="auto">
          <a:xfrm>
            <a:off x="4114800" y="4191000"/>
            <a:ext cx="533400" cy="5334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cs typeface="Arial" pitchFamily="34" charset="0"/>
              </a:rPr>
              <a:t>W2</a:t>
            </a:r>
          </a:p>
        </p:txBody>
      </p:sp>
      <p:sp>
        <p:nvSpPr>
          <p:cNvPr id="337929" name="AutoShape 9"/>
          <p:cNvSpPr>
            <a:spLocks noChangeArrowheads="1"/>
          </p:cNvSpPr>
          <p:nvPr/>
        </p:nvSpPr>
        <p:spPr bwMode="auto">
          <a:xfrm>
            <a:off x="1828800" y="2209800"/>
            <a:ext cx="762000" cy="53340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cs typeface="Arial" pitchFamily="34" charset="0"/>
              </a:rPr>
              <a:t>P1</a:t>
            </a:r>
          </a:p>
        </p:txBody>
      </p:sp>
      <p:sp>
        <p:nvSpPr>
          <p:cNvPr id="337930" name="AutoShape 10"/>
          <p:cNvSpPr>
            <a:spLocks noChangeArrowheads="1"/>
          </p:cNvSpPr>
          <p:nvPr/>
        </p:nvSpPr>
        <p:spPr bwMode="auto">
          <a:xfrm>
            <a:off x="1828800" y="4191000"/>
            <a:ext cx="762000" cy="53340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cs typeface="Arial" pitchFamily="34" charset="0"/>
              </a:rPr>
              <a:t>P2</a:t>
            </a:r>
          </a:p>
        </p:txBody>
      </p:sp>
      <p:sp>
        <p:nvSpPr>
          <p:cNvPr id="337931" name="Line 11"/>
          <p:cNvSpPr>
            <a:spLocks noChangeShapeType="1"/>
          </p:cNvSpPr>
          <p:nvPr/>
        </p:nvSpPr>
        <p:spPr bwMode="auto">
          <a:xfrm flipV="1">
            <a:off x="4648200" y="1981200"/>
            <a:ext cx="228600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7932" name="Line 12"/>
          <p:cNvSpPr>
            <a:spLocks noChangeShapeType="1"/>
          </p:cNvSpPr>
          <p:nvPr/>
        </p:nvSpPr>
        <p:spPr bwMode="auto">
          <a:xfrm>
            <a:off x="4648200" y="2438400"/>
            <a:ext cx="2286000" cy="1066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7933" name="Line 13"/>
          <p:cNvSpPr>
            <a:spLocks noChangeShapeType="1"/>
          </p:cNvSpPr>
          <p:nvPr/>
        </p:nvSpPr>
        <p:spPr bwMode="auto">
          <a:xfrm>
            <a:off x="4648200" y="2667000"/>
            <a:ext cx="2286000" cy="2438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7934" name="Line 14"/>
          <p:cNvSpPr>
            <a:spLocks noChangeShapeType="1"/>
          </p:cNvSpPr>
          <p:nvPr/>
        </p:nvSpPr>
        <p:spPr bwMode="auto">
          <a:xfrm flipV="1">
            <a:off x="4648200" y="2057400"/>
            <a:ext cx="2286000" cy="2209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7935" name="Line 15"/>
          <p:cNvSpPr>
            <a:spLocks noChangeShapeType="1"/>
          </p:cNvSpPr>
          <p:nvPr/>
        </p:nvSpPr>
        <p:spPr bwMode="auto">
          <a:xfrm flipV="1">
            <a:off x="4648200" y="3581400"/>
            <a:ext cx="2286000" cy="8382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7936" name="Line 16"/>
          <p:cNvSpPr>
            <a:spLocks noChangeShapeType="1"/>
          </p:cNvSpPr>
          <p:nvPr/>
        </p:nvSpPr>
        <p:spPr bwMode="auto">
          <a:xfrm>
            <a:off x="4648200" y="4572000"/>
            <a:ext cx="2286000" cy="685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7937" name="Line 17"/>
          <p:cNvSpPr>
            <a:spLocks noChangeShapeType="1"/>
          </p:cNvSpPr>
          <p:nvPr/>
        </p:nvSpPr>
        <p:spPr bwMode="auto">
          <a:xfrm>
            <a:off x="2590800" y="2362200"/>
            <a:ext cx="1524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7938" name="Line 18"/>
          <p:cNvSpPr>
            <a:spLocks noChangeShapeType="1"/>
          </p:cNvSpPr>
          <p:nvPr/>
        </p:nvSpPr>
        <p:spPr bwMode="auto">
          <a:xfrm>
            <a:off x="2590800" y="2514600"/>
            <a:ext cx="1524000" cy="1828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7939" name="Line 19"/>
          <p:cNvSpPr>
            <a:spLocks noChangeShapeType="1"/>
          </p:cNvSpPr>
          <p:nvPr/>
        </p:nvSpPr>
        <p:spPr bwMode="auto">
          <a:xfrm flipV="1">
            <a:off x="2590800" y="2514600"/>
            <a:ext cx="1524000" cy="1828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7940" name="Line 20"/>
          <p:cNvSpPr>
            <a:spLocks noChangeShapeType="1"/>
          </p:cNvSpPr>
          <p:nvPr/>
        </p:nvSpPr>
        <p:spPr bwMode="auto">
          <a:xfrm>
            <a:off x="2590800" y="4495800"/>
            <a:ext cx="1524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7941" name="Text Box 21"/>
          <p:cNvSpPr txBox="1">
            <a:spLocks noChangeArrowheads="1"/>
          </p:cNvSpPr>
          <p:nvPr/>
        </p:nvSpPr>
        <p:spPr bwMode="auto">
          <a:xfrm>
            <a:off x="3048000" y="198120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0</a:t>
            </a:r>
          </a:p>
        </p:txBody>
      </p:sp>
      <p:sp>
        <p:nvSpPr>
          <p:cNvPr id="337942" name="Text Box 22"/>
          <p:cNvSpPr txBox="1">
            <a:spLocks noChangeArrowheads="1"/>
          </p:cNvSpPr>
          <p:nvPr/>
        </p:nvSpPr>
        <p:spPr bwMode="auto">
          <a:xfrm>
            <a:off x="2819400" y="350520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4</a:t>
            </a:r>
          </a:p>
        </p:txBody>
      </p:sp>
      <p:sp>
        <p:nvSpPr>
          <p:cNvPr id="337943" name="Text Box 23"/>
          <p:cNvSpPr txBox="1">
            <a:spLocks noChangeArrowheads="1"/>
          </p:cNvSpPr>
          <p:nvPr/>
        </p:nvSpPr>
        <p:spPr bwMode="auto">
          <a:xfrm>
            <a:off x="2819400" y="259080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5</a:t>
            </a:r>
          </a:p>
        </p:txBody>
      </p:sp>
      <p:sp>
        <p:nvSpPr>
          <p:cNvPr id="337944" name="Text Box 24"/>
          <p:cNvSpPr txBox="1">
            <a:spLocks noChangeArrowheads="1"/>
          </p:cNvSpPr>
          <p:nvPr/>
        </p:nvSpPr>
        <p:spPr bwMode="auto">
          <a:xfrm>
            <a:off x="3048000" y="411480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2</a:t>
            </a:r>
          </a:p>
        </p:txBody>
      </p:sp>
      <p:sp>
        <p:nvSpPr>
          <p:cNvPr id="337945" name="Text Box 25"/>
          <p:cNvSpPr txBox="1">
            <a:spLocks noChangeArrowheads="1"/>
          </p:cNvSpPr>
          <p:nvPr/>
        </p:nvSpPr>
        <p:spPr bwMode="auto">
          <a:xfrm>
            <a:off x="5105400" y="182880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3</a:t>
            </a:r>
          </a:p>
        </p:txBody>
      </p:sp>
      <p:sp>
        <p:nvSpPr>
          <p:cNvPr id="337946" name="Text Box 26"/>
          <p:cNvSpPr txBox="1">
            <a:spLocks noChangeArrowheads="1"/>
          </p:cNvSpPr>
          <p:nvPr/>
        </p:nvSpPr>
        <p:spPr bwMode="auto">
          <a:xfrm>
            <a:off x="5181600" y="243840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4</a:t>
            </a:r>
          </a:p>
        </p:txBody>
      </p:sp>
      <p:sp>
        <p:nvSpPr>
          <p:cNvPr id="337947" name="Text Box 27"/>
          <p:cNvSpPr txBox="1">
            <a:spLocks noChangeArrowheads="1"/>
          </p:cNvSpPr>
          <p:nvPr/>
        </p:nvSpPr>
        <p:spPr bwMode="auto">
          <a:xfrm>
            <a:off x="5029200" y="281940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5</a:t>
            </a:r>
          </a:p>
        </p:txBody>
      </p:sp>
      <p:sp>
        <p:nvSpPr>
          <p:cNvPr id="337948" name="Text Box 28"/>
          <p:cNvSpPr txBox="1">
            <a:spLocks noChangeArrowheads="1"/>
          </p:cNvSpPr>
          <p:nvPr/>
        </p:nvSpPr>
        <p:spPr bwMode="auto">
          <a:xfrm>
            <a:off x="4724400" y="358140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2</a:t>
            </a:r>
          </a:p>
        </p:txBody>
      </p:sp>
      <p:sp>
        <p:nvSpPr>
          <p:cNvPr id="337949" name="Text Box 29"/>
          <p:cNvSpPr txBox="1">
            <a:spLocks noChangeArrowheads="1"/>
          </p:cNvSpPr>
          <p:nvPr/>
        </p:nvSpPr>
        <p:spPr bwMode="auto">
          <a:xfrm>
            <a:off x="5181600" y="381000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1</a:t>
            </a:r>
          </a:p>
        </p:txBody>
      </p:sp>
      <p:sp>
        <p:nvSpPr>
          <p:cNvPr id="337950" name="Text Box 30"/>
          <p:cNvSpPr txBox="1">
            <a:spLocks noChangeArrowheads="1"/>
          </p:cNvSpPr>
          <p:nvPr/>
        </p:nvSpPr>
        <p:spPr bwMode="auto">
          <a:xfrm>
            <a:off x="5181600" y="441960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2</a:t>
            </a:r>
          </a:p>
        </p:txBody>
      </p:sp>
      <p:sp>
        <p:nvSpPr>
          <p:cNvPr id="337952" name="Text Box 32"/>
          <p:cNvSpPr txBox="1">
            <a:spLocks noChangeArrowheads="1"/>
          </p:cNvSpPr>
          <p:nvPr/>
        </p:nvSpPr>
        <p:spPr bwMode="auto">
          <a:xfrm>
            <a:off x="7696200" y="1981200"/>
            <a:ext cx="5950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50K</a:t>
            </a:r>
          </a:p>
        </p:txBody>
      </p:sp>
      <p:sp>
        <p:nvSpPr>
          <p:cNvPr id="337953" name="Text Box 33"/>
          <p:cNvSpPr txBox="1">
            <a:spLocks noChangeArrowheads="1"/>
          </p:cNvSpPr>
          <p:nvPr/>
        </p:nvSpPr>
        <p:spPr bwMode="auto">
          <a:xfrm>
            <a:off x="7696200" y="3352800"/>
            <a:ext cx="7232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100K</a:t>
            </a:r>
          </a:p>
        </p:txBody>
      </p:sp>
      <p:sp>
        <p:nvSpPr>
          <p:cNvPr id="337954" name="Text Box 34"/>
          <p:cNvSpPr txBox="1">
            <a:spLocks noChangeArrowheads="1"/>
          </p:cNvSpPr>
          <p:nvPr/>
        </p:nvSpPr>
        <p:spPr bwMode="auto">
          <a:xfrm>
            <a:off x="7696200" y="4724400"/>
            <a:ext cx="5950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cs typeface="Arial" pitchFamily="34" charset="0"/>
              </a:rPr>
              <a:t>50K</a:t>
            </a:r>
          </a:p>
        </p:txBody>
      </p:sp>
      <p:sp>
        <p:nvSpPr>
          <p:cNvPr id="337956" name="Text Box 36"/>
          <p:cNvSpPr txBox="1">
            <a:spLocks noChangeArrowheads="1"/>
          </p:cNvSpPr>
          <p:nvPr/>
        </p:nvSpPr>
        <p:spPr bwMode="auto">
          <a:xfrm>
            <a:off x="990600" y="4267200"/>
            <a:ext cx="5950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60K</a:t>
            </a:r>
          </a:p>
        </p:txBody>
      </p:sp>
      <p:sp>
        <p:nvSpPr>
          <p:cNvPr id="337958" name="Text Box 38"/>
          <p:cNvSpPr txBox="1">
            <a:spLocks noChangeArrowheads="1"/>
          </p:cNvSpPr>
          <p:nvPr/>
        </p:nvSpPr>
        <p:spPr bwMode="auto">
          <a:xfrm>
            <a:off x="457200" y="1064310"/>
            <a:ext cx="6586483" cy="646331"/>
          </a:xfrm>
          <a:prstGeom prst="rect">
            <a:avLst/>
          </a:prstGeom>
          <a:solidFill>
            <a:srgbClr val="FFCCCC"/>
          </a:solidFill>
          <a:ln w="19050" cap="sq">
            <a:noFill/>
            <a:miter lim="800000"/>
            <a:headEnd type="none" w="sm" len="sm"/>
            <a:tailEnd/>
          </a:ln>
          <a:effectLst>
            <a:prstShdw prst="shdw17" dist="17961" dir="2700000">
              <a:srgbClr val="FFCCCC">
                <a:gamma/>
                <a:shade val="60000"/>
                <a:invGamma/>
              </a:srgbClr>
            </a:prstShdw>
          </a:effectLst>
        </p:spPr>
        <p:txBody>
          <a:bodyPr wrap="none" anchor="ctr">
            <a:spAutoFit/>
          </a:bodyPr>
          <a:lstStyle/>
          <a:p>
            <a:r>
              <a:rPr lang="ru-RU" b="1" dirty="0"/>
              <a:t>Для каждого рынка выберите самый дешевый склад, и</a:t>
            </a:r>
          </a:p>
          <a:p>
            <a:r>
              <a:rPr lang="ru-RU" b="1" dirty="0"/>
              <a:t>для каждого склада выберите самый дешевый завод</a:t>
            </a:r>
            <a:endParaRPr lang="en-US" sz="1800" b="1" dirty="0"/>
          </a:p>
        </p:txBody>
      </p:sp>
      <p:sp>
        <p:nvSpPr>
          <p:cNvPr id="337959" name="Text Box 39"/>
          <p:cNvSpPr txBox="1">
            <a:spLocks noChangeArrowheads="1"/>
          </p:cNvSpPr>
          <p:nvPr/>
        </p:nvSpPr>
        <p:spPr bwMode="auto">
          <a:xfrm>
            <a:off x="4021155" y="4722783"/>
            <a:ext cx="784190" cy="400110"/>
          </a:xfrm>
          <a:prstGeom prst="rect">
            <a:avLst/>
          </a:prstGeom>
          <a:noFill/>
          <a:ln w="19050" cap="sq">
            <a:noFill/>
            <a:miter lim="800000"/>
            <a:headEnd type="none" w="sm" len="sm"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>
                <a:solidFill>
                  <a:srgbClr val="FF3300"/>
                </a:solidFill>
                <a:cs typeface="Arial" pitchFamily="34" charset="0"/>
              </a:rPr>
              <a:t>200K</a:t>
            </a:r>
          </a:p>
        </p:txBody>
      </p:sp>
      <p:sp>
        <p:nvSpPr>
          <p:cNvPr id="337960" name="Text Box 40"/>
          <p:cNvSpPr txBox="1">
            <a:spLocks noChangeArrowheads="1"/>
          </p:cNvSpPr>
          <p:nvPr/>
        </p:nvSpPr>
        <p:spPr bwMode="auto">
          <a:xfrm>
            <a:off x="1905000" y="4724400"/>
            <a:ext cx="64152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3300"/>
                </a:solidFill>
                <a:cs typeface="Arial" pitchFamily="34" charset="0"/>
              </a:rPr>
              <a:t>60K</a:t>
            </a:r>
          </a:p>
        </p:txBody>
      </p:sp>
      <p:sp>
        <p:nvSpPr>
          <p:cNvPr id="337961" name="Text Box 41"/>
          <p:cNvSpPr txBox="1">
            <a:spLocks noChangeArrowheads="1"/>
          </p:cNvSpPr>
          <p:nvPr/>
        </p:nvSpPr>
        <p:spPr bwMode="auto">
          <a:xfrm>
            <a:off x="1735155" y="2741583"/>
            <a:ext cx="784190" cy="400110"/>
          </a:xfrm>
          <a:prstGeom prst="rect">
            <a:avLst/>
          </a:prstGeom>
          <a:noFill/>
          <a:ln w="19050" cap="sq">
            <a:noFill/>
            <a:miter lim="800000"/>
            <a:headEnd type="none" w="sm" len="sm"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dirty="0">
                <a:solidFill>
                  <a:srgbClr val="FF3300"/>
                </a:solidFill>
                <a:cs typeface="Arial" pitchFamily="34" charset="0"/>
              </a:rPr>
              <a:t>140K</a:t>
            </a:r>
          </a:p>
        </p:txBody>
      </p:sp>
      <p:sp>
        <p:nvSpPr>
          <p:cNvPr id="337962" name="Text Box 42"/>
          <p:cNvSpPr txBox="1">
            <a:spLocks noChangeArrowheads="1"/>
          </p:cNvSpPr>
          <p:nvPr/>
        </p:nvSpPr>
        <p:spPr bwMode="auto">
          <a:xfrm>
            <a:off x="610242" y="5804971"/>
            <a:ext cx="6690038" cy="369332"/>
          </a:xfrm>
          <a:prstGeom prst="rect">
            <a:avLst/>
          </a:prstGeom>
          <a:solidFill>
            <a:srgbClr val="FFCCCC"/>
          </a:solidFill>
          <a:ln w="19050" cap="sq">
            <a:noFill/>
            <a:miter lim="800000"/>
            <a:headEnd type="none" w="sm" len="sm"/>
            <a:tailEnd/>
          </a:ln>
          <a:effectLst>
            <a:prstShdw prst="shdw17" dist="17961" dir="2700000">
              <a:srgbClr val="FFCCCC">
                <a:gamma/>
                <a:shade val="60000"/>
                <a:invGamma/>
              </a:srgbClr>
            </a:prstShdw>
          </a:effectLst>
        </p:spPr>
        <p:txBody>
          <a:bodyPr wrap="none" anchor="ctr">
            <a:spAutoFit/>
          </a:bodyPr>
          <a:lstStyle/>
          <a:p>
            <a:pPr algn="ctr"/>
            <a:r>
              <a:rPr lang="ru-RU" dirty="0"/>
              <a:t>Итого затраты </a:t>
            </a:r>
            <a:r>
              <a:rPr lang="en-US" dirty="0"/>
              <a:t>= 5</a:t>
            </a:r>
            <a:r>
              <a:rPr lang="en-US" dirty="0">
                <a:sym typeface="Symbol" pitchFamily="18" charset="2"/>
              </a:rPr>
              <a:t>140 + 260 + 250 + 1100 + 250 = 1120K</a:t>
            </a:r>
          </a:p>
        </p:txBody>
      </p:sp>
      <p:sp>
        <p:nvSpPr>
          <p:cNvPr id="337963" name="Line 43"/>
          <p:cNvSpPr>
            <a:spLocks noChangeShapeType="1"/>
          </p:cNvSpPr>
          <p:nvPr/>
        </p:nvSpPr>
        <p:spPr bwMode="auto">
          <a:xfrm flipV="1">
            <a:off x="4648200" y="2057400"/>
            <a:ext cx="2286000" cy="2209800"/>
          </a:xfrm>
          <a:prstGeom prst="line">
            <a:avLst/>
          </a:prstGeom>
          <a:noFill/>
          <a:ln w="9525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7964" name="Line 44"/>
          <p:cNvSpPr>
            <a:spLocks noChangeShapeType="1"/>
          </p:cNvSpPr>
          <p:nvPr/>
        </p:nvSpPr>
        <p:spPr bwMode="auto">
          <a:xfrm flipV="1">
            <a:off x="4572000" y="3581400"/>
            <a:ext cx="2362200" cy="838200"/>
          </a:xfrm>
          <a:prstGeom prst="line">
            <a:avLst/>
          </a:prstGeom>
          <a:noFill/>
          <a:ln w="9525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7965" name="Line 45"/>
          <p:cNvSpPr>
            <a:spLocks noChangeShapeType="1"/>
          </p:cNvSpPr>
          <p:nvPr/>
        </p:nvSpPr>
        <p:spPr bwMode="auto">
          <a:xfrm>
            <a:off x="4648200" y="4572000"/>
            <a:ext cx="2286000" cy="685800"/>
          </a:xfrm>
          <a:prstGeom prst="line">
            <a:avLst/>
          </a:prstGeom>
          <a:noFill/>
          <a:ln w="9525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7966" name="Line 46"/>
          <p:cNvSpPr>
            <a:spLocks noChangeShapeType="1"/>
          </p:cNvSpPr>
          <p:nvPr/>
        </p:nvSpPr>
        <p:spPr bwMode="auto">
          <a:xfrm>
            <a:off x="2590800" y="2514600"/>
            <a:ext cx="1524000" cy="1828800"/>
          </a:xfrm>
          <a:prstGeom prst="line">
            <a:avLst/>
          </a:prstGeom>
          <a:noFill/>
          <a:ln w="9525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7967" name="Line 47"/>
          <p:cNvSpPr>
            <a:spLocks noChangeShapeType="1"/>
          </p:cNvSpPr>
          <p:nvPr/>
        </p:nvSpPr>
        <p:spPr bwMode="auto">
          <a:xfrm>
            <a:off x="2590800" y="4495800"/>
            <a:ext cx="1524000" cy="0"/>
          </a:xfrm>
          <a:prstGeom prst="line">
            <a:avLst/>
          </a:prstGeom>
          <a:noFill/>
          <a:ln w="9525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7968" name="Text Box 48"/>
          <p:cNvSpPr txBox="1">
            <a:spLocks noChangeArrowheads="1"/>
          </p:cNvSpPr>
          <p:nvPr/>
        </p:nvSpPr>
        <p:spPr bwMode="auto">
          <a:xfrm>
            <a:off x="233195" y="5408583"/>
            <a:ext cx="6947286" cy="338554"/>
          </a:xfrm>
          <a:prstGeom prst="rect">
            <a:avLst/>
          </a:prstGeom>
          <a:noFill/>
          <a:ln w="19050" cap="sq">
            <a:noFill/>
            <a:miter lim="800000"/>
            <a:headEnd type="none" w="sm" len="sm"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600" dirty="0"/>
              <a:t>Для Каждого Рынка</a:t>
            </a:r>
            <a:r>
              <a:rPr lang="en-US" sz="1600" dirty="0"/>
              <a:t>, </a:t>
            </a:r>
            <a:r>
              <a:rPr lang="ru-RU" sz="1600" dirty="0"/>
              <a:t>выбран </a:t>
            </a:r>
            <a:r>
              <a:rPr lang="en-US" sz="1600" dirty="0"/>
              <a:t>W2          W1 </a:t>
            </a:r>
            <a:r>
              <a:rPr lang="ru-RU" sz="1600" dirty="0"/>
              <a:t>будет закрыт или</a:t>
            </a:r>
            <a:r>
              <a:rPr lang="en-US" sz="1600" dirty="0"/>
              <a:t> </a:t>
            </a:r>
            <a:r>
              <a:rPr lang="ru-RU" sz="1600" dirty="0"/>
              <a:t>Не выбран</a:t>
            </a:r>
            <a:endParaRPr lang="en-US" sz="1600" dirty="0"/>
          </a:p>
        </p:txBody>
      </p:sp>
      <p:sp>
        <p:nvSpPr>
          <p:cNvPr id="50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994525" y="6324600"/>
            <a:ext cx="1905000" cy="457200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endParaRPr lang="en-US" sz="1000" dirty="0">
              <a:solidFill>
                <a:schemeClr val="bg1"/>
              </a:solidFill>
            </a:endParaRPr>
          </a:p>
          <a:p>
            <a:pPr algn="r">
              <a:defRPr/>
            </a:pPr>
            <a:fld id="{71174F98-63E8-437B-940F-066D406842AC}" type="slidenum">
              <a:rPr lang="en-US" sz="1000" smtClean="0">
                <a:solidFill>
                  <a:schemeClr val="bg1">
                    <a:lumMod val="95000"/>
                  </a:schemeClr>
                </a:solidFill>
              </a:rPr>
              <a:pPr algn="r">
                <a:defRPr/>
              </a:pPr>
              <a:t>17</a:t>
            </a:fld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3513306" y="5543610"/>
            <a:ext cx="296694" cy="95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8019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79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79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34" grpId="0" animBg="1"/>
      <p:bldP spid="337935" grpId="0" animBg="1"/>
      <p:bldP spid="337936" grpId="0" animBg="1"/>
      <p:bldP spid="337938" grpId="0" animBg="1"/>
      <p:bldP spid="337940" grpId="0" animBg="1"/>
      <p:bldP spid="337959" grpId="0" autoUpdateAnimBg="0"/>
      <p:bldP spid="337960" grpId="0" autoUpdateAnimBg="0"/>
      <p:bldP spid="337961" grpId="0" autoUpdateAnimBg="0"/>
      <p:bldP spid="337962" grpId="0" animBg="1" autoUpdateAnimBg="0"/>
      <p:bldP spid="337968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ChangeArrowheads="1"/>
          </p:cNvSpPr>
          <p:nvPr/>
        </p:nvSpPr>
        <p:spPr bwMode="auto">
          <a:xfrm>
            <a:off x="533400" y="304800"/>
            <a:ext cx="8153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kumimoji="1" lang="ru-RU" sz="3200" b="1" dirty="0">
                <a:solidFill>
                  <a:srgbClr val="7030A0"/>
                </a:solidFill>
              </a:rPr>
              <a:t>Задача 1, Решения</a:t>
            </a:r>
            <a:endParaRPr kumimoji="1" lang="en-US" sz="3200" b="1" dirty="0">
              <a:solidFill>
                <a:srgbClr val="7030A0"/>
              </a:solidFill>
            </a:endParaRPr>
          </a:p>
        </p:txBody>
      </p:sp>
      <p:sp>
        <p:nvSpPr>
          <p:cNvPr id="337923" name="Rectangle 3"/>
          <p:cNvSpPr>
            <a:spLocks noChangeArrowheads="1"/>
          </p:cNvSpPr>
          <p:nvPr/>
        </p:nvSpPr>
        <p:spPr bwMode="auto">
          <a:xfrm>
            <a:off x="762000" y="838200"/>
            <a:ext cx="7848600" cy="76200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37924" name="Oval 4"/>
          <p:cNvSpPr>
            <a:spLocks noChangeArrowheads="1"/>
          </p:cNvSpPr>
          <p:nvPr/>
        </p:nvSpPr>
        <p:spPr bwMode="auto">
          <a:xfrm>
            <a:off x="6934200" y="88265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>
                <a:solidFill>
                  <a:schemeClr val="bg1"/>
                </a:solidFill>
                <a:cs typeface="Arial" pitchFamily="34" charset="0"/>
              </a:rPr>
              <a:t>C1</a:t>
            </a:r>
          </a:p>
        </p:txBody>
      </p:sp>
      <p:sp>
        <p:nvSpPr>
          <p:cNvPr id="337925" name="Oval 5"/>
          <p:cNvSpPr>
            <a:spLocks noChangeArrowheads="1"/>
          </p:cNvSpPr>
          <p:nvPr/>
        </p:nvSpPr>
        <p:spPr bwMode="auto">
          <a:xfrm>
            <a:off x="6934200" y="240665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  <a:cs typeface="Arial" pitchFamily="34" charset="0"/>
              </a:rPr>
              <a:t>C2</a:t>
            </a:r>
          </a:p>
        </p:txBody>
      </p:sp>
      <p:sp>
        <p:nvSpPr>
          <p:cNvPr id="337926" name="Oval 6"/>
          <p:cNvSpPr>
            <a:spLocks noChangeArrowheads="1"/>
          </p:cNvSpPr>
          <p:nvPr/>
        </p:nvSpPr>
        <p:spPr bwMode="auto">
          <a:xfrm>
            <a:off x="6934200" y="4083050"/>
            <a:ext cx="685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  <a:cs typeface="Arial" pitchFamily="34" charset="0"/>
              </a:rPr>
              <a:t>C3</a:t>
            </a:r>
          </a:p>
        </p:txBody>
      </p:sp>
      <p:sp>
        <p:nvSpPr>
          <p:cNvPr id="337927" name="Rectangle 7"/>
          <p:cNvSpPr>
            <a:spLocks noChangeArrowheads="1"/>
          </p:cNvSpPr>
          <p:nvPr/>
        </p:nvSpPr>
        <p:spPr bwMode="auto">
          <a:xfrm>
            <a:off x="4114800" y="1416050"/>
            <a:ext cx="533400" cy="5334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cs typeface="Arial" pitchFamily="34" charset="0"/>
              </a:rPr>
              <a:t>W1</a:t>
            </a:r>
          </a:p>
        </p:txBody>
      </p:sp>
      <p:sp>
        <p:nvSpPr>
          <p:cNvPr id="337928" name="Rectangle 8"/>
          <p:cNvSpPr>
            <a:spLocks noChangeArrowheads="1"/>
          </p:cNvSpPr>
          <p:nvPr/>
        </p:nvSpPr>
        <p:spPr bwMode="auto">
          <a:xfrm>
            <a:off x="4114800" y="3397250"/>
            <a:ext cx="533400" cy="5334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cs typeface="Arial" pitchFamily="34" charset="0"/>
              </a:rPr>
              <a:t>W2</a:t>
            </a:r>
          </a:p>
        </p:txBody>
      </p:sp>
      <p:sp>
        <p:nvSpPr>
          <p:cNvPr id="337929" name="AutoShape 9"/>
          <p:cNvSpPr>
            <a:spLocks noChangeArrowheads="1"/>
          </p:cNvSpPr>
          <p:nvPr/>
        </p:nvSpPr>
        <p:spPr bwMode="auto">
          <a:xfrm>
            <a:off x="1828800" y="1416050"/>
            <a:ext cx="762000" cy="53340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cs typeface="Arial" pitchFamily="34" charset="0"/>
              </a:rPr>
              <a:t>P1</a:t>
            </a:r>
          </a:p>
        </p:txBody>
      </p:sp>
      <p:sp>
        <p:nvSpPr>
          <p:cNvPr id="337930" name="AutoShape 10"/>
          <p:cNvSpPr>
            <a:spLocks noChangeArrowheads="1"/>
          </p:cNvSpPr>
          <p:nvPr/>
        </p:nvSpPr>
        <p:spPr bwMode="auto">
          <a:xfrm>
            <a:off x="1828800" y="3397250"/>
            <a:ext cx="762000" cy="53340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cs typeface="Arial" pitchFamily="34" charset="0"/>
              </a:rPr>
              <a:t>P2</a:t>
            </a:r>
          </a:p>
        </p:txBody>
      </p:sp>
      <p:sp>
        <p:nvSpPr>
          <p:cNvPr id="337931" name="Line 11"/>
          <p:cNvSpPr>
            <a:spLocks noChangeShapeType="1"/>
          </p:cNvSpPr>
          <p:nvPr/>
        </p:nvSpPr>
        <p:spPr bwMode="auto">
          <a:xfrm flipV="1">
            <a:off x="4648200" y="1219200"/>
            <a:ext cx="2286000" cy="304800"/>
          </a:xfrm>
          <a:prstGeom prst="line">
            <a:avLst/>
          </a:prstGeom>
          <a:noFill/>
          <a:ln w="63500">
            <a:solidFill>
              <a:srgbClr val="0033CC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7932" name="Line 12"/>
          <p:cNvSpPr>
            <a:spLocks noChangeShapeType="1"/>
          </p:cNvSpPr>
          <p:nvPr/>
        </p:nvSpPr>
        <p:spPr bwMode="auto">
          <a:xfrm>
            <a:off x="4648200" y="1676400"/>
            <a:ext cx="2286000" cy="1066800"/>
          </a:xfrm>
          <a:prstGeom prst="line">
            <a:avLst/>
          </a:prstGeom>
          <a:noFill/>
          <a:ln w="63500">
            <a:solidFill>
              <a:srgbClr val="0033CC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7933" name="Line 13"/>
          <p:cNvSpPr>
            <a:spLocks noChangeShapeType="1"/>
          </p:cNvSpPr>
          <p:nvPr/>
        </p:nvSpPr>
        <p:spPr bwMode="auto">
          <a:xfrm>
            <a:off x="4648200" y="1905000"/>
            <a:ext cx="2286000" cy="2438400"/>
          </a:xfrm>
          <a:prstGeom prst="line">
            <a:avLst/>
          </a:prstGeom>
          <a:noFill/>
          <a:ln w="63500">
            <a:solidFill>
              <a:srgbClr val="0033CC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7934" name="Line 14"/>
          <p:cNvSpPr>
            <a:spLocks noChangeShapeType="1"/>
          </p:cNvSpPr>
          <p:nvPr/>
        </p:nvSpPr>
        <p:spPr bwMode="auto">
          <a:xfrm flipV="1">
            <a:off x="4648200" y="1263650"/>
            <a:ext cx="2286000" cy="2209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7935" name="Line 15"/>
          <p:cNvSpPr>
            <a:spLocks noChangeShapeType="1"/>
          </p:cNvSpPr>
          <p:nvPr/>
        </p:nvSpPr>
        <p:spPr bwMode="auto">
          <a:xfrm flipV="1">
            <a:off x="4648200" y="2787650"/>
            <a:ext cx="2286000" cy="8382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7936" name="Line 16"/>
          <p:cNvSpPr>
            <a:spLocks noChangeShapeType="1"/>
          </p:cNvSpPr>
          <p:nvPr/>
        </p:nvSpPr>
        <p:spPr bwMode="auto">
          <a:xfrm>
            <a:off x="4648200" y="3778250"/>
            <a:ext cx="2286000" cy="685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7937" name="Line 17"/>
          <p:cNvSpPr>
            <a:spLocks noChangeShapeType="1"/>
          </p:cNvSpPr>
          <p:nvPr/>
        </p:nvSpPr>
        <p:spPr bwMode="auto">
          <a:xfrm>
            <a:off x="2590800" y="1568450"/>
            <a:ext cx="1524000" cy="0"/>
          </a:xfrm>
          <a:prstGeom prst="line">
            <a:avLst/>
          </a:prstGeom>
          <a:noFill/>
          <a:ln w="63500">
            <a:solidFill>
              <a:srgbClr val="0033CC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7938" name="Line 18"/>
          <p:cNvSpPr>
            <a:spLocks noChangeShapeType="1"/>
          </p:cNvSpPr>
          <p:nvPr/>
        </p:nvSpPr>
        <p:spPr bwMode="auto">
          <a:xfrm>
            <a:off x="2590800" y="1720850"/>
            <a:ext cx="1524000" cy="1828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7939" name="Line 19"/>
          <p:cNvSpPr>
            <a:spLocks noChangeShapeType="1"/>
          </p:cNvSpPr>
          <p:nvPr/>
        </p:nvSpPr>
        <p:spPr bwMode="auto">
          <a:xfrm flipV="1">
            <a:off x="2590800" y="1720850"/>
            <a:ext cx="1524000" cy="1828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7940" name="Line 20"/>
          <p:cNvSpPr>
            <a:spLocks noChangeShapeType="1"/>
          </p:cNvSpPr>
          <p:nvPr/>
        </p:nvSpPr>
        <p:spPr bwMode="auto">
          <a:xfrm>
            <a:off x="2590800" y="3702050"/>
            <a:ext cx="1524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7941" name="Text Box 21"/>
          <p:cNvSpPr txBox="1">
            <a:spLocks noChangeArrowheads="1"/>
          </p:cNvSpPr>
          <p:nvPr/>
        </p:nvSpPr>
        <p:spPr bwMode="auto">
          <a:xfrm>
            <a:off x="3048000" y="118745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0</a:t>
            </a:r>
          </a:p>
        </p:txBody>
      </p:sp>
      <p:sp>
        <p:nvSpPr>
          <p:cNvPr id="337942" name="Text Box 22"/>
          <p:cNvSpPr txBox="1">
            <a:spLocks noChangeArrowheads="1"/>
          </p:cNvSpPr>
          <p:nvPr/>
        </p:nvSpPr>
        <p:spPr bwMode="auto">
          <a:xfrm>
            <a:off x="2819400" y="271145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4</a:t>
            </a:r>
          </a:p>
        </p:txBody>
      </p:sp>
      <p:sp>
        <p:nvSpPr>
          <p:cNvPr id="337943" name="Text Box 23"/>
          <p:cNvSpPr txBox="1">
            <a:spLocks noChangeArrowheads="1"/>
          </p:cNvSpPr>
          <p:nvPr/>
        </p:nvSpPr>
        <p:spPr bwMode="auto">
          <a:xfrm>
            <a:off x="2819400" y="179705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5</a:t>
            </a:r>
          </a:p>
        </p:txBody>
      </p:sp>
      <p:sp>
        <p:nvSpPr>
          <p:cNvPr id="337944" name="Text Box 24"/>
          <p:cNvSpPr txBox="1">
            <a:spLocks noChangeArrowheads="1"/>
          </p:cNvSpPr>
          <p:nvPr/>
        </p:nvSpPr>
        <p:spPr bwMode="auto">
          <a:xfrm>
            <a:off x="3048000" y="332105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2</a:t>
            </a:r>
          </a:p>
        </p:txBody>
      </p:sp>
      <p:sp>
        <p:nvSpPr>
          <p:cNvPr id="337945" name="Text Box 25"/>
          <p:cNvSpPr txBox="1">
            <a:spLocks noChangeArrowheads="1"/>
          </p:cNvSpPr>
          <p:nvPr/>
        </p:nvSpPr>
        <p:spPr bwMode="auto">
          <a:xfrm>
            <a:off x="5105400" y="103505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3</a:t>
            </a:r>
          </a:p>
        </p:txBody>
      </p:sp>
      <p:sp>
        <p:nvSpPr>
          <p:cNvPr id="337946" name="Text Box 26"/>
          <p:cNvSpPr txBox="1">
            <a:spLocks noChangeArrowheads="1"/>
          </p:cNvSpPr>
          <p:nvPr/>
        </p:nvSpPr>
        <p:spPr bwMode="auto">
          <a:xfrm>
            <a:off x="5181600" y="164465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4</a:t>
            </a:r>
          </a:p>
        </p:txBody>
      </p:sp>
      <p:sp>
        <p:nvSpPr>
          <p:cNvPr id="337947" name="Text Box 27"/>
          <p:cNvSpPr txBox="1">
            <a:spLocks noChangeArrowheads="1"/>
          </p:cNvSpPr>
          <p:nvPr/>
        </p:nvSpPr>
        <p:spPr bwMode="auto">
          <a:xfrm>
            <a:off x="5029200" y="202565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5</a:t>
            </a:r>
          </a:p>
        </p:txBody>
      </p:sp>
      <p:sp>
        <p:nvSpPr>
          <p:cNvPr id="337948" name="Text Box 28"/>
          <p:cNvSpPr txBox="1">
            <a:spLocks noChangeArrowheads="1"/>
          </p:cNvSpPr>
          <p:nvPr/>
        </p:nvSpPr>
        <p:spPr bwMode="auto">
          <a:xfrm>
            <a:off x="4724400" y="278765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2</a:t>
            </a:r>
          </a:p>
        </p:txBody>
      </p:sp>
      <p:sp>
        <p:nvSpPr>
          <p:cNvPr id="337949" name="Text Box 29"/>
          <p:cNvSpPr txBox="1">
            <a:spLocks noChangeArrowheads="1"/>
          </p:cNvSpPr>
          <p:nvPr/>
        </p:nvSpPr>
        <p:spPr bwMode="auto">
          <a:xfrm>
            <a:off x="5181600" y="301625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1</a:t>
            </a:r>
          </a:p>
        </p:txBody>
      </p:sp>
      <p:sp>
        <p:nvSpPr>
          <p:cNvPr id="337950" name="Text Box 30"/>
          <p:cNvSpPr txBox="1">
            <a:spLocks noChangeArrowheads="1"/>
          </p:cNvSpPr>
          <p:nvPr/>
        </p:nvSpPr>
        <p:spPr bwMode="auto">
          <a:xfrm>
            <a:off x="5181600" y="362585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2</a:t>
            </a:r>
          </a:p>
        </p:txBody>
      </p:sp>
      <p:sp>
        <p:nvSpPr>
          <p:cNvPr id="337952" name="Text Box 32"/>
          <p:cNvSpPr txBox="1">
            <a:spLocks noChangeArrowheads="1"/>
          </p:cNvSpPr>
          <p:nvPr/>
        </p:nvSpPr>
        <p:spPr bwMode="auto">
          <a:xfrm>
            <a:off x="7696200" y="1187450"/>
            <a:ext cx="5950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50K</a:t>
            </a:r>
          </a:p>
        </p:txBody>
      </p:sp>
      <p:sp>
        <p:nvSpPr>
          <p:cNvPr id="337953" name="Text Box 33"/>
          <p:cNvSpPr txBox="1">
            <a:spLocks noChangeArrowheads="1"/>
          </p:cNvSpPr>
          <p:nvPr/>
        </p:nvSpPr>
        <p:spPr bwMode="auto">
          <a:xfrm>
            <a:off x="7696200" y="2559050"/>
            <a:ext cx="7232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100K</a:t>
            </a:r>
          </a:p>
        </p:txBody>
      </p:sp>
      <p:sp>
        <p:nvSpPr>
          <p:cNvPr id="337954" name="Text Box 34"/>
          <p:cNvSpPr txBox="1">
            <a:spLocks noChangeArrowheads="1"/>
          </p:cNvSpPr>
          <p:nvPr/>
        </p:nvSpPr>
        <p:spPr bwMode="auto">
          <a:xfrm>
            <a:off x="7696200" y="3930650"/>
            <a:ext cx="5950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cs typeface="Arial" pitchFamily="34" charset="0"/>
              </a:rPr>
              <a:t>50K</a:t>
            </a:r>
          </a:p>
        </p:txBody>
      </p:sp>
      <p:sp>
        <p:nvSpPr>
          <p:cNvPr id="337956" name="Text Box 36"/>
          <p:cNvSpPr txBox="1">
            <a:spLocks noChangeArrowheads="1"/>
          </p:cNvSpPr>
          <p:nvPr/>
        </p:nvSpPr>
        <p:spPr bwMode="auto">
          <a:xfrm>
            <a:off x="990600" y="3473450"/>
            <a:ext cx="5950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cs typeface="Arial" pitchFamily="34" charset="0"/>
              </a:rPr>
              <a:t>60K</a:t>
            </a:r>
          </a:p>
        </p:txBody>
      </p:sp>
      <p:sp>
        <p:nvSpPr>
          <p:cNvPr id="337957" name="Text Box 37"/>
          <p:cNvSpPr txBox="1">
            <a:spLocks noChangeArrowheads="1"/>
          </p:cNvSpPr>
          <p:nvPr/>
        </p:nvSpPr>
        <p:spPr bwMode="auto">
          <a:xfrm>
            <a:off x="121537" y="1504696"/>
            <a:ext cx="1707263" cy="369332"/>
          </a:xfrm>
          <a:prstGeom prst="rect">
            <a:avLst/>
          </a:prstGeom>
          <a:noFill/>
          <a:ln w="19050" cap="sq">
            <a:noFill/>
            <a:miter lim="800000"/>
            <a:headEnd type="none" w="sm" len="sm"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dirty="0">
                <a:cs typeface="Arial" pitchFamily="34" charset="0"/>
              </a:rPr>
              <a:t>Безграничный</a:t>
            </a:r>
            <a:endParaRPr lang="en-US" dirty="0">
              <a:cs typeface="Arial" pitchFamily="34" charset="0"/>
            </a:endParaRPr>
          </a:p>
        </p:txBody>
      </p:sp>
      <p:sp>
        <p:nvSpPr>
          <p:cNvPr id="337959" name="Text Box 39"/>
          <p:cNvSpPr txBox="1">
            <a:spLocks noChangeArrowheads="1"/>
          </p:cNvSpPr>
          <p:nvPr/>
        </p:nvSpPr>
        <p:spPr bwMode="auto">
          <a:xfrm>
            <a:off x="4021155" y="3929033"/>
            <a:ext cx="784190" cy="400110"/>
          </a:xfrm>
          <a:prstGeom prst="rect">
            <a:avLst/>
          </a:prstGeom>
          <a:noFill/>
          <a:ln w="19050" cap="sq">
            <a:noFill/>
            <a:miter lim="800000"/>
            <a:headEnd type="none" w="sm" len="sm"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>
                <a:solidFill>
                  <a:srgbClr val="FF3300"/>
                </a:solidFill>
                <a:cs typeface="Arial" pitchFamily="34" charset="0"/>
              </a:rPr>
              <a:t>200K</a:t>
            </a:r>
          </a:p>
        </p:txBody>
      </p:sp>
      <p:sp>
        <p:nvSpPr>
          <p:cNvPr id="337960" name="Text Box 40"/>
          <p:cNvSpPr txBox="1">
            <a:spLocks noChangeArrowheads="1"/>
          </p:cNvSpPr>
          <p:nvPr/>
        </p:nvSpPr>
        <p:spPr bwMode="auto">
          <a:xfrm>
            <a:off x="1905000" y="3930650"/>
            <a:ext cx="64152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3300"/>
                </a:solidFill>
                <a:cs typeface="Arial" pitchFamily="34" charset="0"/>
              </a:rPr>
              <a:t>60K</a:t>
            </a:r>
          </a:p>
        </p:txBody>
      </p:sp>
      <p:sp>
        <p:nvSpPr>
          <p:cNvPr id="337961" name="Text Box 41"/>
          <p:cNvSpPr txBox="1">
            <a:spLocks noChangeArrowheads="1"/>
          </p:cNvSpPr>
          <p:nvPr/>
        </p:nvSpPr>
        <p:spPr bwMode="auto">
          <a:xfrm>
            <a:off x="1735155" y="1947833"/>
            <a:ext cx="784190" cy="400110"/>
          </a:xfrm>
          <a:prstGeom prst="rect">
            <a:avLst/>
          </a:prstGeom>
          <a:noFill/>
          <a:ln w="19050" cap="sq">
            <a:noFill/>
            <a:miter lim="800000"/>
            <a:headEnd type="none" w="sm" len="sm"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>
                <a:solidFill>
                  <a:srgbClr val="FF3300"/>
                </a:solidFill>
                <a:cs typeface="Arial" pitchFamily="34" charset="0"/>
              </a:rPr>
              <a:t>140K</a:t>
            </a:r>
          </a:p>
        </p:txBody>
      </p:sp>
      <p:sp>
        <p:nvSpPr>
          <p:cNvPr id="337962" name="Text Box 42"/>
          <p:cNvSpPr txBox="1">
            <a:spLocks noChangeArrowheads="1"/>
          </p:cNvSpPr>
          <p:nvPr/>
        </p:nvSpPr>
        <p:spPr bwMode="auto">
          <a:xfrm>
            <a:off x="187125" y="4789508"/>
            <a:ext cx="6955238" cy="369332"/>
          </a:xfrm>
          <a:prstGeom prst="rect">
            <a:avLst/>
          </a:prstGeom>
          <a:solidFill>
            <a:srgbClr val="FFCCCC"/>
          </a:solidFill>
          <a:ln w="19050" cap="sq">
            <a:noFill/>
            <a:miter lim="800000"/>
            <a:headEnd type="none" w="sm" len="sm"/>
            <a:tailEnd/>
          </a:ln>
          <a:effectLst>
            <a:prstShdw prst="shdw17" dist="17961" dir="2700000">
              <a:srgbClr val="FFCCCC">
                <a:gamma/>
                <a:shade val="60000"/>
                <a:invGamma/>
              </a:srgbClr>
            </a:prstShdw>
          </a:effectLst>
        </p:spPr>
        <p:txBody>
          <a:bodyPr wrap="none" anchor="ctr">
            <a:spAutoFit/>
          </a:bodyPr>
          <a:lstStyle/>
          <a:p>
            <a:pPr algn="ctr"/>
            <a:r>
              <a:rPr lang="ru-RU" dirty="0"/>
              <a:t>Общие Затраты</a:t>
            </a:r>
            <a:r>
              <a:rPr lang="en-US" dirty="0"/>
              <a:t>= 5</a:t>
            </a:r>
            <a:r>
              <a:rPr lang="en-US" dirty="0">
                <a:sym typeface="Symbol" pitchFamily="18" charset="2"/>
              </a:rPr>
              <a:t>140 + 260 + 250 + 1100 + 250 = 1,120K</a:t>
            </a:r>
          </a:p>
        </p:txBody>
      </p:sp>
      <p:sp>
        <p:nvSpPr>
          <p:cNvPr id="337963" name="Line 43"/>
          <p:cNvSpPr>
            <a:spLocks noChangeShapeType="1"/>
          </p:cNvSpPr>
          <p:nvPr/>
        </p:nvSpPr>
        <p:spPr bwMode="auto">
          <a:xfrm flipV="1">
            <a:off x="4648200" y="1263650"/>
            <a:ext cx="2286000" cy="2209800"/>
          </a:xfrm>
          <a:prstGeom prst="line">
            <a:avLst/>
          </a:prstGeom>
          <a:noFill/>
          <a:ln w="9525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7964" name="Line 44"/>
          <p:cNvSpPr>
            <a:spLocks noChangeShapeType="1"/>
          </p:cNvSpPr>
          <p:nvPr/>
        </p:nvSpPr>
        <p:spPr bwMode="auto">
          <a:xfrm flipV="1">
            <a:off x="4572000" y="2787650"/>
            <a:ext cx="2362200" cy="838200"/>
          </a:xfrm>
          <a:prstGeom prst="line">
            <a:avLst/>
          </a:prstGeom>
          <a:noFill/>
          <a:ln w="9525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7965" name="Line 45"/>
          <p:cNvSpPr>
            <a:spLocks noChangeShapeType="1"/>
          </p:cNvSpPr>
          <p:nvPr/>
        </p:nvSpPr>
        <p:spPr bwMode="auto">
          <a:xfrm>
            <a:off x="4648200" y="3778250"/>
            <a:ext cx="2286000" cy="685800"/>
          </a:xfrm>
          <a:prstGeom prst="line">
            <a:avLst/>
          </a:prstGeom>
          <a:noFill/>
          <a:ln w="9525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7966" name="Line 46"/>
          <p:cNvSpPr>
            <a:spLocks noChangeShapeType="1"/>
          </p:cNvSpPr>
          <p:nvPr/>
        </p:nvSpPr>
        <p:spPr bwMode="auto">
          <a:xfrm>
            <a:off x="2590800" y="1720850"/>
            <a:ext cx="1524000" cy="1828800"/>
          </a:xfrm>
          <a:prstGeom prst="line">
            <a:avLst/>
          </a:prstGeom>
          <a:noFill/>
          <a:ln w="9525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337967" name="Line 47"/>
          <p:cNvSpPr>
            <a:spLocks noChangeShapeType="1"/>
          </p:cNvSpPr>
          <p:nvPr/>
        </p:nvSpPr>
        <p:spPr bwMode="auto">
          <a:xfrm>
            <a:off x="2590800" y="3702050"/>
            <a:ext cx="1524000" cy="0"/>
          </a:xfrm>
          <a:prstGeom prst="line">
            <a:avLst/>
          </a:prstGeom>
          <a:noFill/>
          <a:ln w="9525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50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994525" y="6324600"/>
            <a:ext cx="1905000" cy="457200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endParaRPr lang="en-US" sz="1000" dirty="0">
              <a:solidFill>
                <a:schemeClr val="bg1"/>
              </a:solidFill>
            </a:endParaRPr>
          </a:p>
          <a:p>
            <a:pPr algn="r">
              <a:defRPr/>
            </a:pPr>
            <a:fld id="{71174F98-63E8-437B-940F-066D406842AC}" type="slidenum">
              <a:rPr lang="en-US" sz="1000" smtClean="0">
                <a:solidFill>
                  <a:schemeClr val="bg1">
                    <a:lumMod val="95000"/>
                  </a:schemeClr>
                </a:solidFill>
              </a:rPr>
              <a:pPr algn="r">
                <a:defRPr/>
              </a:pPr>
              <a:t>18</a:t>
            </a:fld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228600" y="4572000"/>
            <a:ext cx="1357035" cy="0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2"/>
          <p:cNvSpPr>
            <a:spLocks noChangeArrowheads="1"/>
          </p:cNvSpPr>
          <p:nvPr/>
        </p:nvSpPr>
        <p:spPr bwMode="auto">
          <a:xfrm>
            <a:off x="1735155" y="4267200"/>
            <a:ext cx="3302151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kumimoji="1" lang="ru-RU" sz="2000" b="1" dirty="0">
                <a:solidFill>
                  <a:srgbClr val="C00000"/>
                </a:solidFill>
              </a:rPr>
              <a:t>Эвристическое Решение</a:t>
            </a:r>
            <a:endParaRPr kumimoji="1" lang="en-US" sz="2000" b="1" dirty="0">
              <a:solidFill>
                <a:srgbClr val="C00000"/>
              </a:solidFill>
            </a:endParaRPr>
          </a:p>
        </p:txBody>
      </p:sp>
      <p:sp>
        <p:nvSpPr>
          <p:cNvPr id="53" name="Text Box 42"/>
          <p:cNvSpPr txBox="1">
            <a:spLocks noChangeArrowheads="1"/>
          </p:cNvSpPr>
          <p:nvPr/>
        </p:nvSpPr>
        <p:spPr bwMode="auto">
          <a:xfrm>
            <a:off x="-98207" y="5560496"/>
            <a:ext cx="7525906" cy="369332"/>
          </a:xfrm>
          <a:prstGeom prst="rect">
            <a:avLst/>
          </a:prstGeom>
          <a:solidFill>
            <a:srgbClr val="FFCCCC"/>
          </a:solidFill>
          <a:ln w="19050" cap="sq">
            <a:noFill/>
            <a:miter lim="800000"/>
            <a:headEnd type="none" w="sm" len="sm"/>
            <a:tailEnd/>
          </a:ln>
          <a:effectLst>
            <a:prstShdw prst="shdw17" dist="17961" dir="2700000">
              <a:srgbClr val="FFCCCC">
                <a:gamma/>
                <a:shade val="60000"/>
                <a:invGamma/>
              </a:srgbClr>
            </a:prstShdw>
          </a:effectLst>
        </p:spPr>
        <p:txBody>
          <a:bodyPr wrap="none" anchor="ctr">
            <a:spAutoFit/>
          </a:bodyPr>
          <a:lstStyle/>
          <a:p>
            <a:pPr algn="ctr"/>
            <a:r>
              <a:rPr lang="ru-RU" dirty="0"/>
              <a:t>Общие Затраты </a:t>
            </a:r>
            <a:r>
              <a:rPr lang="en-US" dirty="0"/>
              <a:t>= 0</a:t>
            </a:r>
            <a:r>
              <a:rPr lang="en-US" dirty="0">
                <a:sym typeface="Symbol" pitchFamily="18" charset="2"/>
              </a:rPr>
              <a:t>140 + 260 + 350 + 440 + 550 + 1x60 = 740K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242887" y="5394325"/>
            <a:ext cx="1357035" cy="0"/>
          </a:xfrm>
          <a:prstGeom prst="line">
            <a:avLst/>
          </a:prstGeom>
          <a:ln w="63500">
            <a:solidFill>
              <a:srgbClr val="00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2"/>
          <p:cNvSpPr>
            <a:spLocks noChangeArrowheads="1"/>
          </p:cNvSpPr>
          <p:nvPr/>
        </p:nvSpPr>
        <p:spPr bwMode="auto">
          <a:xfrm>
            <a:off x="1749442" y="5089525"/>
            <a:ext cx="283684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kumimoji="1" lang="ru-RU" sz="2000" b="1" dirty="0">
                <a:solidFill>
                  <a:srgbClr val="C00000"/>
                </a:solidFill>
              </a:rPr>
              <a:t>Точное </a:t>
            </a:r>
            <a:r>
              <a:rPr kumimoji="1" lang="en-US" sz="2000" b="1" dirty="0">
                <a:solidFill>
                  <a:srgbClr val="C00000"/>
                </a:solidFill>
              </a:rPr>
              <a:t>LP</a:t>
            </a:r>
            <a:r>
              <a:rPr kumimoji="1" lang="ru-RU" sz="2000" b="1" dirty="0">
                <a:solidFill>
                  <a:srgbClr val="C00000"/>
                </a:solidFill>
              </a:rPr>
              <a:t> Решение</a:t>
            </a:r>
            <a:endParaRPr kumimoji="1" lang="en-US" sz="2000" b="1" dirty="0">
              <a:solidFill>
                <a:srgbClr val="C00000"/>
              </a:solidFill>
            </a:endParaRPr>
          </a:p>
        </p:txBody>
      </p:sp>
      <p:sp>
        <p:nvSpPr>
          <p:cNvPr id="57" name="Line 47"/>
          <p:cNvSpPr>
            <a:spLocks noChangeShapeType="1"/>
          </p:cNvSpPr>
          <p:nvPr/>
        </p:nvSpPr>
        <p:spPr bwMode="auto">
          <a:xfrm>
            <a:off x="2590800" y="3810000"/>
            <a:ext cx="1524000" cy="0"/>
          </a:xfrm>
          <a:prstGeom prst="line">
            <a:avLst/>
          </a:prstGeom>
          <a:noFill/>
          <a:ln w="63500" cap="sq">
            <a:solidFill>
              <a:srgbClr val="0033CC"/>
            </a:solidFill>
            <a:round/>
            <a:headEnd type="none" w="sm" len="sm"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  <p:sp>
        <p:nvSpPr>
          <p:cNvPr id="58" name="Line 44"/>
          <p:cNvSpPr>
            <a:spLocks noChangeShapeType="1"/>
          </p:cNvSpPr>
          <p:nvPr/>
        </p:nvSpPr>
        <p:spPr bwMode="auto">
          <a:xfrm flipV="1">
            <a:off x="4648200" y="2895600"/>
            <a:ext cx="2362200" cy="838200"/>
          </a:xfrm>
          <a:prstGeom prst="line">
            <a:avLst/>
          </a:prstGeom>
          <a:noFill/>
          <a:ln w="63500" cap="sq">
            <a:solidFill>
              <a:srgbClr val="0033CC"/>
            </a:solidFill>
            <a:round/>
            <a:headEnd type="none" w="sm" len="sm"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9372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34" grpId="0" animBg="1"/>
      <p:bldP spid="337935" grpId="0" animBg="1"/>
      <p:bldP spid="337936" grpId="0" animBg="1"/>
      <p:bldP spid="337938" grpId="0" animBg="1"/>
      <p:bldP spid="337940" grpId="0" animBg="1"/>
      <p:bldP spid="337959" grpId="0" autoUpdateAnimBg="0"/>
      <p:bldP spid="337960" grpId="0" autoUpdateAnimBg="0"/>
      <p:bldP spid="337961" grpId="0" autoUpdateAnimBg="0"/>
      <p:bldP spid="337962" grpId="0" animBg="1" autoUpdateAnimBg="0"/>
      <p:bldP spid="53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y-KG" sz="2400" dirty="0">
                <a:solidFill>
                  <a:srgbClr val="006600"/>
                </a:solidFill>
              </a:rPr>
              <a:t>Стратегия маршрутизации и планирования</a:t>
            </a:r>
            <a:endParaRPr lang="en-US" sz="2400" dirty="0">
              <a:solidFill>
                <a:srgbClr val="0066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40BD37-EC3B-4379-8979-5453C3E89ED7}" type="slidenum">
              <a:rPr lang="en-GB" smtClean="0"/>
              <a:pPr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4441494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685800" y="534193"/>
            <a:ext cx="7924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</a:rPr>
              <a:t>Стратегия маршрутизации и планирования</a:t>
            </a:r>
            <a:endParaRPr lang="en-US" altLang="ko-KR" sz="2800" b="1" dirty="0">
              <a:solidFill>
                <a:srgbClr val="7030A0"/>
              </a:solidFill>
              <a:ea typeface="Gulim" pitchFamily="34" charset="-127"/>
            </a:endParaRP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571500" y="1443841"/>
            <a:ext cx="81534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/>
            <a:r>
              <a:rPr lang="ru-RU" sz="2000" dirty="0"/>
              <a:t>Цель</a:t>
            </a:r>
            <a:r>
              <a:rPr lang="en-US" sz="2000" dirty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/>
              <a:t>Найти возможные решения проблем распределения и планирования</a:t>
            </a: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ru-RU" sz="2000" dirty="0"/>
              <a:t>Затем улучшить их с помощью местных методов поиска.</a:t>
            </a:r>
            <a:endParaRPr lang="en-US" sz="2000" dirty="0"/>
          </a:p>
          <a:p>
            <a:pPr marL="914400" lvl="1" indent="-457200"/>
            <a:r>
              <a:rPr lang="ru-RU" sz="2000" u="sng" dirty="0"/>
              <a:t>Три типа проблем в частности</a:t>
            </a:r>
            <a:r>
              <a:rPr lang="en-US" sz="2000" u="sng" dirty="0"/>
              <a:t>:</a:t>
            </a:r>
          </a:p>
          <a:p>
            <a:pPr marL="914400" lvl="1" indent="-457200">
              <a:buFontTx/>
              <a:buAutoNum type="arabicPeriod"/>
            </a:pPr>
            <a:r>
              <a:rPr lang="ru-RU" sz="2000" dirty="0"/>
              <a:t>Проблема с Путешествия Продавца (ППП)</a:t>
            </a:r>
            <a:endParaRPr lang="en-US" sz="2000" dirty="0"/>
          </a:p>
          <a:p>
            <a:pPr marL="1371600" lvl="2" indent="-457200">
              <a:buFont typeface="+mj-lt"/>
              <a:buAutoNum type="alphaUcPeriod"/>
            </a:pPr>
            <a:r>
              <a:rPr lang="ru-RU" sz="1600" dirty="0"/>
              <a:t>Ближайший сосед (БС)</a:t>
            </a:r>
          </a:p>
          <a:p>
            <a:pPr marL="1371600" lvl="2" indent="-457200">
              <a:buFont typeface="+mj-lt"/>
              <a:buAutoNum type="alphaUcPeriod"/>
            </a:pPr>
            <a:r>
              <a:rPr lang="ru-RU" sz="1600" dirty="0"/>
              <a:t>Ближайшее помещение (БП)</a:t>
            </a:r>
          </a:p>
          <a:p>
            <a:pPr marL="1371600" lvl="2" indent="-457200">
              <a:buFont typeface="+mj-lt"/>
              <a:buAutoNum type="alphaUcPeriod"/>
            </a:pPr>
            <a:r>
              <a:rPr lang="ru-RU" sz="1600" dirty="0"/>
              <a:t>Локальный поиск эвристики (ЛПЭ)</a:t>
            </a:r>
            <a:endParaRPr lang="en-US" sz="1600" dirty="0"/>
          </a:p>
          <a:p>
            <a:pPr marL="914400" lvl="1" indent="-457200">
              <a:buFontTx/>
              <a:buAutoNum type="arabicPeriod"/>
            </a:pPr>
            <a:r>
              <a:rPr lang="ru-RU" sz="2000" dirty="0"/>
              <a:t>Проблема с маршрутизацией транспортного средства </a:t>
            </a:r>
            <a:r>
              <a:rPr lang="en-US" sz="2000" dirty="0"/>
              <a:t>(</a:t>
            </a:r>
            <a:r>
              <a:rPr lang="ru-RU" sz="2000" dirty="0"/>
              <a:t>ПМТС</a:t>
            </a:r>
            <a:r>
              <a:rPr lang="en-US" sz="2000" dirty="0"/>
              <a:t>)</a:t>
            </a:r>
          </a:p>
          <a:p>
            <a:pPr marL="914400" lvl="1" indent="-457200">
              <a:buFontTx/>
              <a:buAutoNum type="arabicPeriod"/>
            </a:pPr>
            <a:r>
              <a:rPr lang="ru-RU" sz="2000" dirty="0"/>
              <a:t>Проблема маршрутизации транспортного средства с временными окнами(ПМТСВО)</a:t>
            </a: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40BD37-EC3B-4379-8979-5453C3E89ED7}" type="slidenum">
              <a:rPr lang="en-GB" smtClean="0"/>
              <a:pPr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1803638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82638" y="1295400"/>
            <a:ext cx="7585075" cy="5318125"/>
            <a:chOff x="1562" y="8409"/>
            <a:chExt cx="9550" cy="6928"/>
          </a:xfrm>
        </p:grpSpPr>
        <p:pic>
          <p:nvPicPr>
            <p:cNvPr id="44038" name="Picture 4" descr="Logs articles\logsapplicpic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62" y="8409"/>
              <a:ext cx="9372" cy="64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039" name="Text Box 5"/>
            <p:cNvSpPr txBox="1">
              <a:spLocks noChangeArrowheads="1"/>
            </p:cNvSpPr>
            <p:nvPr/>
          </p:nvSpPr>
          <p:spPr bwMode="auto">
            <a:xfrm>
              <a:off x="8130" y="14769"/>
              <a:ext cx="2982" cy="5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r>
                <a:rPr lang="en-US" sz="800" b="0">
                  <a:latin typeface="Times New Roman" pitchFamily="18" charset="0"/>
                </a:rPr>
                <a:t>Source: Paragon Software Systems</a:t>
              </a:r>
            </a:p>
          </p:txBody>
        </p:sp>
      </p:grpSp>
      <p:sp>
        <p:nvSpPr>
          <p:cNvPr id="44035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249237" y="281689"/>
            <a:ext cx="8645526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ru-RU" dirty="0">
                <a:solidFill>
                  <a:srgbClr val="7030A0"/>
                </a:solidFill>
                <a:latin typeface="Comic Sans MS" pitchFamily="66" charset="0"/>
              </a:rPr>
              <a:t>Пример вывода программного обеспечения для маршрутизации и планирования для поставок в Лондоне</a:t>
            </a:r>
            <a:endParaRPr lang="en-IE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44036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646863"/>
            <a:ext cx="393700" cy="22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40BD37-EC3B-4379-8979-5453C3E89ED7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9044206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ChangeArrowheads="1"/>
          </p:cNvSpPr>
          <p:nvPr/>
        </p:nvSpPr>
        <p:spPr bwMode="auto">
          <a:xfrm>
            <a:off x="1" y="293599"/>
            <a:ext cx="91439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ko-KR" sz="2800" b="1" dirty="0">
                <a:solidFill>
                  <a:srgbClr val="7030A0"/>
                </a:solidFill>
                <a:ea typeface="Batang" pitchFamily="18" charset="-127"/>
              </a:rPr>
              <a:t>Проблема с путешествием продавца (ППП)</a:t>
            </a:r>
            <a:endParaRPr lang="en-US" altLang="ko-KR" sz="2800" dirty="0">
              <a:solidFill>
                <a:srgbClr val="7030A0"/>
              </a:solidFill>
              <a:ea typeface="Gulim" pitchFamily="34" charset="-127"/>
            </a:endParaRPr>
          </a:p>
        </p:txBody>
      </p:sp>
      <p:sp>
        <p:nvSpPr>
          <p:cNvPr id="19459" name="Rectangle 8"/>
          <p:cNvSpPr>
            <a:spLocks noChangeArrowheads="1"/>
          </p:cNvSpPr>
          <p:nvPr/>
        </p:nvSpPr>
        <p:spPr bwMode="auto">
          <a:xfrm>
            <a:off x="381000" y="1066800"/>
            <a:ext cx="83820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altLang="ko-KR" b="1" dirty="0">
                <a:solidFill>
                  <a:srgbClr val="FF6600"/>
                </a:solidFill>
                <a:ea typeface="Gulim" pitchFamily="34" charset="-127"/>
                <a:cs typeface="Arial" pitchFamily="34" charset="0"/>
              </a:rPr>
              <a:t>Описание Проблемы</a:t>
            </a:r>
            <a:r>
              <a:rPr lang="en-US" altLang="ko-KR" b="1" dirty="0">
                <a:solidFill>
                  <a:srgbClr val="FF6600"/>
                </a:solidFill>
                <a:ea typeface="Gulim" pitchFamily="34" charset="-127"/>
                <a:cs typeface="Arial" pitchFamily="34" charset="0"/>
              </a:rPr>
              <a:t>:</a:t>
            </a:r>
            <a:endParaRPr lang="en-US" altLang="ko-KR" b="1" dirty="0">
              <a:ea typeface="Gulim" pitchFamily="34" charset="-127"/>
              <a:cs typeface="Times New Roman" pitchFamily="18" charset="0"/>
            </a:endParaRPr>
          </a:p>
          <a:p>
            <a:r>
              <a:rPr lang="ru-RU" altLang="ko-KR" dirty="0">
                <a:ea typeface="Gulim" pitchFamily="34" charset="-127"/>
                <a:cs typeface="Arial" pitchFamily="34" charset="0"/>
              </a:rPr>
              <a:t>Учитывая сеть из n + 1 узлов, {0,1,2, ..., n}, найдите тур, начинающийся и заканчивающийся на узле 0, и охватывайте каждый узел ровно один раз, так что общее расстояние минимально.</a:t>
            </a:r>
            <a:r>
              <a:rPr lang="en-US" altLang="ko-KR" dirty="0">
                <a:ea typeface="Gulim" pitchFamily="34" charset="-127"/>
                <a:cs typeface="Arial" pitchFamily="34" charset="0"/>
              </a:rPr>
              <a:t> </a:t>
            </a:r>
            <a:endParaRPr lang="ru-RU" altLang="ko-KR" dirty="0">
              <a:ea typeface="Gulim" pitchFamily="34" charset="-127"/>
              <a:cs typeface="Arial" pitchFamily="34" charset="0"/>
            </a:endParaRPr>
          </a:p>
          <a:p>
            <a:endParaRPr lang="en-US" altLang="ko-KR" dirty="0">
              <a:ea typeface="Gulim" pitchFamily="34" charset="-127"/>
              <a:cs typeface="Times New Roman" pitchFamily="18" charset="0"/>
            </a:endParaRPr>
          </a:p>
          <a:p>
            <a:r>
              <a:rPr lang="ru-RU" altLang="ko-KR" b="1" dirty="0">
                <a:solidFill>
                  <a:srgbClr val="FF6600"/>
                </a:solidFill>
                <a:ea typeface="Gulim" pitchFamily="34" charset="-127"/>
                <a:cs typeface="Arial" pitchFamily="34" charset="0"/>
              </a:rPr>
              <a:t>Применение</a:t>
            </a:r>
            <a:r>
              <a:rPr lang="en-US" altLang="ko-KR" b="1" dirty="0">
                <a:solidFill>
                  <a:srgbClr val="FF6600"/>
                </a:solidFill>
                <a:ea typeface="Gulim" pitchFamily="34" charset="-127"/>
                <a:cs typeface="Arial" pitchFamily="34" charset="0"/>
              </a:rPr>
              <a:t>:</a:t>
            </a:r>
            <a:endParaRPr lang="en-US" altLang="ko-KR" dirty="0">
              <a:solidFill>
                <a:srgbClr val="FF6600"/>
              </a:solidFill>
              <a:ea typeface="Gulim" pitchFamily="34" charset="-127"/>
              <a:cs typeface="Times New Roman" pitchFamily="18" charset="0"/>
            </a:endParaRPr>
          </a:p>
          <a:p>
            <a:pPr marL="457200" indent="-457200">
              <a:buAutoNum type="arabicPeriod"/>
            </a:pPr>
            <a:r>
              <a:rPr lang="ru-RU" altLang="ko-KR" dirty="0">
                <a:ea typeface="Gulim" pitchFamily="34" charset="-127"/>
                <a:cs typeface="Arial" pitchFamily="34" charset="0"/>
              </a:rPr>
              <a:t>Распределительные операции - туры на одном автомобиле</a:t>
            </a:r>
          </a:p>
          <a:p>
            <a:pPr marL="457200" indent="-457200">
              <a:buAutoNum type="arabicPeriod"/>
            </a:pPr>
            <a:r>
              <a:rPr lang="ru-RU" altLang="ko-KR" dirty="0">
                <a:ea typeface="Gulim" pitchFamily="34" charset="-127"/>
                <a:cs typeface="Arial" pitchFamily="34" charset="0"/>
              </a:rPr>
              <a:t>Планирование производства - изменение времени минимизации</a:t>
            </a:r>
            <a:r>
              <a:rPr lang="en-US" altLang="ko-KR" dirty="0">
                <a:ea typeface="Gulim" pitchFamily="34" charset="-127"/>
                <a:cs typeface="Arial" pitchFamily="34" charset="0"/>
              </a:rPr>
              <a:t> </a:t>
            </a:r>
            <a:endParaRPr lang="ru-RU" altLang="ko-KR" dirty="0">
              <a:ea typeface="Gulim" pitchFamily="34" charset="-127"/>
              <a:cs typeface="Arial" pitchFamily="34" charset="0"/>
            </a:endParaRPr>
          </a:p>
          <a:p>
            <a:endParaRPr lang="en-US" altLang="ko-KR" dirty="0">
              <a:ea typeface="Gulim" pitchFamily="34" charset="-127"/>
              <a:cs typeface="Times New Roman" pitchFamily="18" charset="0"/>
            </a:endParaRPr>
          </a:p>
          <a:p>
            <a:r>
              <a:rPr lang="ru-RU" altLang="ko-KR" b="1" dirty="0">
                <a:solidFill>
                  <a:srgbClr val="FF6600"/>
                </a:solidFill>
                <a:ea typeface="Gulim" pitchFamily="34" charset="-127"/>
                <a:cs typeface="Arial" pitchFamily="34" charset="0"/>
              </a:rPr>
              <a:t>Методы Решения</a:t>
            </a:r>
            <a:r>
              <a:rPr lang="en-US" altLang="ko-KR" b="1" dirty="0">
                <a:solidFill>
                  <a:srgbClr val="FF6600"/>
                </a:solidFill>
                <a:ea typeface="Gulim" pitchFamily="34" charset="-127"/>
                <a:cs typeface="Arial" pitchFamily="34" charset="0"/>
              </a:rPr>
              <a:t>:</a:t>
            </a:r>
            <a:endParaRPr lang="en-US" altLang="ko-KR" dirty="0">
              <a:solidFill>
                <a:srgbClr val="FF6600"/>
              </a:solidFill>
              <a:ea typeface="Gulim" pitchFamily="34" charset="-127"/>
              <a:cs typeface="Times New Roman" pitchFamily="18" charset="0"/>
            </a:endParaRPr>
          </a:p>
          <a:p>
            <a:r>
              <a:rPr lang="ru-RU" altLang="ko-KR" dirty="0">
                <a:ea typeface="Gulim" pitchFamily="34" charset="-127"/>
                <a:cs typeface="Arial" pitchFamily="34" charset="0"/>
              </a:rPr>
              <a:t>1) Эвристика - локальная оптимизация, оптимальность не гарантируется</a:t>
            </a:r>
          </a:p>
          <a:p>
            <a:r>
              <a:rPr lang="ru-RU" altLang="ko-KR" dirty="0">
                <a:ea typeface="Gulim" pitchFamily="34" charset="-127"/>
                <a:cs typeface="Arial" pitchFamily="34" charset="0"/>
              </a:rPr>
              <a:t>	а. Простая эвристика (эвристика строительства)</a:t>
            </a:r>
          </a:p>
          <a:p>
            <a:r>
              <a:rPr lang="ru-RU" altLang="ko-KR" dirty="0">
                <a:ea typeface="Gulim" pitchFamily="34" charset="-127"/>
                <a:cs typeface="Arial" pitchFamily="34" charset="0"/>
              </a:rPr>
              <a:t>	б. Локальный поиск</a:t>
            </a:r>
          </a:p>
          <a:p>
            <a:r>
              <a:rPr lang="ru-RU" altLang="ko-KR" dirty="0">
                <a:ea typeface="Gulim" pitchFamily="34" charset="-127"/>
                <a:cs typeface="Arial" pitchFamily="34" charset="0"/>
              </a:rPr>
              <a:t>2) Точные алгоритмы</a:t>
            </a:r>
          </a:p>
          <a:p>
            <a:r>
              <a:rPr lang="ru-RU" altLang="ko-KR" dirty="0">
                <a:ea typeface="Gulim" pitchFamily="34" charset="-127"/>
                <a:cs typeface="Arial" pitchFamily="34" charset="0"/>
              </a:rPr>
              <a:t>	а. Целочисленное программирование (IP) - </a:t>
            </a:r>
            <a:r>
              <a:rPr lang="ru-RU" altLang="ko-KR" dirty="0" err="1">
                <a:ea typeface="Gulim" pitchFamily="34" charset="-127"/>
                <a:cs typeface="Arial" pitchFamily="34" charset="0"/>
              </a:rPr>
              <a:t>Branch</a:t>
            </a:r>
            <a:r>
              <a:rPr lang="ru-RU" altLang="ko-KR" dirty="0">
                <a:ea typeface="Gulim" pitchFamily="34" charset="-127"/>
                <a:cs typeface="Arial" pitchFamily="34" charset="0"/>
              </a:rPr>
              <a:t> &amp; </a:t>
            </a:r>
            <a:r>
              <a:rPr lang="ru-RU" altLang="ko-KR" dirty="0" err="1">
                <a:ea typeface="Gulim" pitchFamily="34" charset="-127"/>
                <a:cs typeface="Arial" pitchFamily="34" charset="0"/>
              </a:rPr>
              <a:t>Bound</a:t>
            </a:r>
            <a:endParaRPr lang="en-US" altLang="ko-KR" b="1" dirty="0">
              <a:ea typeface="Gulim" pitchFamily="34" charset="-127"/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40BD37-EC3B-4379-8979-5453C3E89ED7}" type="slidenum">
              <a:rPr lang="en-GB" smtClean="0"/>
              <a:pPr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2476663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/>
          <p:cNvSpPr>
            <a:spLocks noChangeArrowheads="1"/>
          </p:cNvSpPr>
          <p:nvPr/>
        </p:nvSpPr>
        <p:spPr bwMode="auto">
          <a:xfrm>
            <a:off x="0" y="38100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ko-KR" sz="2800" b="1" dirty="0">
                <a:solidFill>
                  <a:srgbClr val="7030A0"/>
                </a:solidFill>
                <a:ea typeface="Batang" pitchFamily="18" charset="-127"/>
              </a:rPr>
              <a:t>Проблема с путешествием продавца (ППП)</a:t>
            </a:r>
            <a:endParaRPr lang="en-US" altLang="ko-KR" sz="2800" dirty="0">
              <a:solidFill>
                <a:srgbClr val="7030A0"/>
              </a:solidFill>
              <a:ea typeface="Gulim" pitchFamily="34" charset="-127"/>
            </a:endParaRPr>
          </a:p>
        </p:txBody>
      </p:sp>
      <p:sp>
        <p:nvSpPr>
          <p:cNvPr id="19459" name="Rectangle 8"/>
          <p:cNvSpPr>
            <a:spLocks noChangeArrowheads="1"/>
          </p:cNvSpPr>
          <p:nvPr/>
        </p:nvSpPr>
        <p:spPr bwMode="auto">
          <a:xfrm>
            <a:off x="762000" y="1143000"/>
            <a:ext cx="80772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altLang="ko-KR" sz="2400" b="1" dirty="0">
                <a:ea typeface="Gulim" pitchFamily="34" charset="-127"/>
                <a:cs typeface="Arial" pitchFamily="34" charset="0"/>
              </a:rPr>
              <a:t>Сеть из n + 1 узлов:</a:t>
            </a:r>
          </a:p>
          <a:p>
            <a:pPr>
              <a:defRPr/>
            </a:pPr>
            <a:r>
              <a:rPr lang="en-US" altLang="ko-KR" b="1" dirty="0">
                <a:ea typeface="Gulim" pitchFamily="34" charset="-127"/>
                <a:cs typeface="Arial" pitchFamily="34" charset="0"/>
              </a:rPr>
              <a:t>	</a:t>
            </a:r>
            <a:r>
              <a:rPr lang="ru-RU" altLang="ko-KR" sz="1800" b="1" dirty="0">
                <a:solidFill>
                  <a:srgbClr val="0000FF"/>
                </a:solidFill>
                <a:ea typeface="Gulim" pitchFamily="34" charset="-127"/>
                <a:cs typeface="Arial" pitchFamily="34" charset="0"/>
              </a:rPr>
              <a:t>Тур</a:t>
            </a:r>
            <a:r>
              <a:rPr lang="en-US" altLang="ko-KR" sz="1800" b="1" dirty="0">
                <a:solidFill>
                  <a:srgbClr val="0000FF"/>
                </a:solidFill>
                <a:ea typeface="Gulim" pitchFamily="34" charset="-127"/>
                <a:cs typeface="Arial" pitchFamily="34" charset="0"/>
              </a:rPr>
              <a:t> 1: (0, 4, 2, 1, 3, 5, 8, 7, 6, 0)</a:t>
            </a:r>
          </a:p>
          <a:p>
            <a:pPr>
              <a:defRPr/>
            </a:pPr>
            <a:r>
              <a:rPr lang="en-US" altLang="ko-KR" sz="1800" b="1" dirty="0">
                <a:ea typeface="Gulim" pitchFamily="34" charset="-127"/>
                <a:cs typeface="Arial" pitchFamily="34" charset="0"/>
              </a:rPr>
              <a:t>	</a:t>
            </a:r>
            <a:r>
              <a:rPr lang="ru-RU" altLang="ko-KR" sz="1800" b="1" dirty="0">
                <a:solidFill>
                  <a:srgbClr val="FF0000"/>
                </a:solidFill>
                <a:ea typeface="Gulim" pitchFamily="34" charset="-127"/>
                <a:cs typeface="Arial" pitchFamily="34" charset="0"/>
              </a:rPr>
              <a:t>Тур</a:t>
            </a:r>
            <a:r>
              <a:rPr lang="en-US" altLang="ko-KR" sz="1800" b="1" dirty="0">
                <a:solidFill>
                  <a:srgbClr val="FF0000"/>
                </a:solidFill>
                <a:ea typeface="Gulim" pitchFamily="34" charset="-127"/>
                <a:cs typeface="Arial" pitchFamily="34" charset="0"/>
              </a:rPr>
              <a:t> 2: (0, 2, 1, 3, 4, 6, 7, 8, 5, 0)</a:t>
            </a:r>
          </a:p>
        </p:txBody>
      </p:sp>
      <p:sp>
        <p:nvSpPr>
          <p:cNvPr id="20484" name="Flowchart: Connector 3"/>
          <p:cNvSpPr>
            <a:spLocks noChangeArrowheads="1"/>
          </p:cNvSpPr>
          <p:nvPr/>
        </p:nvSpPr>
        <p:spPr bwMode="auto">
          <a:xfrm>
            <a:off x="2895600" y="5029200"/>
            <a:ext cx="457200" cy="457200"/>
          </a:xfrm>
          <a:prstGeom prst="flowChartConnector">
            <a:avLst/>
          </a:prstGeom>
          <a:solidFill>
            <a:schemeClr val="accent1"/>
          </a:solidFill>
          <a:ln w="4127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20485" name="Flowchart: Connector 4"/>
          <p:cNvSpPr>
            <a:spLocks noChangeArrowheads="1"/>
          </p:cNvSpPr>
          <p:nvPr/>
        </p:nvSpPr>
        <p:spPr bwMode="auto">
          <a:xfrm>
            <a:off x="1600200" y="3429000"/>
            <a:ext cx="457200" cy="457200"/>
          </a:xfrm>
          <a:prstGeom prst="flowChartConnector">
            <a:avLst/>
          </a:prstGeom>
          <a:solidFill>
            <a:schemeClr val="accent1"/>
          </a:solidFill>
          <a:ln w="4127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0486" name="Flowchart: Connector 5"/>
          <p:cNvSpPr>
            <a:spLocks noChangeArrowheads="1"/>
          </p:cNvSpPr>
          <p:nvPr/>
        </p:nvSpPr>
        <p:spPr bwMode="auto">
          <a:xfrm>
            <a:off x="2743200" y="2286000"/>
            <a:ext cx="457200" cy="457200"/>
          </a:xfrm>
          <a:prstGeom prst="flowChartConnector">
            <a:avLst/>
          </a:prstGeom>
          <a:solidFill>
            <a:schemeClr val="accent1"/>
          </a:solidFill>
          <a:ln w="4127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0487" name="Flowchart: Connector 6"/>
          <p:cNvSpPr>
            <a:spLocks noChangeArrowheads="1"/>
          </p:cNvSpPr>
          <p:nvPr/>
        </p:nvSpPr>
        <p:spPr bwMode="auto">
          <a:xfrm>
            <a:off x="990600" y="4648200"/>
            <a:ext cx="457200" cy="457200"/>
          </a:xfrm>
          <a:prstGeom prst="flowChartConnector">
            <a:avLst/>
          </a:prstGeom>
          <a:solidFill>
            <a:schemeClr val="accent1"/>
          </a:solidFill>
          <a:ln w="4127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0488" name="Flowchart: Connector 7"/>
          <p:cNvSpPr>
            <a:spLocks noChangeArrowheads="1"/>
          </p:cNvSpPr>
          <p:nvPr/>
        </p:nvSpPr>
        <p:spPr bwMode="auto">
          <a:xfrm>
            <a:off x="3352800" y="3810000"/>
            <a:ext cx="457200" cy="457200"/>
          </a:xfrm>
          <a:prstGeom prst="flowChartConnector">
            <a:avLst/>
          </a:prstGeom>
          <a:solidFill>
            <a:schemeClr val="accent1"/>
          </a:solidFill>
          <a:ln w="4127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0489" name="Flowchart: Connector 8"/>
          <p:cNvSpPr>
            <a:spLocks noChangeArrowheads="1"/>
          </p:cNvSpPr>
          <p:nvPr/>
        </p:nvSpPr>
        <p:spPr bwMode="auto">
          <a:xfrm>
            <a:off x="5715000" y="2209800"/>
            <a:ext cx="457200" cy="457200"/>
          </a:xfrm>
          <a:prstGeom prst="flowChartConnector">
            <a:avLst/>
          </a:prstGeom>
          <a:solidFill>
            <a:schemeClr val="accent1"/>
          </a:solidFill>
          <a:ln w="4127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0490" name="Flowchart: Connector 9"/>
          <p:cNvSpPr>
            <a:spLocks noChangeArrowheads="1"/>
          </p:cNvSpPr>
          <p:nvPr/>
        </p:nvSpPr>
        <p:spPr bwMode="auto">
          <a:xfrm>
            <a:off x="7620000" y="2362200"/>
            <a:ext cx="457200" cy="457200"/>
          </a:xfrm>
          <a:prstGeom prst="flowChartConnector">
            <a:avLst/>
          </a:prstGeom>
          <a:solidFill>
            <a:schemeClr val="accent1"/>
          </a:solidFill>
          <a:ln w="4127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20491" name="Flowchart: Connector 10"/>
          <p:cNvSpPr>
            <a:spLocks noChangeArrowheads="1"/>
          </p:cNvSpPr>
          <p:nvPr/>
        </p:nvSpPr>
        <p:spPr bwMode="auto">
          <a:xfrm>
            <a:off x="6553200" y="4038600"/>
            <a:ext cx="457200" cy="457200"/>
          </a:xfrm>
          <a:prstGeom prst="flowChartConnector">
            <a:avLst/>
          </a:prstGeom>
          <a:solidFill>
            <a:schemeClr val="accent1"/>
          </a:solidFill>
          <a:ln w="4127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20492" name="Flowchart: Connector 11"/>
          <p:cNvSpPr>
            <a:spLocks noChangeArrowheads="1"/>
          </p:cNvSpPr>
          <p:nvPr/>
        </p:nvSpPr>
        <p:spPr bwMode="auto">
          <a:xfrm>
            <a:off x="5486400" y="5638800"/>
            <a:ext cx="457200" cy="457200"/>
          </a:xfrm>
          <a:prstGeom prst="flowChartConnector">
            <a:avLst/>
          </a:prstGeom>
          <a:solidFill>
            <a:schemeClr val="accent1"/>
          </a:solidFill>
          <a:ln w="4127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6</a:t>
            </a:r>
          </a:p>
        </p:txBody>
      </p:sp>
      <p:cxnSp>
        <p:nvCxnSpPr>
          <p:cNvPr id="20493" name="Straight Connector 13"/>
          <p:cNvCxnSpPr>
            <a:cxnSpLocks noChangeShapeType="1"/>
            <a:stCxn id="20484" idx="7"/>
            <a:endCxn id="20488" idx="4"/>
          </p:cNvCxnSpPr>
          <p:nvPr/>
        </p:nvCxnSpPr>
        <p:spPr bwMode="auto">
          <a:xfrm rot="5400000" flipH="1" flipV="1">
            <a:off x="3019425" y="4533900"/>
            <a:ext cx="828675" cy="295275"/>
          </a:xfrm>
          <a:prstGeom prst="line">
            <a:avLst/>
          </a:prstGeom>
          <a:noFill/>
          <a:ln w="41275" algn="ctr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20494" name="Straight Connector 14"/>
          <p:cNvCxnSpPr>
            <a:cxnSpLocks noChangeShapeType="1"/>
            <a:stCxn id="20487" idx="7"/>
          </p:cNvCxnSpPr>
          <p:nvPr/>
        </p:nvCxnSpPr>
        <p:spPr bwMode="auto">
          <a:xfrm rot="5400000" flipH="1" flipV="1">
            <a:off x="2100262" y="3395663"/>
            <a:ext cx="600075" cy="2038350"/>
          </a:xfrm>
          <a:prstGeom prst="line">
            <a:avLst/>
          </a:prstGeom>
          <a:noFill/>
          <a:ln w="41275" algn="ctr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20495" name="Straight Connector 16"/>
          <p:cNvCxnSpPr>
            <a:cxnSpLocks noChangeShapeType="1"/>
            <a:stCxn id="20487" idx="0"/>
            <a:endCxn id="20485" idx="4"/>
          </p:cNvCxnSpPr>
          <p:nvPr/>
        </p:nvCxnSpPr>
        <p:spPr bwMode="auto">
          <a:xfrm rot="5400000" flipH="1" flipV="1">
            <a:off x="1143000" y="3962400"/>
            <a:ext cx="762000" cy="609600"/>
          </a:xfrm>
          <a:prstGeom prst="line">
            <a:avLst/>
          </a:prstGeom>
          <a:noFill/>
          <a:ln w="41275" algn="ctr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20496" name="Straight Connector 19"/>
          <p:cNvCxnSpPr>
            <a:cxnSpLocks noChangeShapeType="1"/>
            <a:stCxn id="20485" idx="7"/>
            <a:endCxn id="20486" idx="3"/>
          </p:cNvCxnSpPr>
          <p:nvPr/>
        </p:nvCxnSpPr>
        <p:spPr bwMode="auto">
          <a:xfrm rot="5400000" flipH="1" flipV="1">
            <a:off x="1990725" y="2676525"/>
            <a:ext cx="819150" cy="819150"/>
          </a:xfrm>
          <a:prstGeom prst="line">
            <a:avLst/>
          </a:prstGeom>
          <a:noFill/>
          <a:ln w="41275" algn="ctr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20497" name="Straight Connector 22"/>
          <p:cNvCxnSpPr>
            <a:cxnSpLocks noChangeShapeType="1"/>
            <a:stCxn id="20486" idx="6"/>
            <a:endCxn id="20489" idx="2"/>
          </p:cNvCxnSpPr>
          <p:nvPr/>
        </p:nvCxnSpPr>
        <p:spPr bwMode="auto">
          <a:xfrm flipV="1">
            <a:off x="3200400" y="2438400"/>
            <a:ext cx="2514600" cy="76200"/>
          </a:xfrm>
          <a:prstGeom prst="line">
            <a:avLst/>
          </a:prstGeom>
          <a:noFill/>
          <a:ln w="41275" algn="ctr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20498" name="Straight Connector 25"/>
          <p:cNvCxnSpPr>
            <a:cxnSpLocks noChangeShapeType="1"/>
            <a:stCxn id="20489" idx="6"/>
            <a:endCxn id="20490" idx="2"/>
          </p:cNvCxnSpPr>
          <p:nvPr/>
        </p:nvCxnSpPr>
        <p:spPr bwMode="auto">
          <a:xfrm>
            <a:off x="6172200" y="2438400"/>
            <a:ext cx="1447800" cy="152400"/>
          </a:xfrm>
          <a:prstGeom prst="line">
            <a:avLst/>
          </a:prstGeom>
          <a:noFill/>
          <a:ln w="41275" algn="ctr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20499" name="Straight Connector 28"/>
          <p:cNvCxnSpPr>
            <a:cxnSpLocks noChangeShapeType="1"/>
            <a:stCxn id="20490" idx="4"/>
            <a:endCxn id="20491" idx="7"/>
          </p:cNvCxnSpPr>
          <p:nvPr/>
        </p:nvCxnSpPr>
        <p:spPr bwMode="auto">
          <a:xfrm rot="5400000">
            <a:off x="6753225" y="3009900"/>
            <a:ext cx="1285875" cy="904875"/>
          </a:xfrm>
          <a:prstGeom prst="line">
            <a:avLst/>
          </a:prstGeom>
          <a:noFill/>
          <a:ln w="41275" algn="ctr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20500" name="Straight Connector 31"/>
          <p:cNvCxnSpPr>
            <a:cxnSpLocks noChangeShapeType="1"/>
            <a:stCxn id="20491" idx="3"/>
            <a:endCxn id="20492" idx="7"/>
          </p:cNvCxnSpPr>
          <p:nvPr/>
        </p:nvCxnSpPr>
        <p:spPr bwMode="auto">
          <a:xfrm rot="5400000">
            <a:off x="5610225" y="4695825"/>
            <a:ext cx="1276350" cy="742950"/>
          </a:xfrm>
          <a:prstGeom prst="line">
            <a:avLst/>
          </a:prstGeom>
          <a:noFill/>
          <a:ln w="41275" algn="ctr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20501" name="Straight Connector 35"/>
          <p:cNvCxnSpPr>
            <a:cxnSpLocks noChangeShapeType="1"/>
            <a:stCxn id="20492" idx="3"/>
            <a:endCxn id="20484" idx="6"/>
          </p:cNvCxnSpPr>
          <p:nvPr/>
        </p:nvCxnSpPr>
        <p:spPr bwMode="auto">
          <a:xfrm rot="5400000" flipH="1">
            <a:off x="4067175" y="4543425"/>
            <a:ext cx="771525" cy="2200275"/>
          </a:xfrm>
          <a:prstGeom prst="line">
            <a:avLst/>
          </a:prstGeom>
          <a:noFill/>
          <a:ln w="41275" algn="ctr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20502" name="Straight Connector 38"/>
          <p:cNvCxnSpPr>
            <a:cxnSpLocks noChangeShapeType="1"/>
            <a:stCxn id="20484" idx="2"/>
            <a:endCxn id="20487" idx="6"/>
          </p:cNvCxnSpPr>
          <p:nvPr/>
        </p:nvCxnSpPr>
        <p:spPr bwMode="auto">
          <a:xfrm rot="10800000">
            <a:off x="1447800" y="4876800"/>
            <a:ext cx="1447800" cy="381000"/>
          </a:xfrm>
          <a:prstGeom prst="line">
            <a:avLst/>
          </a:prstGeom>
          <a:noFill/>
          <a:ln w="41275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0503" name="Straight Connector 42"/>
          <p:cNvCxnSpPr>
            <a:cxnSpLocks noChangeShapeType="1"/>
            <a:stCxn id="20487" idx="0"/>
            <a:endCxn id="20485" idx="3"/>
          </p:cNvCxnSpPr>
          <p:nvPr/>
        </p:nvCxnSpPr>
        <p:spPr bwMode="auto">
          <a:xfrm rot="5400000" flipH="1" flipV="1">
            <a:off x="1028700" y="4010025"/>
            <a:ext cx="828675" cy="447675"/>
          </a:xfrm>
          <a:prstGeom prst="line">
            <a:avLst/>
          </a:prstGeom>
          <a:noFill/>
          <a:ln w="41275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0504" name="Straight Connector 45"/>
          <p:cNvCxnSpPr>
            <a:cxnSpLocks noChangeShapeType="1"/>
            <a:stCxn id="20485" idx="0"/>
            <a:endCxn id="20486" idx="2"/>
          </p:cNvCxnSpPr>
          <p:nvPr/>
        </p:nvCxnSpPr>
        <p:spPr bwMode="auto">
          <a:xfrm rot="5400000" flipH="1" flipV="1">
            <a:off x="1828800" y="2514600"/>
            <a:ext cx="914400" cy="914400"/>
          </a:xfrm>
          <a:prstGeom prst="line">
            <a:avLst/>
          </a:prstGeom>
          <a:noFill/>
          <a:ln w="41275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0505" name="Straight Connector 48"/>
          <p:cNvCxnSpPr>
            <a:cxnSpLocks noChangeShapeType="1"/>
            <a:stCxn id="20488" idx="0"/>
            <a:endCxn id="20486" idx="5"/>
          </p:cNvCxnSpPr>
          <p:nvPr/>
        </p:nvCxnSpPr>
        <p:spPr bwMode="auto">
          <a:xfrm rot="16200000" flipV="1">
            <a:off x="2790825" y="3019425"/>
            <a:ext cx="1133475" cy="447675"/>
          </a:xfrm>
          <a:prstGeom prst="line">
            <a:avLst/>
          </a:prstGeom>
          <a:noFill/>
          <a:ln w="41275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0506" name="Straight Connector 51"/>
          <p:cNvCxnSpPr>
            <a:cxnSpLocks noChangeShapeType="1"/>
            <a:stCxn id="20488" idx="5"/>
            <a:endCxn id="20492" idx="1"/>
          </p:cNvCxnSpPr>
          <p:nvPr/>
        </p:nvCxnSpPr>
        <p:spPr bwMode="auto">
          <a:xfrm rot="16200000" flipH="1">
            <a:off x="3895725" y="4048125"/>
            <a:ext cx="1504950" cy="1809750"/>
          </a:xfrm>
          <a:prstGeom prst="line">
            <a:avLst/>
          </a:prstGeom>
          <a:noFill/>
          <a:ln w="41275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0507" name="Straight Connector 54"/>
          <p:cNvCxnSpPr>
            <a:cxnSpLocks noChangeShapeType="1"/>
            <a:stCxn id="20491" idx="4"/>
            <a:endCxn id="20492" idx="6"/>
          </p:cNvCxnSpPr>
          <p:nvPr/>
        </p:nvCxnSpPr>
        <p:spPr bwMode="auto">
          <a:xfrm rot="5400000">
            <a:off x="5676900" y="4762500"/>
            <a:ext cx="1371600" cy="838200"/>
          </a:xfrm>
          <a:prstGeom prst="line">
            <a:avLst/>
          </a:prstGeom>
          <a:noFill/>
          <a:ln w="41275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0508" name="Straight Connector 57"/>
          <p:cNvCxnSpPr>
            <a:cxnSpLocks noChangeShapeType="1"/>
            <a:stCxn id="20490" idx="3"/>
            <a:endCxn id="20491" idx="0"/>
          </p:cNvCxnSpPr>
          <p:nvPr/>
        </p:nvCxnSpPr>
        <p:spPr bwMode="auto">
          <a:xfrm rot="5400000">
            <a:off x="6591300" y="2943225"/>
            <a:ext cx="1285875" cy="904875"/>
          </a:xfrm>
          <a:prstGeom prst="line">
            <a:avLst/>
          </a:prstGeom>
          <a:noFill/>
          <a:ln w="41275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0509" name="Straight Connector 60"/>
          <p:cNvCxnSpPr>
            <a:cxnSpLocks noChangeShapeType="1"/>
            <a:stCxn id="20489" idx="5"/>
            <a:endCxn id="20490" idx="2"/>
          </p:cNvCxnSpPr>
          <p:nvPr/>
        </p:nvCxnSpPr>
        <p:spPr bwMode="auto">
          <a:xfrm rot="5400000" flipH="1" flipV="1">
            <a:off x="6858000" y="1838325"/>
            <a:ext cx="9525" cy="1514475"/>
          </a:xfrm>
          <a:prstGeom prst="line">
            <a:avLst/>
          </a:prstGeom>
          <a:noFill/>
          <a:ln w="41275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0510" name="Straight Connector 63"/>
          <p:cNvCxnSpPr>
            <a:cxnSpLocks noChangeShapeType="1"/>
            <a:stCxn id="20489" idx="3"/>
            <a:endCxn id="20484" idx="7"/>
          </p:cNvCxnSpPr>
          <p:nvPr/>
        </p:nvCxnSpPr>
        <p:spPr bwMode="auto">
          <a:xfrm rot="5400000">
            <a:off x="3286125" y="2600325"/>
            <a:ext cx="2495550" cy="2495550"/>
          </a:xfrm>
          <a:prstGeom prst="line">
            <a:avLst/>
          </a:prstGeom>
          <a:noFill/>
          <a:ln w="41275" algn="ctr">
            <a:solidFill>
              <a:srgbClr val="FF0000"/>
            </a:solidFill>
            <a:round/>
            <a:headEnd/>
            <a:tailEnd/>
          </a:ln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40BD37-EC3B-4379-8979-5453C3E89ED7}" type="slidenum">
              <a:rPr lang="en-GB" smtClean="0"/>
              <a:pPr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5574455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533400" y="304800"/>
            <a:ext cx="815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ko-KR" sz="2800" b="1" dirty="0">
                <a:solidFill>
                  <a:srgbClr val="7030A0"/>
                </a:solidFill>
                <a:ea typeface="Gulim" pitchFamily="34" charset="-127"/>
              </a:rPr>
              <a:t>Простая эвристика для ППП - БС</a:t>
            </a:r>
            <a:endParaRPr lang="en-US" altLang="ko-KR" sz="2800" dirty="0">
              <a:solidFill>
                <a:srgbClr val="7030A0"/>
              </a:solidFill>
              <a:ea typeface="Gulim" pitchFamily="34" charset="-127"/>
            </a:endParaRP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685800" y="1524000"/>
            <a:ext cx="7772400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buFontTx/>
              <a:buAutoNum type="arabicPeriod"/>
            </a:pPr>
            <a:r>
              <a:rPr lang="ru-RU" sz="2400" b="1" dirty="0"/>
              <a:t>Ближайший сосед (БС</a:t>
            </a:r>
            <a:r>
              <a:rPr lang="en-US" sz="2400" b="1" dirty="0"/>
              <a:t>)</a:t>
            </a:r>
          </a:p>
          <a:p>
            <a:pPr marL="457200" indent="-457200"/>
            <a:endParaRPr lang="en-US" sz="2400" b="1" dirty="0"/>
          </a:p>
          <a:p>
            <a:pPr marL="457200" indent="-457200"/>
            <a:r>
              <a:rPr lang="ru-RU" sz="2000" u="sng" dirty="0"/>
              <a:t>Шаг 1.</a:t>
            </a:r>
            <a:r>
              <a:rPr lang="ru-RU" sz="2000" dirty="0"/>
              <a:t> Начните с узла o в начале тура TSP</a:t>
            </a:r>
          </a:p>
          <a:p>
            <a:pPr marL="457200" indent="-457200"/>
            <a:endParaRPr lang="ru-RU" sz="2000" u="sng" dirty="0"/>
          </a:p>
          <a:p>
            <a:pPr marL="457200" indent="-457200"/>
            <a:r>
              <a:rPr lang="ru-RU" sz="2000" u="sng" dirty="0"/>
              <a:t>Шаг 2.</a:t>
            </a:r>
            <a:r>
              <a:rPr lang="ru-RU" sz="2000" dirty="0"/>
              <a:t> Найдите узел, ближайший к последнему узлу. Добавьте этот узел в тур.</a:t>
            </a:r>
          </a:p>
          <a:p>
            <a:pPr marL="457200" indent="-457200"/>
            <a:endParaRPr lang="ru-RU" sz="2000" u="sng" dirty="0"/>
          </a:p>
          <a:p>
            <a:pPr marL="457200" indent="-457200"/>
            <a:r>
              <a:rPr lang="ru-RU" sz="2000" u="sng" dirty="0"/>
              <a:t>Шаг 3.</a:t>
            </a:r>
            <a:r>
              <a:rPr lang="ru-RU" sz="2000" dirty="0"/>
              <a:t> Повторите шаг 2, пока все узлы не добавятся в тур. Затем присоедините первый и последний узлы.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40BD37-EC3B-4379-8979-5453C3E89ED7}" type="slidenum">
              <a:rPr lang="en-GB" smtClean="0"/>
              <a:pPr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1447054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1371600" y="304800"/>
            <a:ext cx="6248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ko-KR" sz="2800" b="1" dirty="0">
                <a:solidFill>
                  <a:srgbClr val="7030A0"/>
                </a:solidFill>
                <a:ea typeface="Gulim" pitchFamily="34" charset="-127"/>
              </a:rPr>
              <a:t>Пример сети</a:t>
            </a:r>
            <a:endParaRPr lang="en-US" altLang="ko-KR" sz="2800" dirty="0">
              <a:solidFill>
                <a:srgbClr val="7030A0"/>
              </a:solidFill>
              <a:ea typeface="Gulim" pitchFamily="34" charset="-127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13412" y="1371600"/>
          <a:ext cx="3651250" cy="2060578"/>
        </p:xfrm>
        <a:graphic>
          <a:graphicData uri="http://schemas.openxmlformats.org/drawingml/2006/table">
            <a:tbl>
              <a:tblPr/>
              <a:tblGrid>
                <a:gridCol w="555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3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0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0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91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54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Узел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4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10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7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15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A5A5A5"/>
                          </a:solidFill>
                          <a:effectLst/>
                          <a:latin typeface="Calibri" pitchFamily="34" charset="0"/>
                        </a:rPr>
                        <a:t>10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20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15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16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A5A5A5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A5A5A5"/>
                          </a:solidFill>
                          <a:effectLst/>
                          <a:latin typeface="Calibri" pitchFamily="34" charset="0"/>
                        </a:rPr>
                        <a:t>5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14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7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A5A5A5"/>
                          </a:solidFill>
                          <a:effectLst/>
                          <a:latin typeface="Calibri" pitchFamily="34" charset="0"/>
                        </a:rPr>
                        <a:t>8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A5A5A5"/>
                          </a:solidFill>
                          <a:effectLst/>
                          <a:latin typeface="Calibri" pitchFamily="34" charset="0"/>
                        </a:rPr>
                        <a:t>20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A5A5A5"/>
                          </a:solidFill>
                          <a:effectLst/>
                          <a:latin typeface="Calibri" pitchFamily="34" charset="0"/>
                        </a:rPr>
                        <a:t>14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4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12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4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A5A5A5"/>
                          </a:solidFill>
                          <a:effectLst/>
                          <a:latin typeface="Calibri" pitchFamily="34" charset="0"/>
                        </a:rPr>
                        <a:t>7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A5A5A5"/>
                          </a:solidFill>
                          <a:effectLst/>
                          <a:latin typeface="Calibri" pitchFamily="34" charset="0"/>
                        </a:rPr>
                        <a:t>15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A5A5A5"/>
                          </a:solidFill>
                          <a:effectLst/>
                          <a:latin typeface="Calibri" pitchFamily="34" charset="0"/>
                        </a:rPr>
                        <a:t>7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A5A5A5"/>
                          </a:solidFill>
                          <a:effectLst/>
                          <a:latin typeface="Calibri" pitchFamily="34" charset="0"/>
                        </a:rPr>
                        <a:t>4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A5A5A5"/>
                          </a:solidFill>
                          <a:effectLst/>
                          <a:latin typeface="Calibri" pitchFamily="34" charset="0"/>
                        </a:rPr>
                        <a:t>15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A5A5A5"/>
                          </a:solidFill>
                          <a:effectLst/>
                          <a:latin typeface="Calibri" pitchFamily="34" charset="0"/>
                        </a:rPr>
                        <a:t>16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A5A5A5"/>
                          </a:solidFill>
                          <a:effectLst/>
                          <a:latin typeface="Calibri" pitchFamily="34" charset="0"/>
                        </a:rPr>
                        <a:t>8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A5A5A5"/>
                          </a:solidFill>
                          <a:effectLst/>
                          <a:latin typeface="Calibri" pitchFamily="34" charset="0"/>
                        </a:rPr>
                        <a:t>12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A5A5A5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2597" name="Flowchart: Connector 5"/>
          <p:cNvSpPr>
            <a:spLocks noChangeArrowheads="1"/>
          </p:cNvSpPr>
          <p:nvPr/>
        </p:nvSpPr>
        <p:spPr bwMode="auto">
          <a:xfrm>
            <a:off x="5791200" y="3352800"/>
            <a:ext cx="457200" cy="457200"/>
          </a:xfrm>
          <a:prstGeom prst="flowChartConnector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22598" name="Flowchart: Connector 6"/>
          <p:cNvSpPr>
            <a:spLocks noChangeArrowheads="1"/>
          </p:cNvSpPr>
          <p:nvPr/>
        </p:nvSpPr>
        <p:spPr bwMode="auto">
          <a:xfrm>
            <a:off x="5181600" y="1371600"/>
            <a:ext cx="457200" cy="457200"/>
          </a:xfrm>
          <a:prstGeom prst="flowChartConnector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2599" name="Flowchart: Connector 7"/>
          <p:cNvSpPr>
            <a:spLocks noChangeArrowheads="1"/>
          </p:cNvSpPr>
          <p:nvPr/>
        </p:nvSpPr>
        <p:spPr bwMode="auto">
          <a:xfrm>
            <a:off x="6019800" y="2362200"/>
            <a:ext cx="457200" cy="457200"/>
          </a:xfrm>
          <a:prstGeom prst="flowChartConnector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2600" name="Flowchart: Connector 8"/>
          <p:cNvSpPr>
            <a:spLocks noChangeArrowheads="1"/>
          </p:cNvSpPr>
          <p:nvPr/>
        </p:nvSpPr>
        <p:spPr bwMode="auto">
          <a:xfrm>
            <a:off x="7924800" y="1371600"/>
            <a:ext cx="457200" cy="457200"/>
          </a:xfrm>
          <a:prstGeom prst="flowChartConnector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2601" name="Flowchart: Connector 9"/>
          <p:cNvSpPr>
            <a:spLocks noChangeArrowheads="1"/>
          </p:cNvSpPr>
          <p:nvPr/>
        </p:nvSpPr>
        <p:spPr bwMode="auto">
          <a:xfrm>
            <a:off x="7239000" y="2743200"/>
            <a:ext cx="457200" cy="457200"/>
          </a:xfrm>
          <a:prstGeom prst="flowChartConnector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2602" name="Flowchart: Connector 10"/>
          <p:cNvSpPr>
            <a:spLocks noChangeArrowheads="1"/>
          </p:cNvSpPr>
          <p:nvPr/>
        </p:nvSpPr>
        <p:spPr bwMode="auto">
          <a:xfrm>
            <a:off x="7620000" y="4038600"/>
            <a:ext cx="457200" cy="457200"/>
          </a:xfrm>
          <a:prstGeom prst="flowChartConnector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11" name="Straight Connector 10"/>
          <p:cNvCxnSpPr>
            <a:cxnSpLocks noChangeShapeType="1"/>
            <a:stCxn id="22597" idx="7"/>
            <a:endCxn id="22599" idx="4"/>
          </p:cNvCxnSpPr>
          <p:nvPr/>
        </p:nvCxnSpPr>
        <p:spPr bwMode="auto">
          <a:xfrm rot="5400000" flipH="1" flipV="1">
            <a:off x="5915025" y="3086100"/>
            <a:ext cx="600075" cy="66675"/>
          </a:xfrm>
          <a:prstGeom prst="line">
            <a:avLst/>
          </a:prstGeom>
          <a:noFill/>
          <a:ln w="38100" algn="ctr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12" name="Straight Connector 11"/>
          <p:cNvCxnSpPr>
            <a:cxnSpLocks noChangeShapeType="1"/>
            <a:stCxn id="22599" idx="1"/>
            <a:endCxn id="22598" idx="5"/>
          </p:cNvCxnSpPr>
          <p:nvPr/>
        </p:nvCxnSpPr>
        <p:spPr bwMode="auto">
          <a:xfrm rot="16200000" flipV="1">
            <a:off x="5495925" y="1838325"/>
            <a:ext cx="666750" cy="514350"/>
          </a:xfrm>
          <a:prstGeom prst="line">
            <a:avLst/>
          </a:prstGeom>
          <a:noFill/>
          <a:ln w="38100" algn="ctr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16" name="Straight Connector 15"/>
          <p:cNvCxnSpPr>
            <a:cxnSpLocks noChangeShapeType="1"/>
            <a:stCxn id="22598" idx="5"/>
            <a:endCxn id="22601" idx="1"/>
          </p:cNvCxnSpPr>
          <p:nvPr/>
        </p:nvCxnSpPr>
        <p:spPr bwMode="auto">
          <a:xfrm rot="16200000" flipH="1">
            <a:off x="5915025" y="1419225"/>
            <a:ext cx="1047750" cy="1733550"/>
          </a:xfrm>
          <a:prstGeom prst="line">
            <a:avLst/>
          </a:prstGeom>
          <a:noFill/>
          <a:ln w="38100" algn="ctr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22" name="Straight Connector 21"/>
          <p:cNvCxnSpPr>
            <a:cxnSpLocks noChangeShapeType="1"/>
            <a:stCxn id="22601" idx="5"/>
            <a:endCxn id="22602" idx="0"/>
          </p:cNvCxnSpPr>
          <p:nvPr/>
        </p:nvCxnSpPr>
        <p:spPr bwMode="auto">
          <a:xfrm rot="16200000" flipH="1">
            <a:off x="7286625" y="3476625"/>
            <a:ext cx="904875" cy="219075"/>
          </a:xfrm>
          <a:prstGeom prst="line">
            <a:avLst/>
          </a:prstGeom>
          <a:noFill/>
          <a:ln w="38100" algn="ctr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24" name="Straight Connector 23"/>
          <p:cNvCxnSpPr>
            <a:cxnSpLocks noChangeShapeType="1"/>
            <a:stCxn id="22602" idx="0"/>
            <a:endCxn id="22600" idx="4"/>
          </p:cNvCxnSpPr>
          <p:nvPr/>
        </p:nvCxnSpPr>
        <p:spPr bwMode="auto">
          <a:xfrm rot="5400000" flipH="1" flipV="1">
            <a:off x="6896100" y="2781300"/>
            <a:ext cx="2209800" cy="304800"/>
          </a:xfrm>
          <a:prstGeom prst="line">
            <a:avLst/>
          </a:prstGeom>
          <a:noFill/>
          <a:ln w="38100" algn="ctr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26" name="Straight Connector 25"/>
          <p:cNvCxnSpPr>
            <a:cxnSpLocks noChangeShapeType="1"/>
            <a:stCxn id="22600" idx="4"/>
            <a:endCxn id="22597" idx="7"/>
          </p:cNvCxnSpPr>
          <p:nvPr/>
        </p:nvCxnSpPr>
        <p:spPr bwMode="auto">
          <a:xfrm rot="5400000">
            <a:off x="6372225" y="1638300"/>
            <a:ext cx="1590675" cy="1971675"/>
          </a:xfrm>
          <a:prstGeom prst="line">
            <a:avLst/>
          </a:prstGeom>
          <a:noFill/>
          <a:ln w="38100" algn="ctr">
            <a:solidFill>
              <a:srgbClr val="0000FF"/>
            </a:solidFill>
            <a:round/>
            <a:headEnd/>
            <a:tailEnd/>
          </a:ln>
        </p:spPr>
      </p:cxn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295559" y="4724400"/>
            <a:ext cx="596701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dirty="0"/>
              <a:t>ППП Тур </a:t>
            </a:r>
            <a:r>
              <a:rPr lang="en-US" sz="2000" dirty="0"/>
              <a:t>= (0, 2, 1, 4, 3, 5, 0)</a:t>
            </a:r>
          </a:p>
          <a:p>
            <a:r>
              <a:rPr lang="ru-RU" sz="2000" dirty="0"/>
              <a:t>Общая Дистанция </a:t>
            </a:r>
            <a:r>
              <a:rPr lang="en-US" sz="2000" dirty="0"/>
              <a:t>= 6 + 5 + 15 + 4 + 12 + 15 = 57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40BD37-EC3B-4379-8979-5453C3E89ED7}" type="slidenum">
              <a:rPr lang="en-GB" smtClean="0"/>
              <a:pPr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48149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1104900" y="332229"/>
            <a:ext cx="6934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ko-KR" sz="2800" b="1" dirty="0">
                <a:solidFill>
                  <a:srgbClr val="7030A0"/>
                </a:solidFill>
                <a:ea typeface="Gulim" pitchFamily="34" charset="-127"/>
              </a:rPr>
              <a:t>Простая эвристика для ППП - БП</a:t>
            </a:r>
            <a:endParaRPr lang="en-US" altLang="ko-KR" sz="2800" dirty="0">
              <a:solidFill>
                <a:srgbClr val="7030A0"/>
              </a:solidFill>
              <a:ea typeface="Gulim" pitchFamily="34" charset="-127"/>
            </a:endParaRPr>
          </a:p>
        </p:txBody>
      </p:sp>
      <p:sp>
        <p:nvSpPr>
          <p:cNvPr id="21507" name="Text Box 5"/>
          <p:cNvSpPr txBox="1">
            <a:spLocks noChangeArrowheads="1"/>
          </p:cNvSpPr>
          <p:nvPr/>
        </p:nvSpPr>
        <p:spPr bwMode="auto">
          <a:xfrm>
            <a:off x="304800" y="1066800"/>
            <a:ext cx="8382000" cy="458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/>
              <a:t>2.    </a:t>
            </a:r>
            <a:r>
              <a:rPr lang="ru-RU" sz="2000" b="1" dirty="0"/>
              <a:t>Ближайшее Помещение </a:t>
            </a:r>
            <a:r>
              <a:rPr lang="en-US" sz="2000" b="1" dirty="0"/>
              <a:t>(</a:t>
            </a:r>
            <a:r>
              <a:rPr lang="ru-RU" sz="2000" b="1" dirty="0"/>
              <a:t>БП</a:t>
            </a:r>
            <a:r>
              <a:rPr lang="en-US" sz="2000" b="1" dirty="0"/>
              <a:t>) </a:t>
            </a:r>
          </a:p>
          <a:p>
            <a:endParaRPr lang="en-US" sz="2400" u="sng" dirty="0"/>
          </a:p>
          <a:p>
            <a:r>
              <a:rPr lang="ru-RU" sz="2000" u="sng" dirty="0"/>
              <a:t>Шаг 1. </a:t>
            </a:r>
            <a:r>
              <a:rPr lang="ru-RU" sz="2000" dirty="0"/>
              <a:t>Найдите узел k такой,     который минимален. Составьте </a:t>
            </a:r>
            <a:r>
              <a:rPr lang="ru-RU" sz="2000" dirty="0" err="1"/>
              <a:t>суб</a:t>
            </a:r>
            <a:r>
              <a:rPr lang="ru-RU" sz="2000" dirty="0"/>
              <a:t>-тур (0, k, 0).</a:t>
            </a:r>
          </a:p>
          <a:p>
            <a:endParaRPr lang="ru-RU" sz="2000" u="sng" dirty="0"/>
          </a:p>
          <a:p>
            <a:r>
              <a:rPr lang="ru-RU" sz="2000" u="sng" dirty="0"/>
              <a:t>Шаг 2. </a:t>
            </a:r>
            <a:r>
              <a:rPr lang="ru-RU" sz="2000" dirty="0"/>
              <a:t>Учитывая </a:t>
            </a:r>
            <a:r>
              <a:rPr lang="ru-RU" sz="2000" dirty="0" err="1"/>
              <a:t>субтур</a:t>
            </a:r>
            <a:r>
              <a:rPr lang="ru-RU" sz="2000" dirty="0"/>
              <a:t>, найдите узел h не в </a:t>
            </a:r>
            <a:r>
              <a:rPr lang="ru-RU" sz="2000" dirty="0" err="1"/>
              <a:t>суб</a:t>
            </a:r>
            <a:r>
              <a:rPr lang="ru-RU" sz="2000" dirty="0"/>
              <a:t>-туре, а ближе всего к узлу в </a:t>
            </a:r>
            <a:r>
              <a:rPr lang="ru-RU" sz="2000" dirty="0" err="1"/>
              <a:t>суб</a:t>
            </a:r>
            <a:r>
              <a:rPr lang="ru-RU" sz="2000" dirty="0"/>
              <a:t>-туре. (Если такой узел не найден, перейдите к шагу 1, чтобы начать новый маршрут).</a:t>
            </a:r>
          </a:p>
          <a:p>
            <a:endParaRPr lang="ru-RU" sz="2000" u="sng" dirty="0"/>
          </a:p>
          <a:p>
            <a:r>
              <a:rPr lang="ru-RU" sz="2000" u="sng" dirty="0"/>
              <a:t>Шаг 3. </a:t>
            </a:r>
            <a:r>
              <a:rPr lang="ru-RU" sz="2000" dirty="0"/>
              <a:t>Найдите дугу (I, j) в </a:t>
            </a:r>
            <a:r>
              <a:rPr lang="ru-RU" sz="2000" dirty="0" err="1"/>
              <a:t>суб</a:t>
            </a:r>
            <a:r>
              <a:rPr lang="ru-RU" sz="2000" dirty="0"/>
              <a:t>-туре, которая сводит к минимуму</a:t>
            </a:r>
          </a:p>
          <a:p>
            <a:endParaRPr lang="ru-RU" sz="2000" u="sng" dirty="0"/>
          </a:p>
          <a:p>
            <a:r>
              <a:rPr lang="ru-RU" sz="2000" dirty="0"/>
              <a:t>Вставьте узел h между i и j.</a:t>
            </a:r>
          </a:p>
          <a:p>
            <a:endParaRPr lang="ru-RU" sz="2000" u="sng" dirty="0"/>
          </a:p>
          <a:p>
            <a:r>
              <a:rPr lang="ru-RU" sz="2000" u="sng" dirty="0"/>
              <a:t>Шаг 4. </a:t>
            </a:r>
            <a:r>
              <a:rPr lang="ru-RU" sz="2000" dirty="0"/>
              <a:t>Повторите шаги 2 и 3, пока все узлы не добавятся в тур.</a:t>
            </a:r>
            <a:endParaRPr lang="en-US" sz="2000" dirty="0"/>
          </a:p>
        </p:txBody>
      </p:sp>
      <p:grpSp>
        <p:nvGrpSpPr>
          <p:cNvPr id="2" name="Group 1"/>
          <p:cNvGrpSpPr/>
          <p:nvPr/>
        </p:nvGrpSpPr>
        <p:grpSpPr>
          <a:xfrm>
            <a:off x="3810000" y="1828800"/>
            <a:ext cx="315792" cy="276999"/>
            <a:chOff x="5637372" y="1333239"/>
            <a:chExt cx="315792" cy="276999"/>
          </a:xfrm>
        </p:grpSpPr>
        <p:sp>
          <p:nvSpPr>
            <p:cNvPr id="23556" name="Rectangle 9"/>
            <p:cNvSpPr>
              <a:spLocks noChangeArrowheads="1"/>
            </p:cNvSpPr>
            <p:nvPr/>
          </p:nvSpPr>
          <p:spPr bwMode="auto">
            <a:xfrm>
              <a:off x="5637372" y="1333239"/>
              <a:ext cx="1667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800" i="1" dirty="0">
                  <a:solidFill>
                    <a:srgbClr val="FF0000"/>
                  </a:solidFill>
                </a:rPr>
                <a:t>C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23557" name="Rectangle 10"/>
            <p:cNvSpPr>
              <a:spLocks noChangeArrowheads="1"/>
            </p:cNvSpPr>
            <p:nvPr/>
          </p:nvSpPr>
          <p:spPr bwMode="auto">
            <a:xfrm>
              <a:off x="5804084" y="1440961"/>
              <a:ext cx="149080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 dirty="0">
                  <a:solidFill>
                    <a:srgbClr val="FF0000"/>
                  </a:solidFill>
                </a:rPr>
                <a:t>0k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752600" y="4191000"/>
            <a:ext cx="1208645" cy="317401"/>
            <a:chOff x="6983413" y="2819400"/>
            <a:chExt cx="1208645" cy="317401"/>
          </a:xfrm>
        </p:grpSpPr>
        <p:sp>
          <p:nvSpPr>
            <p:cNvPr id="21510" name="Rectangle 11"/>
            <p:cNvSpPr>
              <a:spLocks noChangeArrowheads="1"/>
            </p:cNvSpPr>
            <p:nvPr/>
          </p:nvSpPr>
          <p:spPr bwMode="auto">
            <a:xfrm>
              <a:off x="8134350" y="2982913"/>
              <a:ext cx="57708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 i="1">
                  <a:solidFill>
                    <a:srgbClr val="FF0000"/>
                  </a:solidFill>
                </a:rPr>
                <a:t>ij</a:t>
              </a:r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1511" name="Rectangle 12"/>
            <p:cNvSpPr>
              <a:spLocks noChangeArrowheads="1"/>
            </p:cNvSpPr>
            <p:nvPr/>
          </p:nvSpPr>
          <p:spPr bwMode="auto">
            <a:xfrm>
              <a:off x="7637463" y="2982913"/>
              <a:ext cx="99386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 i="1" dirty="0" err="1">
                  <a:solidFill>
                    <a:srgbClr val="FF0000"/>
                  </a:solidFill>
                </a:rPr>
                <a:t>hj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21512" name="Rectangle 13"/>
            <p:cNvSpPr>
              <a:spLocks noChangeArrowheads="1"/>
            </p:cNvSpPr>
            <p:nvPr/>
          </p:nvSpPr>
          <p:spPr bwMode="auto">
            <a:xfrm>
              <a:off x="7138988" y="2982913"/>
              <a:ext cx="99386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 i="1" dirty="0" err="1">
                  <a:solidFill>
                    <a:srgbClr val="FF0000"/>
                  </a:solidFill>
                </a:rPr>
                <a:t>ih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21513" name="Rectangle 14"/>
            <p:cNvSpPr>
              <a:spLocks noChangeArrowheads="1"/>
            </p:cNvSpPr>
            <p:nvPr/>
          </p:nvSpPr>
          <p:spPr bwMode="auto">
            <a:xfrm>
              <a:off x="7978775" y="2844800"/>
              <a:ext cx="157094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 dirty="0">
                  <a:solidFill>
                    <a:srgbClr val="FF0000"/>
                  </a:solidFill>
                </a:rPr>
                <a:t>C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21514" name="Rectangle 15"/>
            <p:cNvSpPr>
              <a:spLocks noChangeArrowheads="1"/>
            </p:cNvSpPr>
            <p:nvPr/>
          </p:nvSpPr>
          <p:spPr bwMode="auto">
            <a:xfrm>
              <a:off x="7478713" y="2844800"/>
              <a:ext cx="157094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FF0000"/>
                  </a:solidFill>
                </a:rPr>
                <a:t>C</a:t>
              </a:r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1515" name="Rectangle 16"/>
            <p:cNvSpPr>
              <a:spLocks noChangeArrowheads="1"/>
            </p:cNvSpPr>
            <p:nvPr/>
          </p:nvSpPr>
          <p:spPr bwMode="auto">
            <a:xfrm>
              <a:off x="6983413" y="2844800"/>
              <a:ext cx="157094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 dirty="0">
                  <a:solidFill>
                    <a:srgbClr val="FF0000"/>
                  </a:solidFill>
                </a:rPr>
                <a:t>C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21516" name="Rectangle 17"/>
            <p:cNvSpPr>
              <a:spLocks noChangeArrowheads="1"/>
            </p:cNvSpPr>
            <p:nvPr/>
          </p:nvSpPr>
          <p:spPr bwMode="auto">
            <a:xfrm>
              <a:off x="7820025" y="2819400"/>
              <a:ext cx="120226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dirty="0">
                  <a:solidFill>
                    <a:srgbClr val="FF0000"/>
                  </a:solidFill>
                  <a:latin typeface="Symbol" pitchFamily="18" charset="2"/>
                </a:rPr>
                <a:t>-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21517" name="Rectangle 18"/>
            <p:cNvSpPr>
              <a:spLocks noChangeArrowheads="1"/>
            </p:cNvSpPr>
            <p:nvPr/>
          </p:nvSpPr>
          <p:spPr bwMode="auto">
            <a:xfrm>
              <a:off x="7315200" y="2819400"/>
              <a:ext cx="120226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>
                  <a:solidFill>
                    <a:srgbClr val="FF0000"/>
                  </a:solidFill>
                  <a:latin typeface="Symbol" pitchFamily="18" charset="2"/>
                </a:rPr>
                <a:t>+</a:t>
              </a:r>
              <a:endParaRPr lang="en-US">
                <a:solidFill>
                  <a:srgbClr val="FF0000"/>
                </a:solidFill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40BD37-EC3B-4379-8979-5453C3E89ED7}" type="slidenum">
              <a:rPr lang="en-GB" smtClean="0"/>
              <a:pPr/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602057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1371600" y="304800"/>
            <a:ext cx="6248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ko-KR" sz="2800" b="1" dirty="0">
                <a:solidFill>
                  <a:srgbClr val="7030A0"/>
                </a:solidFill>
                <a:latin typeface="+mj-ea"/>
                <a:ea typeface="+mj-ea"/>
              </a:rPr>
              <a:t>Пример Сети</a:t>
            </a:r>
            <a:endParaRPr lang="en-US" altLang="ko-KR" sz="2800" dirty="0">
              <a:solidFill>
                <a:srgbClr val="7030A0"/>
              </a:solidFill>
              <a:latin typeface="+mj-ea"/>
              <a:ea typeface="+mj-ea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14400" y="1371600"/>
          <a:ext cx="3651250" cy="2060578"/>
        </p:xfrm>
        <a:graphic>
          <a:graphicData uri="http://schemas.openxmlformats.org/drawingml/2006/table">
            <a:tbl>
              <a:tblPr/>
              <a:tblGrid>
                <a:gridCol w="555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3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0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0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91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54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Узел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4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10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7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15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A5A5A5"/>
                          </a:solidFill>
                          <a:effectLst/>
                          <a:latin typeface="Calibri" pitchFamily="34" charset="0"/>
                        </a:rPr>
                        <a:t>10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20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15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16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A5A5A5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A5A5A5"/>
                          </a:solidFill>
                          <a:effectLst/>
                          <a:latin typeface="Calibri" pitchFamily="34" charset="0"/>
                        </a:rPr>
                        <a:t>5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14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7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A5A5A5"/>
                          </a:solidFill>
                          <a:effectLst/>
                          <a:latin typeface="Calibri" pitchFamily="34" charset="0"/>
                        </a:rPr>
                        <a:t>8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A5A5A5"/>
                          </a:solidFill>
                          <a:effectLst/>
                          <a:latin typeface="Calibri" pitchFamily="34" charset="0"/>
                        </a:rPr>
                        <a:t>20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A5A5A5"/>
                          </a:solidFill>
                          <a:effectLst/>
                          <a:latin typeface="Calibri" pitchFamily="34" charset="0"/>
                        </a:rPr>
                        <a:t>14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4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12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4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A5A5A5"/>
                          </a:solidFill>
                          <a:effectLst/>
                          <a:latin typeface="Calibri" pitchFamily="34" charset="0"/>
                        </a:rPr>
                        <a:t>7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A5A5A5"/>
                          </a:solidFill>
                          <a:effectLst/>
                          <a:latin typeface="Calibri" pitchFamily="34" charset="0"/>
                        </a:rPr>
                        <a:t>15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A5A5A5"/>
                          </a:solidFill>
                          <a:effectLst/>
                          <a:latin typeface="Calibri" pitchFamily="34" charset="0"/>
                        </a:rPr>
                        <a:t>7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A5A5A5"/>
                          </a:solidFill>
                          <a:effectLst/>
                          <a:latin typeface="Calibri" pitchFamily="34" charset="0"/>
                        </a:rPr>
                        <a:t>4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A5A5A5"/>
                          </a:solidFill>
                          <a:effectLst/>
                          <a:latin typeface="Calibri" pitchFamily="34" charset="0"/>
                        </a:rPr>
                        <a:t>15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A5A5A5"/>
                          </a:solidFill>
                          <a:effectLst/>
                          <a:latin typeface="Calibri" pitchFamily="34" charset="0"/>
                        </a:rPr>
                        <a:t>16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A5A5A5"/>
                          </a:solidFill>
                          <a:effectLst/>
                          <a:latin typeface="Calibri" pitchFamily="34" charset="0"/>
                        </a:rPr>
                        <a:t>8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A5A5A5"/>
                          </a:solidFill>
                          <a:effectLst/>
                          <a:latin typeface="Calibri" pitchFamily="34" charset="0"/>
                        </a:rPr>
                        <a:t>12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A5A5A5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17" name="Group 16"/>
          <p:cNvGrpSpPr/>
          <p:nvPr/>
        </p:nvGrpSpPr>
        <p:grpSpPr>
          <a:xfrm>
            <a:off x="5181600" y="1371600"/>
            <a:ext cx="3200400" cy="3124200"/>
            <a:chOff x="5181600" y="1371600"/>
            <a:chExt cx="3200400" cy="3124200"/>
          </a:xfrm>
        </p:grpSpPr>
        <p:sp>
          <p:nvSpPr>
            <p:cNvPr id="22597" name="Flowchart: Connector 5"/>
            <p:cNvSpPr>
              <a:spLocks noChangeArrowheads="1"/>
            </p:cNvSpPr>
            <p:nvPr/>
          </p:nvSpPr>
          <p:spPr bwMode="auto">
            <a:xfrm>
              <a:off x="5791200" y="3352800"/>
              <a:ext cx="457200" cy="457200"/>
            </a:xfrm>
            <a:prstGeom prst="flowChartConnector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>
                  <a:solidFill>
                    <a:schemeClr val="bg1"/>
                  </a:solidFill>
                  <a:latin typeface="Comic Sans MS" pitchFamily="66" charset="0"/>
                </a:rPr>
                <a:t>0</a:t>
              </a:r>
            </a:p>
          </p:txBody>
        </p:sp>
        <p:sp>
          <p:nvSpPr>
            <p:cNvPr id="22598" name="Flowchart: Connector 6"/>
            <p:cNvSpPr>
              <a:spLocks noChangeArrowheads="1"/>
            </p:cNvSpPr>
            <p:nvPr/>
          </p:nvSpPr>
          <p:spPr bwMode="auto">
            <a:xfrm>
              <a:off x="5181600" y="1371600"/>
              <a:ext cx="457200" cy="457200"/>
            </a:xfrm>
            <a:prstGeom prst="flowChartConnector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>
                  <a:solidFill>
                    <a:schemeClr val="bg1"/>
                  </a:solidFill>
                  <a:latin typeface="Comic Sans MS" pitchFamily="66" charset="0"/>
                </a:rPr>
                <a:t>1</a:t>
              </a:r>
            </a:p>
          </p:txBody>
        </p:sp>
        <p:sp>
          <p:nvSpPr>
            <p:cNvPr id="22599" name="Flowchart: Connector 7"/>
            <p:cNvSpPr>
              <a:spLocks noChangeArrowheads="1"/>
            </p:cNvSpPr>
            <p:nvPr/>
          </p:nvSpPr>
          <p:spPr bwMode="auto">
            <a:xfrm>
              <a:off x="6019800" y="2362200"/>
              <a:ext cx="457200" cy="457200"/>
            </a:xfrm>
            <a:prstGeom prst="flowChartConnector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>
                  <a:solidFill>
                    <a:schemeClr val="bg1"/>
                  </a:solidFill>
                  <a:latin typeface="Comic Sans MS" pitchFamily="66" charset="0"/>
                </a:rPr>
                <a:t>2</a:t>
              </a:r>
            </a:p>
          </p:txBody>
        </p:sp>
        <p:sp>
          <p:nvSpPr>
            <p:cNvPr id="22600" name="Flowchart: Connector 8"/>
            <p:cNvSpPr>
              <a:spLocks noChangeArrowheads="1"/>
            </p:cNvSpPr>
            <p:nvPr/>
          </p:nvSpPr>
          <p:spPr bwMode="auto">
            <a:xfrm>
              <a:off x="7924800" y="1371600"/>
              <a:ext cx="457200" cy="457200"/>
            </a:xfrm>
            <a:prstGeom prst="flowChartConnector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>
                  <a:solidFill>
                    <a:schemeClr val="bg1"/>
                  </a:solidFill>
                  <a:latin typeface="Comic Sans MS" pitchFamily="66" charset="0"/>
                </a:rPr>
                <a:t>5</a:t>
              </a:r>
            </a:p>
          </p:txBody>
        </p:sp>
        <p:sp>
          <p:nvSpPr>
            <p:cNvPr id="22601" name="Flowchart: Connector 9"/>
            <p:cNvSpPr>
              <a:spLocks noChangeArrowheads="1"/>
            </p:cNvSpPr>
            <p:nvPr/>
          </p:nvSpPr>
          <p:spPr bwMode="auto">
            <a:xfrm>
              <a:off x="7239000" y="2743200"/>
              <a:ext cx="457200" cy="457200"/>
            </a:xfrm>
            <a:prstGeom prst="flowChartConnector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>
                  <a:solidFill>
                    <a:schemeClr val="bg1"/>
                  </a:solidFill>
                  <a:latin typeface="Comic Sans MS" pitchFamily="66" charset="0"/>
                </a:rPr>
                <a:t>4</a:t>
              </a:r>
            </a:p>
          </p:txBody>
        </p:sp>
        <p:sp>
          <p:nvSpPr>
            <p:cNvPr id="22602" name="Flowchart: Connector 10"/>
            <p:cNvSpPr>
              <a:spLocks noChangeArrowheads="1"/>
            </p:cNvSpPr>
            <p:nvPr/>
          </p:nvSpPr>
          <p:spPr bwMode="auto">
            <a:xfrm>
              <a:off x="7620000" y="4038600"/>
              <a:ext cx="457200" cy="457200"/>
            </a:xfrm>
            <a:prstGeom prst="flowChartConnector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>
                  <a:solidFill>
                    <a:schemeClr val="bg1"/>
                  </a:solidFill>
                  <a:latin typeface="Comic Sans MS" pitchFamily="66" charset="0"/>
                </a:rPr>
                <a:t>3</a:t>
              </a:r>
            </a:p>
          </p:txBody>
        </p:sp>
        <p:cxnSp>
          <p:nvCxnSpPr>
            <p:cNvPr id="11" name="Straight Connector 10"/>
            <p:cNvCxnSpPr>
              <a:cxnSpLocks noChangeShapeType="1"/>
              <a:stCxn id="22597" idx="1"/>
              <a:endCxn id="22598" idx="4"/>
            </p:cNvCxnSpPr>
            <p:nvPr/>
          </p:nvCxnSpPr>
          <p:spPr bwMode="auto">
            <a:xfrm rot="16200000" flipV="1">
              <a:off x="4838701" y="2400300"/>
              <a:ext cx="1590955" cy="447955"/>
            </a:xfrm>
            <a:prstGeom prst="line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2" name="Straight Connector 11"/>
            <p:cNvCxnSpPr>
              <a:cxnSpLocks noChangeShapeType="1"/>
              <a:stCxn id="22602" idx="1"/>
              <a:endCxn id="22597" idx="6"/>
            </p:cNvCxnSpPr>
            <p:nvPr/>
          </p:nvCxnSpPr>
          <p:spPr bwMode="auto">
            <a:xfrm rot="16200000" flipV="1">
              <a:off x="6705601" y="3124200"/>
              <a:ext cx="524155" cy="1438555"/>
            </a:xfrm>
            <a:prstGeom prst="line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6" name="Straight Connector 15"/>
            <p:cNvCxnSpPr>
              <a:cxnSpLocks noChangeShapeType="1"/>
              <a:stCxn id="22598" idx="5"/>
              <a:endCxn id="22599" idx="1"/>
            </p:cNvCxnSpPr>
            <p:nvPr/>
          </p:nvCxnSpPr>
          <p:spPr bwMode="auto">
            <a:xfrm rot="16200000" flipH="1">
              <a:off x="5495645" y="1838045"/>
              <a:ext cx="667310" cy="514910"/>
            </a:xfrm>
            <a:prstGeom prst="line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22" name="Straight Connector 21"/>
            <p:cNvCxnSpPr>
              <a:cxnSpLocks noChangeShapeType="1"/>
              <a:stCxn id="22601" idx="5"/>
              <a:endCxn id="22602" idx="0"/>
            </p:cNvCxnSpPr>
            <p:nvPr/>
          </p:nvCxnSpPr>
          <p:spPr bwMode="auto">
            <a:xfrm rot="16200000" flipH="1">
              <a:off x="7286625" y="3476625"/>
              <a:ext cx="904875" cy="219075"/>
            </a:xfrm>
            <a:prstGeom prst="line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24" name="Straight Connector 23"/>
            <p:cNvCxnSpPr>
              <a:cxnSpLocks noChangeShapeType="1"/>
              <a:stCxn id="22601" idx="7"/>
              <a:endCxn id="22600" idx="4"/>
            </p:cNvCxnSpPr>
            <p:nvPr/>
          </p:nvCxnSpPr>
          <p:spPr bwMode="auto">
            <a:xfrm rot="5400000" flipH="1" flipV="1">
              <a:off x="7400645" y="2057401"/>
              <a:ext cx="981355" cy="524155"/>
            </a:xfrm>
            <a:prstGeom prst="line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26" name="Straight Connector 25"/>
            <p:cNvCxnSpPr>
              <a:cxnSpLocks noChangeShapeType="1"/>
              <a:stCxn id="22600" idx="3"/>
              <a:endCxn id="22599" idx="7"/>
            </p:cNvCxnSpPr>
            <p:nvPr/>
          </p:nvCxnSpPr>
          <p:spPr bwMode="auto">
            <a:xfrm rot="5400000">
              <a:off x="6867245" y="1304645"/>
              <a:ext cx="667310" cy="1581710"/>
            </a:xfrm>
            <a:prstGeom prst="line">
              <a:avLst/>
            </a:prstGeom>
            <a:noFill/>
            <a:ln w="38100" algn="ctr">
              <a:solidFill>
                <a:srgbClr val="FF0000"/>
              </a:solidFill>
              <a:round/>
              <a:headEnd/>
              <a:tailEnd/>
            </a:ln>
          </p:spPr>
        </p:cxnSp>
      </p:grp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173487" y="3919918"/>
            <a:ext cx="575349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dirty="0">
                <a:latin typeface="+mn-lt"/>
              </a:rPr>
              <a:t>ППП</a:t>
            </a:r>
            <a:r>
              <a:rPr lang="en-US" sz="2000" dirty="0">
                <a:latin typeface="+mn-lt"/>
              </a:rPr>
              <a:t> – </a:t>
            </a:r>
            <a:r>
              <a:rPr lang="ru-RU" sz="2000" dirty="0">
                <a:latin typeface="+mn-lt"/>
              </a:rPr>
              <a:t>Тур БП</a:t>
            </a:r>
            <a:r>
              <a:rPr lang="en-US" sz="2000" dirty="0">
                <a:latin typeface="+mn-lt"/>
              </a:rPr>
              <a:t>  = (0, 1, 2, 5, 4, 3, 0)</a:t>
            </a:r>
          </a:p>
          <a:p>
            <a:r>
              <a:rPr lang="ru-RU" sz="2000" dirty="0">
                <a:latin typeface="+mn-lt"/>
              </a:rPr>
              <a:t>Общее Расстояние </a:t>
            </a:r>
            <a:r>
              <a:rPr lang="en-US" sz="2000" dirty="0">
                <a:latin typeface="+mn-lt"/>
              </a:rPr>
              <a:t>= 10 + 5 + 8 + 6 + 4 + 8 = 41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5224997" y="1368732"/>
            <a:ext cx="3200400" cy="3124200"/>
            <a:chOff x="5181600" y="1371600"/>
            <a:chExt cx="3200400" cy="3124200"/>
          </a:xfrm>
        </p:grpSpPr>
        <p:sp>
          <p:nvSpPr>
            <p:cNvPr id="19" name="Flowchart: Connector 5"/>
            <p:cNvSpPr>
              <a:spLocks noChangeArrowheads="1"/>
            </p:cNvSpPr>
            <p:nvPr/>
          </p:nvSpPr>
          <p:spPr bwMode="auto">
            <a:xfrm>
              <a:off x="5791200" y="3352800"/>
              <a:ext cx="457200" cy="457200"/>
            </a:xfrm>
            <a:prstGeom prst="flowChartConnector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0" name="Flowchart: Connector 6"/>
            <p:cNvSpPr>
              <a:spLocks noChangeArrowheads="1"/>
            </p:cNvSpPr>
            <p:nvPr/>
          </p:nvSpPr>
          <p:spPr bwMode="auto">
            <a:xfrm>
              <a:off x="5181600" y="1371600"/>
              <a:ext cx="457200" cy="457200"/>
            </a:xfrm>
            <a:prstGeom prst="flowChartConnector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1" name="Flowchart: Connector 7"/>
            <p:cNvSpPr>
              <a:spLocks noChangeArrowheads="1"/>
            </p:cNvSpPr>
            <p:nvPr/>
          </p:nvSpPr>
          <p:spPr bwMode="auto">
            <a:xfrm>
              <a:off x="6019800" y="2362200"/>
              <a:ext cx="457200" cy="457200"/>
            </a:xfrm>
            <a:prstGeom prst="flowChartConnector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3" name="Flowchart: Connector 8"/>
            <p:cNvSpPr>
              <a:spLocks noChangeArrowheads="1"/>
            </p:cNvSpPr>
            <p:nvPr/>
          </p:nvSpPr>
          <p:spPr bwMode="auto">
            <a:xfrm>
              <a:off x="7924800" y="1371600"/>
              <a:ext cx="457200" cy="457200"/>
            </a:xfrm>
            <a:prstGeom prst="flowChartConnector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5" name="Flowchart: Connector 9"/>
            <p:cNvSpPr>
              <a:spLocks noChangeArrowheads="1"/>
            </p:cNvSpPr>
            <p:nvPr/>
          </p:nvSpPr>
          <p:spPr bwMode="auto">
            <a:xfrm>
              <a:off x="7239000" y="2743200"/>
              <a:ext cx="457200" cy="457200"/>
            </a:xfrm>
            <a:prstGeom prst="flowChartConnector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8" name="Flowchart: Connector 10"/>
            <p:cNvSpPr>
              <a:spLocks noChangeArrowheads="1"/>
            </p:cNvSpPr>
            <p:nvPr/>
          </p:nvSpPr>
          <p:spPr bwMode="auto">
            <a:xfrm>
              <a:off x="7620000" y="4038600"/>
              <a:ext cx="457200" cy="457200"/>
            </a:xfrm>
            <a:prstGeom prst="flowChartConnector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dirty="0">
                  <a:solidFill>
                    <a:schemeClr val="bg1"/>
                  </a:solidFill>
                </a:rPr>
                <a:t>3</a:t>
              </a:r>
            </a:p>
          </p:txBody>
        </p:sp>
        <p:cxnSp>
          <p:nvCxnSpPr>
            <p:cNvPr id="29" name="Straight Connector 28"/>
            <p:cNvCxnSpPr>
              <a:cxnSpLocks noChangeShapeType="1"/>
              <a:stCxn id="19" idx="7"/>
              <a:endCxn id="21" idx="4"/>
            </p:cNvCxnSpPr>
            <p:nvPr/>
          </p:nvCxnSpPr>
          <p:spPr bwMode="auto">
            <a:xfrm rot="5400000" flipH="1" flipV="1">
              <a:off x="5915025" y="3086100"/>
              <a:ext cx="600075" cy="66675"/>
            </a:xfrm>
            <a:prstGeom prst="line">
              <a:avLst/>
            </a:prstGeom>
            <a:noFill/>
            <a:ln w="38100" algn="ctr">
              <a:solidFill>
                <a:srgbClr val="0000FF"/>
              </a:solidFill>
              <a:round/>
              <a:headEnd/>
              <a:tailEnd/>
            </a:ln>
          </p:spPr>
        </p:cxnSp>
        <p:cxnSp>
          <p:nvCxnSpPr>
            <p:cNvPr id="30" name="Straight Connector 29"/>
            <p:cNvCxnSpPr>
              <a:cxnSpLocks noChangeShapeType="1"/>
              <a:stCxn id="21" idx="1"/>
              <a:endCxn id="20" idx="5"/>
            </p:cNvCxnSpPr>
            <p:nvPr/>
          </p:nvCxnSpPr>
          <p:spPr bwMode="auto">
            <a:xfrm rot="16200000" flipV="1">
              <a:off x="5495925" y="1838325"/>
              <a:ext cx="666750" cy="514350"/>
            </a:xfrm>
            <a:prstGeom prst="line">
              <a:avLst/>
            </a:prstGeom>
            <a:noFill/>
            <a:ln w="38100" algn="ctr">
              <a:solidFill>
                <a:srgbClr val="0000FF"/>
              </a:solidFill>
              <a:round/>
              <a:headEnd/>
              <a:tailEnd/>
            </a:ln>
          </p:spPr>
        </p:cxnSp>
        <p:cxnSp>
          <p:nvCxnSpPr>
            <p:cNvPr id="31" name="Straight Connector 30"/>
            <p:cNvCxnSpPr>
              <a:cxnSpLocks noChangeShapeType="1"/>
              <a:stCxn id="20" idx="5"/>
              <a:endCxn id="25" idx="1"/>
            </p:cNvCxnSpPr>
            <p:nvPr/>
          </p:nvCxnSpPr>
          <p:spPr bwMode="auto">
            <a:xfrm rot="16200000" flipH="1">
              <a:off x="5915025" y="1419225"/>
              <a:ext cx="1047750" cy="1733550"/>
            </a:xfrm>
            <a:prstGeom prst="line">
              <a:avLst/>
            </a:prstGeom>
            <a:noFill/>
            <a:ln w="38100" algn="ctr">
              <a:solidFill>
                <a:srgbClr val="0000FF"/>
              </a:solidFill>
              <a:round/>
              <a:headEnd/>
              <a:tailEnd/>
            </a:ln>
          </p:spPr>
        </p:cxnSp>
        <p:cxnSp>
          <p:nvCxnSpPr>
            <p:cNvPr id="32" name="Straight Connector 31"/>
            <p:cNvCxnSpPr>
              <a:cxnSpLocks noChangeShapeType="1"/>
              <a:stCxn id="25" idx="5"/>
              <a:endCxn id="28" idx="0"/>
            </p:cNvCxnSpPr>
            <p:nvPr/>
          </p:nvCxnSpPr>
          <p:spPr bwMode="auto">
            <a:xfrm rot="16200000" flipH="1">
              <a:off x="7286625" y="3476625"/>
              <a:ext cx="904875" cy="219075"/>
            </a:xfrm>
            <a:prstGeom prst="line">
              <a:avLst/>
            </a:prstGeom>
            <a:noFill/>
            <a:ln w="38100" algn="ctr">
              <a:solidFill>
                <a:srgbClr val="0000FF"/>
              </a:solidFill>
              <a:round/>
              <a:headEnd/>
              <a:tailEnd/>
            </a:ln>
          </p:spPr>
        </p:cxnSp>
        <p:cxnSp>
          <p:nvCxnSpPr>
            <p:cNvPr id="33" name="Straight Connector 32"/>
            <p:cNvCxnSpPr>
              <a:cxnSpLocks noChangeShapeType="1"/>
              <a:stCxn id="28" idx="0"/>
              <a:endCxn id="23" idx="4"/>
            </p:cNvCxnSpPr>
            <p:nvPr/>
          </p:nvCxnSpPr>
          <p:spPr bwMode="auto">
            <a:xfrm rot="5400000" flipH="1" flipV="1">
              <a:off x="6896100" y="2781300"/>
              <a:ext cx="2209800" cy="304800"/>
            </a:xfrm>
            <a:prstGeom prst="line">
              <a:avLst/>
            </a:prstGeom>
            <a:noFill/>
            <a:ln w="38100" algn="ctr">
              <a:solidFill>
                <a:srgbClr val="0000FF"/>
              </a:solidFill>
              <a:round/>
              <a:headEnd/>
              <a:tailEnd/>
            </a:ln>
          </p:spPr>
        </p:cxnSp>
        <p:cxnSp>
          <p:nvCxnSpPr>
            <p:cNvPr id="34" name="Straight Connector 33"/>
            <p:cNvCxnSpPr>
              <a:cxnSpLocks noChangeShapeType="1"/>
              <a:stCxn id="23" idx="4"/>
              <a:endCxn id="19" idx="7"/>
            </p:cNvCxnSpPr>
            <p:nvPr/>
          </p:nvCxnSpPr>
          <p:spPr bwMode="auto">
            <a:xfrm rot="5400000">
              <a:off x="6372225" y="1638300"/>
              <a:ext cx="1590675" cy="1971675"/>
            </a:xfrm>
            <a:prstGeom prst="line">
              <a:avLst/>
            </a:prstGeom>
            <a:noFill/>
            <a:ln w="38100" algn="ctr">
              <a:solidFill>
                <a:srgbClr val="0000FF"/>
              </a:solidFill>
              <a:round/>
              <a:headEnd/>
              <a:tailEnd/>
            </a:ln>
          </p:spPr>
        </p:cxnSp>
      </p:grpSp>
      <p:cxnSp>
        <p:nvCxnSpPr>
          <p:cNvPr id="36" name="Straight Connector 35"/>
          <p:cNvCxnSpPr/>
          <p:nvPr/>
        </p:nvCxnSpPr>
        <p:spPr bwMode="auto">
          <a:xfrm>
            <a:off x="6019800" y="828020"/>
            <a:ext cx="353683" cy="0"/>
          </a:xfrm>
          <a:prstGeom prst="line">
            <a:avLst/>
          </a:prstGeom>
          <a:solidFill>
            <a:srgbClr val="E5F2FF"/>
          </a:solidFill>
          <a:ln w="508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9" name="TextBox 38"/>
          <p:cNvSpPr txBox="1"/>
          <p:nvPr/>
        </p:nvSpPr>
        <p:spPr>
          <a:xfrm>
            <a:off x="6400800" y="668483"/>
            <a:ext cx="2182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Ближайший Сосед</a:t>
            </a:r>
            <a:endParaRPr lang="en-US" dirty="0"/>
          </a:p>
        </p:txBody>
      </p:sp>
      <p:cxnSp>
        <p:nvCxnSpPr>
          <p:cNvPr id="40" name="Straight Connector 39"/>
          <p:cNvCxnSpPr/>
          <p:nvPr/>
        </p:nvCxnSpPr>
        <p:spPr bwMode="auto">
          <a:xfrm>
            <a:off x="6047117" y="1176426"/>
            <a:ext cx="353683" cy="0"/>
          </a:xfrm>
          <a:prstGeom prst="line">
            <a:avLst/>
          </a:prstGeom>
          <a:solidFill>
            <a:srgbClr val="E5F2FF"/>
          </a:solidFill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6410045" y="991760"/>
            <a:ext cx="2753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Ближайшее помещение</a:t>
            </a:r>
            <a:endParaRPr lang="en-US" dirty="0"/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173487" y="4829512"/>
            <a:ext cx="596701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dirty="0"/>
              <a:t>ППП</a:t>
            </a:r>
            <a:r>
              <a:rPr lang="en-US" sz="2000" dirty="0"/>
              <a:t> </a:t>
            </a:r>
            <a:r>
              <a:rPr lang="ru-RU" sz="2000" dirty="0"/>
              <a:t>– Тур БС</a:t>
            </a:r>
            <a:r>
              <a:rPr lang="en-US" sz="2000" dirty="0"/>
              <a:t>  = (0, 2, 1, 4, 3, 5, 0)</a:t>
            </a:r>
          </a:p>
          <a:p>
            <a:r>
              <a:rPr lang="ru-RU" sz="2000" dirty="0"/>
              <a:t>Общая Дистанция</a:t>
            </a:r>
            <a:r>
              <a:rPr lang="en-US" sz="2000" dirty="0"/>
              <a:t> = 6 + 5 + 15 + 4 + 12 + 15 = 57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A40BD37-EC3B-4379-8979-5453C3E89ED7}" type="slidenum">
              <a:rPr lang="en-GB" smtClean="0"/>
              <a:pPr/>
              <a:t>27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75993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62-global-logistics-powerpoint-2010-template">
  <a:themeElements>
    <a:clrScheme name="m62-american-logistics 13">
      <a:dk1>
        <a:srgbClr val="061F5B"/>
      </a:dk1>
      <a:lt1>
        <a:srgbClr val="FFFFFF"/>
      </a:lt1>
      <a:dk2>
        <a:srgbClr val="FFFFFF"/>
      </a:dk2>
      <a:lt2>
        <a:srgbClr val="808080"/>
      </a:lt2>
      <a:accent1>
        <a:srgbClr val="061F5B"/>
      </a:accent1>
      <a:accent2>
        <a:srgbClr val="6E95C8"/>
      </a:accent2>
      <a:accent3>
        <a:srgbClr val="FFFFFF"/>
      </a:accent3>
      <a:accent4>
        <a:srgbClr val="04194C"/>
      </a:accent4>
      <a:accent5>
        <a:srgbClr val="AAABB5"/>
      </a:accent5>
      <a:accent6>
        <a:srgbClr val="6387B5"/>
      </a:accent6>
      <a:hlink>
        <a:srgbClr val="0074BF"/>
      </a:hlink>
      <a:folHlink>
        <a:srgbClr val="AED3EA"/>
      </a:folHlink>
    </a:clrScheme>
    <a:fontScheme name="m62-american-logistic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62-american-logistic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62-american-logistic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62-american-logistic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62-american-logistic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62-american-logistic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62-american-logistic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62-american-logistic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62-american-logistic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62-american-logistic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62-american-logistic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62-american-logistic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62-american-logistic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62-american-logistics 13">
        <a:dk1>
          <a:srgbClr val="061F5B"/>
        </a:dk1>
        <a:lt1>
          <a:srgbClr val="FFFFFF"/>
        </a:lt1>
        <a:dk2>
          <a:srgbClr val="FFFFFF"/>
        </a:dk2>
        <a:lt2>
          <a:srgbClr val="808080"/>
        </a:lt2>
        <a:accent1>
          <a:srgbClr val="061F5B"/>
        </a:accent1>
        <a:accent2>
          <a:srgbClr val="6E95C8"/>
        </a:accent2>
        <a:accent3>
          <a:srgbClr val="FFFFFF"/>
        </a:accent3>
        <a:accent4>
          <a:srgbClr val="04194C"/>
        </a:accent4>
        <a:accent5>
          <a:srgbClr val="AAABB5"/>
        </a:accent5>
        <a:accent6>
          <a:srgbClr val="6387B5"/>
        </a:accent6>
        <a:hlink>
          <a:srgbClr val="0074BF"/>
        </a:hlink>
        <a:folHlink>
          <a:srgbClr val="AED3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It’s not the design of your template">
  <a:themeElements>
    <a:clrScheme name="1_It’s not the design of your template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135971"/>
      </a:hlink>
      <a:folHlink>
        <a:srgbClr val="99CC00"/>
      </a:folHlink>
    </a:clrScheme>
    <a:fontScheme name="1_It’s not the design of your template">
      <a:majorFont>
        <a:latin typeface="Neo San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It’s not the design of your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t’s not the design of your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t’s not the design of your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t’s not the design of your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t’s not the design of your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It’s not the design of your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It’s not the design of your 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135971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QMB11ch01">
  <a:themeElements>
    <a:clrScheme name="">
      <a:dk1>
        <a:srgbClr val="3C0023"/>
      </a:dk1>
      <a:lt1>
        <a:srgbClr val="FFFFFF"/>
      </a:lt1>
      <a:dk2>
        <a:srgbClr val="300153"/>
      </a:dk2>
      <a:lt2>
        <a:srgbClr val="F6BF69"/>
      </a:lt2>
      <a:accent1>
        <a:srgbClr val="618FFD"/>
      </a:accent1>
      <a:accent2>
        <a:srgbClr val="B760F9"/>
      </a:accent2>
      <a:accent3>
        <a:srgbClr val="ADAAB3"/>
      </a:accent3>
      <a:accent4>
        <a:srgbClr val="DADADA"/>
      </a:accent4>
      <a:accent5>
        <a:srgbClr val="B7C6FE"/>
      </a:accent5>
      <a:accent6>
        <a:srgbClr val="A656E2"/>
      </a:accent6>
      <a:hlink>
        <a:srgbClr val="919191"/>
      </a:hlink>
      <a:folHlink>
        <a:srgbClr val="B50069"/>
      </a:folHlink>
    </a:clrScheme>
    <a:fontScheme name="QMB11ch01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 Antiqua" pitchFamily="18" charset="0"/>
          </a:defRPr>
        </a:defPPr>
      </a:lstStyle>
    </a:lnDef>
  </a:objectDefaults>
  <a:extraClrSchemeLst>
    <a:extraClrScheme>
      <a:clrScheme name="QMB11ch0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MB11ch0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MB11ch0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MB11ch0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MB11ch0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MB11ch0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MB11ch0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m62-global-logistics-powerpoint-2010-template</Template>
  <TotalTime>4541</TotalTime>
  <Words>2318</Words>
  <Application>Microsoft Office PowerPoint</Application>
  <PresentationFormat>On-screen Show (4:3)</PresentationFormat>
  <Paragraphs>533</Paragraphs>
  <Slides>27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41" baseType="lpstr">
      <vt:lpstr>Batang</vt:lpstr>
      <vt:lpstr>Gulim</vt:lpstr>
      <vt:lpstr>Arial</vt:lpstr>
      <vt:lpstr>Book Antiqua</vt:lpstr>
      <vt:lpstr>Calibri</vt:lpstr>
      <vt:lpstr>Comic Sans MS</vt:lpstr>
      <vt:lpstr>Courier New</vt:lpstr>
      <vt:lpstr>Monotype Sorts</vt:lpstr>
      <vt:lpstr>Neo Sans</vt:lpstr>
      <vt:lpstr>Symbol</vt:lpstr>
      <vt:lpstr>Times New Roman</vt:lpstr>
      <vt:lpstr>m62-global-logistics-powerpoint-2010-template</vt:lpstr>
      <vt:lpstr>1_It’s not the design of your template</vt:lpstr>
      <vt:lpstr>QMB11ch01</vt:lpstr>
      <vt:lpstr>S3. Логистическая сеть и картирование логистических процессов</vt:lpstr>
      <vt:lpstr>Модель логистической сети</vt:lpstr>
      <vt:lpstr>Транспортная задача</vt:lpstr>
      <vt:lpstr>Транспортная задача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Стратегия маршрутизации и планирования</vt:lpstr>
      <vt:lpstr>PowerPoint Presentation</vt:lpstr>
      <vt:lpstr>Пример вывода программного обеспечения для маршрутизации и планирования для поставок в Лондоне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cho</dc:creator>
  <cp:lastModifiedBy>GTS LICA</cp:lastModifiedBy>
  <cp:revision>153</cp:revision>
  <dcterms:created xsi:type="dcterms:W3CDTF">2016-07-31T12:31:34Z</dcterms:created>
  <dcterms:modified xsi:type="dcterms:W3CDTF">2026-07-16T07:26:24Z</dcterms:modified>
</cp:coreProperties>
</file>