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3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1"/>
    <p:sldMasterId id="2147483650" r:id="rId2"/>
    <p:sldMasterId id="2147483689" r:id="rId3"/>
    <p:sldMasterId id="2147483693" r:id="rId4"/>
  </p:sldMasterIdLst>
  <p:notesMasterIdLst>
    <p:notesMasterId r:id="rId49"/>
  </p:notesMasterIdLst>
  <p:sldIdLst>
    <p:sldId id="528" r:id="rId5"/>
    <p:sldId id="473" r:id="rId6"/>
    <p:sldId id="530" r:id="rId7"/>
    <p:sldId id="529" r:id="rId8"/>
    <p:sldId id="508" r:id="rId9"/>
    <p:sldId id="474" r:id="rId10"/>
    <p:sldId id="570" r:id="rId11"/>
    <p:sldId id="476" r:id="rId12"/>
    <p:sldId id="572" r:id="rId13"/>
    <p:sldId id="573" r:id="rId14"/>
    <p:sldId id="574" r:id="rId15"/>
    <p:sldId id="575" r:id="rId16"/>
    <p:sldId id="576" r:id="rId17"/>
    <p:sldId id="577" r:id="rId18"/>
    <p:sldId id="578" r:id="rId19"/>
    <p:sldId id="579" r:id="rId20"/>
    <p:sldId id="580" r:id="rId21"/>
    <p:sldId id="581" r:id="rId22"/>
    <p:sldId id="582" r:id="rId23"/>
    <p:sldId id="583" r:id="rId24"/>
    <p:sldId id="584" r:id="rId25"/>
    <p:sldId id="585" r:id="rId26"/>
    <p:sldId id="586" r:id="rId27"/>
    <p:sldId id="587" r:id="rId28"/>
    <p:sldId id="588" r:id="rId29"/>
    <p:sldId id="589" r:id="rId30"/>
    <p:sldId id="590" r:id="rId31"/>
    <p:sldId id="591" r:id="rId32"/>
    <p:sldId id="592" r:id="rId33"/>
    <p:sldId id="593" r:id="rId34"/>
    <p:sldId id="594" r:id="rId35"/>
    <p:sldId id="595" r:id="rId36"/>
    <p:sldId id="596" r:id="rId37"/>
    <p:sldId id="597" r:id="rId38"/>
    <p:sldId id="457" r:id="rId39"/>
    <p:sldId id="259" r:id="rId40"/>
    <p:sldId id="260" r:id="rId41"/>
    <p:sldId id="262" r:id="rId42"/>
    <p:sldId id="285" r:id="rId43"/>
    <p:sldId id="289" r:id="rId44"/>
    <p:sldId id="294" r:id="rId45"/>
    <p:sldId id="307" r:id="rId46"/>
    <p:sldId id="322" r:id="rId47"/>
    <p:sldId id="323" r:id="rId48"/>
  </p:sldIdLst>
  <p:sldSz cx="9144000" cy="6858000" type="screen4x3"/>
  <p:notesSz cx="6858000" cy="9144000"/>
  <p:defaultTextStyle>
    <a:defPPr>
      <a:defRPr lang="en-GB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6600"/>
    <a:srgbClr val="0000FF"/>
    <a:srgbClr val="9099A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6159" autoAdjust="0"/>
    <p:restoredTop sz="86455" autoAdjust="0"/>
  </p:normalViewPr>
  <p:slideViewPr>
    <p:cSldViewPr showGuides="1">
      <p:cViewPr varScale="1">
        <p:scale>
          <a:sx n="95" d="100"/>
          <a:sy n="95" d="100"/>
        </p:scale>
        <p:origin x="976" y="6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12474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>
      <p:cViewPr varScale="1">
        <p:scale>
          <a:sx n="56" d="100"/>
          <a:sy n="56" d="100"/>
        </p:scale>
        <p:origin x="2588" y="5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presProps" Target="presProps.xml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tableStyles" Target="tableStyles.xml"/><Relationship Id="rId5" Type="http://schemas.openxmlformats.org/officeDocument/2006/relationships/slide" Target="slides/slid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8" Type="http://schemas.openxmlformats.org/officeDocument/2006/relationships/slide" Target="slides/slide4.xml"/><Relationship Id="rId51" Type="http://schemas.openxmlformats.org/officeDocument/2006/relationships/viewProps" Target="viewProp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66CE7C5-F5A5-428E-81C1-1CDF17C4E972}" type="datetimeFigureOut">
              <a:rPr lang="en-US" smtClean="0"/>
              <a:pPr/>
              <a:t>7/30/2026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6DDD493-D2DC-4BDF-AD29-412ACB038D9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544014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065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066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31660660-F097-4C5B-A71A-2A2985FA6898}" type="slidenum">
              <a:rPr lang="en-US" altLang="en-US" b="0" smtClean="0">
                <a:latin typeface="Arial" charset="0"/>
              </a:rPr>
              <a:pPr/>
              <a:t>2</a:t>
            </a:fld>
            <a:endParaRPr lang="en-US" altLang="en-US" b="0">
              <a:latin typeface="Arial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35BADC-6A59-B967-1A78-4B5DBE2829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Slide Image Placeholder 1">
            <a:extLst>
              <a:ext uri="{FF2B5EF4-FFF2-40B4-BE49-F238E27FC236}">
                <a16:creationId xmlns:a16="http://schemas.microsoft.com/office/drawing/2014/main" id="{35D3DE04-F5B8-617B-EA5D-3EE6DB8539C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0659" name="Notes Placeholder 2">
            <a:extLst>
              <a:ext uri="{FF2B5EF4-FFF2-40B4-BE49-F238E27FC236}">
                <a16:creationId xmlns:a16="http://schemas.microsoft.com/office/drawing/2014/main" id="{013D72CB-99D2-7D69-321A-5DEB7DF16AB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0660" name="Slide Number Placeholder 3">
            <a:extLst>
              <a:ext uri="{FF2B5EF4-FFF2-40B4-BE49-F238E27FC236}">
                <a16:creationId xmlns:a16="http://schemas.microsoft.com/office/drawing/2014/main" id="{42291722-8B6A-4537-1009-AE755E9236F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31660660-F097-4C5B-A71A-2A2985FA6898}" type="slidenum">
              <a:rPr lang="en-US" altLang="en-US" b="0" smtClean="0">
                <a:latin typeface="Arial" charset="0"/>
              </a:rPr>
              <a:pPr/>
              <a:t>3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006975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608F37-11D2-803F-BEBB-2C45FEBE20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Slide Image Placeholder 1">
            <a:extLst>
              <a:ext uri="{FF2B5EF4-FFF2-40B4-BE49-F238E27FC236}">
                <a16:creationId xmlns:a16="http://schemas.microsoft.com/office/drawing/2014/main" id="{11FA9256-A60B-A479-E3A6-00F8AF46F39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0659" name="Notes Placeholder 2">
            <a:extLst>
              <a:ext uri="{FF2B5EF4-FFF2-40B4-BE49-F238E27FC236}">
                <a16:creationId xmlns:a16="http://schemas.microsoft.com/office/drawing/2014/main" id="{1348BC0C-6870-8BD9-9251-4E5BB306348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0660" name="Slide Number Placeholder 3">
            <a:extLst>
              <a:ext uri="{FF2B5EF4-FFF2-40B4-BE49-F238E27FC236}">
                <a16:creationId xmlns:a16="http://schemas.microsoft.com/office/drawing/2014/main" id="{BCE9630E-E910-6B82-54D7-9A4ECA2CFE4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31660660-F097-4C5B-A71A-2A2985FA6898}" type="slidenum">
              <a:rPr lang="en-US" altLang="en-US" b="0" smtClean="0">
                <a:latin typeface="Arial" charset="0"/>
              </a:rPr>
              <a:pPr/>
              <a:t>4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491436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1683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168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86E8CD96-3E48-4BA2-B6E0-7F20FC2FE186}" type="slidenum">
              <a:rPr lang="en-US" altLang="en-US" b="0" smtClean="0">
                <a:latin typeface="Arial" charset="0"/>
              </a:rPr>
              <a:pPr/>
              <a:t>6</a:t>
            </a:fld>
            <a:endParaRPr lang="en-US" altLang="en-US" b="0">
              <a:latin typeface="Arial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2707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2708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7FA0ADBA-DA1A-4C0D-9742-FCA825AB92A8}" type="slidenum">
              <a:rPr lang="en-US" altLang="en-US" b="0" smtClean="0">
                <a:latin typeface="Arial" charset="0"/>
              </a:rPr>
              <a:pPr/>
              <a:t>7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8389181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3731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3732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ED084573-BC86-4336-B4CD-C3DC7F362B65}" type="slidenum">
              <a:rPr lang="en-US" altLang="en-US" b="0" smtClean="0">
                <a:latin typeface="Arial" charset="0"/>
              </a:rPr>
              <a:pPr/>
              <a:t>8</a:t>
            </a:fld>
            <a:endParaRPr lang="en-US" altLang="en-US" b="0">
              <a:latin typeface="Arial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4755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475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4579D19E-133B-4AC6-B28E-7CB8BBC9BE78}" type="slidenum">
              <a:rPr lang="en-US" altLang="en-US" b="0" smtClean="0">
                <a:latin typeface="Arial" charset="0"/>
              </a:rPr>
              <a:pPr/>
              <a:t>9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170710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577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578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C1F47DCE-8CB8-4610-81EB-EA013A6EEC49}" type="slidenum">
              <a:rPr lang="en-US" altLang="en-US" b="0" smtClean="0">
                <a:latin typeface="Arial" charset="0"/>
              </a:rPr>
              <a:pPr/>
              <a:t>10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8751705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6803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680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181CB0F6-C72E-4C50-962F-F36078B7217C}" type="slidenum">
              <a:rPr lang="en-US" altLang="en-US" b="0" smtClean="0">
                <a:latin typeface="Arial" charset="0"/>
              </a:rPr>
              <a:pPr/>
              <a:t>11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236709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8851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8852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A28FA162-E9C2-4556-81FA-DCAD6ACF317C}" type="slidenum">
              <a:rPr lang="en-US" altLang="en-US" b="0" smtClean="0">
                <a:latin typeface="Arial" charset="0"/>
              </a:rPr>
              <a:pPr/>
              <a:t>12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9572765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9875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987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F75ADF41-E6C2-4CB5-8C61-7E8F244A31A0}" type="slidenum">
              <a:rPr lang="en-US" altLang="en-US" b="0" smtClean="0">
                <a:latin typeface="Arial" charset="0"/>
              </a:rPr>
              <a:pPr/>
              <a:t>13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691274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089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090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0213FF2C-BB73-407F-B7C2-50B339B7F73B}" type="slidenum">
              <a:rPr lang="en-US" altLang="en-US" b="0" smtClean="0">
                <a:latin typeface="Arial" charset="0"/>
              </a:rPr>
              <a:pPr/>
              <a:t>14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7666969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1923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192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3EAC4E72-6878-435B-B08A-93C5E594FC03}" type="slidenum">
              <a:rPr lang="en-US" altLang="en-US" b="0" smtClean="0">
                <a:latin typeface="Arial" charset="0"/>
              </a:rPr>
              <a:pPr/>
              <a:t>15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1228908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2947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2948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65E71972-7697-4CF5-8305-F52A84B970B5}" type="slidenum">
              <a:rPr lang="en-US" altLang="en-US" b="0" smtClean="0">
                <a:latin typeface="Arial" charset="0"/>
              </a:rPr>
              <a:pPr/>
              <a:t>16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787520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3971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3972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4AE92906-945A-4951-A510-B77DA30F2D17}" type="slidenum">
              <a:rPr lang="en-US" altLang="en-US" b="0" smtClean="0">
                <a:latin typeface="Arial" charset="0"/>
              </a:rPr>
              <a:pPr/>
              <a:t>17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9052079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4995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499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2FFB5E73-08E7-4088-BC5B-4CA2AA4D84ED}" type="slidenum">
              <a:rPr lang="en-US" altLang="en-US" b="0" smtClean="0">
                <a:latin typeface="Arial" charset="0"/>
              </a:rPr>
              <a:pPr/>
              <a:t>18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838731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601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602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B15B5046-069F-4940-8F2A-3FFE224C2FF2}" type="slidenum">
              <a:rPr lang="en-US" altLang="en-US" b="0" smtClean="0">
                <a:latin typeface="Arial" charset="0"/>
              </a:rPr>
              <a:pPr/>
              <a:t>19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780078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7043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704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188475B3-75CD-4059-B7C8-F50E33D12C32}" type="slidenum">
              <a:rPr lang="en-US" altLang="en-US" b="0" smtClean="0">
                <a:latin typeface="Arial" charset="0"/>
              </a:rPr>
              <a:pPr/>
              <a:t>20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911349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8067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8068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39B6DA86-53E8-4F5A-859D-46F373214CD3}" type="slidenum">
              <a:rPr lang="en-US" altLang="en-US" b="0" smtClean="0">
                <a:latin typeface="Arial" charset="0"/>
              </a:rPr>
              <a:pPr/>
              <a:t>21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878240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9091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9092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606DF101-3E8C-4347-AD66-BCA52053F89E}" type="slidenum">
              <a:rPr lang="en-US" altLang="en-US" b="0" smtClean="0">
                <a:latin typeface="Arial" charset="0"/>
              </a:rPr>
              <a:pPr/>
              <a:t>22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874519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0115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011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60C6512C-D163-4C18-9EDB-47C051333E84}" type="slidenum">
              <a:rPr lang="en-US" altLang="en-US" b="0" smtClean="0">
                <a:latin typeface="Arial" charset="0"/>
              </a:rPr>
              <a:pPr/>
              <a:t>23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406687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113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114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10674CBB-99F1-4717-B970-13FE0841A4EB}" type="slidenum">
              <a:rPr lang="en-US" altLang="en-US" b="0" smtClean="0">
                <a:latin typeface="Arial" charset="0"/>
              </a:rPr>
              <a:pPr/>
              <a:t>24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897978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2163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216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923956BB-EDB4-4C41-8398-A3787B79500C}" type="slidenum">
              <a:rPr lang="en-US" altLang="en-US" b="0" smtClean="0">
                <a:latin typeface="Arial" charset="0"/>
              </a:rPr>
              <a:pPr/>
              <a:t>25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6018702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3187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3188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731AD2B5-EEAE-4F2B-B798-5621432D4019}" type="slidenum">
              <a:rPr lang="en-US" altLang="en-US" b="0" smtClean="0">
                <a:latin typeface="Arial" charset="0"/>
              </a:rPr>
              <a:pPr/>
              <a:t>26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2327175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4211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4212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7BC4FB69-6722-4420-B061-83E445609A9C}" type="slidenum">
              <a:rPr lang="en-US" altLang="en-US" b="0" smtClean="0">
                <a:latin typeface="Arial" charset="0"/>
              </a:rPr>
              <a:pPr/>
              <a:t>27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6641308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5235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523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F69DA3C2-2ECC-4414-A3C9-B93B5959F914}" type="slidenum">
              <a:rPr lang="en-US" altLang="en-US" b="0" smtClean="0">
                <a:latin typeface="Arial" charset="0"/>
              </a:rPr>
              <a:pPr/>
              <a:t>28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3569315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625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626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48697F3C-179E-4CCD-82F2-3279526A9377}" type="slidenum">
              <a:rPr lang="en-US" altLang="en-US" b="0" smtClean="0">
                <a:latin typeface="Arial" charset="0"/>
              </a:rPr>
              <a:pPr/>
              <a:t>29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191945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7283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728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C53A1E89-6742-404C-8869-7A96D1531FC3}" type="slidenum">
              <a:rPr lang="en-US" altLang="en-US" b="0" smtClean="0">
                <a:latin typeface="Arial" charset="0"/>
              </a:rPr>
              <a:pPr/>
              <a:t>30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404031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8307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8308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B6445B6D-027A-4FFB-9B02-0FA153721DE3}" type="slidenum">
              <a:rPr lang="en-US" altLang="en-US" b="0" smtClean="0">
                <a:latin typeface="Arial" charset="0"/>
              </a:rPr>
              <a:pPr/>
              <a:t>31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7242652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9331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9332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8979E06A-5504-47CB-9FE0-2F61AEF0432F}" type="slidenum">
              <a:rPr lang="en-US" altLang="en-US" b="0" smtClean="0">
                <a:latin typeface="Arial" charset="0"/>
              </a:rPr>
              <a:pPr/>
              <a:t>32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523236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0355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10035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0E19394E-051D-497E-A4B9-C4D0954ABA27}" type="slidenum">
              <a:rPr lang="en-US" altLang="en-US" b="0" smtClean="0">
                <a:latin typeface="Arial" charset="0"/>
              </a:rPr>
              <a:pPr/>
              <a:t>33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400448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137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138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defTabSz="9271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defTabSz="9271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C131FC83-77E8-44D7-968D-BC4ACC751339}" type="slidenum">
              <a:rPr lang="en-US" altLang="en-US" b="0" smtClean="0">
                <a:latin typeface="Arial" charset="0"/>
              </a:rPr>
              <a:pPr/>
              <a:t>34</a:t>
            </a:fld>
            <a:endParaRPr lang="en-US" altLang="en-US" b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279067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60" name="Google Shape;160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74" name="Google Shape;174;p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3" name="Google Shape;303;p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p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221" name="Google Shape;2221;p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8" name="Google Shape;2708;p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709" name="Google Shape;2709;p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5" name="Google Shape;2915;p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916" name="Google Shape;2916;p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7" name="Google Shape;4187;p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188" name="Google Shape;4188;p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5" name="Google Shape;5085;p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086" name="Google Shape;5086;p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4" name="Google Shape;5124;p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125" name="Google Shape;5125;p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0" name="Picture 8" descr="C:\Users\andersonl\Desktop\Logistics title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342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66725" y="620713"/>
            <a:ext cx="8208963" cy="1470025"/>
          </a:xfrm>
        </p:spPr>
        <p:txBody>
          <a:bodyPr/>
          <a:lstStyle>
            <a:lvl1pPr algn="ctr">
              <a:defRPr sz="4400" b="1"/>
            </a:lvl1pPr>
          </a:lstStyle>
          <a:p>
            <a:pPr lv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68313" y="2205038"/>
            <a:ext cx="8207375" cy="863600"/>
          </a:xfrm>
        </p:spPr>
        <p:txBody>
          <a:bodyPr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GB" noProof="0"/>
          </a:p>
        </p:txBody>
      </p:sp>
      <p:sp>
        <p:nvSpPr>
          <p:cNvPr id="12" name="Rectangle 11"/>
          <p:cNvSpPr/>
          <p:nvPr userDrawn="1"/>
        </p:nvSpPr>
        <p:spPr>
          <a:xfrm>
            <a:off x="17462" y="6405160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3" name="Picture 12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405160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4" grpId="0"/>
      <p:bldP spid="3075" grpId="0" build="p">
        <p:tmplLst>
          <p:tmpl lvl="1">
            <p:tnLst>
              <p:par>
                <p:cTn presetID="47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3075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-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17462" y="6405160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1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405160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1930580"/>
      </p:ext>
    </p:extLst>
  </p:cSld>
  <p:clrMapOvr>
    <a:masterClrMapping/>
  </p:clrMapOvr>
  <p:transition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Rectangle 10"/>
          <p:cNvSpPr/>
          <p:nvPr userDrawn="1"/>
        </p:nvSpPr>
        <p:spPr>
          <a:xfrm>
            <a:off x="17462" y="6405160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1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405160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69144191"/>
      </p:ext>
    </p:extLst>
  </p:cSld>
  <p:clrMapOvr>
    <a:masterClrMapping/>
  </p:clrMapOvr>
  <p:transition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3025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67250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17462" y="6405160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3" name="Picture 1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405160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75311070"/>
      </p:ext>
    </p:extLst>
  </p:cSld>
  <p:clrMapOvr>
    <a:masterClrMapping/>
  </p:clrMapOvr>
  <p:transition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4" name="Rectangle 13"/>
          <p:cNvSpPr/>
          <p:nvPr userDrawn="1"/>
        </p:nvSpPr>
        <p:spPr>
          <a:xfrm>
            <a:off x="17462" y="6405160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5" name="Picture 1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405160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4378221"/>
      </p:ext>
    </p:extLst>
  </p:cSld>
  <p:clrMapOvr>
    <a:masterClrMapping/>
  </p:clrMapOvr>
  <p:transition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" name="Rectangle 9"/>
          <p:cNvSpPr/>
          <p:nvPr userDrawn="1"/>
        </p:nvSpPr>
        <p:spPr>
          <a:xfrm>
            <a:off x="17462" y="6405160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10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405160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03937368"/>
      </p:ext>
    </p:extLst>
  </p:cSld>
  <p:clrMapOvr>
    <a:masterClrMapping/>
  </p:clrMapOvr>
  <p:transition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7462" y="6405160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7" name="Picture 6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405160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81950" y="63580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82206291"/>
      </p:ext>
    </p:extLst>
  </p:cSld>
  <p:clrMapOvr>
    <a:masterClrMapping/>
  </p:clrMapOvr>
  <p:transition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Rectangle 7"/>
          <p:cNvSpPr>
            <a:spLocks noGrp="1" noChangeArrowheads="1"/>
          </p:cNvSpPr>
          <p:nvPr userDrawn="1"/>
        </p:nvSpPr>
        <p:spPr bwMode="auto">
          <a:xfrm>
            <a:off x="7964487" y="6346125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9" name="Rectangle 8"/>
          <p:cNvSpPr/>
          <p:nvPr userDrawn="1"/>
        </p:nvSpPr>
        <p:spPr>
          <a:xfrm>
            <a:off x="17462" y="6405160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" name="Picture 9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405160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33448914"/>
      </p:ext>
    </p:extLst>
  </p:cSld>
  <p:clrMapOvr>
    <a:masterClrMapping/>
  </p:clrMapOvr>
  <p:transition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Rectangle 7"/>
          <p:cNvSpPr>
            <a:spLocks noGrp="1" noChangeArrowheads="1"/>
          </p:cNvSpPr>
          <p:nvPr userDrawn="1"/>
        </p:nvSpPr>
        <p:spPr bwMode="auto">
          <a:xfrm>
            <a:off x="7964487" y="6346125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9" name="Rectangle 8"/>
          <p:cNvSpPr/>
          <p:nvPr userDrawn="1"/>
        </p:nvSpPr>
        <p:spPr>
          <a:xfrm>
            <a:off x="17462" y="6405160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" name="Picture 9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405160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2303292"/>
      </p:ext>
    </p:extLst>
  </p:cSld>
  <p:clrMapOvr>
    <a:masterClrMapping/>
  </p:clrMapOvr>
  <p:transition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166823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332870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5170171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5388583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4146047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2855239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506754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4606374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41373455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363343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4666124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001282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3751751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7312622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0" name="Picture 8" descr="C:\Users\andersonl\Desktop\Logistics title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342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66725" y="620713"/>
            <a:ext cx="8208963" cy="1470025"/>
          </a:xfrm>
        </p:spPr>
        <p:txBody>
          <a:bodyPr/>
          <a:lstStyle>
            <a:lvl1pPr algn="ctr">
              <a:defRPr sz="4400" b="1"/>
            </a:lvl1pPr>
          </a:lstStyle>
          <a:p>
            <a:pPr lv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68313" y="2205038"/>
            <a:ext cx="8207375" cy="863600"/>
          </a:xfrm>
        </p:spPr>
        <p:txBody>
          <a:bodyPr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GB" noProof="0"/>
          </a:p>
        </p:txBody>
      </p:sp>
      <p:sp>
        <p:nvSpPr>
          <p:cNvPr id="11" name="Rectangle 10"/>
          <p:cNvSpPr>
            <a:spLocks noGrp="1" noChangeArrowheads="1"/>
          </p:cNvSpPr>
          <p:nvPr userDrawn="1"/>
        </p:nvSpPr>
        <p:spPr bwMode="auto">
          <a:xfrm>
            <a:off x="7964487" y="633038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17462" y="638941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3" name="Picture 12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941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8059188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4" grpId="0"/>
      <p:bldP spid="3075" grpId="0" build="p">
        <p:tmplLst>
          <p:tmpl lvl="1">
            <p:tnLst>
              <p:par>
                <p:cTn presetID="47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3075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-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Rectangle 9"/>
          <p:cNvSpPr>
            <a:spLocks noGrp="1" noChangeArrowheads="1"/>
          </p:cNvSpPr>
          <p:nvPr userDrawn="1"/>
        </p:nvSpPr>
        <p:spPr bwMode="auto">
          <a:xfrm>
            <a:off x="7964487" y="633038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17462" y="638941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1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941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996400356"/>
      </p:ext>
    </p:extLst>
  </p:cSld>
  <p:clrMapOvr>
    <a:masterClrMapping/>
  </p:clrMapOvr>
  <p:transition>
    <p:fade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Rectangle 9"/>
          <p:cNvSpPr>
            <a:spLocks noGrp="1" noChangeArrowheads="1"/>
          </p:cNvSpPr>
          <p:nvPr userDrawn="1"/>
        </p:nvSpPr>
        <p:spPr bwMode="auto">
          <a:xfrm>
            <a:off x="7964487" y="633038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17462" y="638941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1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941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205830537"/>
      </p:ext>
    </p:extLst>
  </p:cSld>
  <p:clrMapOvr>
    <a:masterClrMapping/>
  </p:clrMapOvr>
  <p:transition>
    <p:fade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3025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67250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Rectangle 10"/>
          <p:cNvSpPr>
            <a:spLocks noGrp="1" noChangeArrowheads="1"/>
          </p:cNvSpPr>
          <p:nvPr userDrawn="1"/>
        </p:nvSpPr>
        <p:spPr bwMode="auto">
          <a:xfrm>
            <a:off x="7964487" y="633038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17462" y="638941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3" name="Picture 1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941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665233430"/>
      </p:ext>
    </p:extLst>
  </p:cSld>
  <p:clrMapOvr>
    <a:masterClrMapping/>
  </p:clrMapOvr>
  <p:transition>
    <p:fade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3" name="Rectangle 12"/>
          <p:cNvSpPr>
            <a:spLocks noGrp="1" noChangeArrowheads="1"/>
          </p:cNvSpPr>
          <p:nvPr userDrawn="1"/>
        </p:nvSpPr>
        <p:spPr bwMode="auto">
          <a:xfrm>
            <a:off x="7964487" y="633038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4" name="Rectangle 13"/>
          <p:cNvSpPr/>
          <p:nvPr userDrawn="1"/>
        </p:nvSpPr>
        <p:spPr>
          <a:xfrm>
            <a:off x="17462" y="638941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5" name="Picture 1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941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551319464"/>
      </p:ext>
    </p:extLst>
  </p:cSld>
  <p:clrMapOvr>
    <a:masterClrMapping/>
  </p:clrMapOvr>
  <p:transition>
    <p:fade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9" name="Rectangle 8"/>
          <p:cNvSpPr>
            <a:spLocks noGrp="1" noChangeArrowheads="1"/>
          </p:cNvSpPr>
          <p:nvPr userDrawn="1"/>
        </p:nvSpPr>
        <p:spPr bwMode="auto">
          <a:xfrm>
            <a:off x="7964487" y="633038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0" name="Rectangle 9"/>
          <p:cNvSpPr/>
          <p:nvPr userDrawn="1"/>
        </p:nvSpPr>
        <p:spPr>
          <a:xfrm>
            <a:off x="17462" y="638941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10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941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754568967"/>
      </p:ext>
    </p:extLst>
  </p:cSld>
  <p:clrMapOvr>
    <a:masterClrMapping/>
  </p:clrMapOvr>
  <p:transition>
    <p:fade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>
            <a:spLocks noGrp="1" noChangeArrowheads="1"/>
          </p:cNvSpPr>
          <p:nvPr userDrawn="1"/>
        </p:nvSpPr>
        <p:spPr bwMode="auto">
          <a:xfrm>
            <a:off x="7964487" y="633038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9" name="Rectangle 8"/>
          <p:cNvSpPr/>
          <p:nvPr userDrawn="1"/>
        </p:nvSpPr>
        <p:spPr>
          <a:xfrm>
            <a:off x="17462" y="638941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" name="Picture 9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941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811729446"/>
      </p:ext>
    </p:extLst>
  </p:cSld>
  <p:clrMapOvr>
    <a:masterClrMapping/>
  </p:clrMapOvr>
  <p:transition>
    <p:fade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Rectangle 7"/>
          <p:cNvSpPr>
            <a:spLocks noGrp="1" noChangeArrowheads="1"/>
          </p:cNvSpPr>
          <p:nvPr userDrawn="1"/>
        </p:nvSpPr>
        <p:spPr bwMode="auto">
          <a:xfrm>
            <a:off x="7964487" y="633038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9" name="Rectangle 8"/>
          <p:cNvSpPr/>
          <p:nvPr userDrawn="1"/>
        </p:nvSpPr>
        <p:spPr>
          <a:xfrm>
            <a:off x="17462" y="638941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" name="Picture 9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941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095964867"/>
      </p:ext>
    </p:extLst>
  </p:cSld>
  <p:clrMapOvr>
    <a:masterClrMapping/>
  </p:clrMapOvr>
  <p:transition>
    <p:fade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Rectangle 7"/>
          <p:cNvSpPr>
            <a:spLocks noGrp="1" noChangeArrowheads="1"/>
          </p:cNvSpPr>
          <p:nvPr userDrawn="1"/>
        </p:nvSpPr>
        <p:spPr bwMode="auto">
          <a:xfrm>
            <a:off x="7964487" y="633038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9" name="Rectangle 8"/>
          <p:cNvSpPr/>
          <p:nvPr userDrawn="1"/>
        </p:nvSpPr>
        <p:spPr>
          <a:xfrm>
            <a:off x="17462" y="638941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" name="Picture 9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941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724566435"/>
      </p:ext>
    </p:extLst>
  </p:cSld>
  <p:clrMapOvr>
    <a:masterClrMapping/>
  </p:clrMapOvr>
  <p:transition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image" Target="../media/image1.jpeg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.xml"/><Relationship Id="rId13" Type="http://schemas.openxmlformats.org/officeDocument/2006/relationships/hyperlink" Target="http://www.m62.net/" TargetMode="External"/><Relationship Id="rId18" Type="http://schemas.openxmlformats.org/officeDocument/2006/relationships/image" Target="../media/image6.png"/><Relationship Id="rId3" Type="http://schemas.openxmlformats.org/officeDocument/2006/relationships/slideLayout" Target="../slideLayouts/slideLayout12.xml"/><Relationship Id="rId21" Type="http://schemas.openxmlformats.org/officeDocument/2006/relationships/image" Target="../media/image8.png"/><Relationship Id="rId7" Type="http://schemas.openxmlformats.org/officeDocument/2006/relationships/slideLayout" Target="../slideLayouts/slideLayout16.xml"/><Relationship Id="rId12" Type="http://schemas.openxmlformats.org/officeDocument/2006/relationships/theme" Target="../theme/theme2.xml"/><Relationship Id="rId17" Type="http://schemas.openxmlformats.org/officeDocument/2006/relationships/hyperlink" Target="http://www.m62.net/powerpoint-slides/" TargetMode="External"/><Relationship Id="rId2" Type="http://schemas.openxmlformats.org/officeDocument/2006/relationships/slideLayout" Target="../slideLayouts/slideLayout11.xml"/><Relationship Id="rId16" Type="http://schemas.openxmlformats.org/officeDocument/2006/relationships/image" Target="../media/image5.png"/><Relationship Id="rId20" Type="http://schemas.openxmlformats.org/officeDocument/2006/relationships/image" Target="../media/image7.png"/><Relationship Id="rId1" Type="http://schemas.openxmlformats.org/officeDocument/2006/relationships/slideLayout" Target="../slideLayouts/slideLayout10.xml"/><Relationship Id="rId6" Type="http://schemas.openxmlformats.org/officeDocument/2006/relationships/slideLayout" Target="../slideLayouts/slideLayout15.xml"/><Relationship Id="rId11" Type="http://schemas.openxmlformats.org/officeDocument/2006/relationships/slideLayout" Target="../slideLayouts/slideLayout20.xml"/><Relationship Id="rId5" Type="http://schemas.openxmlformats.org/officeDocument/2006/relationships/slideLayout" Target="../slideLayouts/slideLayout14.xml"/><Relationship Id="rId15" Type="http://schemas.openxmlformats.org/officeDocument/2006/relationships/hyperlink" Target="http://www.m62.net/presentation-theory/bullet-points-dont-work/beyond-bullet-points/" TargetMode="External"/><Relationship Id="rId10" Type="http://schemas.openxmlformats.org/officeDocument/2006/relationships/slideLayout" Target="../slideLayouts/slideLayout19.xml"/><Relationship Id="rId19" Type="http://schemas.openxmlformats.org/officeDocument/2006/relationships/hyperlink" Target="http://www.m62.net/powerpoint-training/" TargetMode="External"/><Relationship Id="rId4" Type="http://schemas.openxmlformats.org/officeDocument/2006/relationships/slideLayout" Target="../slideLayouts/slideLayout13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4.png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3.xml"/><Relationship Id="rId2" Type="http://schemas.openxmlformats.org/officeDocument/2006/relationships/slideLayout" Target="../slideLayouts/slideLayout22.xml"/><Relationship Id="rId1" Type="http://schemas.openxmlformats.org/officeDocument/2006/relationships/slideLayout" Target="../slideLayouts/slideLayout21.xml"/><Relationship Id="rId5" Type="http://schemas.openxmlformats.org/officeDocument/2006/relationships/image" Target="../media/image9.png"/><Relationship Id="rId4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3" Type="http://schemas.openxmlformats.org/officeDocument/2006/relationships/slideLayout" Target="../slideLayouts/slideLayout26.xml"/><Relationship Id="rId7" Type="http://schemas.openxmlformats.org/officeDocument/2006/relationships/slideLayout" Target="../slideLayouts/slideLayout30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11" Type="http://schemas.openxmlformats.org/officeDocument/2006/relationships/image" Target="../media/image1.jpeg"/><Relationship Id="rId5" Type="http://schemas.openxmlformats.org/officeDocument/2006/relationships/slideLayout" Target="../slideLayouts/slideLayout28.xml"/><Relationship Id="rId10" Type="http://schemas.openxmlformats.org/officeDocument/2006/relationships/theme" Target="../theme/theme4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6" name="Picture 12" descr="C:\Users\andersonl\Desktop\Logistics slide.jp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0" y="5179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3025" y="836613"/>
            <a:ext cx="9036050" cy="5289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692275" y="188913"/>
            <a:ext cx="7416800" cy="4905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916238" y="6337300"/>
            <a:ext cx="158432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572000" y="6337300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1035" name="Rectangle 11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chemeClr val="bg1"/>
                </a:solidFill>
              </a:defRPr>
            </a:lvl1pPr>
          </a:lstStyle>
          <a:p>
            <a:fld id="{961A7287-92C8-4220-A472-1A5495988633}" type="slidenum">
              <a:rPr lang="en-GB"/>
              <a:pPr/>
              <a:t>‹#›</a:t>
            </a:fld>
            <a:endParaRPr lang="en-GB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1" r:id="rId2"/>
    <p:sldLayoutId id="2147483652" r:id="rId3"/>
    <p:sldLayoutId id="2147483653" r:id="rId4"/>
    <p:sldLayoutId id="2147483654" r:id="rId5"/>
    <p:sldLayoutId id="2147483655" r:id="rId6"/>
    <p:sldLayoutId id="2147483656" r:id="rId7"/>
    <p:sldLayoutId id="2147483657" r:id="rId8"/>
    <p:sldLayoutId id="2147483658" r:id="rId9"/>
  </p:sldLayoutIdLst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6" grpId="0"/>
    </p:bldLst>
  </p:timing>
  <p:hf hdr="0" ftr="0" dt="0"/>
  <p:txStyles>
    <p:titleStyle>
      <a:lvl1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+mj-lt"/>
          <a:ea typeface="+mj-ea"/>
          <a:cs typeface="+mj-cs"/>
        </a:defRPr>
      </a:lvl1pPr>
      <a:lvl2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2pPr>
      <a:lvl3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3pPr>
      <a:lvl4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4pPr>
      <a:lvl5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5pPr>
      <a:lvl6pPr marL="4572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6pPr>
      <a:lvl7pPr marL="9144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7pPr>
      <a:lvl8pPr marL="13716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8pPr>
      <a:lvl9pPr marL="18288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1" fontAlgn="base" hangingPunct="1">
        <a:spcBef>
          <a:spcPct val="20000"/>
        </a:spcBef>
        <a:spcAft>
          <a:spcPct val="0"/>
        </a:spcAft>
        <a:buChar char="–"/>
        <a:defRPr sz="2200">
          <a:solidFill>
            <a:schemeClr val="tx1"/>
          </a:solidFill>
          <a:latin typeface="+mn-lt"/>
        </a:defRPr>
      </a:lvl2pPr>
      <a:lvl3pPr marL="1143000" indent="-228600" algn="l" rtl="0" eaLnBrk="1" fontAlgn="base" hangingPunct="1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</a:defRPr>
      </a:lvl3pPr>
      <a:lvl4pPr marL="1600200" indent="-228600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</a:defRPr>
      </a:lvl4pPr>
      <a:lvl5pPr marL="20574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100000">
                <a:srgbClr val="D9D9D9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6147" name="Rectangle 3"/>
          <p:cNvSpPr>
            <a:spLocks noChangeArrowheads="1"/>
          </p:cNvSpPr>
          <p:nvPr/>
        </p:nvSpPr>
        <p:spPr bwMode="auto">
          <a:xfrm>
            <a:off x="-93663" y="6453188"/>
            <a:ext cx="8532813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/>
          <a:lstStyle/>
          <a:p>
            <a:pPr algn="r"/>
            <a:r>
              <a:rPr lang="en-GB" sz="1200">
                <a:solidFill>
                  <a:srgbClr val="4D4D4D"/>
                </a:solidFill>
                <a:latin typeface="Neo Sans" pitchFamily="34" charset="0"/>
              </a:rPr>
              <a:t>m62 visualcommunications is the global leader in presentation effectiveness, from offices in the UK, USA, and Singapore</a:t>
            </a:r>
          </a:p>
        </p:txBody>
      </p:sp>
      <p:pic>
        <p:nvPicPr>
          <p:cNvPr id="6148" name="Picture 4" descr="m62-logo">
            <a:hlinkClick r:id="rId13"/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02650" y="6484938"/>
            <a:ext cx="381000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9" name="Picture 5" descr="1">
            <a:hlinkClick r:id="rId15"/>
          </p:cNvPr>
          <p:cNvPicPr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350" y="777875"/>
            <a:ext cx="2000250" cy="1457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50" name="Picture 6" descr="2">
            <a:hlinkClick r:id="rId17"/>
          </p:cNvPr>
          <p:cNvPicPr>
            <a:picLocks noChangeAspect="1" noChangeArrowheads="1"/>
          </p:cNvPicPr>
          <p:nvPr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338" y="2673350"/>
            <a:ext cx="2000250" cy="1457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51" name="Picture 7" descr="3">
            <a:hlinkClick r:id="rId19"/>
          </p:cNvPr>
          <p:cNvPicPr>
            <a:picLocks noChangeAspect="1" noChangeArrowheads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338" y="4568825"/>
            <a:ext cx="2000250" cy="1457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52" name="Text Box 8">
            <a:hlinkClick r:id="rId15"/>
          </p:cNvPr>
          <p:cNvSpPr txBox="1">
            <a:spLocks noChangeArrowheads="1"/>
          </p:cNvSpPr>
          <p:nvPr/>
        </p:nvSpPr>
        <p:spPr bwMode="auto">
          <a:xfrm>
            <a:off x="379413" y="2290763"/>
            <a:ext cx="1636712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GB" sz="1400">
                <a:solidFill>
                  <a:srgbClr val="135971"/>
                </a:solidFill>
                <a:latin typeface="Neo Sans" pitchFamily="34" charset="0"/>
              </a:rPr>
              <a:t>Beyond Bullet Points</a:t>
            </a:r>
          </a:p>
        </p:txBody>
      </p:sp>
      <p:sp>
        <p:nvSpPr>
          <p:cNvPr id="6153" name="Text Box 9">
            <a:hlinkClick r:id="rId17"/>
          </p:cNvPr>
          <p:cNvSpPr txBox="1">
            <a:spLocks noChangeArrowheads="1"/>
          </p:cNvSpPr>
          <p:nvPr/>
        </p:nvSpPr>
        <p:spPr bwMode="auto">
          <a:xfrm>
            <a:off x="379413" y="4189413"/>
            <a:ext cx="1417637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GB" sz="1400">
                <a:solidFill>
                  <a:srgbClr val="135971"/>
                </a:solidFill>
                <a:latin typeface="Neo Sans" pitchFamily="34" charset="0"/>
              </a:rPr>
              <a:t>PowerPoint Slides</a:t>
            </a:r>
          </a:p>
        </p:txBody>
      </p:sp>
      <p:sp>
        <p:nvSpPr>
          <p:cNvPr id="6154" name="Text Box 10">
            <a:hlinkClick r:id="rId19"/>
          </p:cNvPr>
          <p:cNvSpPr txBox="1">
            <a:spLocks noChangeArrowheads="1"/>
          </p:cNvSpPr>
          <p:nvPr/>
        </p:nvSpPr>
        <p:spPr bwMode="auto">
          <a:xfrm>
            <a:off x="379413" y="6084888"/>
            <a:ext cx="1598612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GB" sz="1400">
                <a:solidFill>
                  <a:srgbClr val="135971"/>
                </a:solidFill>
                <a:latin typeface="Neo Sans" pitchFamily="34" charset="0"/>
              </a:rPr>
              <a:t>PowerPoint Training</a:t>
            </a:r>
          </a:p>
        </p:txBody>
      </p:sp>
      <p:pic>
        <p:nvPicPr>
          <p:cNvPr id="6155" name="Picture 11" descr="bg"/>
          <p:cNvPicPr>
            <a:picLocks noChangeAspect="1" noChangeArrowheads="1"/>
          </p:cNvPicPr>
          <p:nvPr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0950" y="777875"/>
            <a:ext cx="6362700" cy="524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56" name="Text Box 12"/>
          <p:cNvSpPr txBox="1">
            <a:spLocks noChangeArrowheads="1"/>
          </p:cNvSpPr>
          <p:nvPr/>
        </p:nvSpPr>
        <p:spPr bwMode="auto">
          <a:xfrm>
            <a:off x="28575" y="188913"/>
            <a:ext cx="91154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/>
            <a:r>
              <a:rPr lang="en-GB" sz="2100">
                <a:solidFill>
                  <a:srgbClr val="333333"/>
                </a:solidFill>
                <a:latin typeface="Neo Sans" pitchFamily="34" charset="0"/>
              </a:rPr>
              <a:t>It’s not the </a:t>
            </a:r>
            <a:r>
              <a:rPr lang="en-GB" sz="2100" b="1">
                <a:solidFill>
                  <a:srgbClr val="333333"/>
                </a:solidFill>
                <a:latin typeface="Neo Sans" pitchFamily="34" charset="0"/>
              </a:rPr>
              <a:t>design</a:t>
            </a:r>
            <a:r>
              <a:rPr lang="en-GB" sz="2100">
                <a:solidFill>
                  <a:srgbClr val="333333"/>
                </a:solidFill>
                <a:latin typeface="Neo Sans" pitchFamily="34" charset="0"/>
              </a:rPr>
              <a:t> of your template, it’s what you </a:t>
            </a:r>
            <a:r>
              <a:rPr lang="en-GB" sz="2100" b="1">
                <a:solidFill>
                  <a:srgbClr val="333333"/>
                </a:solidFill>
                <a:latin typeface="Neo Sans" pitchFamily="34" charset="0"/>
              </a:rPr>
              <a:t>do with it</a:t>
            </a:r>
            <a:r>
              <a:rPr lang="en-GB" sz="2100">
                <a:solidFill>
                  <a:srgbClr val="333333"/>
                </a:solidFill>
                <a:latin typeface="Neo Sans" pitchFamily="34" charset="0"/>
              </a:rPr>
              <a:t> that counts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2pPr>
      <a:lvl3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3pPr>
      <a:lvl4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4pPr>
      <a:lvl5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1" descr="borderb.png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93213" cy="685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268308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0" r:id="rId1"/>
    <p:sldLayoutId id="2147483691" r:id="rId2"/>
    <p:sldLayoutId id="2147483692" r:id="rId3"/>
  </p:sldLayoutIdLst>
  <p:hf hdr="0" ftr="0" dt="0"/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6" name="Picture 12" descr="C:\Users\andersonl\Desktop\Logistics slide.jp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0" y="5179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3025" y="836613"/>
            <a:ext cx="9036050" cy="5289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692275" y="188913"/>
            <a:ext cx="7416800" cy="4905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916238" y="6337300"/>
            <a:ext cx="158432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572000" y="6337300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1035" name="Rectangle 11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chemeClr val="bg1"/>
                </a:solidFill>
              </a:defRPr>
            </a:lvl1pPr>
          </a:lstStyle>
          <a:p>
            <a:fld id="{961A7287-92C8-4220-A472-1A5495988633}" type="slidenum">
              <a:rPr lang="en-GB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306206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  <p:sldLayoutId id="2147483700" r:id="rId7"/>
    <p:sldLayoutId id="2147483701" r:id="rId8"/>
    <p:sldLayoutId id="2147483702" r:id="rId9"/>
  </p:sldLayoutIdLst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6" grpId="0"/>
    </p:bldLst>
  </p:timing>
  <p:txStyles>
    <p:titleStyle>
      <a:lvl1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+mj-lt"/>
          <a:ea typeface="+mj-ea"/>
          <a:cs typeface="+mj-cs"/>
        </a:defRPr>
      </a:lvl1pPr>
      <a:lvl2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2pPr>
      <a:lvl3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3pPr>
      <a:lvl4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4pPr>
      <a:lvl5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5pPr>
      <a:lvl6pPr marL="4572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6pPr>
      <a:lvl7pPr marL="9144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7pPr>
      <a:lvl8pPr marL="13716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8pPr>
      <a:lvl9pPr marL="18288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1" fontAlgn="base" hangingPunct="1">
        <a:spcBef>
          <a:spcPct val="20000"/>
        </a:spcBef>
        <a:spcAft>
          <a:spcPct val="0"/>
        </a:spcAft>
        <a:buChar char="–"/>
        <a:defRPr sz="2200">
          <a:solidFill>
            <a:schemeClr val="tx1"/>
          </a:solidFill>
          <a:latin typeface="+mn-lt"/>
        </a:defRPr>
      </a:lvl2pPr>
      <a:lvl3pPr marL="1143000" indent="-228600" algn="l" rtl="0" eaLnBrk="1" fontAlgn="base" hangingPunct="1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</a:defRPr>
      </a:lvl3pPr>
      <a:lvl4pPr marL="1600200" indent="-228600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</a:defRPr>
      </a:lvl4pPr>
      <a:lvl5pPr marL="20574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emf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em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wmf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5" Type="http://schemas.openxmlformats.org/officeDocument/2006/relationships/image" Target="../media/image18.emf"/><Relationship Id="rId4" Type="http://schemas.openxmlformats.org/officeDocument/2006/relationships/image" Target="../media/image17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emf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1.png"/><Relationship Id="rId5" Type="http://schemas.openxmlformats.org/officeDocument/2006/relationships/oleObject" Target="../embeddings/oleObject1.bin"/><Relationship Id="rId4" Type="http://schemas.openxmlformats.org/officeDocument/2006/relationships/image" Target="../media/image13.w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e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3.png"/><Relationship Id="rId5" Type="http://schemas.openxmlformats.org/officeDocument/2006/relationships/oleObject" Target="../embeddings/oleObject2.bin"/><Relationship Id="rId4" Type="http://schemas.openxmlformats.org/officeDocument/2006/relationships/image" Target="../media/image13.wmf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e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5.png"/><Relationship Id="rId5" Type="http://schemas.openxmlformats.org/officeDocument/2006/relationships/oleObject" Target="../embeddings/oleObject3.bin"/><Relationship Id="rId4" Type="http://schemas.openxmlformats.org/officeDocument/2006/relationships/image" Target="../media/image13.wmf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6.png"/><Relationship Id="rId4" Type="http://schemas.openxmlformats.org/officeDocument/2006/relationships/oleObject" Target="../embeddings/oleObject4.bin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7.png"/><Relationship Id="rId4" Type="http://schemas.openxmlformats.org/officeDocument/2006/relationships/oleObject" Target="../embeddings/oleObject5.bin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8.png"/><Relationship Id="rId4" Type="http://schemas.openxmlformats.org/officeDocument/2006/relationships/oleObject" Target="../embeddings/oleObject6.bin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0.png"/><Relationship Id="rId5" Type="http://schemas.openxmlformats.org/officeDocument/2006/relationships/oleObject" Target="../embeddings/oleObject7.bin"/><Relationship Id="rId4" Type="http://schemas.openxmlformats.org/officeDocument/2006/relationships/image" Target="../media/image13.w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w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3.png"/><Relationship Id="rId5" Type="http://schemas.openxmlformats.org/officeDocument/2006/relationships/image" Target="../media/image13.wmf"/><Relationship Id="rId4" Type="http://schemas.openxmlformats.org/officeDocument/2006/relationships/image" Target="../media/image32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4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5.png"/><Relationship Id="rId5" Type="http://schemas.openxmlformats.org/officeDocument/2006/relationships/image" Target="../media/image13.wmf"/><Relationship Id="rId4" Type="http://schemas.openxmlformats.org/officeDocument/2006/relationships/image" Target="../media/image32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e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w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emf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wmf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emf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0.emf"/><Relationship Id="rId4" Type="http://schemas.openxmlformats.org/officeDocument/2006/relationships/image" Target="../media/image39.emf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emf"/><Relationship Id="rId7" Type="http://schemas.openxmlformats.org/officeDocument/2006/relationships/image" Target="../media/image10.wmf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4.emf"/><Relationship Id="rId5" Type="http://schemas.openxmlformats.org/officeDocument/2006/relationships/image" Target="../media/image43.emf"/><Relationship Id="rId4" Type="http://schemas.openxmlformats.org/officeDocument/2006/relationships/image" Target="../media/image42.emf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0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0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0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0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0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0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openxmlformats.org/officeDocument/2006/relationships/image" Target="../media/image52.png"/><Relationship Id="rId7" Type="http://schemas.openxmlformats.org/officeDocument/2006/relationships/image" Target="../media/image56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0.xml"/><Relationship Id="rId6" Type="http://schemas.openxmlformats.org/officeDocument/2006/relationships/image" Target="../media/image55.png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0.xml"/><Relationship Id="rId4" Type="http://schemas.openxmlformats.org/officeDocument/2006/relationships/image" Target="../media/image5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r>
              <a:rPr lang="en-US" sz="4000" dirty="0">
                <a:solidFill>
                  <a:srgbClr val="FFFF00"/>
                </a:solidFill>
              </a:rPr>
              <a:t>S2. </a:t>
            </a:r>
            <a:r>
              <a:rPr lang="ky-KG" sz="4000" dirty="0">
                <a:solidFill>
                  <a:srgbClr val="FFFF00"/>
                </a:solidFill>
              </a:rPr>
              <a:t>Инкотермс и планирование перевозок</a:t>
            </a:r>
            <a:endParaRPr lang="en-US" dirty="0">
              <a:solidFill>
                <a:srgbClr val="FFFF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228600" y="2205038"/>
            <a:ext cx="8686799" cy="863600"/>
          </a:xfrm>
        </p:spPr>
        <p:txBody>
          <a:bodyPr/>
          <a:lstStyle/>
          <a:p>
            <a:endParaRPr lang="en-US" sz="2800" dirty="0"/>
          </a:p>
          <a:p>
            <a:endParaRPr lang="en-US" sz="2800" dirty="0"/>
          </a:p>
          <a:p>
            <a:r>
              <a:rPr lang="ky-KG" sz="2000" dirty="0"/>
              <a:t>Курс 2 по логистике </a:t>
            </a:r>
            <a:endParaRPr lang="en-US" sz="2000" dirty="0"/>
          </a:p>
          <a:p>
            <a:r>
              <a:rPr lang="ru-RU" sz="2000" dirty="0"/>
              <a:t>«Практическая логистика для МСП: таможня и документооборот»</a:t>
            </a:r>
            <a:endParaRPr lang="en-US" sz="1800" b="0" dirty="0"/>
          </a:p>
          <a:p>
            <a:endParaRPr lang="ru-RU" sz="1400" b="0" dirty="0"/>
          </a:p>
          <a:p>
            <a:r>
              <a:rPr lang="ru-RU" sz="1400" b="0" dirty="0"/>
              <a:t>Июль</a:t>
            </a:r>
            <a:r>
              <a:rPr lang="en-US" sz="1400" b="0" dirty="0"/>
              <a:t> 2026</a:t>
            </a:r>
          </a:p>
          <a:p>
            <a:r>
              <a:rPr lang="ru-RU" sz="1400" b="0" dirty="0"/>
              <a:t>Логистический Институт Центральной Азии</a:t>
            </a:r>
          </a:p>
          <a:p>
            <a:r>
              <a:rPr lang="ru-RU" sz="1400" b="0" dirty="0"/>
              <a:t>Кыргызская Республика, Бишкек</a:t>
            </a:r>
            <a:endParaRPr lang="en-US" sz="1800" b="0" dirty="0"/>
          </a:p>
          <a:p>
            <a:endParaRPr lang="en-US" sz="2800" dirty="0"/>
          </a:p>
          <a:p>
            <a:endParaRPr lang="en-US" sz="2800" dirty="0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0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1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77174" y="0"/>
            <a:ext cx="7772400" cy="661619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E" altLang="en-US"/>
              <a:t> </a:t>
            </a:r>
          </a:p>
        </p:txBody>
      </p:sp>
      <p:pic>
        <p:nvPicPr>
          <p:cNvPr id="27654" name="Picture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2</a:t>
            </a:fld>
            <a:endParaRPr lang="en-GB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6B7459A5-02A0-BDB1-B7C3-B4937704CCF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626" y="1066800"/>
            <a:ext cx="9144000" cy="326898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0741AE0B-9B4F-F2D7-2BBC-871CAA3786A0}"/>
              </a:ext>
            </a:extLst>
          </p:cNvPr>
          <p:cNvSpPr txBox="1"/>
          <p:nvPr/>
        </p:nvSpPr>
        <p:spPr>
          <a:xfrm>
            <a:off x="1239578" y="173949"/>
            <a:ext cx="664759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y-KG" sz="2400" b="1" dirty="0"/>
              <a:t>Планирование международной перевозки</a:t>
            </a:r>
            <a:endParaRPr lang="en-US" sz="2400" b="1" dirty="0"/>
          </a:p>
        </p:txBody>
      </p:sp>
    </p:spTree>
    <p:extLst>
      <p:ext uri="{BB962C8B-B14F-4D97-AF65-F5344CB8AC3E}">
        <p14:creationId xmlns:p14="http://schemas.microsoft.com/office/powerpoint/2010/main" val="2334417270"/>
      </p:ext>
    </p:extLst>
  </p:cSld>
  <p:clrMapOvr>
    <a:masterClrMapping/>
  </p:clrMapOvr>
  <p:transition>
    <p:fade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2F1CF6-4660-B2E3-098B-8E71973B59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1" name="Rectangle 2">
            <a:extLst>
              <a:ext uri="{FF2B5EF4-FFF2-40B4-BE49-F238E27FC236}">
                <a16:creationId xmlns:a16="http://schemas.microsoft.com/office/drawing/2014/main" id="{6C741F3D-4B91-AB98-E4A2-F1D8BFCDCF1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77174" y="0"/>
            <a:ext cx="7772400" cy="661619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E" altLang="en-US"/>
              <a:t> </a:t>
            </a:r>
          </a:p>
        </p:txBody>
      </p:sp>
      <p:pic>
        <p:nvPicPr>
          <p:cNvPr id="27654" name="Picture 6">
            <a:extLst>
              <a:ext uri="{FF2B5EF4-FFF2-40B4-BE49-F238E27FC236}">
                <a16:creationId xmlns:a16="http://schemas.microsoft.com/office/drawing/2014/main" id="{37F11667-A5EE-2720-F886-4F63C9BF6E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2111766-93D7-78BD-E673-E2613962986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3</a:t>
            </a:fld>
            <a:endParaRPr lang="en-GB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81C4B6-9192-BA90-D5AC-6A8C37E6ADA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626" y="925411"/>
            <a:ext cx="9144000" cy="5624347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09634E1-729D-436C-1160-C85877A23C84}"/>
              </a:ext>
            </a:extLst>
          </p:cNvPr>
          <p:cNvSpPr txBox="1"/>
          <p:nvPr/>
        </p:nvSpPr>
        <p:spPr>
          <a:xfrm>
            <a:off x="1239578" y="173949"/>
            <a:ext cx="664759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y-KG" sz="2400" b="1" dirty="0"/>
              <a:t>Планирование международной перевозки</a:t>
            </a:r>
            <a:endParaRPr lang="en-US" sz="2400" b="1" dirty="0"/>
          </a:p>
        </p:txBody>
      </p:sp>
    </p:spTree>
    <p:extLst>
      <p:ext uri="{BB962C8B-B14F-4D97-AF65-F5344CB8AC3E}">
        <p14:creationId xmlns:p14="http://schemas.microsoft.com/office/powerpoint/2010/main" val="4118848532"/>
      </p:ext>
    </p:extLst>
  </p:cSld>
  <p:clrMapOvr>
    <a:masterClrMapping/>
  </p:clrMapOvr>
  <p:transition>
    <p:fade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59D5C2-644F-D73E-AE4D-4472B3DB6C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8">
            <a:extLst>
              <a:ext uri="{FF2B5EF4-FFF2-40B4-BE49-F238E27FC236}">
                <a16:creationId xmlns:a16="http://schemas.microsoft.com/office/drawing/2014/main" id="{4A2C80B6-357D-9F8A-B3DA-7D5785FD2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075" y="2022475"/>
            <a:ext cx="8766175" cy="3768725"/>
          </a:xfrm>
          <a:prstGeom prst="rect">
            <a:avLst/>
          </a:prstGeom>
          <a:solidFill>
            <a:srgbClr val="E5FFFF"/>
          </a:solidFill>
          <a:ln w="50800">
            <a:solidFill>
              <a:srgbClr val="BC3F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27651" name="Rectangle 2">
            <a:extLst>
              <a:ext uri="{FF2B5EF4-FFF2-40B4-BE49-F238E27FC236}">
                <a16:creationId xmlns:a16="http://schemas.microsoft.com/office/drawing/2014/main" id="{D911B28C-E6A5-D9CF-6AAD-7C0E378D47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352425"/>
            <a:ext cx="7772400" cy="11430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E" altLang="en-US"/>
              <a:t> </a:t>
            </a:r>
          </a:p>
        </p:txBody>
      </p:sp>
      <p:sp>
        <p:nvSpPr>
          <p:cNvPr id="27652" name="Rectangle 3">
            <a:extLst>
              <a:ext uri="{FF2B5EF4-FFF2-40B4-BE49-F238E27FC236}">
                <a16:creationId xmlns:a16="http://schemas.microsoft.com/office/drawing/2014/main" id="{0B614208-43CC-5FCD-8556-269AF319621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1485" y="1371600"/>
            <a:ext cx="8458200" cy="41148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indent="0" algn="ctr">
              <a:lnSpc>
                <a:spcPct val="90000"/>
              </a:lnSpc>
              <a:buNone/>
            </a:pPr>
            <a:r>
              <a:rPr lang="ru-RU" altLang="en-US" b="1" dirty="0">
                <a:latin typeface="Calibri" panose="020F0502020204030204" pitchFamily="34" charset="0"/>
                <a:cs typeface="Arial" charset="0"/>
              </a:rPr>
              <a:t>Шесть основных этапов импорта товаров из-за рубежа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altLang="en-US" sz="2000" b="1" dirty="0">
              <a:latin typeface="Calibri" panose="020F0502020204030204" pitchFamily="34" charset="0"/>
            </a:endParaRPr>
          </a:p>
          <a:p>
            <a:pPr algn="just">
              <a:lnSpc>
                <a:spcPct val="90000"/>
              </a:lnSpc>
              <a:buFontTx/>
              <a:buNone/>
            </a:pPr>
            <a:r>
              <a:rPr lang="ru-RU" altLang="en-US" sz="2000" dirty="0">
                <a:latin typeface="Calibri" panose="020F0502020204030204" pitchFamily="34" charset="0"/>
              </a:rPr>
              <a:t>Шаг 1: Подтвердить требуемое качество и количество поставляемого товара.</a:t>
            </a:r>
          </a:p>
          <a:p>
            <a:pPr algn="just">
              <a:lnSpc>
                <a:spcPct val="90000"/>
              </a:lnSpc>
              <a:buFontTx/>
              <a:buNone/>
            </a:pPr>
            <a:r>
              <a:rPr lang="ru-RU" altLang="en-US" sz="2000" dirty="0">
                <a:latin typeface="Calibri" panose="020F0502020204030204" pitchFamily="34" charset="0"/>
              </a:rPr>
              <a:t>Шаг 2: Согласовать, кто организует и оплачивает транспортировку, страхование и другие сопутствующие услуги.</a:t>
            </a:r>
          </a:p>
          <a:p>
            <a:pPr algn="just">
              <a:lnSpc>
                <a:spcPct val="90000"/>
              </a:lnSpc>
              <a:buFontTx/>
              <a:buNone/>
            </a:pPr>
            <a:r>
              <a:rPr lang="ru-RU" altLang="en-US" sz="2000" dirty="0">
                <a:latin typeface="Calibri" panose="020F0502020204030204" pitchFamily="34" charset="0"/>
              </a:rPr>
              <a:t>Шаг 3: Согласовать наиболее подходящие условия и способы оплаты.</a:t>
            </a:r>
          </a:p>
          <a:p>
            <a:pPr algn="just">
              <a:lnSpc>
                <a:spcPct val="90000"/>
              </a:lnSpc>
              <a:buFontTx/>
              <a:buNone/>
            </a:pPr>
            <a:r>
              <a:rPr lang="ru-RU" altLang="en-US" sz="2000" dirty="0">
                <a:latin typeface="Calibri" panose="020F0502020204030204" pitchFamily="34" charset="0"/>
              </a:rPr>
              <a:t>Шаг 4: Согласовать все специальные требования или условия, связанные с предотгрузочной подготовкой или доставкой.</a:t>
            </a:r>
          </a:p>
          <a:p>
            <a:pPr algn="just">
              <a:lnSpc>
                <a:spcPct val="90000"/>
              </a:lnSpc>
              <a:buFontTx/>
              <a:buNone/>
            </a:pPr>
            <a:r>
              <a:rPr lang="ru-RU" altLang="en-US" sz="2000" dirty="0">
                <a:latin typeface="Calibri" panose="020F0502020204030204" pitchFamily="34" charset="0"/>
              </a:rPr>
              <a:t>Шаг 5: Определить, когда и где ответственность за товар переходит к вам.</a:t>
            </a:r>
          </a:p>
          <a:p>
            <a:pPr algn="just">
              <a:lnSpc>
                <a:spcPct val="90000"/>
              </a:lnSpc>
              <a:buFontTx/>
              <a:buNone/>
            </a:pPr>
            <a:r>
              <a:rPr lang="ru-RU" altLang="en-US" sz="2000" dirty="0">
                <a:latin typeface="Calibri" panose="020F0502020204030204" pitchFamily="34" charset="0"/>
              </a:rPr>
              <a:t>Шаг 6: Согласовать, какое законодательство регулирует договор и какой порядок разрешения споров будет применяться в случае их возникновения.</a:t>
            </a:r>
            <a:endParaRPr lang="de-DE" altLang="en-US" sz="2000" dirty="0">
              <a:latin typeface="Calibri" panose="020F0502020204030204" pitchFamily="34" charset="0"/>
            </a:endParaRPr>
          </a:p>
        </p:txBody>
      </p:sp>
      <p:sp>
        <p:nvSpPr>
          <p:cNvPr id="27653" name="WordArt 4">
            <a:extLst>
              <a:ext uri="{FF2B5EF4-FFF2-40B4-BE49-F238E27FC236}">
                <a16:creationId xmlns:a16="http://schemas.microsoft.com/office/drawing/2014/main" id="{81D3DFC4-153B-3BE8-2119-0CE9A9C45B6A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1922463" y="396875"/>
            <a:ext cx="5408612" cy="5715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ky-KG" sz="36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993300"/>
                </a:solidFill>
                <a:effectLst>
                  <a:outerShdw dist="35921" dir="2700000" algn="ctr" rotWithShape="0">
                    <a:srgbClr val="808080"/>
                  </a:outerShdw>
                </a:effectLst>
                <a:latin typeface="Arial Black"/>
              </a:rPr>
              <a:t>Процесс импорта</a:t>
            </a:r>
          </a:p>
        </p:txBody>
      </p:sp>
      <p:pic>
        <p:nvPicPr>
          <p:cNvPr id="27654" name="Picture 6">
            <a:extLst>
              <a:ext uri="{FF2B5EF4-FFF2-40B4-BE49-F238E27FC236}">
                <a16:creationId xmlns:a16="http://schemas.microsoft.com/office/drawing/2014/main" id="{B78FDAB4-15E6-C4E5-40F4-74B8CDD4E9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DD2A2F6-A899-201C-8AC7-38FC03F495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91724848"/>
      </p:ext>
    </p:extLst>
  </p:cSld>
  <p:clrMapOvr>
    <a:masterClrMapping/>
  </p:clrMapOvr>
  <p:transition>
    <p:fade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y-KG" sz="2400" dirty="0">
                <a:solidFill>
                  <a:srgbClr val="006600"/>
                </a:solidFill>
              </a:rPr>
              <a:t>Управление контрактами</a:t>
            </a:r>
            <a:endParaRPr lang="en-US" sz="2400" dirty="0">
              <a:solidFill>
                <a:srgbClr val="0066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92853693"/>
      </p:ext>
    </p:extLst>
  </p:cSld>
  <p:clrMapOvr>
    <a:masterClrMapping/>
  </p:clrMapOvr>
  <p:transition>
    <p:fade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Picture 102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5" name="Text Box 1027"/>
          <p:cNvSpPr txBox="1">
            <a:spLocks noChangeArrowheads="1"/>
          </p:cNvSpPr>
          <p:nvPr/>
        </p:nvSpPr>
        <p:spPr bwMode="auto">
          <a:xfrm>
            <a:off x="76200" y="334963"/>
            <a:ext cx="8382000" cy="731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4200" dirty="0">
                <a:solidFill>
                  <a:srgbClr val="006600"/>
                </a:solidFill>
              </a:rPr>
              <a:t>Что такое контракт?</a:t>
            </a:r>
            <a:endParaRPr lang="en-US" altLang="en-US" sz="3400" dirty="0">
              <a:solidFill>
                <a:srgbClr val="66CCFF"/>
              </a:solidFill>
            </a:endParaRPr>
          </a:p>
        </p:txBody>
      </p:sp>
      <p:sp>
        <p:nvSpPr>
          <p:cNvPr id="28676" name="Text Box 1028"/>
          <p:cNvSpPr txBox="1">
            <a:spLocks noChangeArrowheads="1"/>
          </p:cNvSpPr>
          <p:nvPr/>
        </p:nvSpPr>
        <p:spPr bwMode="auto">
          <a:xfrm>
            <a:off x="746125" y="1774825"/>
            <a:ext cx="18415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28677" name="Text Box 1029"/>
          <p:cNvSpPr txBox="1">
            <a:spLocks noChangeArrowheads="1"/>
          </p:cNvSpPr>
          <p:nvPr/>
        </p:nvSpPr>
        <p:spPr bwMode="auto">
          <a:xfrm>
            <a:off x="304800" y="1301282"/>
            <a:ext cx="8477250" cy="43304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ru-RU" altLang="en-US" sz="2400" b="0" dirty="0"/>
              <a:t>Действительный договор должен соответствовать следующим требованиям:</a:t>
            </a:r>
          </a:p>
          <a:p>
            <a:pPr>
              <a:lnSpc>
                <a:spcPct val="90000"/>
              </a:lnSpc>
              <a:buFont typeface="Symbol" pitchFamily="18" charset="2"/>
              <a:buNone/>
            </a:pPr>
            <a:endParaRPr lang="en-US" altLang="en-US" sz="1800" b="0" dirty="0"/>
          </a:p>
          <a:p>
            <a:pPr marL="457200" indent="-4572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u="sng" dirty="0"/>
              <a:t>Предложение (оферта)</a:t>
            </a:r>
          </a:p>
          <a:p>
            <a:pPr marL="457200" indent="-457200">
              <a:lnSpc>
                <a:spcPct val="90000"/>
              </a:lnSpc>
              <a:buFont typeface="Arial" panose="020B0604020202020204" pitchFamily="34" charset="0"/>
              <a:buChar char="•"/>
            </a:pPr>
            <a:endParaRPr lang="ru-RU" altLang="en-US" sz="2400" b="0" u="sng" dirty="0"/>
          </a:p>
          <a:p>
            <a:pPr marL="457200" indent="-4572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u="sng" dirty="0"/>
              <a:t>Акцепт (принятие предложения)</a:t>
            </a:r>
          </a:p>
          <a:p>
            <a:pPr marL="457200" indent="-457200">
              <a:lnSpc>
                <a:spcPct val="90000"/>
              </a:lnSpc>
              <a:buFont typeface="Arial" panose="020B0604020202020204" pitchFamily="34" charset="0"/>
              <a:buChar char="•"/>
            </a:pPr>
            <a:endParaRPr lang="ru-RU" altLang="en-US" sz="2400" b="0" u="sng" dirty="0"/>
          </a:p>
          <a:p>
            <a:pPr marL="457200" indent="-4572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u="sng" dirty="0"/>
              <a:t>Правоспособность сторон заключать договор</a:t>
            </a:r>
          </a:p>
          <a:p>
            <a:pPr marL="457200" indent="-457200">
              <a:lnSpc>
                <a:spcPct val="90000"/>
              </a:lnSpc>
              <a:buFont typeface="Arial" panose="020B0604020202020204" pitchFamily="34" charset="0"/>
              <a:buChar char="•"/>
            </a:pPr>
            <a:endParaRPr lang="ru-RU" altLang="en-US" sz="2400" b="0" u="sng" dirty="0"/>
          </a:p>
          <a:p>
            <a:pPr marL="457200" indent="-4572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u="sng" dirty="0"/>
              <a:t>Встречное предоставление (возмещение) в отношении чего-либо, имеющего ценность</a:t>
            </a:r>
          </a:p>
          <a:p>
            <a:pPr marL="457200" indent="-457200">
              <a:lnSpc>
                <a:spcPct val="90000"/>
              </a:lnSpc>
              <a:buFont typeface="Arial" panose="020B0604020202020204" pitchFamily="34" charset="0"/>
              <a:buChar char="•"/>
            </a:pPr>
            <a:endParaRPr lang="ru-RU" altLang="en-US" sz="2400" b="0" u="sng" dirty="0"/>
          </a:p>
          <a:p>
            <a:pPr marL="457200" indent="-4572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u="sng" dirty="0"/>
              <a:t>Юридически обязательный характер правоотношений</a:t>
            </a:r>
            <a:endParaRPr lang="en-US" altLang="en-US" sz="1050" b="0" u="sng" dirty="0"/>
          </a:p>
        </p:txBody>
      </p:sp>
      <p:sp>
        <p:nvSpPr>
          <p:cNvPr id="28678" name="Text Box 1030"/>
          <p:cNvSpPr txBox="1">
            <a:spLocks noChangeArrowheads="1"/>
          </p:cNvSpPr>
          <p:nvPr/>
        </p:nvSpPr>
        <p:spPr bwMode="auto">
          <a:xfrm>
            <a:off x="8382000" y="6630988"/>
            <a:ext cx="8001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M8:U1:1.1-1</a:t>
            </a:r>
            <a:endParaRPr lang="en-US" altLang="en-US" i="1">
              <a:latin typeface="Arial" charset="0"/>
            </a:endParaRPr>
          </a:p>
        </p:txBody>
      </p:sp>
      <p:pic>
        <p:nvPicPr>
          <p:cNvPr id="28684" name="Picture 106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4600" y="1981200"/>
            <a:ext cx="2057400" cy="190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6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51503257"/>
      </p:ext>
    </p:extLst>
  </p:cSld>
  <p:clrMapOvr>
    <a:masterClrMapping/>
  </p:clrMapOvr>
  <p:transition>
    <p:fade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99" name="Text Box 3"/>
          <p:cNvSpPr txBox="1">
            <a:spLocks noChangeArrowheads="1"/>
          </p:cNvSpPr>
          <p:nvPr/>
        </p:nvSpPr>
        <p:spPr bwMode="auto">
          <a:xfrm>
            <a:off x="76200" y="334963"/>
            <a:ext cx="8382000" cy="731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4200" dirty="0">
                <a:solidFill>
                  <a:srgbClr val="006600"/>
                </a:solidFill>
              </a:rPr>
              <a:t>Обязательства Продавца</a:t>
            </a:r>
          </a:p>
        </p:txBody>
      </p:sp>
      <p:sp>
        <p:nvSpPr>
          <p:cNvPr id="29701" name="Text Box 5"/>
          <p:cNvSpPr txBox="1">
            <a:spLocks noChangeArrowheads="1"/>
          </p:cNvSpPr>
          <p:nvPr/>
        </p:nvSpPr>
        <p:spPr bwMode="auto">
          <a:xfrm>
            <a:off x="497173" y="1693627"/>
            <a:ext cx="6143000" cy="33147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60000"/>
              </a:lnSpc>
            </a:pPr>
            <a:endParaRPr lang="en-US" altLang="en-US" sz="2800" b="0" dirty="0"/>
          </a:p>
          <a:p>
            <a:pPr marL="457200" indent="-457200">
              <a:lnSpc>
                <a:spcPct val="90000"/>
              </a:lnSpc>
              <a:buFont typeface="Wingdings" panose="05000000000000000000" pitchFamily="2" charset="2"/>
              <a:buChar char="q"/>
            </a:pPr>
            <a:r>
              <a:rPr lang="ru-RU" altLang="en-US" sz="2400" b="0" dirty="0"/>
              <a:t>Доставить товары</a:t>
            </a:r>
          </a:p>
          <a:p>
            <a:pPr marL="457200" indent="-457200">
              <a:lnSpc>
                <a:spcPct val="90000"/>
              </a:lnSpc>
              <a:buFont typeface="Wingdings" panose="05000000000000000000" pitchFamily="2" charset="2"/>
              <a:buChar char="q"/>
            </a:pPr>
            <a:endParaRPr lang="en-US" altLang="en-US" sz="1400" b="0" dirty="0"/>
          </a:p>
          <a:p>
            <a:pPr marL="457200" indent="-457200">
              <a:lnSpc>
                <a:spcPct val="90000"/>
              </a:lnSpc>
              <a:buFont typeface="Wingdings" panose="05000000000000000000" pitchFamily="2" charset="2"/>
              <a:buChar char="q"/>
            </a:pPr>
            <a:r>
              <a:rPr lang="ru-RU" altLang="en-US" sz="2400" b="0" dirty="0"/>
              <a:t>Доставить соответствующие документы</a:t>
            </a:r>
          </a:p>
          <a:p>
            <a:pPr marL="457200" indent="-457200">
              <a:lnSpc>
                <a:spcPct val="90000"/>
              </a:lnSpc>
              <a:buFont typeface="Wingdings" panose="05000000000000000000" pitchFamily="2" charset="2"/>
              <a:buChar char="q"/>
            </a:pPr>
            <a:endParaRPr lang="en-US" altLang="en-US" sz="1400" b="0" dirty="0"/>
          </a:p>
          <a:p>
            <a:pPr marL="457200" indent="-457200">
              <a:lnSpc>
                <a:spcPct val="90000"/>
              </a:lnSpc>
              <a:buFont typeface="Wingdings" panose="05000000000000000000" pitchFamily="2" charset="2"/>
              <a:buChar char="q"/>
            </a:pPr>
            <a:r>
              <a:rPr lang="ru-RU" altLang="en-US" sz="2400" b="0" dirty="0"/>
              <a:t>Передать право собственности</a:t>
            </a:r>
          </a:p>
          <a:p>
            <a:pPr marL="457200" indent="-457200">
              <a:lnSpc>
                <a:spcPct val="90000"/>
              </a:lnSpc>
              <a:buFont typeface="Wingdings" panose="05000000000000000000" pitchFamily="2" charset="2"/>
              <a:buChar char="q"/>
            </a:pPr>
            <a:endParaRPr lang="en-US" altLang="en-US" sz="1400" b="0" dirty="0"/>
          </a:p>
          <a:p>
            <a:pPr marL="457200" indent="-457200">
              <a:lnSpc>
                <a:spcPct val="90000"/>
              </a:lnSpc>
              <a:buFont typeface="Wingdings" panose="05000000000000000000" pitchFamily="2" charset="2"/>
              <a:buChar char="q"/>
            </a:pPr>
            <a:r>
              <a:rPr lang="ru-RU" altLang="en-US" sz="2400" b="0" dirty="0"/>
              <a:t>Гарантировать соответствие</a:t>
            </a:r>
          </a:p>
          <a:p>
            <a:pPr marL="457200" indent="-457200">
              <a:lnSpc>
                <a:spcPct val="90000"/>
              </a:lnSpc>
              <a:buFont typeface="Wingdings" panose="05000000000000000000" pitchFamily="2" charset="2"/>
              <a:buChar char="q"/>
            </a:pPr>
            <a:endParaRPr lang="en-US" altLang="en-US" sz="1400" b="0" dirty="0"/>
          </a:p>
          <a:p>
            <a:pPr marL="457200" indent="-457200">
              <a:lnSpc>
                <a:spcPct val="90000"/>
              </a:lnSpc>
              <a:buFont typeface="Wingdings" panose="05000000000000000000" pitchFamily="2" charset="2"/>
              <a:buChar char="q"/>
            </a:pPr>
            <a:r>
              <a:rPr lang="ru-RU" altLang="en-US" sz="2400" b="0" dirty="0"/>
              <a:t>Действовать добросовестно и справедливо</a:t>
            </a:r>
          </a:p>
          <a:p>
            <a:pPr marL="457200" indent="-457200">
              <a:lnSpc>
                <a:spcPct val="90000"/>
              </a:lnSpc>
              <a:buFont typeface="Wingdings" panose="05000000000000000000" pitchFamily="2" charset="2"/>
              <a:buChar char="q"/>
            </a:pPr>
            <a:endParaRPr lang="en-US" altLang="en-US" sz="1400" b="0" dirty="0"/>
          </a:p>
          <a:p>
            <a:pPr marL="457200" indent="-457200">
              <a:lnSpc>
                <a:spcPct val="90000"/>
              </a:lnSpc>
              <a:buFont typeface="Wingdings" panose="05000000000000000000" pitchFamily="2" charset="2"/>
              <a:buChar char="q"/>
            </a:pPr>
            <a:r>
              <a:rPr lang="ru-RU" altLang="en-US" sz="2400" b="0" dirty="0"/>
              <a:t>Предложить «гражданскую ответственность»</a:t>
            </a:r>
            <a:endParaRPr lang="en-US" altLang="en-US" sz="2400" b="0" dirty="0"/>
          </a:p>
        </p:txBody>
      </p:sp>
      <p:sp>
        <p:nvSpPr>
          <p:cNvPr id="29702" name="Text Box 6"/>
          <p:cNvSpPr txBox="1">
            <a:spLocks noChangeArrowheads="1"/>
          </p:cNvSpPr>
          <p:nvPr/>
        </p:nvSpPr>
        <p:spPr bwMode="auto">
          <a:xfrm>
            <a:off x="8382000" y="6643688"/>
            <a:ext cx="8001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M8:U1:1.2-1</a:t>
            </a:r>
            <a:endParaRPr lang="en-US" altLang="en-US" i="1">
              <a:latin typeface="Arial" charset="0"/>
            </a:endParaRPr>
          </a:p>
        </p:txBody>
      </p:sp>
      <p:grpSp>
        <p:nvGrpSpPr>
          <p:cNvPr id="29709" name="Group 13"/>
          <p:cNvGrpSpPr>
            <a:grpSpLocks/>
          </p:cNvGrpSpPr>
          <p:nvPr/>
        </p:nvGrpSpPr>
        <p:grpSpPr bwMode="auto">
          <a:xfrm>
            <a:off x="6630772" y="1548925"/>
            <a:ext cx="1752600" cy="2749550"/>
            <a:chOff x="934" y="768"/>
            <a:chExt cx="1305" cy="2116"/>
          </a:xfrm>
        </p:grpSpPr>
        <p:sp>
          <p:nvSpPr>
            <p:cNvPr id="29710" name="Oval 14"/>
            <p:cNvSpPr>
              <a:spLocks noChangeArrowheads="1"/>
            </p:cNvSpPr>
            <p:nvPr/>
          </p:nvSpPr>
          <p:spPr bwMode="auto">
            <a:xfrm rot="1428801" flipH="1">
              <a:off x="1401" y="2605"/>
              <a:ext cx="352" cy="15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9711" name="Rectangle 15"/>
            <p:cNvSpPr>
              <a:spLocks noChangeArrowheads="1"/>
            </p:cNvSpPr>
            <p:nvPr/>
          </p:nvSpPr>
          <p:spPr bwMode="auto">
            <a:xfrm rot="19129335" flipH="1">
              <a:off x="1415" y="1824"/>
              <a:ext cx="45" cy="427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9712" name="Rectangle 16"/>
            <p:cNvSpPr>
              <a:spLocks noChangeArrowheads="1"/>
            </p:cNvSpPr>
            <p:nvPr/>
          </p:nvSpPr>
          <p:spPr bwMode="auto">
            <a:xfrm rot="490193" flipH="1">
              <a:off x="1519" y="2200"/>
              <a:ext cx="45" cy="424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9713" name="Group 17"/>
            <p:cNvGrpSpPr>
              <a:grpSpLocks/>
            </p:cNvGrpSpPr>
            <p:nvPr/>
          </p:nvGrpSpPr>
          <p:grpSpPr bwMode="auto">
            <a:xfrm>
              <a:off x="945" y="1920"/>
              <a:ext cx="351" cy="964"/>
              <a:chOff x="816" y="1844"/>
              <a:chExt cx="351" cy="964"/>
            </a:xfrm>
          </p:grpSpPr>
          <p:sp>
            <p:nvSpPr>
              <p:cNvPr id="29730" name="Oval 18"/>
              <p:cNvSpPr>
                <a:spLocks noChangeArrowheads="1"/>
              </p:cNvSpPr>
              <p:nvPr/>
            </p:nvSpPr>
            <p:spPr bwMode="auto">
              <a:xfrm rot="-10030157">
                <a:off x="816" y="2656"/>
                <a:ext cx="351" cy="152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9731" name="Rectangle 19"/>
              <p:cNvSpPr>
                <a:spLocks noChangeArrowheads="1"/>
              </p:cNvSpPr>
              <p:nvPr/>
            </p:nvSpPr>
            <p:spPr bwMode="auto">
              <a:xfrm rot="930380" flipH="1">
                <a:off x="1050" y="1844"/>
                <a:ext cx="46" cy="426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9732" name="Rectangle 20"/>
              <p:cNvSpPr>
                <a:spLocks noChangeArrowheads="1"/>
              </p:cNvSpPr>
              <p:nvPr/>
            </p:nvSpPr>
            <p:spPr bwMode="auto">
              <a:xfrm rot="738393" flipH="1">
                <a:off x="934" y="2270"/>
                <a:ext cx="44" cy="424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9714" name="Rectangle 21"/>
            <p:cNvSpPr>
              <a:spLocks noChangeArrowheads="1"/>
            </p:cNvSpPr>
            <p:nvPr/>
          </p:nvSpPr>
          <p:spPr bwMode="auto">
            <a:xfrm rot="8875794" flipH="1">
              <a:off x="1488" y="1392"/>
              <a:ext cx="45" cy="425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9715" name="Oval 22"/>
            <p:cNvSpPr>
              <a:spLocks noChangeArrowheads="1"/>
            </p:cNvSpPr>
            <p:nvPr/>
          </p:nvSpPr>
          <p:spPr bwMode="auto">
            <a:xfrm rot="21234825" flipH="1">
              <a:off x="1578" y="1761"/>
              <a:ext cx="246" cy="11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9716" name="Rectangle 23"/>
            <p:cNvSpPr>
              <a:spLocks noChangeArrowheads="1"/>
            </p:cNvSpPr>
            <p:nvPr/>
          </p:nvSpPr>
          <p:spPr bwMode="auto">
            <a:xfrm rot="698750">
              <a:off x="1536" y="1505"/>
              <a:ext cx="703" cy="559"/>
            </a:xfrm>
            <a:prstGeom prst="rect">
              <a:avLst/>
            </a:prstGeom>
            <a:gradFill rotWithShape="0">
              <a:gsLst>
                <a:gs pos="0">
                  <a:srgbClr val="996600"/>
                </a:gs>
                <a:gs pos="100000">
                  <a:srgbClr val="CC9900"/>
                </a:gs>
              </a:gsLst>
              <a:lin ang="18900000" scaled="1"/>
            </a:gradFill>
            <a:ln w="9525">
              <a:miter lim="800000"/>
              <a:headEnd/>
              <a:tailEnd/>
            </a:ln>
            <a:scene3d>
              <a:camera prst="legacyPerspectiveTopRight"/>
              <a:lightRig rig="legacyFlat3" dir="b"/>
            </a:scene3d>
            <a:sp3d extrusionH="887400" prstMaterial="legacyMatte">
              <a:bevelT w="13500" h="13500" prst="angle"/>
              <a:bevelB w="13500" h="13500" prst="angle"/>
              <a:extrusionClr>
                <a:srgbClr val="996600"/>
              </a:extrusionClr>
            </a:sp3d>
          </p:spPr>
          <p:txBody>
            <a:bodyPr wrap="none" anchor="ctr">
              <a:flatTx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9717" name="Group 24"/>
            <p:cNvGrpSpPr>
              <a:grpSpLocks/>
            </p:cNvGrpSpPr>
            <p:nvPr/>
          </p:nvGrpSpPr>
          <p:grpSpPr bwMode="auto">
            <a:xfrm>
              <a:off x="1055" y="1453"/>
              <a:ext cx="724" cy="572"/>
              <a:chOff x="1055" y="1453"/>
              <a:chExt cx="724" cy="572"/>
            </a:xfrm>
          </p:grpSpPr>
          <p:sp>
            <p:nvSpPr>
              <p:cNvPr id="29727" name="Rectangle 25"/>
              <p:cNvSpPr>
                <a:spLocks noChangeArrowheads="1"/>
              </p:cNvSpPr>
              <p:nvPr/>
            </p:nvSpPr>
            <p:spPr bwMode="auto">
              <a:xfrm rot="-891382">
                <a:off x="1055" y="1453"/>
                <a:ext cx="46" cy="427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9728" name="Rectangle 26"/>
              <p:cNvSpPr>
                <a:spLocks noChangeArrowheads="1"/>
              </p:cNvSpPr>
              <p:nvPr/>
            </p:nvSpPr>
            <p:spPr bwMode="auto">
              <a:xfrm rot="-4505615">
                <a:off x="1355" y="1660"/>
                <a:ext cx="39" cy="490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9729" name="Oval 27"/>
              <p:cNvSpPr>
                <a:spLocks noChangeArrowheads="1"/>
              </p:cNvSpPr>
              <p:nvPr/>
            </p:nvSpPr>
            <p:spPr bwMode="auto">
              <a:xfrm rot="528666" flipH="1">
                <a:off x="1537" y="1881"/>
                <a:ext cx="242" cy="144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29718" name="Group 28"/>
            <p:cNvGrpSpPr>
              <a:grpSpLocks/>
            </p:cNvGrpSpPr>
            <p:nvPr/>
          </p:nvGrpSpPr>
          <p:grpSpPr bwMode="auto">
            <a:xfrm>
              <a:off x="934" y="768"/>
              <a:ext cx="537" cy="608"/>
              <a:chOff x="934" y="1056"/>
              <a:chExt cx="537" cy="608"/>
            </a:xfrm>
          </p:grpSpPr>
          <p:sp>
            <p:nvSpPr>
              <p:cNvPr id="29719" name="Oval 29"/>
              <p:cNvSpPr>
                <a:spLocks noChangeArrowheads="1"/>
              </p:cNvSpPr>
              <p:nvPr/>
            </p:nvSpPr>
            <p:spPr bwMode="auto">
              <a:xfrm>
                <a:off x="992" y="1259"/>
                <a:ext cx="175" cy="25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9720" name="Oval 30"/>
              <p:cNvSpPr>
                <a:spLocks noChangeArrowheads="1"/>
              </p:cNvSpPr>
              <p:nvPr/>
            </p:nvSpPr>
            <p:spPr bwMode="auto">
              <a:xfrm>
                <a:off x="1058" y="1304"/>
                <a:ext cx="58" cy="73"/>
              </a:xfrm>
              <a:prstGeom prst="ellipse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9721" name="Oval 31"/>
              <p:cNvSpPr>
                <a:spLocks noChangeArrowheads="1"/>
              </p:cNvSpPr>
              <p:nvPr/>
            </p:nvSpPr>
            <p:spPr bwMode="auto">
              <a:xfrm>
                <a:off x="1226" y="1259"/>
                <a:ext cx="175" cy="25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9722" name="Oval 32"/>
              <p:cNvSpPr>
                <a:spLocks noChangeArrowheads="1"/>
              </p:cNvSpPr>
              <p:nvPr/>
            </p:nvSpPr>
            <p:spPr bwMode="auto">
              <a:xfrm>
                <a:off x="1292" y="1304"/>
                <a:ext cx="59" cy="73"/>
              </a:xfrm>
              <a:prstGeom prst="ellipse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9723" name="Freeform 33"/>
              <p:cNvSpPr>
                <a:spLocks/>
              </p:cNvSpPr>
              <p:nvPr/>
            </p:nvSpPr>
            <p:spPr bwMode="auto">
              <a:xfrm>
                <a:off x="1040" y="1564"/>
                <a:ext cx="294" cy="100"/>
              </a:xfrm>
              <a:custGeom>
                <a:avLst/>
                <a:gdLst>
                  <a:gd name="T0" fmla="*/ 0 w 768"/>
                  <a:gd name="T1" fmla="*/ 0 h 144"/>
                  <a:gd name="T2" fmla="*/ 0 w 768"/>
                  <a:gd name="T3" fmla="*/ 8 h 144"/>
                  <a:gd name="T4" fmla="*/ 0 w 768"/>
                  <a:gd name="T5" fmla="*/ 11 h 144"/>
                  <a:gd name="T6" fmla="*/ 1 w 768"/>
                  <a:gd name="T7" fmla="*/ 8 h 144"/>
                  <a:gd name="T8" fmla="*/ 1 w 768"/>
                  <a:gd name="T9" fmla="*/ 0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68"/>
                  <a:gd name="T16" fmla="*/ 0 h 144"/>
                  <a:gd name="T17" fmla="*/ 768 w 768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68" h="144">
                    <a:moveTo>
                      <a:pt x="0" y="0"/>
                    </a:moveTo>
                    <a:cubicBezTo>
                      <a:pt x="40" y="36"/>
                      <a:pt x="80" y="72"/>
                      <a:pt x="144" y="96"/>
                    </a:cubicBezTo>
                    <a:cubicBezTo>
                      <a:pt x="208" y="120"/>
                      <a:pt x="296" y="144"/>
                      <a:pt x="384" y="144"/>
                    </a:cubicBezTo>
                    <a:cubicBezTo>
                      <a:pt x="472" y="144"/>
                      <a:pt x="608" y="120"/>
                      <a:pt x="672" y="96"/>
                    </a:cubicBezTo>
                    <a:cubicBezTo>
                      <a:pt x="736" y="72"/>
                      <a:pt x="752" y="36"/>
                      <a:pt x="768" y="0"/>
                    </a:cubicBezTo>
                  </a:path>
                </a:pathLst>
              </a:custGeom>
              <a:solidFill>
                <a:srgbClr val="FF0000"/>
              </a:solidFill>
              <a:ln w="63500">
                <a:solidFill>
                  <a:srgbClr val="FFCC99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9724" name="Group 34"/>
              <p:cNvGrpSpPr>
                <a:grpSpLocks/>
              </p:cNvGrpSpPr>
              <p:nvPr/>
            </p:nvGrpSpPr>
            <p:grpSpPr bwMode="auto">
              <a:xfrm>
                <a:off x="934" y="1056"/>
                <a:ext cx="537" cy="203"/>
                <a:chOff x="2004" y="2472"/>
                <a:chExt cx="384" cy="175"/>
              </a:xfrm>
            </p:grpSpPr>
            <p:sp>
              <p:nvSpPr>
                <p:cNvPr id="29725" name="AutoShape 35"/>
                <p:cNvSpPr>
                  <a:spLocks noChangeArrowheads="1"/>
                </p:cNvSpPr>
                <p:nvPr/>
              </p:nvSpPr>
              <p:spPr bwMode="auto">
                <a:xfrm rot="4802845">
                  <a:off x="2042" y="2434"/>
                  <a:ext cx="175" cy="251"/>
                </a:xfrm>
                <a:prstGeom prst="flowChartOnlineStorage">
                  <a:avLst/>
                </a:prstGeom>
                <a:solidFill>
                  <a:srgbClr val="99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9726" name="Oval 36"/>
                <p:cNvSpPr>
                  <a:spLocks noChangeArrowheads="1"/>
                </p:cNvSpPr>
                <p:nvPr/>
              </p:nvSpPr>
              <p:spPr bwMode="auto">
                <a:xfrm rot="-756088">
                  <a:off x="2148" y="2520"/>
                  <a:ext cx="240" cy="96"/>
                </a:xfrm>
                <a:prstGeom prst="ellipse">
                  <a:avLst/>
                </a:prstGeom>
                <a:solidFill>
                  <a:srgbClr val="993300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</p:grpSp>
      </p:grp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42107062"/>
      </p:ext>
    </p:extLst>
  </p:cSld>
  <p:clrMapOvr>
    <a:masterClrMapping/>
  </p:clrMapOvr>
  <p:transition>
    <p:fade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3" name="Text Box 3"/>
          <p:cNvSpPr txBox="1">
            <a:spLocks noChangeArrowheads="1"/>
          </p:cNvSpPr>
          <p:nvPr/>
        </p:nvSpPr>
        <p:spPr bwMode="auto">
          <a:xfrm>
            <a:off x="76200" y="334963"/>
            <a:ext cx="8382000" cy="731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algn="ctr"/>
            <a:r>
              <a:rPr lang="ky-KG" altLang="en-US" sz="4200" dirty="0">
                <a:solidFill>
                  <a:srgbClr val="006600"/>
                </a:solidFill>
              </a:rPr>
              <a:t>Обязательства Покупателя</a:t>
            </a:r>
          </a:p>
        </p:txBody>
      </p:sp>
      <p:sp>
        <p:nvSpPr>
          <p:cNvPr id="30725" name="Text Box 5"/>
          <p:cNvSpPr txBox="1">
            <a:spLocks noChangeArrowheads="1"/>
          </p:cNvSpPr>
          <p:nvPr/>
        </p:nvSpPr>
        <p:spPr bwMode="auto">
          <a:xfrm>
            <a:off x="381000" y="1459244"/>
            <a:ext cx="8763000" cy="293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457200" indent="-457200">
              <a:lnSpc>
                <a:spcPct val="200000"/>
              </a:lnSpc>
              <a:buFont typeface="Wingdings" panose="05000000000000000000" pitchFamily="2" charset="2"/>
              <a:buChar char="q"/>
            </a:pPr>
            <a:r>
              <a:rPr lang="ru-RU" altLang="en-US" sz="2400" b="0" dirty="0"/>
              <a:t>Принять товары или услуги</a:t>
            </a:r>
          </a:p>
          <a:p>
            <a:pPr marL="457200" indent="-457200">
              <a:lnSpc>
                <a:spcPct val="200000"/>
              </a:lnSpc>
              <a:buFont typeface="Wingdings" panose="05000000000000000000" pitchFamily="2" charset="2"/>
              <a:buChar char="q"/>
            </a:pPr>
            <a:r>
              <a:rPr lang="ru-RU" altLang="en-US" sz="2400" b="0" dirty="0"/>
              <a:t>Оплатить согласованную цену</a:t>
            </a:r>
          </a:p>
          <a:p>
            <a:pPr marL="457200" indent="-457200">
              <a:lnSpc>
                <a:spcPct val="200000"/>
              </a:lnSpc>
              <a:buFont typeface="Wingdings" panose="05000000000000000000" pitchFamily="2" charset="2"/>
              <a:buChar char="q"/>
            </a:pPr>
            <a:r>
              <a:rPr lang="ru-RU" altLang="en-US" sz="2400" b="0" dirty="0"/>
              <a:t>Действовать добросовестно и справедливо</a:t>
            </a:r>
          </a:p>
          <a:p>
            <a:pPr marL="457200" indent="-457200">
              <a:lnSpc>
                <a:spcPct val="200000"/>
              </a:lnSpc>
              <a:buFont typeface="Wingdings" panose="05000000000000000000" pitchFamily="2" charset="2"/>
              <a:buChar char="q"/>
            </a:pPr>
            <a:r>
              <a:rPr lang="ru-RU" altLang="en-US" sz="2400" b="0" dirty="0"/>
              <a:t>Нести гражданско-правовую ответственность</a:t>
            </a:r>
            <a:endParaRPr lang="en-US" altLang="en-US" sz="2400" b="0" dirty="0"/>
          </a:p>
        </p:txBody>
      </p:sp>
      <p:grpSp>
        <p:nvGrpSpPr>
          <p:cNvPr id="30731" name="Group 37"/>
          <p:cNvGrpSpPr>
            <a:grpSpLocks/>
          </p:cNvGrpSpPr>
          <p:nvPr/>
        </p:nvGrpSpPr>
        <p:grpSpPr bwMode="auto">
          <a:xfrm>
            <a:off x="6477000" y="1524000"/>
            <a:ext cx="2450672" cy="2190610"/>
            <a:chOff x="3263" y="2304"/>
            <a:chExt cx="2161" cy="1632"/>
          </a:xfrm>
        </p:grpSpPr>
        <p:sp>
          <p:nvSpPr>
            <p:cNvPr id="30732" name="AutoShape 38"/>
            <p:cNvSpPr>
              <a:spLocks noChangeArrowheads="1"/>
            </p:cNvSpPr>
            <p:nvPr/>
          </p:nvSpPr>
          <p:spPr bwMode="auto">
            <a:xfrm rot="177086">
              <a:off x="4534" y="2781"/>
              <a:ext cx="390" cy="247"/>
            </a:xfrm>
            <a:prstGeom prst="cube">
              <a:avLst>
                <a:gd name="adj" fmla="val 25000"/>
              </a:avLst>
            </a:prstGeom>
            <a:solidFill>
              <a:srgbClr val="CC99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33" name="Rectangle 39"/>
            <p:cNvSpPr>
              <a:spLocks noChangeArrowheads="1"/>
            </p:cNvSpPr>
            <p:nvPr/>
          </p:nvSpPr>
          <p:spPr bwMode="auto">
            <a:xfrm rot="243148">
              <a:off x="4179" y="3030"/>
              <a:ext cx="1065" cy="71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34" name="Line 40"/>
            <p:cNvSpPr>
              <a:spLocks noChangeShapeType="1"/>
            </p:cNvSpPr>
            <p:nvPr/>
          </p:nvSpPr>
          <p:spPr bwMode="auto">
            <a:xfrm flipV="1">
              <a:off x="5244" y="2928"/>
              <a:ext cx="180" cy="199"/>
            </a:xfrm>
            <a:prstGeom prst="line">
              <a:avLst/>
            </a:prstGeom>
            <a:noFill/>
            <a:ln w="152400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35" name="Oval 41"/>
            <p:cNvSpPr>
              <a:spLocks noChangeArrowheads="1"/>
            </p:cNvSpPr>
            <p:nvPr/>
          </p:nvSpPr>
          <p:spPr bwMode="auto">
            <a:xfrm>
              <a:off x="4651" y="2481"/>
              <a:ext cx="105" cy="151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36" name="Oval 42"/>
            <p:cNvSpPr>
              <a:spLocks noChangeArrowheads="1"/>
            </p:cNvSpPr>
            <p:nvPr/>
          </p:nvSpPr>
          <p:spPr bwMode="auto">
            <a:xfrm>
              <a:off x="4655" y="2537"/>
              <a:ext cx="36" cy="44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37" name="Oval 43"/>
            <p:cNvSpPr>
              <a:spLocks noChangeArrowheads="1"/>
            </p:cNvSpPr>
            <p:nvPr/>
          </p:nvSpPr>
          <p:spPr bwMode="auto">
            <a:xfrm>
              <a:off x="4792" y="2481"/>
              <a:ext cx="105" cy="151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38" name="Oval 44"/>
            <p:cNvSpPr>
              <a:spLocks noChangeArrowheads="1"/>
            </p:cNvSpPr>
            <p:nvPr/>
          </p:nvSpPr>
          <p:spPr bwMode="auto">
            <a:xfrm>
              <a:off x="4787" y="2537"/>
              <a:ext cx="35" cy="44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39" name="Freeform 45"/>
            <p:cNvSpPr>
              <a:spLocks/>
            </p:cNvSpPr>
            <p:nvPr/>
          </p:nvSpPr>
          <p:spPr bwMode="auto">
            <a:xfrm>
              <a:off x="4680" y="2673"/>
              <a:ext cx="176" cy="60"/>
            </a:xfrm>
            <a:custGeom>
              <a:avLst/>
              <a:gdLst>
                <a:gd name="T0" fmla="*/ 0 w 768"/>
                <a:gd name="T1" fmla="*/ 0 h 144"/>
                <a:gd name="T2" fmla="*/ 0 w 768"/>
                <a:gd name="T3" fmla="*/ 0 h 144"/>
                <a:gd name="T4" fmla="*/ 0 w 768"/>
                <a:gd name="T5" fmla="*/ 0 h 144"/>
                <a:gd name="T6" fmla="*/ 0 w 768"/>
                <a:gd name="T7" fmla="*/ 0 h 144"/>
                <a:gd name="T8" fmla="*/ 0 w 768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8"/>
                <a:gd name="T16" fmla="*/ 0 h 144"/>
                <a:gd name="T17" fmla="*/ 768 w 768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8" h="144">
                  <a:moveTo>
                    <a:pt x="0" y="0"/>
                  </a:moveTo>
                  <a:cubicBezTo>
                    <a:pt x="40" y="36"/>
                    <a:pt x="80" y="72"/>
                    <a:pt x="144" y="96"/>
                  </a:cubicBezTo>
                  <a:cubicBezTo>
                    <a:pt x="208" y="120"/>
                    <a:pt x="296" y="144"/>
                    <a:pt x="384" y="144"/>
                  </a:cubicBezTo>
                  <a:cubicBezTo>
                    <a:pt x="472" y="144"/>
                    <a:pt x="608" y="120"/>
                    <a:pt x="672" y="96"/>
                  </a:cubicBezTo>
                  <a:cubicBezTo>
                    <a:pt x="736" y="72"/>
                    <a:pt x="752" y="36"/>
                    <a:pt x="768" y="0"/>
                  </a:cubicBezTo>
                </a:path>
              </a:pathLst>
            </a:custGeom>
            <a:solidFill>
              <a:srgbClr val="FF0000"/>
            </a:solidFill>
            <a:ln w="63500">
              <a:solidFill>
                <a:srgbClr val="FFCC99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40" name="Rectangle 46"/>
            <p:cNvSpPr>
              <a:spLocks noChangeArrowheads="1"/>
            </p:cNvSpPr>
            <p:nvPr/>
          </p:nvSpPr>
          <p:spPr bwMode="auto">
            <a:xfrm rot="3210491" flipH="1">
              <a:off x="4429" y="2677"/>
              <a:ext cx="27" cy="253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41" name="Rectangle 47"/>
            <p:cNvSpPr>
              <a:spLocks noChangeArrowheads="1"/>
            </p:cNvSpPr>
            <p:nvPr/>
          </p:nvSpPr>
          <p:spPr bwMode="auto">
            <a:xfrm rot="18566886" flipH="1">
              <a:off x="4429" y="2830"/>
              <a:ext cx="28" cy="253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42" name="Oval 48"/>
            <p:cNvSpPr>
              <a:spLocks noChangeArrowheads="1"/>
            </p:cNvSpPr>
            <p:nvPr/>
          </p:nvSpPr>
          <p:spPr bwMode="auto">
            <a:xfrm rot="-9643789">
              <a:off x="4512" y="2982"/>
              <a:ext cx="103" cy="6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43" name="Oval 49"/>
            <p:cNvSpPr>
              <a:spLocks noChangeArrowheads="1"/>
            </p:cNvSpPr>
            <p:nvPr/>
          </p:nvSpPr>
          <p:spPr bwMode="auto">
            <a:xfrm rot="-9643789">
              <a:off x="4495" y="3011"/>
              <a:ext cx="144" cy="85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44" name="Rectangle 50"/>
            <p:cNvSpPr>
              <a:spLocks noChangeArrowheads="1"/>
            </p:cNvSpPr>
            <p:nvPr/>
          </p:nvSpPr>
          <p:spPr bwMode="auto">
            <a:xfrm rot="19948478" flipH="1">
              <a:off x="4967" y="2687"/>
              <a:ext cx="28" cy="236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45" name="Rectangle 51"/>
            <p:cNvSpPr>
              <a:spLocks noChangeArrowheads="1"/>
            </p:cNvSpPr>
            <p:nvPr/>
          </p:nvSpPr>
          <p:spPr bwMode="auto">
            <a:xfrm rot="4577407" flipH="1">
              <a:off x="4921" y="2820"/>
              <a:ext cx="29" cy="235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46" name="Oval 52"/>
            <p:cNvSpPr>
              <a:spLocks noChangeArrowheads="1"/>
            </p:cNvSpPr>
            <p:nvPr/>
          </p:nvSpPr>
          <p:spPr bwMode="auto">
            <a:xfrm rot="20394294" flipH="1">
              <a:off x="4773" y="2959"/>
              <a:ext cx="86" cy="6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747" name="Oval 53"/>
            <p:cNvSpPr>
              <a:spLocks noChangeArrowheads="1"/>
            </p:cNvSpPr>
            <p:nvPr/>
          </p:nvSpPr>
          <p:spPr bwMode="auto">
            <a:xfrm rot="20394294" flipH="1">
              <a:off x="4782" y="2923"/>
              <a:ext cx="118" cy="8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0748" name="Group 54"/>
            <p:cNvGrpSpPr>
              <a:grpSpLocks/>
            </p:cNvGrpSpPr>
            <p:nvPr/>
          </p:nvGrpSpPr>
          <p:grpSpPr bwMode="auto">
            <a:xfrm flipH="1">
              <a:off x="4548" y="2304"/>
              <a:ext cx="384" cy="175"/>
              <a:chOff x="2004" y="2472"/>
              <a:chExt cx="384" cy="175"/>
            </a:xfrm>
          </p:grpSpPr>
          <p:sp>
            <p:nvSpPr>
              <p:cNvPr id="30774" name="AutoShape 55"/>
              <p:cNvSpPr>
                <a:spLocks noChangeArrowheads="1"/>
              </p:cNvSpPr>
              <p:nvPr/>
            </p:nvSpPr>
            <p:spPr bwMode="auto">
              <a:xfrm rot="4802845">
                <a:off x="2042" y="2434"/>
                <a:ext cx="175" cy="251"/>
              </a:xfrm>
              <a:prstGeom prst="flowChartOnlineStorage">
                <a:avLst/>
              </a:prstGeom>
              <a:solidFill>
                <a:srgbClr val="99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75" name="Oval 56"/>
              <p:cNvSpPr>
                <a:spLocks noChangeArrowheads="1"/>
              </p:cNvSpPr>
              <p:nvPr/>
            </p:nvSpPr>
            <p:spPr bwMode="auto">
              <a:xfrm rot="-756088">
                <a:off x="2148" y="2520"/>
                <a:ext cx="240" cy="96"/>
              </a:xfrm>
              <a:prstGeom prst="ellipse">
                <a:avLst/>
              </a:prstGeom>
              <a:solidFill>
                <a:srgbClr val="993300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0749" name="Line 57"/>
            <p:cNvSpPr>
              <a:spLocks noChangeShapeType="1"/>
            </p:cNvSpPr>
            <p:nvPr/>
          </p:nvSpPr>
          <p:spPr bwMode="auto">
            <a:xfrm>
              <a:off x="5280" y="3120"/>
              <a:ext cx="0" cy="52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50" name="Line 58"/>
            <p:cNvSpPr>
              <a:spLocks noChangeShapeType="1"/>
            </p:cNvSpPr>
            <p:nvPr/>
          </p:nvSpPr>
          <p:spPr bwMode="auto">
            <a:xfrm flipV="1">
              <a:off x="5280" y="3456"/>
              <a:ext cx="144" cy="192"/>
            </a:xfrm>
            <a:prstGeom prst="line">
              <a:avLst/>
            </a:prstGeom>
            <a:noFill/>
            <a:ln w="25400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51" name="Line 59"/>
            <p:cNvSpPr>
              <a:spLocks noChangeShapeType="1"/>
            </p:cNvSpPr>
            <p:nvPr/>
          </p:nvSpPr>
          <p:spPr bwMode="auto">
            <a:xfrm flipH="1" flipV="1">
              <a:off x="4176" y="3552"/>
              <a:ext cx="1104" cy="96"/>
            </a:xfrm>
            <a:prstGeom prst="line">
              <a:avLst/>
            </a:prstGeom>
            <a:noFill/>
            <a:ln w="25400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0752" name="Group 60"/>
            <p:cNvGrpSpPr>
              <a:grpSpLocks/>
            </p:cNvGrpSpPr>
            <p:nvPr/>
          </p:nvGrpSpPr>
          <p:grpSpPr bwMode="auto">
            <a:xfrm>
              <a:off x="3263" y="2568"/>
              <a:ext cx="1009" cy="1368"/>
              <a:chOff x="2832" y="2616"/>
              <a:chExt cx="1009" cy="1368"/>
            </a:xfrm>
          </p:grpSpPr>
          <p:grpSp>
            <p:nvGrpSpPr>
              <p:cNvPr id="30753" name="Group 61"/>
              <p:cNvGrpSpPr>
                <a:grpSpLocks/>
              </p:cNvGrpSpPr>
              <p:nvPr/>
            </p:nvGrpSpPr>
            <p:grpSpPr bwMode="auto">
              <a:xfrm rot="-2244325">
                <a:off x="3404" y="2835"/>
                <a:ext cx="437" cy="756"/>
                <a:chOff x="3279" y="1902"/>
                <a:chExt cx="485" cy="747"/>
              </a:xfrm>
            </p:grpSpPr>
            <p:sp>
              <p:nvSpPr>
                <p:cNvPr id="30770" name="Rectangle 62"/>
                <p:cNvSpPr>
                  <a:spLocks noChangeArrowheads="1"/>
                </p:cNvSpPr>
                <p:nvPr/>
              </p:nvSpPr>
              <p:spPr bwMode="auto">
                <a:xfrm rot="-2563255">
                  <a:off x="3430" y="2246"/>
                  <a:ext cx="33" cy="403"/>
                </a:xfrm>
                <a:prstGeom prst="rect">
                  <a:avLst/>
                </a:prstGeom>
                <a:solidFill>
                  <a:srgbClr val="FF9900"/>
                </a:solidFill>
                <a:ln w="38100">
                  <a:solidFill>
                    <a:srgbClr val="9933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0771" name="Rectangle 63"/>
                <p:cNvSpPr>
                  <a:spLocks noChangeArrowheads="1"/>
                </p:cNvSpPr>
                <p:nvPr/>
              </p:nvSpPr>
              <p:spPr bwMode="auto">
                <a:xfrm rot="10723213">
                  <a:off x="3279" y="1902"/>
                  <a:ext cx="33" cy="402"/>
                </a:xfrm>
                <a:prstGeom prst="rect">
                  <a:avLst/>
                </a:prstGeom>
                <a:solidFill>
                  <a:srgbClr val="FF9900"/>
                </a:solidFill>
                <a:ln w="38100">
                  <a:solidFill>
                    <a:srgbClr val="9933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0772" name="Oval 64"/>
                <p:cNvSpPr>
                  <a:spLocks noChangeArrowheads="1"/>
                </p:cNvSpPr>
                <p:nvPr/>
              </p:nvSpPr>
              <p:spPr bwMode="auto">
                <a:xfrm rot="-10485092">
                  <a:off x="3542" y="2509"/>
                  <a:ext cx="145" cy="70"/>
                </a:xfrm>
                <a:prstGeom prst="ellipse">
                  <a:avLst/>
                </a:prstGeom>
                <a:solidFill>
                  <a:srgbClr val="FFCC00"/>
                </a:solidFill>
                <a:ln w="38100">
                  <a:solidFill>
                    <a:srgbClr val="9933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0773" name="Oval 65"/>
                <p:cNvSpPr>
                  <a:spLocks noChangeArrowheads="1"/>
                </p:cNvSpPr>
                <p:nvPr/>
              </p:nvSpPr>
              <p:spPr bwMode="auto">
                <a:xfrm rot="-10467744">
                  <a:off x="3562" y="2516"/>
                  <a:ext cx="202" cy="93"/>
                </a:xfrm>
                <a:prstGeom prst="ellipse">
                  <a:avLst/>
                </a:prstGeom>
                <a:solidFill>
                  <a:srgbClr val="FFCC00"/>
                </a:solidFill>
                <a:ln w="38100">
                  <a:solidFill>
                    <a:srgbClr val="9933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0754" name="Oval 66"/>
              <p:cNvSpPr>
                <a:spLocks noChangeArrowheads="1"/>
              </p:cNvSpPr>
              <p:nvPr/>
            </p:nvSpPr>
            <p:spPr bwMode="auto">
              <a:xfrm flipH="1">
                <a:off x="3120" y="2616"/>
                <a:ext cx="144" cy="212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55" name="Oval 67"/>
              <p:cNvSpPr>
                <a:spLocks noChangeArrowheads="1"/>
              </p:cNvSpPr>
              <p:nvPr/>
            </p:nvSpPr>
            <p:spPr bwMode="auto">
              <a:xfrm flipH="1">
                <a:off x="3216" y="2725"/>
                <a:ext cx="48" cy="61"/>
              </a:xfrm>
              <a:prstGeom prst="ellipse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56" name="Oval 68"/>
              <p:cNvSpPr>
                <a:spLocks noChangeArrowheads="1"/>
              </p:cNvSpPr>
              <p:nvPr/>
            </p:nvSpPr>
            <p:spPr bwMode="auto">
              <a:xfrm flipH="1">
                <a:off x="2928" y="2616"/>
                <a:ext cx="144" cy="212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57" name="Oval 69"/>
              <p:cNvSpPr>
                <a:spLocks noChangeArrowheads="1"/>
              </p:cNvSpPr>
              <p:nvPr/>
            </p:nvSpPr>
            <p:spPr bwMode="auto">
              <a:xfrm flipH="1">
                <a:off x="3024" y="2725"/>
                <a:ext cx="48" cy="61"/>
              </a:xfrm>
              <a:prstGeom prst="ellipse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58" name="Oval 70"/>
              <p:cNvSpPr>
                <a:spLocks noChangeArrowheads="1"/>
              </p:cNvSpPr>
              <p:nvPr/>
            </p:nvSpPr>
            <p:spPr bwMode="auto">
              <a:xfrm rot="1428801" flipH="1">
                <a:off x="3082" y="3760"/>
                <a:ext cx="288" cy="127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59" name="Rectangle 71"/>
              <p:cNvSpPr>
                <a:spLocks noChangeArrowheads="1"/>
              </p:cNvSpPr>
              <p:nvPr/>
            </p:nvSpPr>
            <p:spPr bwMode="auto">
              <a:xfrm rot="21109807" flipH="1">
                <a:off x="3179" y="3082"/>
                <a:ext cx="37" cy="355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60" name="Rectangle 72"/>
              <p:cNvSpPr>
                <a:spLocks noChangeArrowheads="1"/>
              </p:cNvSpPr>
              <p:nvPr/>
            </p:nvSpPr>
            <p:spPr bwMode="auto">
              <a:xfrm rot="490193" flipH="1">
                <a:off x="3179" y="3437"/>
                <a:ext cx="37" cy="354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61" name="Oval 73"/>
              <p:cNvSpPr>
                <a:spLocks noChangeArrowheads="1"/>
              </p:cNvSpPr>
              <p:nvPr/>
            </p:nvSpPr>
            <p:spPr bwMode="auto">
              <a:xfrm rot="4189820" flipH="1">
                <a:off x="2921" y="3785"/>
                <a:ext cx="254" cy="144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62" name="Rectangle 74"/>
              <p:cNvSpPr>
                <a:spLocks noChangeArrowheads="1"/>
              </p:cNvSpPr>
              <p:nvPr/>
            </p:nvSpPr>
            <p:spPr bwMode="auto">
              <a:xfrm rot="490193">
                <a:off x="2986" y="3082"/>
                <a:ext cx="37" cy="355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63" name="Rectangle 75"/>
              <p:cNvSpPr>
                <a:spLocks noChangeArrowheads="1"/>
              </p:cNvSpPr>
              <p:nvPr/>
            </p:nvSpPr>
            <p:spPr bwMode="auto">
              <a:xfrm rot="-490193">
                <a:off x="2986" y="3437"/>
                <a:ext cx="37" cy="354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64" name="Freeform 76"/>
              <p:cNvSpPr>
                <a:spLocks/>
              </p:cNvSpPr>
              <p:nvPr/>
            </p:nvSpPr>
            <p:spPr bwMode="auto">
              <a:xfrm flipH="1">
                <a:off x="2984" y="2884"/>
                <a:ext cx="240" cy="85"/>
              </a:xfrm>
              <a:custGeom>
                <a:avLst/>
                <a:gdLst>
                  <a:gd name="T0" fmla="*/ 0 w 768"/>
                  <a:gd name="T1" fmla="*/ 0 h 144"/>
                  <a:gd name="T2" fmla="*/ 0 w 768"/>
                  <a:gd name="T3" fmla="*/ 2 h 144"/>
                  <a:gd name="T4" fmla="*/ 0 w 768"/>
                  <a:gd name="T5" fmla="*/ 4 h 144"/>
                  <a:gd name="T6" fmla="*/ 0 w 768"/>
                  <a:gd name="T7" fmla="*/ 2 h 144"/>
                  <a:gd name="T8" fmla="*/ 0 w 768"/>
                  <a:gd name="T9" fmla="*/ 0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68"/>
                  <a:gd name="T16" fmla="*/ 0 h 144"/>
                  <a:gd name="T17" fmla="*/ 768 w 768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68" h="144">
                    <a:moveTo>
                      <a:pt x="0" y="0"/>
                    </a:moveTo>
                    <a:cubicBezTo>
                      <a:pt x="40" y="36"/>
                      <a:pt x="80" y="72"/>
                      <a:pt x="144" y="96"/>
                    </a:cubicBezTo>
                    <a:cubicBezTo>
                      <a:pt x="208" y="120"/>
                      <a:pt x="296" y="144"/>
                      <a:pt x="384" y="144"/>
                    </a:cubicBezTo>
                    <a:cubicBezTo>
                      <a:pt x="472" y="144"/>
                      <a:pt x="608" y="120"/>
                      <a:pt x="672" y="96"/>
                    </a:cubicBezTo>
                    <a:cubicBezTo>
                      <a:pt x="736" y="72"/>
                      <a:pt x="752" y="36"/>
                      <a:pt x="768" y="0"/>
                    </a:cubicBezTo>
                  </a:path>
                </a:pathLst>
              </a:custGeom>
              <a:noFill/>
              <a:ln w="635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0765" name="Group 77"/>
              <p:cNvGrpSpPr>
                <a:grpSpLocks/>
              </p:cNvGrpSpPr>
              <p:nvPr/>
            </p:nvGrpSpPr>
            <p:grpSpPr bwMode="auto">
              <a:xfrm>
                <a:off x="2832" y="3151"/>
                <a:ext cx="872" cy="160"/>
                <a:chOff x="2832" y="3091"/>
                <a:chExt cx="872" cy="160"/>
              </a:xfrm>
            </p:grpSpPr>
            <p:sp>
              <p:nvSpPr>
                <p:cNvPr id="30766" name="Rectangle 78"/>
                <p:cNvSpPr>
                  <a:spLocks noChangeArrowheads="1"/>
                </p:cNvSpPr>
                <p:nvPr/>
              </p:nvSpPr>
              <p:spPr bwMode="auto">
                <a:xfrm rot="-5293081">
                  <a:off x="3334" y="3033"/>
                  <a:ext cx="33" cy="403"/>
                </a:xfrm>
                <a:prstGeom prst="rect">
                  <a:avLst/>
                </a:prstGeom>
                <a:solidFill>
                  <a:srgbClr val="FF9900"/>
                </a:solidFill>
                <a:ln w="38100">
                  <a:solidFill>
                    <a:srgbClr val="9933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0767" name="Rectangle 79"/>
                <p:cNvSpPr>
                  <a:spLocks noChangeArrowheads="1"/>
                </p:cNvSpPr>
                <p:nvPr/>
              </p:nvSpPr>
              <p:spPr bwMode="auto">
                <a:xfrm rot="7993387">
                  <a:off x="3016" y="2907"/>
                  <a:ext cx="33" cy="402"/>
                </a:xfrm>
                <a:prstGeom prst="rect">
                  <a:avLst/>
                </a:prstGeom>
                <a:solidFill>
                  <a:srgbClr val="FF9900"/>
                </a:solidFill>
                <a:ln w="38100">
                  <a:solidFill>
                    <a:srgbClr val="9933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0768" name="Oval 80"/>
                <p:cNvSpPr>
                  <a:spLocks noChangeArrowheads="1"/>
                </p:cNvSpPr>
                <p:nvPr/>
              </p:nvSpPr>
              <p:spPr bwMode="auto">
                <a:xfrm rot="8376497">
                  <a:off x="3482" y="3128"/>
                  <a:ext cx="145" cy="70"/>
                </a:xfrm>
                <a:prstGeom prst="ellipse">
                  <a:avLst/>
                </a:prstGeom>
                <a:solidFill>
                  <a:srgbClr val="FFCC00"/>
                </a:solidFill>
                <a:ln w="38100">
                  <a:solidFill>
                    <a:srgbClr val="9933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0769" name="Oval 81"/>
                <p:cNvSpPr>
                  <a:spLocks noChangeArrowheads="1"/>
                </p:cNvSpPr>
                <p:nvPr/>
              </p:nvSpPr>
              <p:spPr bwMode="auto">
                <a:xfrm rot="8376497">
                  <a:off x="3502" y="3135"/>
                  <a:ext cx="202" cy="93"/>
                </a:xfrm>
                <a:prstGeom prst="ellipse">
                  <a:avLst/>
                </a:prstGeom>
                <a:solidFill>
                  <a:srgbClr val="FFCC00"/>
                </a:solidFill>
                <a:ln w="38100">
                  <a:solidFill>
                    <a:srgbClr val="9933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</p:grpSp>
      </p:grp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8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47460796"/>
      </p:ext>
    </p:extLst>
  </p:cSld>
  <p:clrMapOvr>
    <a:masterClrMapping/>
  </p:clrMapOvr>
  <p:transition>
    <p:fade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57188" y="423863"/>
            <a:ext cx="8458200" cy="852487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l"/>
            <a:r>
              <a:rPr lang="ru-RU" altLang="en-US" sz="2800" b="1" dirty="0">
                <a:solidFill>
                  <a:srgbClr val="006600"/>
                </a:solidFill>
                <a:latin typeface="Calibri" panose="020F0502020204030204" pitchFamily="34" charset="0"/>
              </a:rPr>
              <a:t>Международные Контракты</a:t>
            </a:r>
            <a:endParaRPr lang="en-IE" altLang="en-US" sz="2800" b="1" dirty="0">
              <a:solidFill>
                <a:srgbClr val="006600"/>
              </a:solidFill>
              <a:latin typeface="Calibri" panose="020F0502020204030204" pitchFamily="34" charset="0"/>
            </a:endParaRPr>
          </a:p>
        </p:txBody>
      </p:sp>
      <p:sp>
        <p:nvSpPr>
          <p:cNvPr id="3174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152400" y="1287556"/>
            <a:ext cx="7270750" cy="4586287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  <a:buFontTx/>
              <a:buNone/>
            </a:pPr>
            <a:r>
              <a:rPr lang="de-DE" altLang="en-US" dirty="0">
                <a:latin typeface="Calibri" panose="020F0502020204030204" pitchFamily="34" charset="0"/>
              </a:rPr>
              <a:t>	</a:t>
            </a:r>
            <a:r>
              <a:rPr lang="ru-RU" altLang="en-US" dirty="0">
                <a:latin typeface="Calibri" panose="020F0502020204030204" pitchFamily="34" charset="0"/>
              </a:rPr>
              <a:t>Международные контракты подвержены большему риску, чем национальные контракты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altLang="en-US" dirty="0">
              <a:latin typeface="Calibri" panose="020F0502020204030204" pitchFamily="34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ru-RU" altLang="en-US" dirty="0">
                <a:latin typeface="Calibri" panose="020F0502020204030204" pitchFamily="34" charset="0"/>
              </a:rPr>
              <a:t>К ним относятся: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altLang="en-US" sz="1600" dirty="0">
              <a:latin typeface="Calibri" panose="020F0502020204030204" pitchFamily="34" charset="0"/>
            </a:endParaRPr>
          </a:p>
          <a:p>
            <a:pPr marL="1028700" lvl="1" indent="-571500">
              <a:lnSpc>
                <a:spcPct val="90000"/>
              </a:lnSpc>
              <a:buClr>
                <a:srgbClr val="006600"/>
              </a:buClr>
              <a:buFont typeface="Wingdings" pitchFamily="2" charset="2"/>
              <a:buChar char="q"/>
            </a:pPr>
            <a:r>
              <a:rPr lang="ru-RU" altLang="en-US" sz="2400" dirty="0">
                <a:latin typeface="Calibri" panose="020F0502020204030204" pitchFamily="34" charset="0"/>
              </a:rPr>
              <a:t>Большая вероятность </a:t>
            </a:r>
            <a:r>
              <a:rPr lang="ru-RU" altLang="en-US" sz="2400" u="sng" dirty="0">
                <a:latin typeface="Calibri" panose="020F0502020204030204" pitchFamily="34" charset="0"/>
              </a:rPr>
              <a:t>повреждения или порчи товара</a:t>
            </a:r>
          </a:p>
          <a:p>
            <a:pPr marL="1028700" lvl="1" indent="-571500">
              <a:lnSpc>
                <a:spcPct val="90000"/>
              </a:lnSpc>
              <a:buClr>
                <a:srgbClr val="006600"/>
              </a:buClr>
              <a:buFont typeface="Wingdings" pitchFamily="2" charset="2"/>
              <a:buChar char="q"/>
            </a:pPr>
            <a:endParaRPr lang="de-DE" altLang="en-US" sz="2400" dirty="0">
              <a:latin typeface="Calibri" panose="020F0502020204030204" pitchFamily="34" charset="0"/>
            </a:endParaRPr>
          </a:p>
          <a:p>
            <a:pPr marL="1028700" lvl="1" indent="-571500">
              <a:lnSpc>
                <a:spcPct val="90000"/>
              </a:lnSpc>
              <a:buClr>
                <a:srgbClr val="006600"/>
              </a:buClr>
              <a:buFont typeface="Wingdings" pitchFamily="2" charset="2"/>
              <a:buChar char="q"/>
            </a:pPr>
            <a:r>
              <a:rPr lang="ru-RU" altLang="en-US" sz="2400" dirty="0">
                <a:latin typeface="Calibri" panose="020F0502020204030204" pitchFamily="34" charset="0"/>
              </a:rPr>
              <a:t>Споры, связанные с </a:t>
            </a:r>
            <a:r>
              <a:rPr lang="ru-RU" altLang="en-US" sz="2400" u="sng" dirty="0">
                <a:latin typeface="Calibri" panose="020F0502020204030204" pitchFamily="34" charset="0"/>
              </a:rPr>
              <a:t>различными правовыми системами</a:t>
            </a:r>
          </a:p>
        </p:txBody>
      </p:sp>
      <p:pic>
        <p:nvPicPr>
          <p:cNvPr id="31748" name="Picture 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49" name="Text Box 6"/>
          <p:cNvSpPr txBox="1">
            <a:spLocks noChangeArrowheads="1"/>
          </p:cNvSpPr>
          <p:nvPr/>
        </p:nvSpPr>
        <p:spPr bwMode="auto">
          <a:xfrm>
            <a:off x="8101013" y="6643688"/>
            <a:ext cx="104298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800" b="0" i="1">
                <a:latin typeface="Arial" charset="0"/>
              </a:rPr>
              <a:t>M10:U5:5.4-5</a:t>
            </a:r>
          </a:p>
        </p:txBody>
      </p:sp>
      <p:pic>
        <p:nvPicPr>
          <p:cNvPr id="31750" name="Picture 60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7825" y="996039"/>
            <a:ext cx="2438400" cy="19702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42661602"/>
      </p:ext>
    </p:extLst>
  </p:cSld>
  <p:clrMapOvr>
    <a:masterClrMapping/>
  </p:clrMapOvr>
  <p:transition>
    <p:fade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770" name="Picture 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6592" y="396875"/>
            <a:ext cx="6714421" cy="6178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771" name="Picture 5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2" name="Text Box 6"/>
          <p:cNvSpPr txBox="1">
            <a:spLocks noChangeArrowheads="1"/>
          </p:cNvSpPr>
          <p:nvPr/>
        </p:nvSpPr>
        <p:spPr bwMode="auto">
          <a:xfrm>
            <a:off x="8101013" y="6643688"/>
            <a:ext cx="104298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800" b="0" i="1">
                <a:latin typeface="Arial" charset="0"/>
              </a:rPr>
              <a:t>M10:U5:5.4-6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2819400" y="5181600"/>
            <a:ext cx="45720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 eaLnBrk="0" hangingPunct="0">
              <a:spcBef>
                <a:spcPct val="5000"/>
              </a:spcBef>
            </a:pPr>
            <a:r>
              <a:rPr lang="ru-RU" sz="2400" b="1" dirty="0">
                <a:solidFill>
                  <a:srgbClr val="000099"/>
                </a:solidFill>
                <a:latin typeface="Comic Sans MS" pitchFamily="66" charset="0"/>
              </a:rPr>
              <a:t>Средства судебной защиты</a:t>
            </a:r>
            <a:endParaRPr lang="en-GB" sz="3200" b="1" dirty="0">
              <a:solidFill>
                <a:srgbClr val="000099"/>
              </a:solidFill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10</a:t>
            </a:fld>
            <a:endParaRPr lang="en-GB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950FA0C-C899-4BCC-974E-F81B02133534}"/>
              </a:ext>
            </a:extLst>
          </p:cNvPr>
          <p:cNvSpPr/>
          <p:nvPr/>
        </p:nvSpPr>
        <p:spPr>
          <a:xfrm>
            <a:off x="2000602" y="857250"/>
            <a:ext cx="5486400" cy="5238750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732455" y="753765"/>
            <a:ext cx="3940006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 eaLnBrk="0" hangingPunct="0">
              <a:spcBef>
                <a:spcPct val="5000"/>
              </a:spcBef>
            </a:pPr>
            <a:r>
              <a:rPr lang="ru-RU" sz="2400" b="1" dirty="0">
                <a:solidFill>
                  <a:srgbClr val="C00000"/>
                </a:solidFill>
                <a:latin typeface="Comic Sans MS" pitchFamily="66" charset="0"/>
              </a:rPr>
              <a:t>Международный договор купли-продажи</a:t>
            </a:r>
            <a:endParaRPr lang="en-GB" sz="3200" b="1" dirty="0">
              <a:solidFill>
                <a:srgbClr val="C00000"/>
              </a:solidFill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243566" y="1447800"/>
            <a:ext cx="5000471" cy="58796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eaLnBrk="0" hangingPunct="0">
              <a:lnSpc>
                <a:spcPct val="150000"/>
              </a:lnSpc>
              <a:spcBef>
                <a:spcPct val="5000"/>
              </a:spcBef>
            </a:pPr>
            <a:r>
              <a:rPr lang="ru-RU" sz="2400" b="1" dirty="0">
                <a:solidFill>
                  <a:srgbClr val="000099"/>
                </a:solidFill>
                <a:latin typeface="Comic Sans MS" pitchFamily="66" charset="0"/>
              </a:rPr>
              <a:t>1. Обязательства покупателя</a:t>
            </a:r>
          </a:p>
          <a:p>
            <a:pPr eaLnBrk="0" hangingPunct="0">
              <a:lnSpc>
                <a:spcPct val="150000"/>
              </a:lnSpc>
              <a:spcBef>
                <a:spcPct val="5000"/>
              </a:spcBef>
            </a:pPr>
            <a:r>
              <a:rPr lang="ru-RU" sz="2400" b="1" dirty="0">
                <a:solidFill>
                  <a:srgbClr val="000099"/>
                </a:solidFill>
                <a:latin typeface="Comic Sans MS" pitchFamily="66" charset="0"/>
              </a:rPr>
              <a:t>2. Обязательства продавца</a:t>
            </a:r>
          </a:p>
          <a:p>
            <a:pPr eaLnBrk="0" hangingPunct="0">
              <a:lnSpc>
                <a:spcPct val="150000"/>
              </a:lnSpc>
              <a:spcBef>
                <a:spcPct val="5000"/>
              </a:spcBef>
            </a:pPr>
            <a:r>
              <a:rPr lang="ru-RU" sz="2400" b="1" dirty="0">
                <a:solidFill>
                  <a:srgbClr val="000099"/>
                </a:solidFill>
                <a:latin typeface="Comic Sans MS" pitchFamily="66" charset="0"/>
              </a:rPr>
              <a:t>3. Описание товара</a:t>
            </a:r>
          </a:p>
          <a:p>
            <a:pPr eaLnBrk="0" hangingPunct="0">
              <a:lnSpc>
                <a:spcPct val="150000"/>
              </a:lnSpc>
              <a:spcBef>
                <a:spcPct val="5000"/>
              </a:spcBef>
            </a:pPr>
            <a:r>
              <a:rPr lang="ky-KG" sz="2400" b="1" dirty="0">
                <a:solidFill>
                  <a:srgbClr val="000099"/>
                </a:solidFill>
              </a:rPr>
              <a:t>4. Качество и количество</a:t>
            </a:r>
          </a:p>
          <a:p>
            <a:pPr eaLnBrk="0" hangingPunct="0">
              <a:lnSpc>
                <a:spcPct val="150000"/>
              </a:lnSpc>
              <a:spcBef>
                <a:spcPct val="5000"/>
              </a:spcBef>
            </a:pPr>
            <a:r>
              <a:rPr lang="ky-KG" sz="2400" b="1" dirty="0">
                <a:solidFill>
                  <a:srgbClr val="000099"/>
                </a:solidFill>
              </a:rPr>
              <a:t>5. Инкотермс и транспортные условия</a:t>
            </a:r>
          </a:p>
          <a:p>
            <a:pPr eaLnBrk="0" hangingPunct="0">
              <a:lnSpc>
                <a:spcPct val="150000"/>
              </a:lnSpc>
              <a:spcBef>
                <a:spcPct val="5000"/>
              </a:spcBef>
            </a:pPr>
            <a:r>
              <a:rPr lang="ky-KG" sz="2400" b="1" dirty="0">
                <a:solidFill>
                  <a:srgbClr val="000099"/>
                </a:solidFill>
              </a:rPr>
              <a:t>6. </a:t>
            </a:r>
            <a:r>
              <a:rPr lang="ru-RU" sz="2400" b="1" dirty="0">
                <a:solidFill>
                  <a:srgbClr val="000099"/>
                </a:solidFill>
                <a:latin typeface="Comic Sans MS" pitchFamily="66" charset="0"/>
              </a:rPr>
              <a:t>Оплата</a:t>
            </a:r>
            <a:endParaRPr lang="en-GB" sz="3200" b="1" dirty="0">
              <a:solidFill>
                <a:srgbClr val="000099"/>
              </a:solidFill>
            </a:endParaRPr>
          </a:p>
          <a:p>
            <a:pPr eaLnBrk="0" hangingPunct="0">
              <a:lnSpc>
                <a:spcPct val="150000"/>
              </a:lnSpc>
              <a:spcBef>
                <a:spcPct val="5000"/>
              </a:spcBef>
            </a:pPr>
            <a:r>
              <a:rPr lang="ky-KG" sz="2400" b="1" dirty="0">
                <a:solidFill>
                  <a:srgbClr val="000099"/>
                </a:solidFill>
              </a:rPr>
              <a:t>7. </a:t>
            </a:r>
            <a:r>
              <a:rPr lang="en-US" sz="2400" b="1" dirty="0">
                <a:solidFill>
                  <a:srgbClr val="000099"/>
                </a:solidFill>
              </a:rPr>
              <a:t>C</a:t>
            </a:r>
            <a:r>
              <a:rPr lang="ky-KG" sz="2400" b="1" dirty="0">
                <a:solidFill>
                  <a:srgbClr val="000099"/>
                </a:solidFill>
              </a:rPr>
              <a:t>редства судебной защиты</a:t>
            </a:r>
          </a:p>
          <a:p>
            <a:pPr eaLnBrk="0" hangingPunct="0">
              <a:lnSpc>
                <a:spcPct val="150000"/>
              </a:lnSpc>
              <a:spcBef>
                <a:spcPct val="5000"/>
              </a:spcBef>
            </a:pPr>
            <a:endParaRPr lang="ky-KG" sz="2400" b="1" dirty="0">
              <a:solidFill>
                <a:srgbClr val="000099"/>
              </a:solidFill>
            </a:endParaRPr>
          </a:p>
          <a:p>
            <a:pPr eaLnBrk="0" hangingPunct="0">
              <a:lnSpc>
                <a:spcPct val="150000"/>
              </a:lnSpc>
              <a:spcBef>
                <a:spcPct val="5000"/>
              </a:spcBef>
            </a:pPr>
            <a:endParaRPr lang="en-GB" sz="3200" b="1" dirty="0">
              <a:solidFill>
                <a:srgbClr val="0000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4182827"/>
      </p:ext>
    </p:extLst>
  </p:cSld>
  <p:clrMapOvr>
    <a:masterClrMapping/>
  </p:clrMapOvr>
  <p:transition>
    <p:fade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Text Box 3"/>
          <p:cNvSpPr txBox="1">
            <a:spLocks noChangeArrowheads="1"/>
          </p:cNvSpPr>
          <p:nvPr/>
        </p:nvSpPr>
        <p:spPr bwMode="auto">
          <a:xfrm>
            <a:off x="419100" y="1090676"/>
            <a:ext cx="8278066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457200" indent="-457200">
              <a:spcBef>
                <a:spcPct val="50000"/>
              </a:spcBef>
              <a:buFont typeface="Arial" panose="020B0604020202020204" pitchFamily="34" charset="0"/>
              <a:buChar char="•"/>
            </a:pPr>
            <a:r>
              <a:rPr lang="ru-RU" altLang="en-US" sz="2400" b="0" dirty="0">
                <a:solidFill>
                  <a:srgbClr val="000066"/>
                </a:solidFill>
              </a:rPr>
              <a:t>Международные коммерческие условия, разработанные </a:t>
            </a:r>
            <a:r>
              <a:rPr lang="ru-RU" altLang="en-US" sz="2400" b="0" dirty="0">
                <a:solidFill>
                  <a:srgbClr val="FF0000"/>
                </a:solidFill>
              </a:rPr>
              <a:t>Международной торговой палатой (ICC) </a:t>
            </a:r>
            <a:r>
              <a:rPr lang="ru-RU" altLang="en-US" sz="2400" b="0" dirty="0">
                <a:solidFill>
                  <a:srgbClr val="000066"/>
                </a:solidFill>
              </a:rPr>
              <a:t>в Париже.</a:t>
            </a:r>
            <a:endParaRPr lang="en-US" altLang="en-US" sz="2400" b="0" dirty="0">
              <a:solidFill>
                <a:srgbClr val="000066"/>
              </a:solidFill>
            </a:endParaRPr>
          </a:p>
          <a:p>
            <a:pPr marL="457200" indent="-457200">
              <a:spcBef>
                <a:spcPct val="50000"/>
              </a:spcBef>
              <a:buFont typeface="Arial" panose="020B0604020202020204" pitchFamily="34" charset="0"/>
              <a:buChar char="•"/>
            </a:pPr>
            <a:r>
              <a:rPr lang="ru-RU" altLang="en-US" sz="2400" b="0" dirty="0">
                <a:solidFill>
                  <a:srgbClr val="000066"/>
                </a:solidFill>
              </a:rPr>
              <a:t>Стандартная трехбуквенная сокращенная терминология</a:t>
            </a:r>
          </a:p>
          <a:p>
            <a:pPr marL="457200" indent="-457200">
              <a:spcBef>
                <a:spcPct val="50000"/>
              </a:spcBef>
              <a:buFont typeface="Arial" panose="020B0604020202020204" pitchFamily="34" charset="0"/>
              <a:buChar char="•"/>
            </a:pPr>
            <a:r>
              <a:rPr lang="ru-RU" altLang="en-US" sz="2400" b="0" dirty="0">
                <a:solidFill>
                  <a:srgbClr val="000066"/>
                </a:solidFill>
              </a:rPr>
              <a:t>Переведенная на многие языки мира</a:t>
            </a:r>
            <a:endParaRPr lang="en-US" altLang="en-US" sz="2400" b="0" dirty="0">
              <a:solidFill>
                <a:srgbClr val="000066"/>
              </a:solidFill>
            </a:endParaRPr>
          </a:p>
          <a:p>
            <a:pPr marL="457200" indent="-457200">
              <a:spcBef>
                <a:spcPct val="50000"/>
              </a:spcBef>
              <a:buFont typeface="Arial" panose="020B0604020202020204" pitchFamily="34" charset="0"/>
              <a:buChar char="•"/>
            </a:pPr>
            <a:r>
              <a:rPr lang="ru-RU" altLang="en-US" sz="2400" b="0" dirty="0">
                <a:solidFill>
                  <a:srgbClr val="000066"/>
                </a:solidFill>
              </a:rPr>
              <a:t>Включает 11 основных опций </a:t>
            </a:r>
            <a:r>
              <a:rPr lang="en-US" altLang="en-US" sz="2400" b="0" dirty="0">
                <a:solidFill>
                  <a:srgbClr val="000066"/>
                </a:solidFill>
              </a:rPr>
              <a:t>(</a:t>
            </a:r>
            <a:r>
              <a:rPr lang="ru-RU" altLang="en-US" sz="2400" b="0" dirty="0">
                <a:solidFill>
                  <a:srgbClr val="000066"/>
                </a:solidFill>
              </a:rPr>
              <a:t>Инкотермс</a:t>
            </a:r>
            <a:r>
              <a:rPr lang="en-US" altLang="en-US" sz="2400" b="0" dirty="0">
                <a:solidFill>
                  <a:srgbClr val="000066"/>
                </a:solidFill>
              </a:rPr>
              <a:t> 2010)</a:t>
            </a:r>
          </a:p>
          <a:p>
            <a:pPr marL="457200" indent="-457200">
              <a:spcBef>
                <a:spcPct val="50000"/>
              </a:spcBef>
              <a:buFont typeface="Arial" panose="020B0604020202020204" pitchFamily="34" charset="0"/>
              <a:buChar char="•"/>
            </a:pPr>
            <a:r>
              <a:rPr lang="ru-RU" altLang="en-US" sz="2400" b="0" dirty="0">
                <a:solidFill>
                  <a:srgbClr val="FF0000"/>
                </a:solidFill>
              </a:rPr>
              <a:t>Целью является четкое описание </a:t>
            </a:r>
            <a:r>
              <a:rPr lang="ru-RU" altLang="en-US" sz="2400" b="0" u="sng" dirty="0">
                <a:solidFill>
                  <a:srgbClr val="FF0000"/>
                </a:solidFill>
              </a:rPr>
              <a:t>основных обязательств продавцов, покупателей и перевозчиков </a:t>
            </a:r>
            <a:r>
              <a:rPr lang="ru-RU" altLang="en-US" sz="2400" b="0" dirty="0">
                <a:solidFill>
                  <a:srgbClr val="FF0000"/>
                </a:solidFill>
              </a:rPr>
              <a:t>в отношении</a:t>
            </a:r>
            <a:r>
              <a:rPr lang="en-US" altLang="en-US" sz="2400" b="0" dirty="0">
                <a:solidFill>
                  <a:srgbClr val="FF0000"/>
                </a:solidFill>
              </a:rPr>
              <a:t>:</a:t>
            </a:r>
            <a:r>
              <a:rPr lang="en-US" altLang="en-US" sz="2400" b="0" dirty="0">
                <a:solidFill>
                  <a:srgbClr val="A50021"/>
                </a:solidFill>
              </a:rPr>
              <a:t>	</a:t>
            </a:r>
          </a:p>
        </p:txBody>
      </p:sp>
      <p:pic>
        <p:nvPicPr>
          <p:cNvPr id="33795" name="Picture 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781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96" name="Picture 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781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3797" name="Group 6"/>
          <p:cNvGrpSpPr>
            <a:grpSpLocks/>
          </p:cNvGrpSpPr>
          <p:nvPr/>
        </p:nvGrpSpPr>
        <p:grpSpPr bwMode="auto">
          <a:xfrm>
            <a:off x="647700" y="1143000"/>
            <a:ext cx="8077200" cy="5410200"/>
            <a:chOff x="336" y="432"/>
            <a:chExt cx="5088" cy="3408"/>
          </a:xfrm>
        </p:grpSpPr>
        <p:sp>
          <p:nvSpPr>
            <p:cNvPr id="34275" name="Rectangle 7"/>
            <p:cNvSpPr>
              <a:spLocks noChangeArrowheads="1"/>
            </p:cNvSpPr>
            <p:nvPr/>
          </p:nvSpPr>
          <p:spPr bwMode="auto">
            <a:xfrm>
              <a:off x="336" y="1248"/>
              <a:ext cx="5088" cy="2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4276" name="Rectangle 8"/>
            <p:cNvSpPr>
              <a:spLocks noChangeArrowheads="1"/>
            </p:cNvSpPr>
            <p:nvPr/>
          </p:nvSpPr>
          <p:spPr bwMode="auto">
            <a:xfrm>
              <a:off x="336" y="432"/>
              <a:ext cx="5088" cy="8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</p:grpSp>
      <p:sp>
        <p:nvSpPr>
          <p:cNvPr id="33803" name="Text Box 461"/>
          <p:cNvSpPr txBox="1">
            <a:spLocks noChangeArrowheads="1"/>
          </p:cNvSpPr>
          <p:nvPr/>
        </p:nvSpPr>
        <p:spPr bwMode="auto">
          <a:xfrm>
            <a:off x="927100" y="76200"/>
            <a:ext cx="6985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600" dirty="0">
                <a:solidFill>
                  <a:srgbClr val="006600"/>
                </a:solidFill>
              </a:rPr>
              <a:t>Что такое Инкотермс?</a:t>
            </a:r>
            <a:endParaRPr lang="en-AU" altLang="en-US" sz="1800" dirty="0">
              <a:solidFill>
                <a:srgbClr val="006600"/>
              </a:solidFill>
            </a:endParaRPr>
          </a:p>
        </p:txBody>
      </p:sp>
      <p:grpSp>
        <p:nvGrpSpPr>
          <p:cNvPr id="33804" name="Group 462"/>
          <p:cNvGrpSpPr>
            <a:grpSpLocks/>
          </p:cNvGrpSpPr>
          <p:nvPr/>
        </p:nvGrpSpPr>
        <p:grpSpPr bwMode="auto">
          <a:xfrm>
            <a:off x="1371600" y="4560888"/>
            <a:ext cx="1323975" cy="1981200"/>
            <a:chOff x="456" y="2592"/>
            <a:chExt cx="872" cy="1263"/>
          </a:xfrm>
        </p:grpSpPr>
        <p:grpSp>
          <p:nvGrpSpPr>
            <p:cNvPr id="34256" name="Group 463"/>
            <p:cNvGrpSpPr>
              <a:grpSpLocks/>
            </p:cNvGrpSpPr>
            <p:nvPr/>
          </p:nvGrpSpPr>
          <p:grpSpPr bwMode="auto">
            <a:xfrm>
              <a:off x="456" y="2592"/>
              <a:ext cx="816" cy="1263"/>
              <a:chOff x="432" y="2928"/>
              <a:chExt cx="719" cy="927"/>
            </a:xfrm>
          </p:grpSpPr>
          <p:sp>
            <p:nvSpPr>
              <p:cNvPr id="34263" name="Freeform 464"/>
              <p:cNvSpPr>
                <a:spLocks/>
              </p:cNvSpPr>
              <p:nvPr/>
            </p:nvSpPr>
            <p:spPr bwMode="auto">
              <a:xfrm rot="10800000" flipH="1" flipV="1">
                <a:off x="438" y="3072"/>
                <a:ext cx="69" cy="783"/>
              </a:xfrm>
              <a:custGeom>
                <a:avLst/>
                <a:gdLst>
                  <a:gd name="T0" fmla="*/ 771 w 51"/>
                  <a:gd name="T1" fmla="*/ 401 h 621"/>
                  <a:gd name="T2" fmla="*/ 771 w 51"/>
                  <a:gd name="T3" fmla="*/ 4999 h 621"/>
                  <a:gd name="T4" fmla="*/ 0 w 51"/>
                  <a:gd name="T5" fmla="*/ 4602 h 621"/>
                  <a:gd name="T6" fmla="*/ 0 w 51"/>
                  <a:gd name="T7" fmla="*/ 0 h 621"/>
                  <a:gd name="T8" fmla="*/ 771 w 51"/>
                  <a:gd name="T9" fmla="*/ 401 h 6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621"/>
                  <a:gd name="T17" fmla="*/ 51 w 51"/>
                  <a:gd name="T18" fmla="*/ 621 h 6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621">
                    <a:moveTo>
                      <a:pt x="51" y="50"/>
                    </a:moveTo>
                    <a:lnTo>
                      <a:pt x="51" y="621"/>
                    </a:lnTo>
                    <a:lnTo>
                      <a:pt x="0" y="571"/>
                    </a:lnTo>
                    <a:lnTo>
                      <a:pt x="0" y="0"/>
                    </a:lnTo>
                    <a:lnTo>
                      <a:pt x="51" y="5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64" name="Freeform 465"/>
              <p:cNvSpPr>
                <a:spLocks/>
              </p:cNvSpPr>
              <p:nvPr/>
            </p:nvSpPr>
            <p:spPr bwMode="auto">
              <a:xfrm rot="10800000" flipH="1" flipV="1">
                <a:off x="439" y="3072"/>
                <a:ext cx="712" cy="63"/>
              </a:xfrm>
              <a:custGeom>
                <a:avLst/>
                <a:gdLst>
                  <a:gd name="T0" fmla="*/ 7904 w 527"/>
                  <a:gd name="T1" fmla="*/ 401 h 50"/>
                  <a:gd name="T2" fmla="*/ 766 w 527"/>
                  <a:gd name="T3" fmla="*/ 401 h 50"/>
                  <a:gd name="T4" fmla="*/ 0 w 527"/>
                  <a:gd name="T5" fmla="*/ 0 h 50"/>
                  <a:gd name="T6" fmla="*/ 7139 w 527"/>
                  <a:gd name="T7" fmla="*/ 0 h 50"/>
                  <a:gd name="T8" fmla="*/ 7904 w 527"/>
                  <a:gd name="T9" fmla="*/ 40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7"/>
                  <a:gd name="T16" fmla="*/ 0 h 50"/>
                  <a:gd name="T17" fmla="*/ 527 w 527"/>
                  <a:gd name="T18" fmla="*/ 50 h 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7" h="50">
                    <a:moveTo>
                      <a:pt x="527" y="50"/>
                    </a:moveTo>
                    <a:lnTo>
                      <a:pt x="51" y="50"/>
                    </a:lnTo>
                    <a:lnTo>
                      <a:pt x="0" y="0"/>
                    </a:lnTo>
                    <a:lnTo>
                      <a:pt x="476" y="0"/>
                    </a:lnTo>
                    <a:lnTo>
                      <a:pt x="527" y="50"/>
                    </a:lnTo>
                    <a:close/>
                  </a:path>
                </a:pathLst>
              </a:custGeom>
              <a:solidFill>
                <a:srgbClr val="003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65" name="Rectangle 466"/>
              <p:cNvSpPr>
                <a:spLocks noChangeArrowheads="1"/>
              </p:cNvSpPr>
              <p:nvPr/>
            </p:nvSpPr>
            <p:spPr bwMode="auto">
              <a:xfrm rot="10800000" flipH="1" flipV="1">
                <a:off x="507" y="3120"/>
                <a:ext cx="643" cy="72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grpSp>
            <p:nvGrpSpPr>
              <p:cNvPr id="34266" name="Group 467"/>
              <p:cNvGrpSpPr>
                <a:grpSpLocks/>
              </p:cNvGrpSpPr>
              <p:nvPr/>
            </p:nvGrpSpPr>
            <p:grpSpPr bwMode="auto">
              <a:xfrm rot="10800000" flipH="1" flipV="1">
                <a:off x="432" y="2928"/>
                <a:ext cx="612" cy="150"/>
                <a:chOff x="1110" y="1993"/>
                <a:chExt cx="453" cy="119"/>
              </a:xfrm>
            </p:grpSpPr>
            <p:sp>
              <p:nvSpPr>
                <p:cNvPr id="34273" name="Freeform 468"/>
                <p:cNvSpPr>
                  <a:spLocks/>
                </p:cNvSpPr>
                <p:nvPr/>
              </p:nvSpPr>
              <p:spPr bwMode="auto">
                <a:xfrm>
                  <a:off x="1110" y="1993"/>
                  <a:ext cx="453" cy="119"/>
                </a:xfrm>
                <a:custGeom>
                  <a:avLst/>
                  <a:gdLst>
                    <a:gd name="T0" fmla="*/ 0 w 453"/>
                    <a:gd name="T1" fmla="*/ 119 h 119"/>
                    <a:gd name="T2" fmla="*/ 453 w 453"/>
                    <a:gd name="T3" fmla="*/ 0 h 119"/>
                    <a:gd name="T4" fmla="*/ 453 w 453"/>
                    <a:gd name="T5" fmla="*/ 119 h 119"/>
                    <a:gd name="T6" fmla="*/ 0 w 453"/>
                    <a:gd name="T7" fmla="*/ 119 h 11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53"/>
                    <a:gd name="T13" fmla="*/ 0 h 119"/>
                    <a:gd name="T14" fmla="*/ 453 w 453"/>
                    <a:gd name="T15" fmla="*/ 119 h 11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53" h="119">
                      <a:moveTo>
                        <a:pt x="0" y="119"/>
                      </a:moveTo>
                      <a:lnTo>
                        <a:pt x="453" y="0"/>
                      </a:lnTo>
                      <a:lnTo>
                        <a:pt x="453" y="119"/>
                      </a:lnTo>
                      <a:lnTo>
                        <a:pt x="0" y="119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4274" name="Freeform 469"/>
                <p:cNvSpPr>
                  <a:spLocks/>
                </p:cNvSpPr>
                <p:nvPr/>
              </p:nvSpPr>
              <p:spPr bwMode="auto">
                <a:xfrm>
                  <a:off x="1110" y="1993"/>
                  <a:ext cx="453" cy="119"/>
                </a:xfrm>
                <a:custGeom>
                  <a:avLst/>
                  <a:gdLst>
                    <a:gd name="T0" fmla="*/ 0 w 453"/>
                    <a:gd name="T1" fmla="*/ 119 h 119"/>
                    <a:gd name="T2" fmla="*/ 453 w 453"/>
                    <a:gd name="T3" fmla="*/ 0 h 119"/>
                    <a:gd name="T4" fmla="*/ 453 w 453"/>
                    <a:gd name="T5" fmla="*/ 119 h 119"/>
                    <a:gd name="T6" fmla="*/ 0 60000 65536"/>
                    <a:gd name="T7" fmla="*/ 0 60000 65536"/>
                    <a:gd name="T8" fmla="*/ 0 60000 65536"/>
                    <a:gd name="T9" fmla="*/ 0 w 453"/>
                    <a:gd name="T10" fmla="*/ 0 h 119"/>
                    <a:gd name="T11" fmla="*/ 453 w 453"/>
                    <a:gd name="T12" fmla="*/ 119 h 11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53" h="119">
                      <a:moveTo>
                        <a:pt x="0" y="119"/>
                      </a:moveTo>
                      <a:lnTo>
                        <a:pt x="453" y="0"/>
                      </a:lnTo>
                      <a:lnTo>
                        <a:pt x="453" y="119"/>
                      </a:lnTo>
                    </a:path>
                  </a:pathLst>
                </a:custGeom>
                <a:noFill/>
                <a:ln w="47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grpSp>
            <p:nvGrpSpPr>
              <p:cNvPr id="34267" name="Group 470"/>
              <p:cNvGrpSpPr>
                <a:grpSpLocks/>
              </p:cNvGrpSpPr>
              <p:nvPr/>
            </p:nvGrpSpPr>
            <p:grpSpPr bwMode="auto">
              <a:xfrm rot="10800000" flipH="1" flipV="1">
                <a:off x="439" y="3017"/>
                <a:ext cx="667" cy="80"/>
                <a:chOff x="1116" y="2064"/>
                <a:chExt cx="494" cy="63"/>
              </a:xfrm>
            </p:grpSpPr>
            <p:sp>
              <p:nvSpPr>
                <p:cNvPr id="34271" name="Freeform 471"/>
                <p:cNvSpPr>
                  <a:spLocks/>
                </p:cNvSpPr>
                <p:nvPr/>
              </p:nvSpPr>
              <p:spPr bwMode="auto">
                <a:xfrm>
                  <a:off x="1116" y="2064"/>
                  <a:ext cx="494" cy="63"/>
                </a:xfrm>
                <a:custGeom>
                  <a:avLst/>
                  <a:gdLst>
                    <a:gd name="T0" fmla="*/ 0 w 494"/>
                    <a:gd name="T1" fmla="*/ 63 h 63"/>
                    <a:gd name="T2" fmla="*/ 494 w 494"/>
                    <a:gd name="T3" fmla="*/ 0 h 63"/>
                    <a:gd name="T4" fmla="*/ 494 w 494"/>
                    <a:gd name="T5" fmla="*/ 63 h 63"/>
                    <a:gd name="T6" fmla="*/ 0 w 494"/>
                    <a:gd name="T7" fmla="*/ 63 h 63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94"/>
                    <a:gd name="T13" fmla="*/ 0 h 63"/>
                    <a:gd name="T14" fmla="*/ 494 w 494"/>
                    <a:gd name="T15" fmla="*/ 63 h 63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94" h="63">
                      <a:moveTo>
                        <a:pt x="0" y="63"/>
                      </a:moveTo>
                      <a:lnTo>
                        <a:pt x="494" y="0"/>
                      </a:lnTo>
                      <a:lnTo>
                        <a:pt x="494" y="63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4272" name="Freeform 472"/>
                <p:cNvSpPr>
                  <a:spLocks/>
                </p:cNvSpPr>
                <p:nvPr/>
              </p:nvSpPr>
              <p:spPr bwMode="auto">
                <a:xfrm>
                  <a:off x="1116" y="2064"/>
                  <a:ext cx="494" cy="63"/>
                </a:xfrm>
                <a:custGeom>
                  <a:avLst/>
                  <a:gdLst>
                    <a:gd name="T0" fmla="*/ 0 w 494"/>
                    <a:gd name="T1" fmla="*/ 63 h 63"/>
                    <a:gd name="T2" fmla="*/ 494 w 494"/>
                    <a:gd name="T3" fmla="*/ 0 h 63"/>
                    <a:gd name="T4" fmla="*/ 494 w 494"/>
                    <a:gd name="T5" fmla="*/ 63 h 63"/>
                    <a:gd name="T6" fmla="*/ 0 60000 65536"/>
                    <a:gd name="T7" fmla="*/ 0 60000 65536"/>
                    <a:gd name="T8" fmla="*/ 0 60000 65536"/>
                    <a:gd name="T9" fmla="*/ 0 w 494"/>
                    <a:gd name="T10" fmla="*/ 0 h 63"/>
                    <a:gd name="T11" fmla="*/ 494 w 494"/>
                    <a:gd name="T12" fmla="*/ 63 h 6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94" h="63">
                      <a:moveTo>
                        <a:pt x="0" y="63"/>
                      </a:moveTo>
                      <a:lnTo>
                        <a:pt x="494" y="0"/>
                      </a:lnTo>
                      <a:lnTo>
                        <a:pt x="494" y="63"/>
                      </a:lnTo>
                    </a:path>
                  </a:pathLst>
                </a:custGeom>
                <a:noFill/>
                <a:ln w="47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grpSp>
            <p:nvGrpSpPr>
              <p:cNvPr id="34268" name="Group 473"/>
              <p:cNvGrpSpPr>
                <a:grpSpLocks/>
              </p:cNvGrpSpPr>
              <p:nvPr/>
            </p:nvGrpSpPr>
            <p:grpSpPr bwMode="auto">
              <a:xfrm rot="10800000" flipH="1" flipV="1">
                <a:off x="448" y="3032"/>
                <a:ext cx="672" cy="79"/>
                <a:chOff x="1122" y="2076"/>
                <a:chExt cx="497" cy="63"/>
              </a:xfrm>
            </p:grpSpPr>
            <p:sp>
              <p:nvSpPr>
                <p:cNvPr id="34269" name="Freeform 474"/>
                <p:cNvSpPr>
                  <a:spLocks/>
                </p:cNvSpPr>
                <p:nvPr/>
              </p:nvSpPr>
              <p:spPr bwMode="auto">
                <a:xfrm>
                  <a:off x="1122" y="2076"/>
                  <a:ext cx="497" cy="63"/>
                </a:xfrm>
                <a:custGeom>
                  <a:avLst/>
                  <a:gdLst>
                    <a:gd name="T0" fmla="*/ 0 w 497"/>
                    <a:gd name="T1" fmla="*/ 63 h 63"/>
                    <a:gd name="T2" fmla="*/ 497 w 497"/>
                    <a:gd name="T3" fmla="*/ 0 h 63"/>
                    <a:gd name="T4" fmla="*/ 497 w 497"/>
                    <a:gd name="T5" fmla="*/ 63 h 63"/>
                    <a:gd name="T6" fmla="*/ 0 w 497"/>
                    <a:gd name="T7" fmla="*/ 63 h 63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97"/>
                    <a:gd name="T13" fmla="*/ 0 h 63"/>
                    <a:gd name="T14" fmla="*/ 497 w 497"/>
                    <a:gd name="T15" fmla="*/ 63 h 63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97" h="63">
                      <a:moveTo>
                        <a:pt x="0" y="63"/>
                      </a:moveTo>
                      <a:lnTo>
                        <a:pt x="497" y="0"/>
                      </a:lnTo>
                      <a:lnTo>
                        <a:pt x="497" y="63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4270" name="Freeform 475"/>
                <p:cNvSpPr>
                  <a:spLocks/>
                </p:cNvSpPr>
                <p:nvPr/>
              </p:nvSpPr>
              <p:spPr bwMode="auto">
                <a:xfrm>
                  <a:off x="1122" y="2076"/>
                  <a:ext cx="497" cy="63"/>
                </a:xfrm>
                <a:custGeom>
                  <a:avLst/>
                  <a:gdLst>
                    <a:gd name="T0" fmla="*/ 0 w 497"/>
                    <a:gd name="T1" fmla="*/ 63 h 63"/>
                    <a:gd name="T2" fmla="*/ 497 w 497"/>
                    <a:gd name="T3" fmla="*/ 0 h 63"/>
                    <a:gd name="T4" fmla="*/ 497 w 497"/>
                    <a:gd name="T5" fmla="*/ 63 h 63"/>
                    <a:gd name="T6" fmla="*/ 0 60000 65536"/>
                    <a:gd name="T7" fmla="*/ 0 60000 65536"/>
                    <a:gd name="T8" fmla="*/ 0 60000 65536"/>
                    <a:gd name="T9" fmla="*/ 0 w 497"/>
                    <a:gd name="T10" fmla="*/ 0 h 63"/>
                    <a:gd name="T11" fmla="*/ 497 w 497"/>
                    <a:gd name="T12" fmla="*/ 63 h 6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97" h="63">
                      <a:moveTo>
                        <a:pt x="0" y="63"/>
                      </a:moveTo>
                      <a:lnTo>
                        <a:pt x="497" y="0"/>
                      </a:lnTo>
                      <a:lnTo>
                        <a:pt x="497" y="63"/>
                      </a:lnTo>
                    </a:path>
                  </a:pathLst>
                </a:custGeom>
                <a:noFill/>
                <a:ln w="47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</p:grpSp>
        <p:sp>
          <p:nvSpPr>
            <p:cNvPr id="34257" name="Text Box 476"/>
            <p:cNvSpPr txBox="1">
              <a:spLocks noChangeArrowheads="1"/>
            </p:cNvSpPr>
            <p:nvPr/>
          </p:nvSpPr>
          <p:spPr bwMode="auto">
            <a:xfrm>
              <a:off x="471" y="2913"/>
              <a:ext cx="857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en-US" sz="1800">
                  <a:solidFill>
                    <a:srgbClr val="333399"/>
                  </a:solidFill>
                </a:rPr>
                <a:t>Incoterms</a:t>
              </a:r>
              <a:endParaRPr lang="en-GB" altLang="en-US" sz="1800"/>
            </a:p>
          </p:txBody>
        </p:sp>
        <p:grpSp>
          <p:nvGrpSpPr>
            <p:cNvPr id="34258" name="Group 477"/>
            <p:cNvGrpSpPr>
              <a:grpSpLocks/>
            </p:cNvGrpSpPr>
            <p:nvPr/>
          </p:nvGrpSpPr>
          <p:grpSpPr bwMode="auto">
            <a:xfrm>
              <a:off x="576" y="3216"/>
              <a:ext cx="576" cy="528"/>
              <a:chOff x="528" y="3264"/>
              <a:chExt cx="528" cy="528"/>
            </a:xfrm>
          </p:grpSpPr>
          <p:sp>
            <p:nvSpPr>
              <p:cNvPr id="34259" name="Rectangle 478"/>
              <p:cNvSpPr>
                <a:spLocks noChangeArrowheads="1"/>
              </p:cNvSpPr>
              <p:nvPr/>
            </p:nvSpPr>
            <p:spPr bwMode="auto">
              <a:xfrm>
                <a:off x="528" y="3264"/>
                <a:ext cx="528" cy="9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60" name="Rectangle 479"/>
              <p:cNvSpPr>
                <a:spLocks noChangeArrowheads="1"/>
              </p:cNvSpPr>
              <p:nvPr/>
            </p:nvSpPr>
            <p:spPr bwMode="auto">
              <a:xfrm>
                <a:off x="528" y="3408"/>
                <a:ext cx="528" cy="96"/>
              </a:xfrm>
              <a:prstGeom prst="rect">
                <a:avLst/>
              </a:prstGeom>
              <a:solidFill>
                <a:srgbClr val="0099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61" name="Rectangle 480"/>
              <p:cNvSpPr>
                <a:spLocks noChangeArrowheads="1"/>
              </p:cNvSpPr>
              <p:nvPr/>
            </p:nvSpPr>
            <p:spPr bwMode="auto">
              <a:xfrm>
                <a:off x="528" y="3552"/>
                <a:ext cx="528" cy="96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62" name="Rectangle 481"/>
              <p:cNvSpPr>
                <a:spLocks noChangeArrowheads="1"/>
              </p:cNvSpPr>
              <p:nvPr/>
            </p:nvSpPr>
            <p:spPr bwMode="auto">
              <a:xfrm>
                <a:off x="528" y="3696"/>
                <a:ext cx="528" cy="9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</p:grpSp>
      </p:grpSp>
      <p:sp>
        <p:nvSpPr>
          <p:cNvPr id="33805" name="Text Box 482"/>
          <p:cNvSpPr txBox="1">
            <a:spLocks noChangeArrowheads="1"/>
          </p:cNvSpPr>
          <p:nvPr/>
        </p:nvSpPr>
        <p:spPr bwMode="auto">
          <a:xfrm>
            <a:off x="8382000" y="6643688"/>
            <a:ext cx="8382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800" i="1">
                <a:latin typeface="Arial" charset="0"/>
              </a:rPr>
              <a:t>M8:U6:6.2-1</a:t>
            </a:r>
          </a:p>
        </p:txBody>
      </p:sp>
      <p:grpSp>
        <p:nvGrpSpPr>
          <p:cNvPr id="33806" name="Group 486"/>
          <p:cNvGrpSpPr>
            <a:grpSpLocks/>
          </p:cNvGrpSpPr>
          <p:nvPr/>
        </p:nvGrpSpPr>
        <p:grpSpPr bwMode="auto">
          <a:xfrm>
            <a:off x="2933700" y="4800600"/>
            <a:ext cx="5303838" cy="1466850"/>
            <a:chOff x="1800" y="2928"/>
            <a:chExt cx="3341" cy="924"/>
          </a:xfrm>
        </p:grpSpPr>
        <p:sp>
          <p:nvSpPr>
            <p:cNvPr id="33807" name="Rectangle 2"/>
            <p:cNvSpPr>
              <a:spLocks noChangeArrowheads="1"/>
            </p:cNvSpPr>
            <p:nvPr/>
          </p:nvSpPr>
          <p:spPr bwMode="auto">
            <a:xfrm>
              <a:off x="1800" y="2928"/>
              <a:ext cx="2664" cy="924"/>
            </a:xfrm>
            <a:prstGeom prst="rect">
              <a:avLst/>
            </a:prstGeom>
            <a:gradFill rotWithShape="0">
              <a:gsLst>
                <a:gs pos="0">
                  <a:srgbClr val="FFFFDA"/>
                </a:gs>
                <a:gs pos="100000">
                  <a:srgbClr val="FFFF66"/>
                </a:gs>
              </a:gsLst>
              <a:lin ang="5400000" scaled="1"/>
            </a:gra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grpSp>
          <p:nvGrpSpPr>
            <p:cNvPr id="33808" name="Group 14"/>
            <p:cNvGrpSpPr>
              <a:grpSpLocks/>
            </p:cNvGrpSpPr>
            <p:nvPr/>
          </p:nvGrpSpPr>
          <p:grpSpPr bwMode="auto">
            <a:xfrm>
              <a:off x="1910" y="3072"/>
              <a:ext cx="467" cy="77"/>
              <a:chOff x="3652" y="2991"/>
              <a:chExt cx="899" cy="233"/>
            </a:xfrm>
          </p:grpSpPr>
          <p:sp>
            <p:nvSpPr>
              <p:cNvPr id="34108" name="Freeform 15"/>
              <p:cNvSpPr>
                <a:spLocks/>
              </p:cNvSpPr>
              <p:nvPr/>
            </p:nvSpPr>
            <p:spPr bwMode="auto">
              <a:xfrm>
                <a:off x="3763" y="2991"/>
                <a:ext cx="56" cy="69"/>
              </a:xfrm>
              <a:custGeom>
                <a:avLst/>
                <a:gdLst>
                  <a:gd name="T0" fmla="*/ 56 w 56"/>
                  <a:gd name="T1" fmla="*/ 42 h 69"/>
                  <a:gd name="T2" fmla="*/ 36 w 56"/>
                  <a:gd name="T3" fmla="*/ 42 h 69"/>
                  <a:gd name="T4" fmla="*/ 36 w 56"/>
                  <a:gd name="T5" fmla="*/ 69 h 69"/>
                  <a:gd name="T6" fmla="*/ 0 w 56"/>
                  <a:gd name="T7" fmla="*/ 69 h 69"/>
                  <a:gd name="T8" fmla="*/ 24 w 56"/>
                  <a:gd name="T9" fmla="*/ 3 h 69"/>
                  <a:gd name="T10" fmla="*/ 49 w 56"/>
                  <a:gd name="T11" fmla="*/ 0 h 69"/>
                  <a:gd name="T12" fmla="*/ 56 w 56"/>
                  <a:gd name="T13" fmla="*/ 42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"/>
                  <a:gd name="T22" fmla="*/ 0 h 69"/>
                  <a:gd name="T23" fmla="*/ 56 w 56"/>
                  <a:gd name="T24" fmla="*/ 69 h 6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" h="69">
                    <a:moveTo>
                      <a:pt x="56" y="42"/>
                    </a:moveTo>
                    <a:lnTo>
                      <a:pt x="36" y="42"/>
                    </a:lnTo>
                    <a:lnTo>
                      <a:pt x="36" y="69"/>
                    </a:lnTo>
                    <a:lnTo>
                      <a:pt x="0" y="69"/>
                    </a:lnTo>
                    <a:lnTo>
                      <a:pt x="24" y="3"/>
                    </a:lnTo>
                    <a:lnTo>
                      <a:pt x="49" y="0"/>
                    </a:lnTo>
                    <a:lnTo>
                      <a:pt x="56" y="42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09" name="Freeform 16"/>
              <p:cNvSpPr>
                <a:spLocks/>
              </p:cNvSpPr>
              <p:nvPr/>
            </p:nvSpPr>
            <p:spPr bwMode="auto">
              <a:xfrm>
                <a:off x="3763" y="2991"/>
                <a:ext cx="56" cy="69"/>
              </a:xfrm>
              <a:custGeom>
                <a:avLst/>
                <a:gdLst>
                  <a:gd name="T0" fmla="*/ 56 w 56"/>
                  <a:gd name="T1" fmla="*/ 42 h 69"/>
                  <a:gd name="T2" fmla="*/ 36 w 56"/>
                  <a:gd name="T3" fmla="*/ 42 h 69"/>
                  <a:gd name="T4" fmla="*/ 36 w 56"/>
                  <a:gd name="T5" fmla="*/ 69 h 69"/>
                  <a:gd name="T6" fmla="*/ 0 w 56"/>
                  <a:gd name="T7" fmla="*/ 69 h 69"/>
                  <a:gd name="T8" fmla="*/ 24 w 56"/>
                  <a:gd name="T9" fmla="*/ 3 h 69"/>
                  <a:gd name="T10" fmla="*/ 49 w 56"/>
                  <a:gd name="T11" fmla="*/ 0 h 69"/>
                  <a:gd name="T12" fmla="*/ 56 w 56"/>
                  <a:gd name="T13" fmla="*/ 42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"/>
                  <a:gd name="T22" fmla="*/ 0 h 69"/>
                  <a:gd name="T23" fmla="*/ 56 w 56"/>
                  <a:gd name="T24" fmla="*/ 69 h 6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" h="69">
                    <a:moveTo>
                      <a:pt x="56" y="42"/>
                    </a:moveTo>
                    <a:lnTo>
                      <a:pt x="36" y="42"/>
                    </a:lnTo>
                    <a:lnTo>
                      <a:pt x="36" y="69"/>
                    </a:lnTo>
                    <a:lnTo>
                      <a:pt x="0" y="69"/>
                    </a:lnTo>
                    <a:lnTo>
                      <a:pt x="24" y="3"/>
                    </a:lnTo>
                    <a:lnTo>
                      <a:pt x="49" y="0"/>
                    </a:lnTo>
                    <a:lnTo>
                      <a:pt x="56" y="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10" name="Freeform 17"/>
              <p:cNvSpPr>
                <a:spLocks/>
              </p:cNvSpPr>
              <p:nvPr/>
            </p:nvSpPr>
            <p:spPr bwMode="auto">
              <a:xfrm>
                <a:off x="3725" y="3033"/>
                <a:ext cx="121" cy="90"/>
              </a:xfrm>
              <a:custGeom>
                <a:avLst/>
                <a:gdLst>
                  <a:gd name="T0" fmla="*/ 119 w 121"/>
                  <a:gd name="T1" fmla="*/ 79 h 90"/>
                  <a:gd name="T2" fmla="*/ 115 w 121"/>
                  <a:gd name="T3" fmla="*/ 62 h 90"/>
                  <a:gd name="T4" fmla="*/ 113 w 121"/>
                  <a:gd name="T5" fmla="*/ 45 h 90"/>
                  <a:gd name="T6" fmla="*/ 109 w 121"/>
                  <a:gd name="T7" fmla="*/ 28 h 90"/>
                  <a:gd name="T8" fmla="*/ 107 w 121"/>
                  <a:gd name="T9" fmla="*/ 12 h 90"/>
                  <a:gd name="T10" fmla="*/ 104 w 121"/>
                  <a:gd name="T11" fmla="*/ 0 h 90"/>
                  <a:gd name="T12" fmla="*/ 96 w 121"/>
                  <a:gd name="T13" fmla="*/ 0 h 90"/>
                  <a:gd name="T14" fmla="*/ 89 w 121"/>
                  <a:gd name="T15" fmla="*/ 0 h 90"/>
                  <a:gd name="T16" fmla="*/ 79 w 121"/>
                  <a:gd name="T17" fmla="*/ 0 h 90"/>
                  <a:gd name="T18" fmla="*/ 72 w 121"/>
                  <a:gd name="T19" fmla="*/ 0 h 90"/>
                  <a:gd name="T20" fmla="*/ 66 w 121"/>
                  <a:gd name="T21" fmla="*/ 0 h 90"/>
                  <a:gd name="T22" fmla="*/ 66 w 121"/>
                  <a:gd name="T23" fmla="*/ 10 h 90"/>
                  <a:gd name="T24" fmla="*/ 66 w 121"/>
                  <a:gd name="T25" fmla="*/ 21 h 90"/>
                  <a:gd name="T26" fmla="*/ 62 w 121"/>
                  <a:gd name="T27" fmla="*/ 27 h 90"/>
                  <a:gd name="T28" fmla="*/ 57 w 121"/>
                  <a:gd name="T29" fmla="*/ 27 h 90"/>
                  <a:gd name="T30" fmla="*/ 51 w 121"/>
                  <a:gd name="T31" fmla="*/ 27 h 90"/>
                  <a:gd name="T32" fmla="*/ 45 w 121"/>
                  <a:gd name="T33" fmla="*/ 27 h 90"/>
                  <a:gd name="T34" fmla="*/ 38 w 121"/>
                  <a:gd name="T35" fmla="*/ 27 h 90"/>
                  <a:gd name="T36" fmla="*/ 32 w 121"/>
                  <a:gd name="T37" fmla="*/ 27 h 90"/>
                  <a:gd name="T38" fmla="*/ 28 w 121"/>
                  <a:gd name="T39" fmla="*/ 32 h 90"/>
                  <a:gd name="T40" fmla="*/ 27 w 121"/>
                  <a:gd name="T41" fmla="*/ 40 h 90"/>
                  <a:gd name="T42" fmla="*/ 25 w 121"/>
                  <a:gd name="T43" fmla="*/ 45 h 90"/>
                  <a:gd name="T44" fmla="*/ 23 w 121"/>
                  <a:gd name="T45" fmla="*/ 51 h 90"/>
                  <a:gd name="T46" fmla="*/ 21 w 121"/>
                  <a:gd name="T47" fmla="*/ 56 h 90"/>
                  <a:gd name="T48" fmla="*/ 17 w 121"/>
                  <a:gd name="T49" fmla="*/ 60 h 90"/>
                  <a:gd name="T50" fmla="*/ 13 w 121"/>
                  <a:gd name="T51" fmla="*/ 60 h 90"/>
                  <a:gd name="T52" fmla="*/ 10 w 121"/>
                  <a:gd name="T53" fmla="*/ 60 h 90"/>
                  <a:gd name="T54" fmla="*/ 8 w 121"/>
                  <a:gd name="T55" fmla="*/ 66 h 90"/>
                  <a:gd name="T56" fmla="*/ 6 w 121"/>
                  <a:gd name="T57" fmla="*/ 71 h 90"/>
                  <a:gd name="T58" fmla="*/ 4 w 121"/>
                  <a:gd name="T59" fmla="*/ 77 h 90"/>
                  <a:gd name="T60" fmla="*/ 2 w 121"/>
                  <a:gd name="T61" fmla="*/ 82 h 90"/>
                  <a:gd name="T62" fmla="*/ 0 w 121"/>
                  <a:gd name="T63" fmla="*/ 88 h 90"/>
                  <a:gd name="T64" fmla="*/ 8 w 121"/>
                  <a:gd name="T65" fmla="*/ 90 h 90"/>
                  <a:gd name="T66" fmla="*/ 19 w 121"/>
                  <a:gd name="T67" fmla="*/ 90 h 90"/>
                  <a:gd name="T68" fmla="*/ 30 w 121"/>
                  <a:gd name="T69" fmla="*/ 90 h 90"/>
                  <a:gd name="T70" fmla="*/ 42 w 121"/>
                  <a:gd name="T71" fmla="*/ 90 h 90"/>
                  <a:gd name="T72" fmla="*/ 53 w 121"/>
                  <a:gd name="T73" fmla="*/ 90 h 90"/>
                  <a:gd name="T74" fmla="*/ 64 w 121"/>
                  <a:gd name="T75" fmla="*/ 90 h 90"/>
                  <a:gd name="T76" fmla="*/ 75 w 121"/>
                  <a:gd name="T77" fmla="*/ 90 h 90"/>
                  <a:gd name="T78" fmla="*/ 87 w 121"/>
                  <a:gd name="T79" fmla="*/ 90 h 90"/>
                  <a:gd name="T80" fmla="*/ 98 w 121"/>
                  <a:gd name="T81" fmla="*/ 90 h 90"/>
                  <a:gd name="T82" fmla="*/ 109 w 121"/>
                  <a:gd name="T83" fmla="*/ 90 h 90"/>
                  <a:gd name="T84" fmla="*/ 121 w 121"/>
                  <a:gd name="T85" fmla="*/ 90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1"/>
                  <a:gd name="T130" fmla="*/ 0 h 90"/>
                  <a:gd name="T131" fmla="*/ 121 w 121"/>
                  <a:gd name="T132" fmla="*/ 90 h 9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1" h="90">
                    <a:moveTo>
                      <a:pt x="121" y="90"/>
                    </a:moveTo>
                    <a:lnTo>
                      <a:pt x="119" y="84"/>
                    </a:lnTo>
                    <a:lnTo>
                      <a:pt x="119" y="79"/>
                    </a:lnTo>
                    <a:lnTo>
                      <a:pt x="117" y="73"/>
                    </a:lnTo>
                    <a:lnTo>
                      <a:pt x="117" y="68"/>
                    </a:lnTo>
                    <a:lnTo>
                      <a:pt x="115" y="62"/>
                    </a:lnTo>
                    <a:lnTo>
                      <a:pt x="115" y="56"/>
                    </a:lnTo>
                    <a:lnTo>
                      <a:pt x="113" y="51"/>
                    </a:lnTo>
                    <a:lnTo>
                      <a:pt x="113" y="45"/>
                    </a:lnTo>
                    <a:lnTo>
                      <a:pt x="111" y="40"/>
                    </a:lnTo>
                    <a:lnTo>
                      <a:pt x="111" y="34"/>
                    </a:lnTo>
                    <a:lnTo>
                      <a:pt x="109" y="28"/>
                    </a:lnTo>
                    <a:lnTo>
                      <a:pt x="109" y="23"/>
                    </a:lnTo>
                    <a:lnTo>
                      <a:pt x="107" y="17"/>
                    </a:lnTo>
                    <a:lnTo>
                      <a:pt x="107" y="12"/>
                    </a:lnTo>
                    <a:lnTo>
                      <a:pt x="106" y="6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92" y="0"/>
                    </a:lnTo>
                    <a:lnTo>
                      <a:pt x="90" y="0"/>
                    </a:lnTo>
                    <a:lnTo>
                      <a:pt x="89" y="0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0"/>
                    </a:lnTo>
                    <a:lnTo>
                      <a:pt x="66" y="4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4"/>
                    </a:lnTo>
                    <a:lnTo>
                      <a:pt x="66" y="17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6" y="27"/>
                    </a:lnTo>
                    <a:lnTo>
                      <a:pt x="62" y="27"/>
                    </a:lnTo>
                    <a:lnTo>
                      <a:pt x="60" y="27"/>
                    </a:lnTo>
                    <a:lnTo>
                      <a:pt x="59" y="27"/>
                    </a:lnTo>
                    <a:lnTo>
                      <a:pt x="57" y="27"/>
                    </a:lnTo>
                    <a:lnTo>
                      <a:pt x="55" y="27"/>
                    </a:lnTo>
                    <a:lnTo>
                      <a:pt x="53" y="27"/>
                    </a:lnTo>
                    <a:lnTo>
                      <a:pt x="51" y="27"/>
                    </a:lnTo>
                    <a:lnTo>
                      <a:pt x="49" y="27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43" y="27"/>
                    </a:lnTo>
                    <a:lnTo>
                      <a:pt x="40" y="27"/>
                    </a:lnTo>
                    <a:lnTo>
                      <a:pt x="38" y="27"/>
                    </a:lnTo>
                    <a:lnTo>
                      <a:pt x="36" y="27"/>
                    </a:lnTo>
                    <a:lnTo>
                      <a:pt x="34" y="27"/>
                    </a:lnTo>
                    <a:lnTo>
                      <a:pt x="32" y="27"/>
                    </a:lnTo>
                    <a:lnTo>
                      <a:pt x="30" y="28"/>
                    </a:lnTo>
                    <a:lnTo>
                      <a:pt x="30" y="30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8" y="38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7" y="43"/>
                    </a:lnTo>
                    <a:lnTo>
                      <a:pt x="25" y="45"/>
                    </a:lnTo>
                    <a:lnTo>
                      <a:pt x="25" y="47"/>
                    </a:lnTo>
                    <a:lnTo>
                      <a:pt x="23" y="49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19" y="60"/>
                    </a:lnTo>
                    <a:lnTo>
                      <a:pt x="17" y="60"/>
                    </a:lnTo>
                    <a:lnTo>
                      <a:pt x="15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10" y="64"/>
                    </a:lnTo>
                    <a:lnTo>
                      <a:pt x="8" y="66"/>
                    </a:lnTo>
                    <a:lnTo>
                      <a:pt x="8" y="68"/>
                    </a:lnTo>
                    <a:lnTo>
                      <a:pt x="8" y="69"/>
                    </a:lnTo>
                    <a:lnTo>
                      <a:pt x="6" y="71"/>
                    </a:lnTo>
                    <a:lnTo>
                      <a:pt x="6" y="73"/>
                    </a:lnTo>
                    <a:lnTo>
                      <a:pt x="6" y="75"/>
                    </a:lnTo>
                    <a:lnTo>
                      <a:pt x="4" y="77"/>
                    </a:lnTo>
                    <a:lnTo>
                      <a:pt x="4" y="79"/>
                    </a:lnTo>
                    <a:lnTo>
                      <a:pt x="4" y="81"/>
                    </a:lnTo>
                    <a:lnTo>
                      <a:pt x="2" y="82"/>
                    </a:lnTo>
                    <a:lnTo>
                      <a:pt x="2" y="84"/>
                    </a:lnTo>
                    <a:lnTo>
                      <a:pt x="2" y="86"/>
                    </a:lnTo>
                    <a:lnTo>
                      <a:pt x="0" y="88"/>
                    </a:lnTo>
                    <a:lnTo>
                      <a:pt x="0" y="90"/>
                    </a:lnTo>
                    <a:lnTo>
                      <a:pt x="4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5" y="90"/>
                    </a:lnTo>
                    <a:lnTo>
                      <a:pt x="19" y="90"/>
                    </a:lnTo>
                    <a:lnTo>
                      <a:pt x="23" y="90"/>
                    </a:lnTo>
                    <a:lnTo>
                      <a:pt x="27" y="90"/>
                    </a:lnTo>
                    <a:lnTo>
                      <a:pt x="30" y="90"/>
                    </a:lnTo>
                    <a:lnTo>
                      <a:pt x="34" y="90"/>
                    </a:lnTo>
                    <a:lnTo>
                      <a:pt x="38" y="90"/>
                    </a:lnTo>
                    <a:lnTo>
                      <a:pt x="42" y="90"/>
                    </a:lnTo>
                    <a:lnTo>
                      <a:pt x="45" y="90"/>
                    </a:lnTo>
                    <a:lnTo>
                      <a:pt x="49" y="90"/>
                    </a:lnTo>
                    <a:lnTo>
                      <a:pt x="53" y="90"/>
                    </a:lnTo>
                    <a:lnTo>
                      <a:pt x="57" y="90"/>
                    </a:lnTo>
                    <a:lnTo>
                      <a:pt x="60" y="90"/>
                    </a:lnTo>
                    <a:lnTo>
                      <a:pt x="64" y="90"/>
                    </a:lnTo>
                    <a:lnTo>
                      <a:pt x="68" y="90"/>
                    </a:lnTo>
                    <a:lnTo>
                      <a:pt x="72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87" y="90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98" y="90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0"/>
                    </a:lnTo>
                    <a:lnTo>
                      <a:pt x="121" y="9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11" name="Freeform 18"/>
              <p:cNvSpPr>
                <a:spLocks/>
              </p:cNvSpPr>
              <p:nvPr/>
            </p:nvSpPr>
            <p:spPr bwMode="auto">
              <a:xfrm>
                <a:off x="3725" y="3033"/>
                <a:ext cx="121" cy="90"/>
              </a:xfrm>
              <a:custGeom>
                <a:avLst/>
                <a:gdLst>
                  <a:gd name="T0" fmla="*/ 119 w 121"/>
                  <a:gd name="T1" fmla="*/ 84 h 90"/>
                  <a:gd name="T2" fmla="*/ 117 w 121"/>
                  <a:gd name="T3" fmla="*/ 68 h 90"/>
                  <a:gd name="T4" fmla="*/ 113 w 121"/>
                  <a:gd name="T5" fmla="*/ 51 h 90"/>
                  <a:gd name="T6" fmla="*/ 111 w 121"/>
                  <a:gd name="T7" fmla="*/ 34 h 90"/>
                  <a:gd name="T8" fmla="*/ 107 w 121"/>
                  <a:gd name="T9" fmla="*/ 17 h 90"/>
                  <a:gd name="T10" fmla="*/ 106 w 121"/>
                  <a:gd name="T11" fmla="*/ 0 h 90"/>
                  <a:gd name="T12" fmla="*/ 98 w 121"/>
                  <a:gd name="T13" fmla="*/ 0 h 90"/>
                  <a:gd name="T14" fmla="*/ 90 w 121"/>
                  <a:gd name="T15" fmla="*/ 0 h 90"/>
                  <a:gd name="T16" fmla="*/ 83 w 121"/>
                  <a:gd name="T17" fmla="*/ 0 h 90"/>
                  <a:gd name="T18" fmla="*/ 75 w 121"/>
                  <a:gd name="T19" fmla="*/ 0 h 90"/>
                  <a:gd name="T20" fmla="*/ 68 w 121"/>
                  <a:gd name="T21" fmla="*/ 0 h 90"/>
                  <a:gd name="T22" fmla="*/ 66 w 121"/>
                  <a:gd name="T23" fmla="*/ 8 h 90"/>
                  <a:gd name="T24" fmla="*/ 66 w 121"/>
                  <a:gd name="T25" fmla="*/ 17 h 90"/>
                  <a:gd name="T26" fmla="*/ 66 w 121"/>
                  <a:gd name="T27" fmla="*/ 27 h 90"/>
                  <a:gd name="T28" fmla="*/ 59 w 121"/>
                  <a:gd name="T29" fmla="*/ 27 h 90"/>
                  <a:gd name="T30" fmla="*/ 53 w 121"/>
                  <a:gd name="T31" fmla="*/ 27 h 90"/>
                  <a:gd name="T32" fmla="*/ 47 w 121"/>
                  <a:gd name="T33" fmla="*/ 27 h 90"/>
                  <a:gd name="T34" fmla="*/ 40 w 121"/>
                  <a:gd name="T35" fmla="*/ 27 h 90"/>
                  <a:gd name="T36" fmla="*/ 34 w 121"/>
                  <a:gd name="T37" fmla="*/ 27 h 90"/>
                  <a:gd name="T38" fmla="*/ 30 w 121"/>
                  <a:gd name="T39" fmla="*/ 30 h 90"/>
                  <a:gd name="T40" fmla="*/ 28 w 121"/>
                  <a:gd name="T41" fmla="*/ 38 h 90"/>
                  <a:gd name="T42" fmla="*/ 27 w 121"/>
                  <a:gd name="T43" fmla="*/ 43 h 90"/>
                  <a:gd name="T44" fmla="*/ 23 w 121"/>
                  <a:gd name="T45" fmla="*/ 49 h 90"/>
                  <a:gd name="T46" fmla="*/ 21 w 121"/>
                  <a:gd name="T47" fmla="*/ 55 h 90"/>
                  <a:gd name="T48" fmla="*/ 19 w 121"/>
                  <a:gd name="T49" fmla="*/ 60 h 90"/>
                  <a:gd name="T50" fmla="*/ 15 w 121"/>
                  <a:gd name="T51" fmla="*/ 60 h 90"/>
                  <a:gd name="T52" fmla="*/ 12 w 121"/>
                  <a:gd name="T53" fmla="*/ 60 h 90"/>
                  <a:gd name="T54" fmla="*/ 10 w 121"/>
                  <a:gd name="T55" fmla="*/ 64 h 90"/>
                  <a:gd name="T56" fmla="*/ 8 w 121"/>
                  <a:gd name="T57" fmla="*/ 69 h 90"/>
                  <a:gd name="T58" fmla="*/ 6 w 121"/>
                  <a:gd name="T59" fmla="*/ 75 h 90"/>
                  <a:gd name="T60" fmla="*/ 4 w 121"/>
                  <a:gd name="T61" fmla="*/ 81 h 90"/>
                  <a:gd name="T62" fmla="*/ 2 w 121"/>
                  <a:gd name="T63" fmla="*/ 86 h 90"/>
                  <a:gd name="T64" fmla="*/ 4 w 121"/>
                  <a:gd name="T65" fmla="*/ 90 h 90"/>
                  <a:gd name="T66" fmla="*/ 15 w 121"/>
                  <a:gd name="T67" fmla="*/ 90 h 90"/>
                  <a:gd name="T68" fmla="*/ 27 w 121"/>
                  <a:gd name="T69" fmla="*/ 90 h 90"/>
                  <a:gd name="T70" fmla="*/ 38 w 121"/>
                  <a:gd name="T71" fmla="*/ 90 h 90"/>
                  <a:gd name="T72" fmla="*/ 49 w 121"/>
                  <a:gd name="T73" fmla="*/ 90 h 90"/>
                  <a:gd name="T74" fmla="*/ 60 w 121"/>
                  <a:gd name="T75" fmla="*/ 90 h 90"/>
                  <a:gd name="T76" fmla="*/ 72 w 121"/>
                  <a:gd name="T77" fmla="*/ 90 h 90"/>
                  <a:gd name="T78" fmla="*/ 83 w 121"/>
                  <a:gd name="T79" fmla="*/ 90 h 90"/>
                  <a:gd name="T80" fmla="*/ 94 w 121"/>
                  <a:gd name="T81" fmla="*/ 90 h 90"/>
                  <a:gd name="T82" fmla="*/ 106 w 121"/>
                  <a:gd name="T83" fmla="*/ 90 h 90"/>
                  <a:gd name="T84" fmla="*/ 117 w 121"/>
                  <a:gd name="T85" fmla="*/ 90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1"/>
                  <a:gd name="T130" fmla="*/ 0 h 90"/>
                  <a:gd name="T131" fmla="*/ 121 w 121"/>
                  <a:gd name="T132" fmla="*/ 90 h 9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1" h="90">
                    <a:moveTo>
                      <a:pt x="121" y="90"/>
                    </a:moveTo>
                    <a:lnTo>
                      <a:pt x="121" y="90"/>
                    </a:lnTo>
                    <a:lnTo>
                      <a:pt x="119" y="84"/>
                    </a:lnTo>
                    <a:lnTo>
                      <a:pt x="119" y="79"/>
                    </a:lnTo>
                    <a:lnTo>
                      <a:pt x="117" y="73"/>
                    </a:lnTo>
                    <a:lnTo>
                      <a:pt x="117" y="68"/>
                    </a:lnTo>
                    <a:lnTo>
                      <a:pt x="115" y="62"/>
                    </a:lnTo>
                    <a:lnTo>
                      <a:pt x="115" y="56"/>
                    </a:lnTo>
                    <a:lnTo>
                      <a:pt x="113" y="51"/>
                    </a:lnTo>
                    <a:lnTo>
                      <a:pt x="113" y="45"/>
                    </a:lnTo>
                    <a:lnTo>
                      <a:pt x="111" y="40"/>
                    </a:lnTo>
                    <a:lnTo>
                      <a:pt x="111" y="34"/>
                    </a:lnTo>
                    <a:lnTo>
                      <a:pt x="109" y="28"/>
                    </a:lnTo>
                    <a:lnTo>
                      <a:pt x="109" y="23"/>
                    </a:lnTo>
                    <a:lnTo>
                      <a:pt x="107" y="17"/>
                    </a:lnTo>
                    <a:lnTo>
                      <a:pt x="107" y="12"/>
                    </a:lnTo>
                    <a:lnTo>
                      <a:pt x="106" y="6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92" y="0"/>
                    </a:lnTo>
                    <a:lnTo>
                      <a:pt x="90" y="0"/>
                    </a:lnTo>
                    <a:lnTo>
                      <a:pt x="89" y="0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0"/>
                    </a:lnTo>
                    <a:lnTo>
                      <a:pt x="66" y="4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4"/>
                    </a:lnTo>
                    <a:lnTo>
                      <a:pt x="66" y="17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6" y="27"/>
                    </a:lnTo>
                    <a:lnTo>
                      <a:pt x="62" y="27"/>
                    </a:lnTo>
                    <a:lnTo>
                      <a:pt x="60" y="27"/>
                    </a:lnTo>
                    <a:lnTo>
                      <a:pt x="59" y="27"/>
                    </a:lnTo>
                    <a:lnTo>
                      <a:pt x="57" y="27"/>
                    </a:lnTo>
                    <a:lnTo>
                      <a:pt x="55" y="27"/>
                    </a:lnTo>
                    <a:lnTo>
                      <a:pt x="53" y="27"/>
                    </a:lnTo>
                    <a:lnTo>
                      <a:pt x="51" y="27"/>
                    </a:lnTo>
                    <a:lnTo>
                      <a:pt x="49" y="27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43" y="27"/>
                    </a:lnTo>
                    <a:lnTo>
                      <a:pt x="40" y="27"/>
                    </a:lnTo>
                    <a:lnTo>
                      <a:pt x="38" y="27"/>
                    </a:lnTo>
                    <a:lnTo>
                      <a:pt x="36" y="27"/>
                    </a:lnTo>
                    <a:lnTo>
                      <a:pt x="34" y="27"/>
                    </a:lnTo>
                    <a:lnTo>
                      <a:pt x="32" y="27"/>
                    </a:lnTo>
                    <a:lnTo>
                      <a:pt x="30" y="28"/>
                    </a:lnTo>
                    <a:lnTo>
                      <a:pt x="30" y="30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8" y="38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7" y="43"/>
                    </a:lnTo>
                    <a:lnTo>
                      <a:pt x="25" y="45"/>
                    </a:lnTo>
                    <a:lnTo>
                      <a:pt x="25" y="47"/>
                    </a:lnTo>
                    <a:lnTo>
                      <a:pt x="23" y="49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19" y="60"/>
                    </a:lnTo>
                    <a:lnTo>
                      <a:pt x="17" y="60"/>
                    </a:lnTo>
                    <a:lnTo>
                      <a:pt x="15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10" y="64"/>
                    </a:lnTo>
                    <a:lnTo>
                      <a:pt x="8" y="66"/>
                    </a:lnTo>
                    <a:lnTo>
                      <a:pt x="8" y="68"/>
                    </a:lnTo>
                    <a:lnTo>
                      <a:pt x="8" y="69"/>
                    </a:lnTo>
                    <a:lnTo>
                      <a:pt x="6" y="71"/>
                    </a:lnTo>
                    <a:lnTo>
                      <a:pt x="6" y="73"/>
                    </a:lnTo>
                    <a:lnTo>
                      <a:pt x="6" y="75"/>
                    </a:lnTo>
                    <a:lnTo>
                      <a:pt x="4" y="77"/>
                    </a:lnTo>
                    <a:lnTo>
                      <a:pt x="4" y="79"/>
                    </a:lnTo>
                    <a:lnTo>
                      <a:pt x="4" y="81"/>
                    </a:lnTo>
                    <a:lnTo>
                      <a:pt x="2" y="82"/>
                    </a:lnTo>
                    <a:lnTo>
                      <a:pt x="2" y="84"/>
                    </a:lnTo>
                    <a:lnTo>
                      <a:pt x="2" y="86"/>
                    </a:lnTo>
                    <a:lnTo>
                      <a:pt x="0" y="88"/>
                    </a:lnTo>
                    <a:lnTo>
                      <a:pt x="0" y="90"/>
                    </a:lnTo>
                    <a:lnTo>
                      <a:pt x="4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5" y="90"/>
                    </a:lnTo>
                    <a:lnTo>
                      <a:pt x="19" y="90"/>
                    </a:lnTo>
                    <a:lnTo>
                      <a:pt x="23" y="90"/>
                    </a:lnTo>
                    <a:lnTo>
                      <a:pt x="27" y="90"/>
                    </a:lnTo>
                    <a:lnTo>
                      <a:pt x="30" y="90"/>
                    </a:lnTo>
                    <a:lnTo>
                      <a:pt x="34" y="90"/>
                    </a:lnTo>
                    <a:lnTo>
                      <a:pt x="38" y="90"/>
                    </a:lnTo>
                    <a:lnTo>
                      <a:pt x="42" y="90"/>
                    </a:lnTo>
                    <a:lnTo>
                      <a:pt x="45" y="90"/>
                    </a:lnTo>
                    <a:lnTo>
                      <a:pt x="49" y="90"/>
                    </a:lnTo>
                    <a:lnTo>
                      <a:pt x="53" y="90"/>
                    </a:lnTo>
                    <a:lnTo>
                      <a:pt x="57" y="90"/>
                    </a:lnTo>
                    <a:lnTo>
                      <a:pt x="60" y="90"/>
                    </a:lnTo>
                    <a:lnTo>
                      <a:pt x="64" y="90"/>
                    </a:lnTo>
                    <a:lnTo>
                      <a:pt x="68" y="90"/>
                    </a:lnTo>
                    <a:lnTo>
                      <a:pt x="72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87" y="90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98" y="90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0"/>
                    </a:lnTo>
                    <a:lnTo>
                      <a:pt x="121" y="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12" name="Rectangle 19"/>
              <p:cNvSpPr>
                <a:spLocks noChangeArrowheads="1"/>
              </p:cNvSpPr>
              <p:nvPr/>
            </p:nvSpPr>
            <p:spPr bwMode="auto">
              <a:xfrm>
                <a:off x="3714" y="3123"/>
                <a:ext cx="145" cy="24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13" name="Rectangle 20"/>
              <p:cNvSpPr>
                <a:spLocks noChangeArrowheads="1"/>
              </p:cNvSpPr>
              <p:nvPr/>
            </p:nvSpPr>
            <p:spPr bwMode="auto">
              <a:xfrm>
                <a:off x="3714" y="3123"/>
                <a:ext cx="145" cy="24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14" name="Rectangle 21"/>
              <p:cNvSpPr>
                <a:spLocks noChangeArrowheads="1"/>
              </p:cNvSpPr>
              <p:nvPr/>
            </p:nvSpPr>
            <p:spPr bwMode="auto">
              <a:xfrm>
                <a:off x="3864" y="3136"/>
                <a:ext cx="83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15" name="Rectangle 22"/>
              <p:cNvSpPr>
                <a:spLocks noChangeArrowheads="1"/>
              </p:cNvSpPr>
              <p:nvPr/>
            </p:nvSpPr>
            <p:spPr bwMode="auto">
              <a:xfrm>
                <a:off x="3864" y="3136"/>
                <a:ext cx="83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16" name="Rectangle 23"/>
              <p:cNvSpPr>
                <a:spLocks noChangeArrowheads="1"/>
              </p:cNvSpPr>
              <p:nvPr/>
            </p:nvSpPr>
            <p:spPr bwMode="auto">
              <a:xfrm>
                <a:off x="3977" y="3136"/>
                <a:ext cx="169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17" name="Rectangle 24"/>
              <p:cNvSpPr>
                <a:spLocks noChangeArrowheads="1"/>
              </p:cNvSpPr>
              <p:nvPr/>
            </p:nvSpPr>
            <p:spPr bwMode="auto">
              <a:xfrm>
                <a:off x="3977" y="3136"/>
                <a:ext cx="169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18" name="Rectangle 25"/>
              <p:cNvSpPr>
                <a:spLocks noChangeArrowheads="1"/>
              </p:cNvSpPr>
              <p:nvPr/>
            </p:nvSpPr>
            <p:spPr bwMode="auto">
              <a:xfrm>
                <a:off x="4178" y="3136"/>
                <a:ext cx="173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19" name="Rectangle 26"/>
              <p:cNvSpPr>
                <a:spLocks noChangeArrowheads="1"/>
              </p:cNvSpPr>
              <p:nvPr/>
            </p:nvSpPr>
            <p:spPr bwMode="auto">
              <a:xfrm>
                <a:off x="4178" y="3136"/>
                <a:ext cx="173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20" name="Rectangle 27"/>
              <p:cNvSpPr>
                <a:spLocks noChangeArrowheads="1"/>
              </p:cNvSpPr>
              <p:nvPr/>
            </p:nvSpPr>
            <p:spPr bwMode="auto">
              <a:xfrm>
                <a:off x="4383" y="3136"/>
                <a:ext cx="62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21" name="Rectangle 28"/>
              <p:cNvSpPr>
                <a:spLocks noChangeArrowheads="1"/>
              </p:cNvSpPr>
              <p:nvPr/>
            </p:nvSpPr>
            <p:spPr bwMode="auto">
              <a:xfrm>
                <a:off x="4383" y="3136"/>
                <a:ext cx="62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22" name="Freeform 29"/>
              <p:cNvSpPr>
                <a:spLocks/>
              </p:cNvSpPr>
              <p:nvPr/>
            </p:nvSpPr>
            <p:spPr bwMode="auto">
              <a:xfrm>
                <a:off x="3804" y="3041"/>
                <a:ext cx="28" cy="9"/>
              </a:xfrm>
              <a:custGeom>
                <a:avLst/>
                <a:gdLst>
                  <a:gd name="T0" fmla="*/ 0 w 28"/>
                  <a:gd name="T1" fmla="*/ 0 h 9"/>
                  <a:gd name="T2" fmla="*/ 0 w 28"/>
                  <a:gd name="T3" fmla="*/ 9 h 9"/>
                  <a:gd name="T4" fmla="*/ 28 w 28"/>
                  <a:gd name="T5" fmla="*/ 9 h 9"/>
                  <a:gd name="T6" fmla="*/ 27 w 28"/>
                  <a:gd name="T7" fmla="*/ 0 h 9"/>
                  <a:gd name="T8" fmla="*/ 0 w 2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9"/>
                  <a:gd name="T17" fmla="*/ 28 w 2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9">
                    <a:moveTo>
                      <a:pt x="0" y="0"/>
                    </a:moveTo>
                    <a:lnTo>
                      <a:pt x="0" y="9"/>
                    </a:lnTo>
                    <a:lnTo>
                      <a:pt x="28" y="9"/>
                    </a:lnTo>
                    <a:lnTo>
                      <a:pt x="2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23" name="Freeform 30"/>
              <p:cNvSpPr>
                <a:spLocks/>
              </p:cNvSpPr>
              <p:nvPr/>
            </p:nvSpPr>
            <p:spPr bwMode="auto">
              <a:xfrm>
                <a:off x="3804" y="3041"/>
                <a:ext cx="28" cy="9"/>
              </a:xfrm>
              <a:custGeom>
                <a:avLst/>
                <a:gdLst>
                  <a:gd name="T0" fmla="*/ 0 w 28"/>
                  <a:gd name="T1" fmla="*/ 0 h 9"/>
                  <a:gd name="T2" fmla="*/ 0 w 28"/>
                  <a:gd name="T3" fmla="*/ 9 h 9"/>
                  <a:gd name="T4" fmla="*/ 28 w 28"/>
                  <a:gd name="T5" fmla="*/ 9 h 9"/>
                  <a:gd name="T6" fmla="*/ 27 w 28"/>
                  <a:gd name="T7" fmla="*/ 0 h 9"/>
                  <a:gd name="T8" fmla="*/ 0 w 2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9"/>
                  <a:gd name="T17" fmla="*/ 28 w 2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9">
                    <a:moveTo>
                      <a:pt x="0" y="0"/>
                    </a:moveTo>
                    <a:lnTo>
                      <a:pt x="0" y="9"/>
                    </a:lnTo>
                    <a:lnTo>
                      <a:pt x="28" y="9"/>
                    </a:lnTo>
                    <a:lnTo>
                      <a:pt x="27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24" name="Freeform 31"/>
              <p:cNvSpPr>
                <a:spLocks/>
              </p:cNvSpPr>
              <p:nvPr/>
            </p:nvSpPr>
            <p:spPr bwMode="auto">
              <a:xfrm>
                <a:off x="3817" y="3041"/>
                <a:ext cx="4" cy="9"/>
              </a:xfrm>
              <a:custGeom>
                <a:avLst/>
                <a:gdLst>
                  <a:gd name="T0" fmla="*/ 2 w 4"/>
                  <a:gd name="T1" fmla="*/ 0 h 9"/>
                  <a:gd name="T2" fmla="*/ 4 w 4"/>
                  <a:gd name="T3" fmla="*/ 9 h 9"/>
                  <a:gd name="T4" fmla="*/ 2 w 4"/>
                  <a:gd name="T5" fmla="*/ 9 h 9"/>
                  <a:gd name="T6" fmla="*/ 0 w 4"/>
                  <a:gd name="T7" fmla="*/ 0 h 9"/>
                  <a:gd name="T8" fmla="*/ 2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9"/>
                  <a:gd name="T17" fmla="*/ 4 w 4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9">
                    <a:moveTo>
                      <a:pt x="2" y="0"/>
                    </a:moveTo>
                    <a:lnTo>
                      <a:pt x="4" y="9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25" name="Freeform 32"/>
              <p:cNvSpPr>
                <a:spLocks/>
              </p:cNvSpPr>
              <p:nvPr/>
            </p:nvSpPr>
            <p:spPr bwMode="auto">
              <a:xfrm>
                <a:off x="3817" y="3041"/>
                <a:ext cx="4" cy="9"/>
              </a:xfrm>
              <a:custGeom>
                <a:avLst/>
                <a:gdLst>
                  <a:gd name="T0" fmla="*/ 2 w 4"/>
                  <a:gd name="T1" fmla="*/ 0 h 9"/>
                  <a:gd name="T2" fmla="*/ 4 w 4"/>
                  <a:gd name="T3" fmla="*/ 9 h 9"/>
                  <a:gd name="T4" fmla="*/ 2 w 4"/>
                  <a:gd name="T5" fmla="*/ 9 h 9"/>
                  <a:gd name="T6" fmla="*/ 0 w 4"/>
                  <a:gd name="T7" fmla="*/ 0 h 9"/>
                  <a:gd name="T8" fmla="*/ 2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9"/>
                  <a:gd name="T17" fmla="*/ 4 w 4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9">
                    <a:moveTo>
                      <a:pt x="2" y="0"/>
                    </a:moveTo>
                    <a:lnTo>
                      <a:pt x="4" y="9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26" name="Line 33"/>
              <p:cNvSpPr>
                <a:spLocks noChangeShapeType="1"/>
              </p:cNvSpPr>
              <p:nvPr/>
            </p:nvSpPr>
            <p:spPr bwMode="auto">
              <a:xfrm>
                <a:off x="3746" y="3093"/>
                <a:ext cx="9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34"/>
              <p:cNvSpPr>
                <a:spLocks/>
              </p:cNvSpPr>
              <p:nvPr/>
            </p:nvSpPr>
            <p:spPr bwMode="auto">
              <a:xfrm>
                <a:off x="3740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10 w 13"/>
                  <a:gd name="T3" fmla="*/ 0 h 8"/>
                  <a:gd name="T4" fmla="*/ 12 w 13"/>
                  <a:gd name="T5" fmla="*/ 0 h 8"/>
                  <a:gd name="T6" fmla="*/ 12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2 w 13"/>
                  <a:gd name="T15" fmla="*/ 8 h 8"/>
                  <a:gd name="T16" fmla="*/ 12 w 13"/>
                  <a:gd name="T17" fmla="*/ 8 h 8"/>
                  <a:gd name="T18" fmla="*/ 10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28" name="Freeform 35"/>
              <p:cNvSpPr>
                <a:spLocks/>
              </p:cNvSpPr>
              <p:nvPr/>
            </p:nvSpPr>
            <p:spPr bwMode="auto">
              <a:xfrm>
                <a:off x="3740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10 w 13"/>
                  <a:gd name="T3" fmla="*/ 0 h 8"/>
                  <a:gd name="T4" fmla="*/ 12 w 13"/>
                  <a:gd name="T5" fmla="*/ 0 h 8"/>
                  <a:gd name="T6" fmla="*/ 12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2 w 13"/>
                  <a:gd name="T15" fmla="*/ 8 h 8"/>
                  <a:gd name="T16" fmla="*/ 12 w 13"/>
                  <a:gd name="T17" fmla="*/ 8 h 8"/>
                  <a:gd name="T18" fmla="*/ 10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29" name="Freeform 36"/>
              <p:cNvSpPr>
                <a:spLocks/>
              </p:cNvSpPr>
              <p:nvPr/>
            </p:nvSpPr>
            <p:spPr bwMode="auto">
              <a:xfrm>
                <a:off x="3838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2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2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30" name="Freeform 37"/>
              <p:cNvSpPr>
                <a:spLocks/>
              </p:cNvSpPr>
              <p:nvPr/>
            </p:nvSpPr>
            <p:spPr bwMode="auto">
              <a:xfrm>
                <a:off x="3838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2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2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31" name="Freeform 38"/>
              <p:cNvSpPr>
                <a:spLocks/>
              </p:cNvSpPr>
              <p:nvPr/>
            </p:nvSpPr>
            <p:spPr bwMode="auto">
              <a:xfrm>
                <a:off x="3817" y="3132"/>
                <a:ext cx="14" cy="8"/>
              </a:xfrm>
              <a:custGeom>
                <a:avLst/>
                <a:gdLst>
                  <a:gd name="T0" fmla="*/ 4 w 14"/>
                  <a:gd name="T1" fmla="*/ 0 h 8"/>
                  <a:gd name="T2" fmla="*/ 10 w 14"/>
                  <a:gd name="T3" fmla="*/ 0 h 8"/>
                  <a:gd name="T4" fmla="*/ 12 w 14"/>
                  <a:gd name="T5" fmla="*/ 0 h 8"/>
                  <a:gd name="T6" fmla="*/ 12 w 14"/>
                  <a:gd name="T7" fmla="*/ 0 h 8"/>
                  <a:gd name="T8" fmla="*/ 14 w 14"/>
                  <a:gd name="T9" fmla="*/ 2 h 8"/>
                  <a:gd name="T10" fmla="*/ 14 w 14"/>
                  <a:gd name="T11" fmla="*/ 4 h 8"/>
                  <a:gd name="T12" fmla="*/ 14 w 14"/>
                  <a:gd name="T13" fmla="*/ 6 h 8"/>
                  <a:gd name="T14" fmla="*/ 12 w 14"/>
                  <a:gd name="T15" fmla="*/ 8 h 8"/>
                  <a:gd name="T16" fmla="*/ 12 w 14"/>
                  <a:gd name="T17" fmla="*/ 8 h 8"/>
                  <a:gd name="T18" fmla="*/ 10 w 14"/>
                  <a:gd name="T19" fmla="*/ 8 h 8"/>
                  <a:gd name="T20" fmla="*/ 4 w 14"/>
                  <a:gd name="T21" fmla="*/ 8 h 8"/>
                  <a:gd name="T22" fmla="*/ 2 w 14"/>
                  <a:gd name="T23" fmla="*/ 8 h 8"/>
                  <a:gd name="T24" fmla="*/ 2 w 14"/>
                  <a:gd name="T25" fmla="*/ 8 h 8"/>
                  <a:gd name="T26" fmla="*/ 0 w 14"/>
                  <a:gd name="T27" fmla="*/ 6 h 8"/>
                  <a:gd name="T28" fmla="*/ 0 w 14"/>
                  <a:gd name="T29" fmla="*/ 4 h 8"/>
                  <a:gd name="T30" fmla="*/ 0 w 14"/>
                  <a:gd name="T31" fmla="*/ 2 h 8"/>
                  <a:gd name="T32" fmla="*/ 2 w 14"/>
                  <a:gd name="T33" fmla="*/ 0 h 8"/>
                  <a:gd name="T34" fmla="*/ 2 w 14"/>
                  <a:gd name="T35" fmla="*/ 0 h 8"/>
                  <a:gd name="T36" fmla="*/ 4 w 14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8"/>
                  <a:gd name="T59" fmla="*/ 14 w 14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32" name="Freeform 39"/>
              <p:cNvSpPr>
                <a:spLocks/>
              </p:cNvSpPr>
              <p:nvPr/>
            </p:nvSpPr>
            <p:spPr bwMode="auto">
              <a:xfrm>
                <a:off x="3817" y="3132"/>
                <a:ext cx="14" cy="8"/>
              </a:xfrm>
              <a:custGeom>
                <a:avLst/>
                <a:gdLst>
                  <a:gd name="T0" fmla="*/ 4 w 14"/>
                  <a:gd name="T1" fmla="*/ 0 h 8"/>
                  <a:gd name="T2" fmla="*/ 10 w 14"/>
                  <a:gd name="T3" fmla="*/ 0 h 8"/>
                  <a:gd name="T4" fmla="*/ 12 w 14"/>
                  <a:gd name="T5" fmla="*/ 0 h 8"/>
                  <a:gd name="T6" fmla="*/ 12 w 14"/>
                  <a:gd name="T7" fmla="*/ 0 h 8"/>
                  <a:gd name="T8" fmla="*/ 14 w 14"/>
                  <a:gd name="T9" fmla="*/ 2 h 8"/>
                  <a:gd name="T10" fmla="*/ 14 w 14"/>
                  <a:gd name="T11" fmla="*/ 4 h 8"/>
                  <a:gd name="T12" fmla="*/ 14 w 14"/>
                  <a:gd name="T13" fmla="*/ 6 h 8"/>
                  <a:gd name="T14" fmla="*/ 12 w 14"/>
                  <a:gd name="T15" fmla="*/ 8 h 8"/>
                  <a:gd name="T16" fmla="*/ 12 w 14"/>
                  <a:gd name="T17" fmla="*/ 8 h 8"/>
                  <a:gd name="T18" fmla="*/ 10 w 14"/>
                  <a:gd name="T19" fmla="*/ 8 h 8"/>
                  <a:gd name="T20" fmla="*/ 4 w 14"/>
                  <a:gd name="T21" fmla="*/ 8 h 8"/>
                  <a:gd name="T22" fmla="*/ 2 w 14"/>
                  <a:gd name="T23" fmla="*/ 8 h 8"/>
                  <a:gd name="T24" fmla="*/ 2 w 14"/>
                  <a:gd name="T25" fmla="*/ 8 h 8"/>
                  <a:gd name="T26" fmla="*/ 0 w 14"/>
                  <a:gd name="T27" fmla="*/ 6 h 8"/>
                  <a:gd name="T28" fmla="*/ 0 w 14"/>
                  <a:gd name="T29" fmla="*/ 4 h 8"/>
                  <a:gd name="T30" fmla="*/ 0 w 14"/>
                  <a:gd name="T31" fmla="*/ 2 h 8"/>
                  <a:gd name="T32" fmla="*/ 2 w 14"/>
                  <a:gd name="T33" fmla="*/ 0 h 8"/>
                  <a:gd name="T34" fmla="*/ 2 w 14"/>
                  <a:gd name="T35" fmla="*/ 0 h 8"/>
                  <a:gd name="T36" fmla="*/ 4 w 14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8"/>
                  <a:gd name="T59" fmla="*/ 14 w 14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33" name="Freeform 40"/>
              <p:cNvSpPr>
                <a:spLocks/>
              </p:cNvSpPr>
              <p:nvPr/>
            </p:nvSpPr>
            <p:spPr bwMode="auto">
              <a:xfrm>
                <a:off x="3799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1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1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34" name="Freeform 41"/>
              <p:cNvSpPr>
                <a:spLocks/>
              </p:cNvSpPr>
              <p:nvPr/>
            </p:nvSpPr>
            <p:spPr bwMode="auto">
              <a:xfrm>
                <a:off x="3799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1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1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35" name="Freeform 42"/>
              <p:cNvSpPr>
                <a:spLocks/>
              </p:cNvSpPr>
              <p:nvPr/>
            </p:nvSpPr>
            <p:spPr bwMode="auto">
              <a:xfrm>
                <a:off x="3761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9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9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36" name="Freeform 43"/>
              <p:cNvSpPr>
                <a:spLocks/>
              </p:cNvSpPr>
              <p:nvPr/>
            </p:nvSpPr>
            <p:spPr bwMode="auto">
              <a:xfrm>
                <a:off x="3761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9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9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37" name="Freeform 44"/>
              <p:cNvSpPr>
                <a:spLocks/>
              </p:cNvSpPr>
              <p:nvPr/>
            </p:nvSpPr>
            <p:spPr bwMode="auto">
              <a:xfrm>
                <a:off x="3720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3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3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3 w 13"/>
                  <a:gd name="T23" fmla="*/ 8 h 8"/>
                  <a:gd name="T24" fmla="*/ 1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1 w 13"/>
                  <a:gd name="T33" fmla="*/ 0 h 8"/>
                  <a:gd name="T34" fmla="*/ 3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38" name="Freeform 45"/>
              <p:cNvSpPr>
                <a:spLocks/>
              </p:cNvSpPr>
              <p:nvPr/>
            </p:nvSpPr>
            <p:spPr bwMode="auto">
              <a:xfrm>
                <a:off x="3720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3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3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3 w 13"/>
                  <a:gd name="T23" fmla="*/ 8 h 8"/>
                  <a:gd name="T24" fmla="*/ 1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1 w 13"/>
                  <a:gd name="T33" fmla="*/ 0 h 8"/>
                  <a:gd name="T34" fmla="*/ 3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39" name="Freeform 46"/>
              <p:cNvSpPr>
                <a:spLocks/>
              </p:cNvSpPr>
              <p:nvPr/>
            </p:nvSpPr>
            <p:spPr bwMode="auto">
              <a:xfrm>
                <a:off x="373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5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5 w 5"/>
                  <a:gd name="T13" fmla="*/ 0 h 6"/>
                  <a:gd name="T14" fmla="*/ 3 w 5"/>
                  <a:gd name="T15" fmla="*/ 0 h 6"/>
                  <a:gd name="T16" fmla="*/ 3 w 5"/>
                  <a:gd name="T17" fmla="*/ 0 h 6"/>
                  <a:gd name="T18" fmla="*/ 1 w 5"/>
                  <a:gd name="T19" fmla="*/ 0 h 6"/>
                  <a:gd name="T20" fmla="*/ 0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0 w 5"/>
                  <a:gd name="T29" fmla="*/ 6 h 6"/>
                  <a:gd name="T30" fmla="*/ 1 w 5"/>
                  <a:gd name="T31" fmla="*/ 6 h 6"/>
                  <a:gd name="T32" fmla="*/ 3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40" name="Freeform 47"/>
              <p:cNvSpPr>
                <a:spLocks/>
              </p:cNvSpPr>
              <p:nvPr/>
            </p:nvSpPr>
            <p:spPr bwMode="auto">
              <a:xfrm>
                <a:off x="373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3 w 5"/>
                  <a:gd name="T5" fmla="*/ 6 h 6"/>
                  <a:gd name="T6" fmla="*/ 5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5 w 5"/>
                  <a:gd name="T15" fmla="*/ 0 h 6"/>
                  <a:gd name="T16" fmla="*/ 3 w 5"/>
                  <a:gd name="T17" fmla="*/ 0 h 6"/>
                  <a:gd name="T18" fmla="*/ 3 w 5"/>
                  <a:gd name="T19" fmla="*/ 0 h 6"/>
                  <a:gd name="T20" fmla="*/ 1 w 5"/>
                  <a:gd name="T21" fmla="*/ 0 h 6"/>
                  <a:gd name="T22" fmla="*/ 0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0 w 5"/>
                  <a:gd name="T31" fmla="*/ 6 h 6"/>
                  <a:gd name="T32" fmla="*/ 1 w 5"/>
                  <a:gd name="T33" fmla="*/ 6 h 6"/>
                  <a:gd name="T34" fmla="*/ 3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41" name="Freeform 48"/>
              <p:cNvSpPr>
                <a:spLocks/>
              </p:cNvSpPr>
              <p:nvPr/>
            </p:nvSpPr>
            <p:spPr bwMode="auto">
              <a:xfrm>
                <a:off x="374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42" name="Freeform 49"/>
              <p:cNvSpPr>
                <a:spLocks/>
              </p:cNvSpPr>
              <p:nvPr/>
            </p:nvSpPr>
            <p:spPr bwMode="auto">
              <a:xfrm>
                <a:off x="374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43" name="Freeform 50"/>
              <p:cNvSpPr>
                <a:spLocks/>
              </p:cNvSpPr>
              <p:nvPr/>
            </p:nvSpPr>
            <p:spPr bwMode="auto">
              <a:xfrm>
                <a:off x="375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6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6 w 6"/>
                  <a:gd name="T13" fmla="*/ 0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2 w 6"/>
                  <a:gd name="T29" fmla="*/ 6 h 6"/>
                  <a:gd name="T30" fmla="*/ 2 w 6"/>
                  <a:gd name="T31" fmla="*/ 6 h 6"/>
                  <a:gd name="T32" fmla="*/ 4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44" name="Freeform 51"/>
              <p:cNvSpPr>
                <a:spLocks/>
              </p:cNvSpPr>
              <p:nvPr/>
            </p:nvSpPr>
            <p:spPr bwMode="auto">
              <a:xfrm>
                <a:off x="375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6 w 6"/>
                  <a:gd name="T15" fmla="*/ 0 h 6"/>
                  <a:gd name="T16" fmla="*/ 4 w 6"/>
                  <a:gd name="T17" fmla="*/ 0 h 6"/>
                  <a:gd name="T18" fmla="*/ 4 w 6"/>
                  <a:gd name="T19" fmla="*/ 0 h 6"/>
                  <a:gd name="T20" fmla="*/ 2 w 6"/>
                  <a:gd name="T21" fmla="*/ 0 h 6"/>
                  <a:gd name="T22" fmla="*/ 2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2 w 6"/>
                  <a:gd name="T31" fmla="*/ 6 h 6"/>
                  <a:gd name="T32" fmla="*/ 2 w 6"/>
                  <a:gd name="T33" fmla="*/ 6 h 6"/>
                  <a:gd name="T34" fmla="*/ 4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45" name="Freeform 52"/>
              <p:cNvSpPr>
                <a:spLocks/>
              </p:cNvSpPr>
              <p:nvPr/>
            </p:nvSpPr>
            <p:spPr bwMode="auto">
              <a:xfrm>
                <a:off x="3763" y="3102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4 w 5"/>
                  <a:gd name="T3" fmla="*/ 6 h 6"/>
                  <a:gd name="T4" fmla="*/ 4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4 w 5"/>
                  <a:gd name="T13" fmla="*/ 0 h 6"/>
                  <a:gd name="T14" fmla="*/ 4 w 5"/>
                  <a:gd name="T15" fmla="*/ 0 h 6"/>
                  <a:gd name="T16" fmla="*/ 2 w 5"/>
                  <a:gd name="T17" fmla="*/ 0 h 6"/>
                  <a:gd name="T18" fmla="*/ 2 w 5"/>
                  <a:gd name="T19" fmla="*/ 0 h 6"/>
                  <a:gd name="T20" fmla="*/ 0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0 w 5"/>
                  <a:gd name="T29" fmla="*/ 6 h 6"/>
                  <a:gd name="T30" fmla="*/ 2 w 5"/>
                  <a:gd name="T31" fmla="*/ 6 h 6"/>
                  <a:gd name="T32" fmla="*/ 2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2" y="6"/>
                    </a:moveTo>
                    <a:lnTo>
                      <a:pt x="4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46" name="Freeform 53"/>
              <p:cNvSpPr>
                <a:spLocks/>
              </p:cNvSpPr>
              <p:nvPr/>
            </p:nvSpPr>
            <p:spPr bwMode="auto">
              <a:xfrm>
                <a:off x="3763" y="3102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2 w 5"/>
                  <a:gd name="T3" fmla="*/ 6 h 6"/>
                  <a:gd name="T4" fmla="*/ 4 w 5"/>
                  <a:gd name="T5" fmla="*/ 6 h 6"/>
                  <a:gd name="T6" fmla="*/ 4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4 w 5"/>
                  <a:gd name="T15" fmla="*/ 0 h 6"/>
                  <a:gd name="T16" fmla="*/ 4 w 5"/>
                  <a:gd name="T17" fmla="*/ 0 h 6"/>
                  <a:gd name="T18" fmla="*/ 2 w 5"/>
                  <a:gd name="T19" fmla="*/ 0 h 6"/>
                  <a:gd name="T20" fmla="*/ 2 w 5"/>
                  <a:gd name="T21" fmla="*/ 0 h 6"/>
                  <a:gd name="T22" fmla="*/ 0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0 w 5"/>
                  <a:gd name="T31" fmla="*/ 6 h 6"/>
                  <a:gd name="T32" fmla="*/ 2 w 5"/>
                  <a:gd name="T33" fmla="*/ 6 h 6"/>
                  <a:gd name="T34" fmla="*/ 2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47" name="Freeform 54"/>
              <p:cNvSpPr>
                <a:spLocks/>
              </p:cNvSpPr>
              <p:nvPr/>
            </p:nvSpPr>
            <p:spPr bwMode="auto">
              <a:xfrm>
                <a:off x="377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48" name="Freeform 55"/>
              <p:cNvSpPr>
                <a:spLocks/>
              </p:cNvSpPr>
              <p:nvPr/>
            </p:nvSpPr>
            <p:spPr bwMode="auto">
              <a:xfrm>
                <a:off x="377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49" name="Freeform 56"/>
              <p:cNvSpPr>
                <a:spLocks/>
              </p:cNvSpPr>
              <p:nvPr/>
            </p:nvSpPr>
            <p:spPr bwMode="auto">
              <a:xfrm>
                <a:off x="379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5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5 w 5"/>
                  <a:gd name="T13" fmla="*/ 0 h 6"/>
                  <a:gd name="T14" fmla="*/ 3 w 5"/>
                  <a:gd name="T15" fmla="*/ 0 h 6"/>
                  <a:gd name="T16" fmla="*/ 3 w 5"/>
                  <a:gd name="T17" fmla="*/ 0 h 6"/>
                  <a:gd name="T18" fmla="*/ 2 w 5"/>
                  <a:gd name="T19" fmla="*/ 0 h 6"/>
                  <a:gd name="T20" fmla="*/ 2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2 w 5"/>
                  <a:gd name="T29" fmla="*/ 6 h 6"/>
                  <a:gd name="T30" fmla="*/ 2 w 5"/>
                  <a:gd name="T31" fmla="*/ 6 h 6"/>
                  <a:gd name="T32" fmla="*/ 3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50" name="Freeform 57"/>
              <p:cNvSpPr>
                <a:spLocks/>
              </p:cNvSpPr>
              <p:nvPr/>
            </p:nvSpPr>
            <p:spPr bwMode="auto">
              <a:xfrm>
                <a:off x="379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3 w 5"/>
                  <a:gd name="T5" fmla="*/ 6 h 6"/>
                  <a:gd name="T6" fmla="*/ 5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5 w 5"/>
                  <a:gd name="T15" fmla="*/ 0 h 6"/>
                  <a:gd name="T16" fmla="*/ 3 w 5"/>
                  <a:gd name="T17" fmla="*/ 0 h 6"/>
                  <a:gd name="T18" fmla="*/ 3 w 5"/>
                  <a:gd name="T19" fmla="*/ 0 h 6"/>
                  <a:gd name="T20" fmla="*/ 2 w 5"/>
                  <a:gd name="T21" fmla="*/ 0 h 6"/>
                  <a:gd name="T22" fmla="*/ 2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2 w 5"/>
                  <a:gd name="T31" fmla="*/ 6 h 6"/>
                  <a:gd name="T32" fmla="*/ 2 w 5"/>
                  <a:gd name="T33" fmla="*/ 6 h 6"/>
                  <a:gd name="T34" fmla="*/ 3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51" name="Freeform 58"/>
              <p:cNvSpPr>
                <a:spLocks/>
              </p:cNvSpPr>
              <p:nvPr/>
            </p:nvSpPr>
            <p:spPr bwMode="auto">
              <a:xfrm>
                <a:off x="380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52" name="Freeform 59"/>
              <p:cNvSpPr>
                <a:spLocks/>
              </p:cNvSpPr>
              <p:nvPr/>
            </p:nvSpPr>
            <p:spPr bwMode="auto">
              <a:xfrm>
                <a:off x="380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53" name="Freeform 60"/>
              <p:cNvSpPr>
                <a:spLocks/>
              </p:cNvSpPr>
              <p:nvPr/>
            </p:nvSpPr>
            <p:spPr bwMode="auto">
              <a:xfrm>
                <a:off x="3814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5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5 w 5"/>
                  <a:gd name="T13" fmla="*/ 0 h 6"/>
                  <a:gd name="T14" fmla="*/ 3 w 5"/>
                  <a:gd name="T15" fmla="*/ 0 h 6"/>
                  <a:gd name="T16" fmla="*/ 3 w 5"/>
                  <a:gd name="T17" fmla="*/ 0 h 6"/>
                  <a:gd name="T18" fmla="*/ 1 w 5"/>
                  <a:gd name="T19" fmla="*/ 0 h 6"/>
                  <a:gd name="T20" fmla="*/ 1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1 w 5"/>
                  <a:gd name="T29" fmla="*/ 6 h 6"/>
                  <a:gd name="T30" fmla="*/ 1 w 5"/>
                  <a:gd name="T31" fmla="*/ 6 h 6"/>
                  <a:gd name="T32" fmla="*/ 3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54" name="Freeform 61"/>
              <p:cNvSpPr>
                <a:spLocks/>
              </p:cNvSpPr>
              <p:nvPr/>
            </p:nvSpPr>
            <p:spPr bwMode="auto">
              <a:xfrm>
                <a:off x="3814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3 w 5"/>
                  <a:gd name="T5" fmla="*/ 6 h 6"/>
                  <a:gd name="T6" fmla="*/ 5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5 w 5"/>
                  <a:gd name="T15" fmla="*/ 0 h 6"/>
                  <a:gd name="T16" fmla="*/ 3 w 5"/>
                  <a:gd name="T17" fmla="*/ 0 h 6"/>
                  <a:gd name="T18" fmla="*/ 3 w 5"/>
                  <a:gd name="T19" fmla="*/ 0 h 6"/>
                  <a:gd name="T20" fmla="*/ 1 w 5"/>
                  <a:gd name="T21" fmla="*/ 0 h 6"/>
                  <a:gd name="T22" fmla="*/ 1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1 w 5"/>
                  <a:gd name="T31" fmla="*/ 6 h 6"/>
                  <a:gd name="T32" fmla="*/ 1 w 5"/>
                  <a:gd name="T33" fmla="*/ 6 h 6"/>
                  <a:gd name="T34" fmla="*/ 3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55" name="Freeform 62"/>
              <p:cNvSpPr>
                <a:spLocks/>
              </p:cNvSpPr>
              <p:nvPr/>
            </p:nvSpPr>
            <p:spPr bwMode="auto">
              <a:xfrm>
                <a:off x="382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6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6 w 6"/>
                  <a:gd name="T13" fmla="*/ 0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2 w 6"/>
                  <a:gd name="T29" fmla="*/ 6 h 6"/>
                  <a:gd name="T30" fmla="*/ 2 w 6"/>
                  <a:gd name="T31" fmla="*/ 6 h 6"/>
                  <a:gd name="T32" fmla="*/ 4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56" name="Freeform 63"/>
              <p:cNvSpPr>
                <a:spLocks/>
              </p:cNvSpPr>
              <p:nvPr/>
            </p:nvSpPr>
            <p:spPr bwMode="auto">
              <a:xfrm>
                <a:off x="382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6 w 6"/>
                  <a:gd name="T15" fmla="*/ 0 h 6"/>
                  <a:gd name="T16" fmla="*/ 4 w 6"/>
                  <a:gd name="T17" fmla="*/ 0 h 6"/>
                  <a:gd name="T18" fmla="*/ 4 w 6"/>
                  <a:gd name="T19" fmla="*/ 0 h 6"/>
                  <a:gd name="T20" fmla="*/ 2 w 6"/>
                  <a:gd name="T21" fmla="*/ 0 h 6"/>
                  <a:gd name="T22" fmla="*/ 2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2 w 6"/>
                  <a:gd name="T31" fmla="*/ 6 h 6"/>
                  <a:gd name="T32" fmla="*/ 2 w 6"/>
                  <a:gd name="T33" fmla="*/ 6 h 6"/>
                  <a:gd name="T34" fmla="*/ 4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57" name="Freeform 64"/>
              <p:cNvSpPr>
                <a:spLocks/>
              </p:cNvSpPr>
              <p:nvPr/>
            </p:nvSpPr>
            <p:spPr bwMode="auto">
              <a:xfrm>
                <a:off x="383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58" name="Freeform 65"/>
              <p:cNvSpPr>
                <a:spLocks/>
              </p:cNvSpPr>
              <p:nvPr/>
            </p:nvSpPr>
            <p:spPr bwMode="auto">
              <a:xfrm>
                <a:off x="383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59" name="Freeform 66"/>
              <p:cNvSpPr>
                <a:spLocks/>
              </p:cNvSpPr>
              <p:nvPr/>
            </p:nvSpPr>
            <p:spPr bwMode="auto">
              <a:xfrm>
                <a:off x="375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4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6 w 6"/>
                  <a:gd name="T13" fmla="*/ 2 h 5"/>
                  <a:gd name="T14" fmla="*/ 4 w 6"/>
                  <a:gd name="T15" fmla="*/ 0 h 5"/>
                  <a:gd name="T16" fmla="*/ 2 w 6"/>
                  <a:gd name="T17" fmla="*/ 0 h 5"/>
                  <a:gd name="T18" fmla="*/ 2 w 6"/>
                  <a:gd name="T19" fmla="*/ 0 h 5"/>
                  <a:gd name="T20" fmla="*/ 0 w 6"/>
                  <a:gd name="T21" fmla="*/ 2 h 5"/>
                  <a:gd name="T22" fmla="*/ 0 w 6"/>
                  <a:gd name="T23" fmla="*/ 2 h 5"/>
                  <a:gd name="T24" fmla="*/ 0 w 6"/>
                  <a:gd name="T25" fmla="*/ 3 h 5"/>
                  <a:gd name="T26" fmla="*/ 0 w 6"/>
                  <a:gd name="T27" fmla="*/ 5 h 5"/>
                  <a:gd name="T28" fmla="*/ 0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2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60" name="Freeform 67"/>
              <p:cNvSpPr>
                <a:spLocks/>
              </p:cNvSpPr>
              <p:nvPr/>
            </p:nvSpPr>
            <p:spPr bwMode="auto">
              <a:xfrm>
                <a:off x="375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2 w 6"/>
                  <a:gd name="T3" fmla="*/ 5 h 5"/>
                  <a:gd name="T4" fmla="*/ 4 w 6"/>
                  <a:gd name="T5" fmla="*/ 5 h 5"/>
                  <a:gd name="T6" fmla="*/ 6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0 h 5"/>
                  <a:gd name="T22" fmla="*/ 0 w 6"/>
                  <a:gd name="T23" fmla="*/ 2 h 5"/>
                  <a:gd name="T24" fmla="*/ 0 w 6"/>
                  <a:gd name="T25" fmla="*/ 2 h 5"/>
                  <a:gd name="T26" fmla="*/ 0 w 6"/>
                  <a:gd name="T27" fmla="*/ 3 h 5"/>
                  <a:gd name="T28" fmla="*/ 0 w 6"/>
                  <a:gd name="T29" fmla="*/ 5 h 5"/>
                  <a:gd name="T30" fmla="*/ 0 w 6"/>
                  <a:gd name="T31" fmla="*/ 5 h 5"/>
                  <a:gd name="T32" fmla="*/ 2 w 6"/>
                  <a:gd name="T33" fmla="*/ 5 h 5"/>
                  <a:gd name="T34" fmla="*/ 2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61" name="Freeform 68"/>
              <p:cNvSpPr>
                <a:spLocks/>
              </p:cNvSpPr>
              <p:nvPr/>
            </p:nvSpPr>
            <p:spPr bwMode="auto">
              <a:xfrm>
                <a:off x="3763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4 w 5"/>
                  <a:gd name="T3" fmla="*/ 5 h 5"/>
                  <a:gd name="T4" fmla="*/ 4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4 w 5"/>
                  <a:gd name="T13" fmla="*/ 2 h 5"/>
                  <a:gd name="T14" fmla="*/ 4 w 5"/>
                  <a:gd name="T15" fmla="*/ 0 h 5"/>
                  <a:gd name="T16" fmla="*/ 2 w 5"/>
                  <a:gd name="T17" fmla="*/ 0 h 5"/>
                  <a:gd name="T18" fmla="*/ 2 w 5"/>
                  <a:gd name="T19" fmla="*/ 0 h 5"/>
                  <a:gd name="T20" fmla="*/ 0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5 h 5"/>
                  <a:gd name="T28" fmla="*/ 0 w 5"/>
                  <a:gd name="T29" fmla="*/ 5 h 5"/>
                  <a:gd name="T30" fmla="*/ 2 w 5"/>
                  <a:gd name="T31" fmla="*/ 5 h 5"/>
                  <a:gd name="T32" fmla="*/ 2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2" y="5"/>
                    </a:move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62" name="Freeform 69"/>
              <p:cNvSpPr>
                <a:spLocks/>
              </p:cNvSpPr>
              <p:nvPr/>
            </p:nvSpPr>
            <p:spPr bwMode="auto">
              <a:xfrm>
                <a:off x="3763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2 w 5"/>
                  <a:gd name="T3" fmla="*/ 5 h 5"/>
                  <a:gd name="T4" fmla="*/ 4 w 5"/>
                  <a:gd name="T5" fmla="*/ 5 h 5"/>
                  <a:gd name="T6" fmla="*/ 4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4 w 5"/>
                  <a:gd name="T15" fmla="*/ 2 h 5"/>
                  <a:gd name="T16" fmla="*/ 4 w 5"/>
                  <a:gd name="T17" fmla="*/ 0 h 5"/>
                  <a:gd name="T18" fmla="*/ 2 w 5"/>
                  <a:gd name="T19" fmla="*/ 0 h 5"/>
                  <a:gd name="T20" fmla="*/ 2 w 5"/>
                  <a:gd name="T21" fmla="*/ 0 h 5"/>
                  <a:gd name="T22" fmla="*/ 0 w 5"/>
                  <a:gd name="T23" fmla="*/ 2 h 5"/>
                  <a:gd name="T24" fmla="*/ 0 w 5"/>
                  <a:gd name="T25" fmla="*/ 2 h 5"/>
                  <a:gd name="T26" fmla="*/ 0 w 5"/>
                  <a:gd name="T27" fmla="*/ 3 h 5"/>
                  <a:gd name="T28" fmla="*/ 0 w 5"/>
                  <a:gd name="T29" fmla="*/ 5 h 5"/>
                  <a:gd name="T30" fmla="*/ 0 w 5"/>
                  <a:gd name="T31" fmla="*/ 5 h 5"/>
                  <a:gd name="T32" fmla="*/ 2 w 5"/>
                  <a:gd name="T33" fmla="*/ 5 h 5"/>
                  <a:gd name="T34" fmla="*/ 2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63" name="Freeform 70"/>
              <p:cNvSpPr>
                <a:spLocks/>
              </p:cNvSpPr>
              <p:nvPr/>
            </p:nvSpPr>
            <p:spPr bwMode="auto">
              <a:xfrm>
                <a:off x="3770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6 w 6"/>
                  <a:gd name="T13" fmla="*/ 2 h 5"/>
                  <a:gd name="T14" fmla="*/ 4 w 6"/>
                  <a:gd name="T15" fmla="*/ 0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2 h 5"/>
                  <a:gd name="T22" fmla="*/ 2 w 6"/>
                  <a:gd name="T23" fmla="*/ 2 h 5"/>
                  <a:gd name="T24" fmla="*/ 0 w 6"/>
                  <a:gd name="T25" fmla="*/ 3 h 5"/>
                  <a:gd name="T26" fmla="*/ 2 w 6"/>
                  <a:gd name="T27" fmla="*/ 5 h 5"/>
                  <a:gd name="T28" fmla="*/ 2 w 6"/>
                  <a:gd name="T29" fmla="*/ 5 h 5"/>
                  <a:gd name="T30" fmla="*/ 2 w 6"/>
                  <a:gd name="T31" fmla="*/ 5 h 5"/>
                  <a:gd name="T32" fmla="*/ 4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4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64" name="Freeform 71"/>
              <p:cNvSpPr>
                <a:spLocks/>
              </p:cNvSpPr>
              <p:nvPr/>
            </p:nvSpPr>
            <p:spPr bwMode="auto">
              <a:xfrm>
                <a:off x="3770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4 w 6"/>
                  <a:gd name="T5" fmla="*/ 5 h 5"/>
                  <a:gd name="T6" fmla="*/ 6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4 w 6"/>
                  <a:gd name="T17" fmla="*/ 0 h 5"/>
                  <a:gd name="T18" fmla="*/ 4 w 6"/>
                  <a:gd name="T19" fmla="*/ 0 h 5"/>
                  <a:gd name="T20" fmla="*/ 2 w 6"/>
                  <a:gd name="T21" fmla="*/ 0 h 5"/>
                  <a:gd name="T22" fmla="*/ 2 w 6"/>
                  <a:gd name="T23" fmla="*/ 2 h 5"/>
                  <a:gd name="T24" fmla="*/ 2 w 6"/>
                  <a:gd name="T25" fmla="*/ 2 h 5"/>
                  <a:gd name="T26" fmla="*/ 0 w 6"/>
                  <a:gd name="T27" fmla="*/ 3 h 5"/>
                  <a:gd name="T28" fmla="*/ 2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4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4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65" name="Freeform 72"/>
              <p:cNvSpPr>
                <a:spLocks/>
              </p:cNvSpPr>
              <p:nvPr/>
            </p:nvSpPr>
            <p:spPr bwMode="auto">
              <a:xfrm>
                <a:off x="3780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4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4 w 5"/>
                  <a:gd name="T15" fmla="*/ 0 h 5"/>
                  <a:gd name="T16" fmla="*/ 2 w 5"/>
                  <a:gd name="T17" fmla="*/ 0 h 5"/>
                  <a:gd name="T18" fmla="*/ 2 w 5"/>
                  <a:gd name="T19" fmla="*/ 0 h 5"/>
                  <a:gd name="T20" fmla="*/ 0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5 h 5"/>
                  <a:gd name="T28" fmla="*/ 0 w 5"/>
                  <a:gd name="T29" fmla="*/ 5 h 5"/>
                  <a:gd name="T30" fmla="*/ 2 w 5"/>
                  <a:gd name="T31" fmla="*/ 5 h 5"/>
                  <a:gd name="T32" fmla="*/ 2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2" y="5"/>
                    </a:move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66" name="Freeform 73"/>
              <p:cNvSpPr>
                <a:spLocks/>
              </p:cNvSpPr>
              <p:nvPr/>
            </p:nvSpPr>
            <p:spPr bwMode="auto">
              <a:xfrm>
                <a:off x="3780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2 w 5"/>
                  <a:gd name="T3" fmla="*/ 5 h 5"/>
                  <a:gd name="T4" fmla="*/ 4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5 w 5"/>
                  <a:gd name="T15" fmla="*/ 2 h 5"/>
                  <a:gd name="T16" fmla="*/ 4 w 5"/>
                  <a:gd name="T17" fmla="*/ 0 h 5"/>
                  <a:gd name="T18" fmla="*/ 2 w 5"/>
                  <a:gd name="T19" fmla="*/ 0 h 5"/>
                  <a:gd name="T20" fmla="*/ 2 w 5"/>
                  <a:gd name="T21" fmla="*/ 0 h 5"/>
                  <a:gd name="T22" fmla="*/ 0 w 5"/>
                  <a:gd name="T23" fmla="*/ 2 h 5"/>
                  <a:gd name="T24" fmla="*/ 0 w 5"/>
                  <a:gd name="T25" fmla="*/ 2 h 5"/>
                  <a:gd name="T26" fmla="*/ 0 w 5"/>
                  <a:gd name="T27" fmla="*/ 3 h 5"/>
                  <a:gd name="T28" fmla="*/ 0 w 5"/>
                  <a:gd name="T29" fmla="*/ 5 h 5"/>
                  <a:gd name="T30" fmla="*/ 0 w 5"/>
                  <a:gd name="T31" fmla="*/ 5 h 5"/>
                  <a:gd name="T32" fmla="*/ 2 w 5"/>
                  <a:gd name="T33" fmla="*/ 5 h 5"/>
                  <a:gd name="T34" fmla="*/ 2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67" name="Freeform 74"/>
              <p:cNvSpPr>
                <a:spLocks/>
              </p:cNvSpPr>
              <p:nvPr/>
            </p:nvSpPr>
            <p:spPr bwMode="auto">
              <a:xfrm>
                <a:off x="3804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6 w 6"/>
                  <a:gd name="T13" fmla="*/ 2 h 5"/>
                  <a:gd name="T14" fmla="*/ 6 w 6"/>
                  <a:gd name="T15" fmla="*/ 0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2 h 5"/>
                  <a:gd name="T22" fmla="*/ 2 w 6"/>
                  <a:gd name="T23" fmla="*/ 2 h 5"/>
                  <a:gd name="T24" fmla="*/ 0 w 6"/>
                  <a:gd name="T25" fmla="*/ 3 h 5"/>
                  <a:gd name="T26" fmla="*/ 2 w 6"/>
                  <a:gd name="T27" fmla="*/ 5 h 5"/>
                  <a:gd name="T28" fmla="*/ 2 w 6"/>
                  <a:gd name="T29" fmla="*/ 5 h 5"/>
                  <a:gd name="T30" fmla="*/ 2 w 6"/>
                  <a:gd name="T31" fmla="*/ 5 h 5"/>
                  <a:gd name="T32" fmla="*/ 4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4" y="5"/>
                    </a:move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68" name="Freeform 75"/>
              <p:cNvSpPr>
                <a:spLocks/>
              </p:cNvSpPr>
              <p:nvPr/>
            </p:nvSpPr>
            <p:spPr bwMode="auto">
              <a:xfrm>
                <a:off x="3804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6 w 6"/>
                  <a:gd name="T17" fmla="*/ 0 h 5"/>
                  <a:gd name="T18" fmla="*/ 4 w 6"/>
                  <a:gd name="T19" fmla="*/ 0 h 5"/>
                  <a:gd name="T20" fmla="*/ 2 w 6"/>
                  <a:gd name="T21" fmla="*/ 0 h 5"/>
                  <a:gd name="T22" fmla="*/ 2 w 6"/>
                  <a:gd name="T23" fmla="*/ 2 h 5"/>
                  <a:gd name="T24" fmla="*/ 2 w 6"/>
                  <a:gd name="T25" fmla="*/ 2 h 5"/>
                  <a:gd name="T26" fmla="*/ 0 w 6"/>
                  <a:gd name="T27" fmla="*/ 3 h 5"/>
                  <a:gd name="T28" fmla="*/ 2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4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4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69" name="Freeform 76"/>
              <p:cNvSpPr>
                <a:spLocks/>
              </p:cNvSpPr>
              <p:nvPr/>
            </p:nvSpPr>
            <p:spPr bwMode="auto">
              <a:xfrm>
                <a:off x="3814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3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3 w 5"/>
                  <a:gd name="T15" fmla="*/ 0 h 5"/>
                  <a:gd name="T16" fmla="*/ 3 w 5"/>
                  <a:gd name="T17" fmla="*/ 0 h 5"/>
                  <a:gd name="T18" fmla="*/ 1 w 5"/>
                  <a:gd name="T19" fmla="*/ 0 h 5"/>
                  <a:gd name="T20" fmla="*/ 1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5 h 5"/>
                  <a:gd name="T28" fmla="*/ 1 w 5"/>
                  <a:gd name="T29" fmla="*/ 5 h 5"/>
                  <a:gd name="T30" fmla="*/ 1 w 5"/>
                  <a:gd name="T31" fmla="*/ 5 h 5"/>
                  <a:gd name="T32" fmla="*/ 3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70" name="Freeform 77"/>
              <p:cNvSpPr>
                <a:spLocks/>
              </p:cNvSpPr>
              <p:nvPr/>
            </p:nvSpPr>
            <p:spPr bwMode="auto">
              <a:xfrm>
                <a:off x="3814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3 w 5"/>
                  <a:gd name="T3" fmla="*/ 5 h 5"/>
                  <a:gd name="T4" fmla="*/ 3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0 h 5"/>
                  <a:gd name="T18" fmla="*/ 3 w 5"/>
                  <a:gd name="T19" fmla="*/ 0 h 5"/>
                  <a:gd name="T20" fmla="*/ 1 w 5"/>
                  <a:gd name="T21" fmla="*/ 0 h 5"/>
                  <a:gd name="T22" fmla="*/ 1 w 5"/>
                  <a:gd name="T23" fmla="*/ 2 h 5"/>
                  <a:gd name="T24" fmla="*/ 0 w 5"/>
                  <a:gd name="T25" fmla="*/ 2 h 5"/>
                  <a:gd name="T26" fmla="*/ 0 w 5"/>
                  <a:gd name="T27" fmla="*/ 3 h 5"/>
                  <a:gd name="T28" fmla="*/ 0 w 5"/>
                  <a:gd name="T29" fmla="*/ 5 h 5"/>
                  <a:gd name="T30" fmla="*/ 1 w 5"/>
                  <a:gd name="T31" fmla="*/ 5 h 5"/>
                  <a:gd name="T32" fmla="*/ 1 w 5"/>
                  <a:gd name="T33" fmla="*/ 5 h 5"/>
                  <a:gd name="T34" fmla="*/ 3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71" name="Freeform 78"/>
              <p:cNvSpPr>
                <a:spLocks/>
              </p:cNvSpPr>
              <p:nvPr/>
            </p:nvSpPr>
            <p:spPr bwMode="auto">
              <a:xfrm>
                <a:off x="382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4 w 6"/>
                  <a:gd name="T3" fmla="*/ 5 h 5"/>
                  <a:gd name="T4" fmla="*/ 4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4 w 6"/>
                  <a:gd name="T13" fmla="*/ 2 h 5"/>
                  <a:gd name="T14" fmla="*/ 4 w 6"/>
                  <a:gd name="T15" fmla="*/ 0 h 5"/>
                  <a:gd name="T16" fmla="*/ 2 w 6"/>
                  <a:gd name="T17" fmla="*/ 0 h 5"/>
                  <a:gd name="T18" fmla="*/ 2 w 6"/>
                  <a:gd name="T19" fmla="*/ 0 h 5"/>
                  <a:gd name="T20" fmla="*/ 0 w 6"/>
                  <a:gd name="T21" fmla="*/ 2 h 5"/>
                  <a:gd name="T22" fmla="*/ 0 w 6"/>
                  <a:gd name="T23" fmla="*/ 2 h 5"/>
                  <a:gd name="T24" fmla="*/ 0 w 6"/>
                  <a:gd name="T25" fmla="*/ 3 h 5"/>
                  <a:gd name="T26" fmla="*/ 0 w 6"/>
                  <a:gd name="T27" fmla="*/ 5 h 5"/>
                  <a:gd name="T28" fmla="*/ 0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2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72" name="Freeform 79"/>
              <p:cNvSpPr>
                <a:spLocks/>
              </p:cNvSpPr>
              <p:nvPr/>
            </p:nvSpPr>
            <p:spPr bwMode="auto">
              <a:xfrm>
                <a:off x="382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2 w 6"/>
                  <a:gd name="T3" fmla="*/ 5 h 5"/>
                  <a:gd name="T4" fmla="*/ 4 w 6"/>
                  <a:gd name="T5" fmla="*/ 5 h 5"/>
                  <a:gd name="T6" fmla="*/ 4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4 w 6"/>
                  <a:gd name="T15" fmla="*/ 2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0 h 5"/>
                  <a:gd name="T22" fmla="*/ 0 w 6"/>
                  <a:gd name="T23" fmla="*/ 2 h 5"/>
                  <a:gd name="T24" fmla="*/ 0 w 6"/>
                  <a:gd name="T25" fmla="*/ 2 h 5"/>
                  <a:gd name="T26" fmla="*/ 0 w 6"/>
                  <a:gd name="T27" fmla="*/ 3 h 5"/>
                  <a:gd name="T28" fmla="*/ 0 w 6"/>
                  <a:gd name="T29" fmla="*/ 5 h 5"/>
                  <a:gd name="T30" fmla="*/ 0 w 6"/>
                  <a:gd name="T31" fmla="*/ 5 h 5"/>
                  <a:gd name="T32" fmla="*/ 2 w 6"/>
                  <a:gd name="T33" fmla="*/ 5 h 5"/>
                  <a:gd name="T34" fmla="*/ 2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73" name="Freeform 80"/>
              <p:cNvSpPr>
                <a:spLocks/>
              </p:cNvSpPr>
              <p:nvPr/>
            </p:nvSpPr>
            <p:spPr bwMode="auto">
              <a:xfrm>
                <a:off x="3831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0 h 5"/>
                  <a:gd name="T16" fmla="*/ 3 w 5"/>
                  <a:gd name="T17" fmla="*/ 0 h 5"/>
                  <a:gd name="T18" fmla="*/ 1 w 5"/>
                  <a:gd name="T19" fmla="*/ 0 h 5"/>
                  <a:gd name="T20" fmla="*/ 1 w 5"/>
                  <a:gd name="T21" fmla="*/ 2 h 5"/>
                  <a:gd name="T22" fmla="*/ 1 w 5"/>
                  <a:gd name="T23" fmla="*/ 2 h 5"/>
                  <a:gd name="T24" fmla="*/ 0 w 5"/>
                  <a:gd name="T25" fmla="*/ 3 h 5"/>
                  <a:gd name="T26" fmla="*/ 1 w 5"/>
                  <a:gd name="T27" fmla="*/ 5 h 5"/>
                  <a:gd name="T28" fmla="*/ 1 w 5"/>
                  <a:gd name="T29" fmla="*/ 5 h 5"/>
                  <a:gd name="T30" fmla="*/ 1 w 5"/>
                  <a:gd name="T31" fmla="*/ 5 h 5"/>
                  <a:gd name="T32" fmla="*/ 3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3" y="5"/>
                    </a:move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74" name="Freeform 81"/>
              <p:cNvSpPr>
                <a:spLocks/>
              </p:cNvSpPr>
              <p:nvPr/>
            </p:nvSpPr>
            <p:spPr bwMode="auto">
              <a:xfrm>
                <a:off x="3831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3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0 h 5"/>
                  <a:gd name="T18" fmla="*/ 3 w 5"/>
                  <a:gd name="T19" fmla="*/ 0 h 5"/>
                  <a:gd name="T20" fmla="*/ 1 w 5"/>
                  <a:gd name="T21" fmla="*/ 0 h 5"/>
                  <a:gd name="T22" fmla="*/ 1 w 5"/>
                  <a:gd name="T23" fmla="*/ 2 h 5"/>
                  <a:gd name="T24" fmla="*/ 1 w 5"/>
                  <a:gd name="T25" fmla="*/ 2 h 5"/>
                  <a:gd name="T26" fmla="*/ 0 w 5"/>
                  <a:gd name="T27" fmla="*/ 3 h 5"/>
                  <a:gd name="T28" fmla="*/ 1 w 5"/>
                  <a:gd name="T29" fmla="*/ 5 h 5"/>
                  <a:gd name="T30" fmla="*/ 1 w 5"/>
                  <a:gd name="T31" fmla="*/ 5 h 5"/>
                  <a:gd name="T32" fmla="*/ 1 w 5"/>
                  <a:gd name="T33" fmla="*/ 5 h 5"/>
                  <a:gd name="T34" fmla="*/ 3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75" name="Rectangle 82"/>
              <p:cNvSpPr>
                <a:spLocks noChangeArrowheads="1"/>
              </p:cNvSpPr>
              <p:nvPr/>
            </p:nvSpPr>
            <p:spPr bwMode="auto">
              <a:xfrm>
                <a:off x="3793" y="3039"/>
                <a:ext cx="9" cy="21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76" name="Rectangle 83"/>
              <p:cNvSpPr>
                <a:spLocks noChangeArrowheads="1"/>
              </p:cNvSpPr>
              <p:nvPr/>
            </p:nvSpPr>
            <p:spPr bwMode="auto">
              <a:xfrm>
                <a:off x="3793" y="3039"/>
                <a:ext cx="9" cy="2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77" name="Rectangle 84"/>
              <p:cNvSpPr>
                <a:spLocks noChangeArrowheads="1"/>
              </p:cNvSpPr>
              <p:nvPr/>
            </p:nvSpPr>
            <p:spPr bwMode="auto">
              <a:xfrm>
                <a:off x="3778" y="3129"/>
                <a:ext cx="9" cy="18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78" name="Rectangle 85"/>
              <p:cNvSpPr>
                <a:spLocks noChangeArrowheads="1"/>
              </p:cNvSpPr>
              <p:nvPr/>
            </p:nvSpPr>
            <p:spPr bwMode="auto">
              <a:xfrm>
                <a:off x="3778" y="3129"/>
                <a:ext cx="9" cy="18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79" name="Rectangle 86"/>
              <p:cNvSpPr>
                <a:spLocks noChangeArrowheads="1"/>
              </p:cNvSpPr>
              <p:nvPr/>
            </p:nvSpPr>
            <p:spPr bwMode="auto">
              <a:xfrm>
                <a:off x="3789" y="3069"/>
                <a:ext cx="10" cy="22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80" name="Rectangle 87"/>
              <p:cNvSpPr>
                <a:spLocks noChangeArrowheads="1"/>
              </p:cNvSpPr>
              <p:nvPr/>
            </p:nvSpPr>
            <p:spPr bwMode="auto">
              <a:xfrm>
                <a:off x="3789" y="3069"/>
                <a:ext cx="10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81" name="Rectangle 88"/>
              <p:cNvSpPr>
                <a:spLocks noChangeArrowheads="1"/>
              </p:cNvSpPr>
              <p:nvPr/>
            </p:nvSpPr>
            <p:spPr bwMode="auto">
              <a:xfrm>
                <a:off x="3784" y="3099"/>
                <a:ext cx="7" cy="24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82" name="Rectangle 89"/>
              <p:cNvSpPr>
                <a:spLocks noChangeArrowheads="1"/>
              </p:cNvSpPr>
              <p:nvPr/>
            </p:nvSpPr>
            <p:spPr bwMode="auto">
              <a:xfrm>
                <a:off x="3784" y="3099"/>
                <a:ext cx="7" cy="24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83" name="Rectangle 90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84" name="Rectangle 91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85" name="Rectangle 92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86" name="Rectangle 93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87" name="Rectangle 94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88" name="Rectangle 95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89" name="Rectangle 96"/>
              <p:cNvSpPr>
                <a:spLocks noChangeArrowheads="1"/>
              </p:cNvSpPr>
              <p:nvPr/>
            </p:nvSpPr>
            <p:spPr bwMode="auto">
              <a:xfrm>
                <a:off x="4159" y="3009"/>
                <a:ext cx="6" cy="118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90" name="Rectangle 97"/>
              <p:cNvSpPr>
                <a:spLocks noChangeArrowheads="1"/>
              </p:cNvSpPr>
              <p:nvPr/>
            </p:nvSpPr>
            <p:spPr bwMode="auto">
              <a:xfrm>
                <a:off x="4159" y="3009"/>
                <a:ext cx="6" cy="118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91" name="Freeform 98"/>
              <p:cNvSpPr>
                <a:spLocks/>
              </p:cNvSpPr>
              <p:nvPr/>
            </p:nvSpPr>
            <p:spPr bwMode="auto">
              <a:xfrm>
                <a:off x="4158" y="3007"/>
                <a:ext cx="7" cy="2"/>
              </a:xfrm>
              <a:custGeom>
                <a:avLst/>
                <a:gdLst>
                  <a:gd name="T0" fmla="*/ 3 w 7"/>
                  <a:gd name="T1" fmla="*/ 0 h 2"/>
                  <a:gd name="T2" fmla="*/ 5 w 7"/>
                  <a:gd name="T3" fmla="*/ 0 h 2"/>
                  <a:gd name="T4" fmla="*/ 7 w 7"/>
                  <a:gd name="T5" fmla="*/ 0 h 2"/>
                  <a:gd name="T6" fmla="*/ 7 w 7"/>
                  <a:gd name="T7" fmla="*/ 0 h 2"/>
                  <a:gd name="T8" fmla="*/ 7 w 7"/>
                  <a:gd name="T9" fmla="*/ 0 h 2"/>
                  <a:gd name="T10" fmla="*/ 7 w 7"/>
                  <a:gd name="T11" fmla="*/ 2 h 2"/>
                  <a:gd name="T12" fmla="*/ 7 w 7"/>
                  <a:gd name="T13" fmla="*/ 2 h 2"/>
                  <a:gd name="T14" fmla="*/ 5 w 7"/>
                  <a:gd name="T15" fmla="*/ 2 h 2"/>
                  <a:gd name="T16" fmla="*/ 3 w 7"/>
                  <a:gd name="T17" fmla="*/ 2 h 2"/>
                  <a:gd name="T18" fmla="*/ 1 w 7"/>
                  <a:gd name="T19" fmla="*/ 2 h 2"/>
                  <a:gd name="T20" fmla="*/ 1 w 7"/>
                  <a:gd name="T21" fmla="*/ 2 h 2"/>
                  <a:gd name="T22" fmla="*/ 0 w 7"/>
                  <a:gd name="T23" fmla="*/ 2 h 2"/>
                  <a:gd name="T24" fmla="*/ 0 w 7"/>
                  <a:gd name="T25" fmla="*/ 0 h 2"/>
                  <a:gd name="T26" fmla="*/ 0 w 7"/>
                  <a:gd name="T27" fmla="*/ 0 h 2"/>
                  <a:gd name="T28" fmla="*/ 1 w 7"/>
                  <a:gd name="T29" fmla="*/ 0 h 2"/>
                  <a:gd name="T30" fmla="*/ 1 w 7"/>
                  <a:gd name="T31" fmla="*/ 0 h 2"/>
                  <a:gd name="T32" fmla="*/ 3 w 7"/>
                  <a:gd name="T33" fmla="*/ 0 h 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"/>
                  <a:gd name="T52" fmla="*/ 0 h 2"/>
                  <a:gd name="T53" fmla="*/ 7 w 7"/>
                  <a:gd name="T54" fmla="*/ 2 h 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" h="2">
                    <a:moveTo>
                      <a:pt x="3" y="0"/>
                    </a:move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92" name="Freeform 99"/>
              <p:cNvSpPr>
                <a:spLocks/>
              </p:cNvSpPr>
              <p:nvPr/>
            </p:nvSpPr>
            <p:spPr bwMode="auto">
              <a:xfrm>
                <a:off x="4158" y="3007"/>
                <a:ext cx="7" cy="2"/>
              </a:xfrm>
              <a:custGeom>
                <a:avLst/>
                <a:gdLst>
                  <a:gd name="T0" fmla="*/ 3 w 7"/>
                  <a:gd name="T1" fmla="*/ 0 h 2"/>
                  <a:gd name="T2" fmla="*/ 3 w 7"/>
                  <a:gd name="T3" fmla="*/ 0 h 2"/>
                  <a:gd name="T4" fmla="*/ 5 w 7"/>
                  <a:gd name="T5" fmla="*/ 0 h 2"/>
                  <a:gd name="T6" fmla="*/ 7 w 7"/>
                  <a:gd name="T7" fmla="*/ 0 h 2"/>
                  <a:gd name="T8" fmla="*/ 7 w 7"/>
                  <a:gd name="T9" fmla="*/ 0 h 2"/>
                  <a:gd name="T10" fmla="*/ 7 w 7"/>
                  <a:gd name="T11" fmla="*/ 0 h 2"/>
                  <a:gd name="T12" fmla="*/ 7 w 7"/>
                  <a:gd name="T13" fmla="*/ 2 h 2"/>
                  <a:gd name="T14" fmla="*/ 7 w 7"/>
                  <a:gd name="T15" fmla="*/ 2 h 2"/>
                  <a:gd name="T16" fmla="*/ 5 w 7"/>
                  <a:gd name="T17" fmla="*/ 2 h 2"/>
                  <a:gd name="T18" fmla="*/ 3 w 7"/>
                  <a:gd name="T19" fmla="*/ 2 h 2"/>
                  <a:gd name="T20" fmla="*/ 1 w 7"/>
                  <a:gd name="T21" fmla="*/ 2 h 2"/>
                  <a:gd name="T22" fmla="*/ 1 w 7"/>
                  <a:gd name="T23" fmla="*/ 2 h 2"/>
                  <a:gd name="T24" fmla="*/ 0 w 7"/>
                  <a:gd name="T25" fmla="*/ 2 h 2"/>
                  <a:gd name="T26" fmla="*/ 0 w 7"/>
                  <a:gd name="T27" fmla="*/ 0 h 2"/>
                  <a:gd name="T28" fmla="*/ 0 w 7"/>
                  <a:gd name="T29" fmla="*/ 0 h 2"/>
                  <a:gd name="T30" fmla="*/ 1 w 7"/>
                  <a:gd name="T31" fmla="*/ 0 h 2"/>
                  <a:gd name="T32" fmla="*/ 1 w 7"/>
                  <a:gd name="T33" fmla="*/ 0 h 2"/>
                  <a:gd name="T34" fmla="*/ 3 w 7"/>
                  <a:gd name="T35" fmla="*/ 0 h 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2"/>
                  <a:gd name="T56" fmla="*/ 7 w 7"/>
                  <a:gd name="T57" fmla="*/ 2 h 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2">
                    <a:moveTo>
                      <a:pt x="3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93" name="Rectangle 100"/>
              <p:cNvSpPr>
                <a:spLocks noChangeArrowheads="1"/>
              </p:cNvSpPr>
              <p:nvPr/>
            </p:nvSpPr>
            <p:spPr bwMode="auto">
              <a:xfrm>
                <a:off x="4364" y="3009"/>
                <a:ext cx="6" cy="11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94" name="Rectangle 101"/>
              <p:cNvSpPr>
                <a:spLocks noChangeArrowheads="1"/>
              </p:cNvSpPr>
              <p:nvPr/>
            </p:nvSpPr>
            <p:spPr bwMode="auto">
              <a:xfrm>
                <a:off x="4364" y="3009"/>
                <a:ext cx="6" cy="116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95" name="Freeform 102"/>
              <p:cNvSpPr>
                <a:spLocks/>
              </p:cNvSpPr>
              <p:nvPr/>
            </p:nvSpPr>
            <p:spPr bwMode="auto">
              <a:xfrm>
                <a:off x="4363" y="3006"/>
                <a:ext cx="7" cy="3"/>
              </a:xfrm>
              <a:custGeom>
                <a:avLst/>
                <a:gdLst>
                  <a:gd name="T0" fmla="*/ 3 w 7"/>
                  <a:gd name="T1" fmla="*/ 0 h 3"/>
                  <a:gd name="T2" fmla="*/ 5 w 7"/>
                  <a:gd name="T3" fmla="*/ 1 h 3"/>
                  <a:gd name="T4" fmla="*/ 7 w 7"/>
                  <a:gd name="T5" fmla="*/ 1 h 3"/>
                  <a:gd name="T6" fmla="*/ 7 w 7"/>
                  <a:gd name="T7" fmla="*/ 1 h 3"/>
                  <a:gd name="T8" fmla="*/ 7 w 7"/>
                  <a:gd name="T9" fmla="*/ 1 h 3"/>
                  <a:gd name="T10" fmla="*/ 7 w 7"/>
                  <a:gd name="T11" fmla="*/ 3 h 3"/>
                  <a:gd name="T12" fmla="*/ 7 w 7"/>
                  <a:gd name="T13" fmla="*/ 3 h 3"/>
                  <a:gd name="T14" fmla="*/ 5 w 7"/>
                  <a:gd name="T15" fmla="*/ 3 h 3"/>
                  <a:gd name="T16" fmla="*/ 3 w 7"/>
                  <a:gd name="T17" fmla="*/ 3 h 3"/>
                  <a:gd name="T18" fmla="*/ 1 w 7"/>
                  <a:gd name="T19" fmla="*/ 3 h 3"/>
                  <a:gd name="T20" fmla="*/ 1 w 7"/>
                  <a:gd name="T21" fmla="*/ 3 h 3"/>
                  <a:gd name="T22" fmla="*/ 0 w 7"/>
                  <a:gd name="T23" fmla="*/ 3 h 3"/>
                  <a:gd name="T24" fmla="*/ 0 w 7"/>
                  <a:gd name="T25" fmla="*/ 1 h 3"/>
                  <a:gd name="T26" fmla="*/ 0 w 7"/>
                  <a:gd name="T27" fmla="*/ 1 h 3"/>
                  <a:gd name="T28" fmla="*/ 1 w 7"/>
                  <a:gd name="T29" fmla="*/ 1 h 3"/>
                  <a:gd name="T30" fmla="*/ 1 w 7"/>
                  <a:gd name="T31" fmla="*/ 1 h 3"/>
                  <a:gd name="T32" fmla="*/ 3 w 7"/>
                  <a:gd name="T33" fmla="*/ 0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"/>
                  <a:gd name="T52" fmla="*/ 0 h 3"/>
                  <a:gd name="T53" fmla="*/ 7 w 7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" h="3">
                    <a:moveTo>
                      <a:pt x="3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96" name="Freeform 103"/>
              <p:cNvSpPr>
                <a:spLocks/>
              </p:cNvSpPr>
              <p:nvPr/>
            </p:nvSpPr>
            <p:spPr bwMode="auto">
              <a:xfrm>
                <a:off x="4363" y="3006"/>
                <a:ext cx="7" cy="3"/>
              </a:xfrm>
              <a:custGeom>
                <a:avLst/>
                <a:gdLst>
                  <a:gd name="T0" fmla="*/ 3 w 7"/>
                  <a:gd name="T1" fmla="*/ 0 h 3"/>
                  <a:gd name="T2" fmla="*/ 3 w 7"/>
                  <a:gd name="T3" fmla="*/ 0 h 3"/>
                  <a:gd name="T4" fmla="*/ 5 w 7"/>
                  <a:gd name="T5" fmla="*/ 1 h 3"/>
                  <a:gd name="T6" fmla="*/ 7 w 7"/>
                  <a:gd name="T7" fmla="*/ 1 h 3"/>
                  <a:gd name="T8" fmla="*/ 7 w 7"/>
                  <a:gd name="T9" fmla="*/ 1 h 3"/>
                  <a:gd name="T10" fmla="*/ 7 w 7"/>
                  <a:gd name="T11" fmla="*/ 1 h 3"/>
                  <a:gd name="T12" fmla="*/ 7 w 7"/>
                  <a:gd name="T13" fmla="*/ 3 h 3"/>
                  <a:gd name="T14" fmla="*/ 7 w 7"/>
                  <a:gd name="T15" fmla="*/ 3 h 3"/>
                  <a:gd name="T16" fmla="*/ 5 w 7"/>
                  <a:gd name="T17" fmla="*/ 3 h 3"/>
                  <a:gd name="T18" fmla="*/ 3 w 7"/>
                  <a:gd name="T19" fmla="*/ 3 h 3"/>
                  <a:gd name="T20" fmla="*/ 1 w 7"/>
                  <a:gd name="T21" fmla="*/ 3 h 3"/>
                  <a:gd name="T22" fmla="*/ 1 w 7"/>
                  <a:gd name="T23" fmla="*/ 3 h 3"/>
                  <a:gd name="T24" fmla="*/ 0 w 7"/>
                  <a:gd name="T25" fmla="*/ 3 h 3"/>
                  <a:gd name="T26" fmla="*/ 0 w 7"/>
                  <a:gd name="T27" fmla="*/ 1 h 3"/>
                  <a:gd name="T28" fmla="*/ 0 w 7"/>
                  <a:gd name="T29" fmla="*/ 1 h 3"/>
                  <a:gd name="T30" fmla="*/ 1 w 7"/>
                  <a:gd name="T31" fmla="*/ 1 h 3"/>
                  <a:gd name="T32" fmla="*/ 1 w 7"/>
                  <a:gd name="T33" fmla="*/ 1 h 3"/>
                  <a:gd name="T34" fmla="*/ 3 w 7"/>
                  <a:gd name="T35" fmla="*/ 0 h 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3"/>
                  <a:gd name="T56" fmla="*/ 7 w 7"/>
                  <a:gd name="T57" fmla="*/ 3 h 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3">
                    <a:moveTo>
                      <a:pt x="3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97" name="Rectangle 104"/>
              <p:cNvSpPr>
                <a:spLocks noChangeArrowheads="1"/>
              </p:cNvSpPr>
              <p:nvPr/>
            </p:nvSpPr>
            <p:spPr bwMode="auto">
              <a:xfrm>
                <a:off x="3958" y="3009"/>
                <a:ext cx="6" cy="11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98" name="Rectangle 105"/>
              <p:cNvSpPr>
                <a:spLocks noChangeArrowheads="1"/>
              </p:cNvSpPr>
              <p:nvPr/>
            </p:nvSpPr>
            <p:spPr bwMode="auto">
              <a:xfrm>
                <a:off x="3958" y="3009"/>
                <a:ext cx="6" cy="116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199" name="Freeform 106"/>
              <p:cNvSpPr>
                <a:spLocks/>
              </p:cNvSpPr>
              <p:nvPr/>
            </p:nvSpPr>
            <p:spPr bwMode="auto">
              <a:xfrm>
                <a:off x="3956" y="3006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6 w 8"/>
                  <a:gd name="T3" fmla="*/ 1 h 3"/>
                  <a:gd name="T4" fmla="*/ 8 w 8"/>
                  <a:gd name="T5" fmla="*/ 1 h 3"/>
                  <a:gd name="T6" fmla="*/ 8 w 8"/>
                  <a:gd name="T7" fmla="*/ 1 h 3"/>
                  <a:gd name="T8" fmla="*/ 8 w 8"/>
                  <a:gd name="T9" fmla="*/ 1 h 3"/>
                  <a:gd name="T10" fmla="*/ 8 w 8"/>
                  <a:gd name="T11" fmla="*/ 3 h 3"/>
                  <a:gd name="T12" fmla="*/ 8 w 8"/>
                  <a:gd name="T13" fmla="*/ 3 h 3"/>
                  <a:gd name="T14" fmla="*/ 6 w 8"/>
                  <a:gd name="T15" fmla="*/ 3 h 3"/>
                  <a:gd name="T16" fmla="*/ 4 w 8"/>
                  <a:gd name="T17" fmla="*/ 3 h 3"/>
                  <a:gd name="T18" fmla="*/ 4 w 8"/>
                  <a:gd name="T19" fmla="*/ 3 h 3"/>
                  <a:gd name="T20" fmla="*/ 2 w 8"/>
                  <a:gd name="T21" fmla="*/ 3 h 3"/>
                  <a:gd name="T22" fmla="*/ 0 w 8"/>
                  <a:gd name="T23" fmla="*/ 3 h 3"/>
                  <a:gd name="T24" fmla="*/ 0 w 8"/>
                  <a:gd name="T25" fmla="*/ 1 h 3"/>
                  <a:gd name="T26" fmla="*/ 0 w 8"/>
                  <a:gd name="T27" fmla="*/ 1 h 3"/>
                  <a:gd name="T28" fmla="*/ 2 w 8"/>
                  <a:gd name="T29" fmla="*/ 1 h 3"/>
                  <a:gd name="T30" fmla="*/ 4 w 8"/>
                  <a:gd name="T31" fmla="*/ 1 h 3"/>
                  <a:gd name="T32" fmla="*/ 4 w 8"/>
                  <a:gd name="T33" fmla="*/ 0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"/>
                  <a:gd name="T52" fmla="*/ 0 h 3"/>
                  <a:gd name="T53" fmla="*/ 8 w 8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" h="3">
                    <a:moveTo>
                      <a:pt x="4" y="0"/>
                    </a:moveTo>
                    <a:lnTo>
                      <a:pt x="6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00" name="Freeform 107"/>
              <p:cNvSpPr>
                <a:spLocks/>
              </p:cNvSpPr>
              <p:nvPr/>
            </p:nvSpPr>
            <p:spPr bwMode="auto">
              <a:xfrm>
                <a:off x="3956" y="3006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4 w 8"/>
                  <a:gd name="T3" fmla="*/ 0 h 3"/>
                  <a:gd name="T4" fmla="*/ 6 w 8"/>
                  <a:gd name="T5" fmla="*/ 1 h 3"/>
                  <a:gd name="T6" fmla="*/ 8 w 8"/>
                  <a:gd name="T7" fmla="*/ 1 h 3"/>
                  <a:gd name="T8" fmla="*/ 8 w 8"/>
                  <a:gd name="T9" fmla="*/ 1 h 3"/>
                  <a:gd name="T10" fmla="*/ 8 w 8"/>
                  <a:gd name="T11" fmla="*/ 1 h 3"/>
                  <a:gd name="T12" fmla="*/ 8 w 8"/>
                  <a:gd name="T13" fmla="*/ 3 h 3"/>
                  <a:gd name="T14" fmla="*/ 8 w 8"/>
                  <a:gd name="T15" fmla="*/ 3 h 3"/>
                  <a:gd name="T16" fmla="*/ 6 w 8"/>
                  <a:gd name="T17" fmla="*/ 3 h 3"/>
                  <a:gd name="T18" fmla="*/ 4 w 8"/>
                  <a:gd name="T19" fmla="*/ 3 h 3"/>
                  <a:gd name="T20" fmla="*/ 4 w 8"/>
                  <a:gd name="T21" fmla="*/ 3 h 3"/>
                  <a:gd name="T22" fmla="*/ 2 w 8"/>
                  <a:gd name="T23" fmla="*/ 3 h 3"/>
                  <a:gd name="T24" fmla="*/ 0 w 8"/>
                  <a:gd name="T25" fmla="*/ 3 h 3"/>
                  <a:gd name="T26" fmla="*/ 0 w 8"/>
                  <a:gd name="T27" fmla="*/ 1 h 3"/>
                  <a:gd name="T28" fmla="*/ 0 w 8"/>
                  <a:gd name="T29" fmla="*/ 1 h 3"/>
                  <a:gd name="T30" fmla="*/ 2 w 8"/>
                  <a:gd name="T31" fmla="*/ 1 h 3"/>
                  <a:gd name="T32" fmla="*/ 4 w 8"/>
                  <a:gd name="T33" fmla="*/ 1 h 3"/>
                  <a:gd name="T34" fmla="*/ 4 w 8"/>
                  <a:gd name="T35" fmla="*/ 0 h 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"/>
                  <a:gd name="T55" fmla="*/ 0 h 3"/>
                  <a:gd name="T56" fmla="*/ 8 w 8"/>
                  <a:gd name="T57" fmla="*/ 3 h 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" h="3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01" name="Freeform 108"/>
              <p:cNvSpPr>
                <a:spLocks/>
              </p:cNvSpPr>
              <p:nvPr/>
            </p:nvSpPr>
            <p:spPr bwMode="auto">
              <a:xfrm>
                <a:off x="4163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6 w 92"/>
                  <a:gd name="T3" fmla="*/ 61 h 70"/>
                  <a:gd name="T4" fmla="*/ 12 w 92"/>
                  <a:gd name="T5" fmla="*/ 57 h 70"/>
                  <a:gd name="T6" fmla="*/ 17 w 92"/>
                  <a:gd name="T7" fmla="*/ 54 h 70"/>
                  <a:gd name="T8" fmla="*/ 23 w 92"/>
                  <a:gd name="T9" fmla="*/ 50 h 70"/>
                  <a:gd name="T10" fmla="*/ 28 w 92"/>
                  <a:gd name="T11" fmla="*/ 46 h 70"/>
                  <a:gd name="T12" fmla="*/ 34 w 92"/>
                  <a:gd name="T13" fmla="*/ 41 h 70"/>
                  <a:gd name="T14" fmla="*/ 40 w 92"/>
                  <a:gd name="T15" fmla="*/ 37 h 70"/>
                  <a:gd name="T16" fmla="*/ 45 w 92"/>
                  <a:gd name="T17" fmla="*/ 33 h 70"/>
                  <a:gd name="T18" fmla="*/ 51 w 92"/>
                  <a:gd name="T19" fmla="*/ 29 h 70"/>
                  <a:gd name="T20" fmla="*/ 57 w 92"/>
                  <a:gd name="T21" fmla="*/ 26 h 70"/>
                  <a:gd name="T22" fmla="*/ 62 w 92"/>
                  <a:gd name="T23" fmla="*/ 20 h 70"/>
                  <a:gd name="T24" fmla="*/ 68 w 92"/>
                  <a:gd name="T25" fmla="*/ 16 h 70"/>
                  <a:gd name="T26" fmla="*/ 74 w 92"/>
                  <a:gd name="T27" fmla="*/ 13 h 70"/>
                  <a:gd name="T28" fmla="*/ 79 w 92"/>
                  <a:gd name="T29" fmla="*/ 9 h 70"/>
                  <a:gd name="T30" fmla="*/ 85 w 92"/>
                  <a:gd name="T31" fmla="*/ 5 h 70"/>
                  <a:gd name="T32" fmla="*/ 90 w 92"/>
                  <a:gd name="T33" fmla="*/ 0 h 70"/>
                  <a:gd name="T34" fmla="*/ 92 w 92"/>
                  <a:gd name="T35" fmla="*/ 2 h 70"/>
                  <a:gd name="T36" fmla="*/ 92 w 92"/>
                  <a:gd name="T37" fmla="*/ 2 h 70"/>
                  <a:gd name="T38" fmla="*/ 92 w 92"/>
                  <a:gd name="T39" fmla="*/ 3 h 70"/>
                  <a:gd name="T40" fmla="*/ 92 w 92"/>
                  <a:gd name="T41" fmla="*/ 5 h 70"/>
                  <a:gd name="T42" fmla="*/ 2 w 92"/>
                  <a:gd name="T43" fmla="*/ 70 h 70"/>
                  <a:gd name="T44" fmla="*/ 0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0" y="67"/>
                    </a:moveTo>
                    <a:lnTo>
                      <a:pt x="6" y="61"/>
                    </a:lnTo>
                    <a:lnTo>
                      <a:pt x="12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4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02" name="Freeform 109"/>
              <p:cNvSpPr>
                <a:spLocks/>
              </p:cNvSpPr>
              <p:nvPr/>
            </p:nvSpPr>
            <p:spPr bwMode="auto">
              <a:xfrm>
                <a:off x="4163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0 w 92"/>
                  <a:gd name="T3" fmla="*/ 67 h 70"/>
                  <a:gd name="T4" fmla="*/ 6 w 92"/>
                  <a:gd name="T5" fmla="*/ 61 h 70"/>
                  <a:gd name="T6" fmla="*/ 12 w 92"/>
                  <a:gd name="T7" fmla="*/ 57 h 70"/>
                  <a:gd name="T8" fmla="*/ 17 w 92"/>
                  <a:gd name="T9" fmla="*/ 54 h 70"/>
                  <a:gd name="T10" fmla="*/ 23 w 92"/>
                  <a:gd name="T11" fmla="*/ 50 h 70"/>
                  <a:gd name="T12" fmla="*/ 28 w 92"/>
                  <a:gd name="T13" fmla="*/ 46 h 70"/>
                  <a:gd name="T14" fmla="*/ 34 w 92"/>
                  <a:gd name="T15" fmla="*/ 41 h 70"/>
                  <a:gd name="T16" fmla="*/ 40 w 92"/>
                  <a:gd name="T17" fmla="*/ 37 h 70"/>
                  <a:gd name="T18" fmla="*/ 45 w 92"/>
                  <a:gd name="T19" fmla="*/ 33 h 70"/>
                  <a:gd name="T20" fmla="*/ 51 w 92"/>
                  <a:gd name="T21" fmla="*/ 29 h 70"/>
                  <a:gd name="T22" fmla="*/ 57 w 92"/>
                  <a:gd name="T23" fmla="*/ 26 h 70"/>
                  <a:gd name="T24" fmla="*/ 62 w 92"/>
                  <a:gd name="T25" fmla="*/ 20 h 70"/>
                  <a:gd name="T26" fmla="*/ 68 w 92"/>
                  <a:gd name="T27" fmla="*/ 16 h 70"/>
                  <a:gd name="T28" fmla="*/ 74 w 92"/>
                  <a:gd name="T29" fmla="*/ 13 h 70"/>
                  <a:gd name="T30" fmla="*/ 79 w 92"/>
                  <a:gd name="T31" fmla="*/ 9 h 70"/>
                  <a:gd name="T32" fmla="*/ 85 w 92"/>
                  <a:gd name="T33" fmla="*/ 5 h 70"/>
                  <a:gd name="T34" fmla="*/ 90 w 92"/>
                  <a:gd name="T35" fmla="*/ 0 h 70"/>
                  <a:gd name="T36" fmla="*/ 92 w 92"/>
                  <a:gd name="T37" fmla="*/ 2 h 70"/>
                  <a:gd name="T38" fmla="*/ 92 w 92"/>
                  <a:gd name="T39" fmla="*/ 2 h 70"/>
                  <a:gd name="T40" fmla="*/ 92 w 92"/>
                  <a:gd name="T41" fmla="*/ 3 h 70"/>
                  <a:gd name="T42" fmla="*/ 92 w 92"/>
                  <a:gd name="T43" fmla="*/ 5 h 70"/>
                  <a:gd name="T44" fmla="*/ 2 w 92"/>
                  <a:gd name="T45" fmla="*/ 70 h 70"/>
                  <a:gd name="T46" fmla="*/ 0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0" y="67"/>
                    </a:moveTo>
                    <a:lnTo>
                      <a:pt x="0" y="67"/>
                    </a:lnTo>
                    <a:lnTo>
                      <a:pt x="6" y="61"/>
                    </a:lnTo>
                    <a:lnTo>
                      <a:pt x="12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4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03" name="Freeform 110"/>
              <p:cNvSpPr>
                <a:spLocks/>
              </p:cNvSpPr>
              <p:nvPr/>
            </p:nvSpPr>
            <p:spPr bwMode="auto">
              <a:xfrm>
                <a:off x="4067" y="3047"/>
                <a:ext cx="92" cy="68"/>
              </a:xfrm>
              <a:custGeom>
                <a:avLst/>
                <a:gdLst>
                  <a:gd name="T0" fmla="*/ 92 w 92"/>
                  <a:gd name="T1" fmla="*/ 65 h 68"/>
                  <a:gd name="T2" fmla="*/ 87 w 92"/>
                  <a:gd name="T3" fmla="*/ 61 h 68"/>
                  <a:gd name="T4" fmla="*/ 81 w 92"/>
                  <a:gd name="T5" fmla="*/ 55 h 68"/>
                  <a:gd name="T6" fmla="*/ 76 w 92"/>
                  <a:gd name="T7" fmla="*/ 52 h 68"/>
                  <a:gd name="T8" fmla="*/ 70 w 92"/>
                  <a:gd name="T9" fmla="*/ 48 h 68"/>
                  <a:gd name="T10" fmla="*/ 64 w 92"/>
                  <a:gd name="T11" fmla="*/ 44 h 68"/>
                  <a:gd name="T12" fmla="*/ 59 w 92"/>
                  <a:gd name="T13" fmla="*/ 41 h 68"/>
                  <a:gd name="T14" fmla="*/ 53 w 92"/>
                  <a:gd name="T15" fmla="*/ 35 h 68"/>
                  <a:gd name="T16" fmla="*/ 47 w 92"/>
                  <a:gd name="T17" fmla="*/ 31 h 68"/>
                  <a:gd name="T18" fmla="*/ 42 w 92"/>
                  <a:gd name="T19" fmla="*/ 27 h 68"/>
                  <a:gd name="T20" fmla="*/ 36 w 92"/>
                  <a:gd name="T21" fmla="*/ 24 h 68"/>
                  <a:gd name="T22" fmla="*/ 30 w 92"/>
                  <a:gd name="T23" fmla="*/ 20 h 68"/>
                  <a:gd name="T24" fmla="*/ 25 w 92"/>
                  <a:gd name="T25" fmla="*/ 16 h 68"/>
                  <a:gd name="T26" fmla="*/ 19 w 92"/>
                  <a:gd name="T27" fmla="*/ 11 h 68"/>
                  <a:gd name="T28" fmla="*/ 14 w 92"/>
                  <a:gd name="T29" fmla="*/ 7 h 68"/>
                  <a:gd name="T30" fmla="*/ 8 w 92"/>
                  <a:gd name="T31" fmla="*/ 3 h 68"/>
                  <a:gd name="T32" fmla="*/ 2 w 92"/>
                  <a:gd name="T33" fmla="*/ 0 h 68"/>
                  <a:gd name="T34" fmla="*/ 2 w 92"/>
                  <a:gd name="T35" fmla="*/ 0 h 68"/>
                  <a:gd name="T36" fmla="*/ 2 w 92"/>
                  <a:gd name="T37" fmla="*/ 0 h 68"/>
                  <a:gd name="T38" fmla="*/ 0 w 92"/>
                  <a:gd name="T39" fmla="*/ 1 h 68"/>
                  <a:gd name="T40" fmla="*/ 0 w 92"/>
                  <a:gd name="T41" fmla="*/ 3 h 68"/>
                  <a:gd name="T42" fmla="*/ 92 w 92"/>
                  <a:gd name="T43" fmla="*/ 68 h 68"/>
                  <a:gd name="T44" fmla="*/ 92 w 92"/>
                  <a:gd name="T45" fmla="*/ 65 h 6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68"/>
                  <a:gd name="T71" fmla="*/ 92 w 92"/>
                  <a:gd name="T72" fmla="*/ 68 h 6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68">
                    <a:moveTo>
                      <a:pt x="92" y="65"/>
                    </a:moveTo>
                    <a:lnTo>
                      <a:pt x="87" y="61"/>
                    </a:lnTo>
                    <a:lnTo>
                      <a:pt x="81" y="55"/>
                    </a:lnTo>
                    <a:lnTo>
                      <a:pt x="76" y="52"/>
                    </a:lnTo>
                    <a:lnTo>
                      <a:pt x="70" y="48"/>
                    </a:lnTo>
                    <a:lnTo>
                      <a:pt x="64" y="44"/>
                    </a:lnTo>
                    <a:lnTo>
                      <a:pt x="59" y="41"/>
                    </a:lnTo>
                    <a:lnTo>
                      <a:pt x="53" y="35"/>
                    </a:lnTo>
                    <a:lnTo>
                      <a:pt x="47" y="31"/>
                    </a:lnTo>
                    <a:lnTo>
                      <a:pt x="42" y="27"/>
                    </a:lnTo>
                    <a:lnTo>
                      <a:pt x="36" y="24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1"/>
                    </a:lnTo>
                    <a:lnTo>
                      <a:pt x="14" y="7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92" y="68"/>
                    </a:lnTo>
                    <a:lnTo>
                      <a:pt x="92" y="65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04" name="Freeform 111"/>
              <p:cNvSpPr>
                <a:spLocks/>
              </p:cNvSpPr>
              <p:nvPr/>
            </p:nvSpPr>
            <p:spPr bwMode="auto">
              <a:xfrm>
                <a:off x="4067" y="3047"/>
                <a:ext cx="92" cy="68"/>
              </a:xfrm>
              <a:custGeom>
                <a:avLst/>
                <a:gdLst>
                  <a:gd name="T0" fmla="*/ 92 w 92"/>
                  <a:gd name="T1" fmla="*/ 65 h 68"/>
                  <a:gd name="T2" fmla="*/ 92 w 92"/>
                  <a:gd name="T3" fmla="*/ 65 h 68"/>
                  <a:gd name="T4" fmla="*/ 87 w 92"/>
                  <a:gd name="T5" fmla="*/ 61 h 68"/>
                  <a:gd name="T6" fmla="*/ 81 w 92"/>
                  <a:gd name="T7" fmla="*/ 55 h 68"/>
                  <a:gd name="T8" fmla="*/ 76 w 92"/>
                  <a:gd name="T9" fmla="*/ 52 h 68"/>
                  <a:gd name="T10" fmla="*/ 70 w 92"/>
                  <a:gd name="T11" fmla="*/ 48 h 68"/>
                  <a:gd name="T12" fmla="*/ 64 w 92"/>
                  <a:gd name="T13" fmla="*/ 44 h 68"/>
                  <a:gd name="T14" fmla="*/ 59 w 92"/>
                  <a:gd name="T15" fmla="*/ 41 h 68"/>
                  <a:gd name="T16" fmla="*/ 53 w 92"/>
                  <a:gd name="T17" fmla="*/ 35 h 68"/>
                  <a:gd name="T18" fmla="*/ 47 w 92"/>
                  <a:gd name="T19" fmla="*/ 31 h 68"/>
                  <a:gd name="T20" fmla="*/ 42 w 92"/>
                  <a:gd name="T21" fmla="*/ 27 h 68"/>
                  <a:gd name="T22" fmla="*/ 36 w 92"/>
                  <a:gd name="T23" fmla="*/ 24 h 68"/>
                  <a:gd name="T24" fmla="*/ 30 w 92"/>
                  <a:gd name="T25" fmla="*/ 20 h 68"/>
                  <a:gd name="T26" fmla="*/ 25 w 92"/>
                  <a:gd name="T27" fmla="*/ 16 h 68"/>
                  <a:gd name="T28" fmla="*/ 19 w 92"/>
                  <a:gd name="T29" fmla="*/ 11 h 68"/>
                  <a:gd name="T30" fmla="*/ 14 w 92"/>
                  <a:gd name="T31" fmla="*/ 7 h 68"/>
                  <a:gd name="T32" fmla="*/ 8 w 92"/>
                  <a:gd name="T33" fmla="*/ 3 h 68"/>
                  <a:gd name="T34" fmla="*/ 2 w 92"/>
                  <a:gd name="T35" fmla="*/ 0 h 68"/>
                  <a:gd name="T36" fmla="*/ 2 w 92"/>
                  <a:gd name="T37" fmla="*/ 0 h 68"/>
                  <a:gd name="T38" fmla="*/ 2 w 92"/>
                  <a:gd name="T39" fmla="*/ 0 h 68"/>
                  <a:gd name="T40" fmla="*/ 0 w 92"/>
                  <a:gd name="T41" fmla="*/ 1 h 68"/>
                  <a:gd name="T42" fmla="*/ 0 w 92"/>
                  <a:gd name="T43" fmla="*/ 3 h 68"/>
                  <a:gd name="T44" fmla="*/ 92 w 92"/>
                  <a:gd name="T45" fmla="*/ 68 h 68"/>
                  <a:gd name="T46" fmla="*/ 92 w 92"/>
                  <a:gd name="T47" fmla="*/ 65 h 6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68"/>
                  <a:gd name="T74" fmla="*/ 92 w 92"/>
                  <a:gd name="T75" fmla="*/ 68 h 6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68">
                    <a:moveTo>
                      <a:pt x="92" y="65"/>
                    </a:moveTo>
                    <a:lnTo>
                      <a:pt x="92" y="65"/>
                    </a:lnTo>
                    <a:lnTo>
                      <a:pt x="87" y="61"/>
                    </a:lnTo>
                    <a:lnTo>
                      <a:pt x="81" y="55"/>
                    </a:lnTo>
                    <a:lnTo>
                      <a:pt x="76" y="52"/>
                    </a:lnTo>
                    <a:lnTo>
                      <a:pt x="70" y="48"/>
                    </a:lnTo>
                    <a:lnTo>
                      <a:pt x="64" y="44"/>
                    </a:lnTo>
                    <a:lnTo>
                      <a:pt x="59" y="41"/>
                    </a:lnTo>
                    <a:lnTo>
                      <a:pt x="53" y="35"/>
                    </a:lnTo>
                    <a:lnTo>
                      <a:pt x="47" y="31"/>
                    </a:lnTo>
                    <a:lnTo>
                      <a:pt x="42" y="27"/>
                    </a:lnTo>
                    <a:lnTo>
                      <a:pt x="36" y="24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1"/>
                    </a:lnTo>
                    <a:lnTo>
                      <a:pt x="14" y="7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92" y="68"/>
                    </a:lnTo>
                    <a:lnTo>
                      <a:pt x="92" y="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05" name="Freeform 112"/>
              <p:cNvSpPr>
                <a:spLocks/>
              </p:cNvSpPr>
              <p:nvPr/>
            </p:nvSpPr>
            <p:spPr bwMode="auto">
              <a:xfrm>
                <a:off x="4368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6 w 92"/>
                  <a:gd name="T3" fmla="*/ 61 h 70"/>
                  <a:gd name="T4" fmla="*/ 11 w 92"/>
                  <a:gd name="T5" fmla="*/ 57 h 70"/>
                  <a:gd name="T6" fmla="*/ 17 w 92"/>
                  <a:gd name="T7" fmla="*/ 54 h 70"/>
                  <a:gd name="T8" fmla="*/ 23 w 92"/>
                  <a:gd name="T9" fmla="*/ 50 h 70"/>
                  <a:gd name="T10" fmla="*/ 28 w 92"/>
                  <a:gd name="T11" fmla="*/ 46 h 70"/>
                  <a:gd name="T12" fmla="*/ 34 w 92"/>
                  <a:gd name="T13" fmla="*/ 41 h 70"/>
                  <a:gd name="T14" fmla="*/ 40 w 92"/>
                  <a:gd name="T15" fmla="*/ 37 h 70"/>
                  <a:gd name="T16" fmla="*/ 45 w 92"/>
                  <a:gd name="T17" fmla="*/ 33 h 70"/>
                  <a:gd name="T18" fmla="*/ 51 w 92"/>
                  <a:gd name="T19" fmla="*/ 29 h 70"/>
                  <a:gd name="T20" fmla="*/ 57 w 92"/>
                  <a:gd name="T21" fmla="*/ 26 h 70"/>
                  <a:gd name="T22" fmla="*/ 62 w 92"/>
                  <a:gd name="T23" fmla="*/ 22 h 70"/>
                  <a:gd name="T24" fmla="*/ 68 w 92"/>
                  <a:gd name="T25" fmla="*/ 16 h 70"/>
                  <a:gd name="T26" fmla="*/ 73 w 92"/>
                  <a:gd name="T27" fmla="*/ 13 h 70"/>
                  <a:gd name="T28" fmla="*/ 79 w 92"/>
                  <a:gd name="T29" fmla="*/ 9 h 70"/>
                  <a:gd name="T30" fmla="*/ 85 w 92"/>
                  <a:gd name="T31" fmla="*/ 5 h 70"/>
                  <a:gd name="T32" fmla="*/ 90 w 92"/>
                  <a:gd name="T33" fmla="*/ 0 h 70"/>
                  <a:gd name="T34" fmla="*/ 92 w 92"/>
                  <a:gd name="T35" fmla="*/ 2 h 70"/>
                  <a:gd name="T36" fmla="*/ 92 w 92"/>
                  <a:gd name="T37" fmla="*/ 2 h 70"/>
                  <a:gd name="T38" fmla="*/ 92 w 92"/>
                  <a:gd name="T39" fmla="*/ 3 h 70"/>
                  <a:gd name="T40" fmla="*/ 92 w 92"/>
                  <a:gd name="T41" fmla="*/ 5 h 70"/>
                  <a:gd name="T42" fmla="*/ 2 w 92"/>
                  <a:gd name="T43" fmla="*/ 70 h 70"/>
                  <a:gd name="T44" fmla="*/ 0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0" y="67"/>
                    </a:moveTo>
                    <a:lnTo>
                      <a:pt x="6" y="61"/>
                    </a:lnTo>
                    <a:lnTo>
                      <a:pt x="11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2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06" name="Freeform 113"/>
              <p:cNvSpPr>
                <a:spLocks/>
              </p:cNvSpPr>
              <p:nvPr/>
            </p:nvSpPr>
            <p:spPr bwMode="auto">
              <a:xfrm>
                <a:off x="4368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0 w 92"/>
                  <a:gd name="T3" fmla="*/ 67 h 70"/>
                  <a:gd name="T4" fmla="*/ 6 w 92"/>
                  <a:gd name="T5" fmla="*/ 61 h 70"/>
                  <a:gd name="T6" fmla="*/ 11 w 92"/>
                  <a:gd name="T7" fmla="*/ 57 h 70"/>
                  <a:gd name="T8" fmla="*/ 17 w 92"/>
                  <a:gd name="T9" fmla="*/ 54 h 70"/>
                  <a:gd name="T10" fmla="*/ 23 w 92"/>
                  <a:gd name="T11" fmla="*/ 50 h 70"/>
                  <a:gd name="T12" fmla="*/ 28 w 92"/>
                  <a:gd name="T13" fmla="*/ 46 h 70"/>
                  <a:gd name="T14" fmla="*/ 34 w 92"/>
                  <a:gd name="T15" fmla="*/ 41 h 70"/>
                  <a:gd name="T16" fmla="*/ 40 w 92"/>
                  <a:gd name="T17" fmla="*/ 37 h 70"/>
                  <a:gd name="T18" fmla="*/ 45 w 92"/>
                  <a:gd name="T19" fmla="*/ 33 h 70"/>
                  <a:gd name="T20" fmla="*/ 51 w 92"/>
                  <a:gd name="T21" fmla="*/ 29 h 70"/>
                  <a:gd name="T22" fmla="*/ 57 w 92"/>
                  <a:gd name="T23" fmla="*/ 26 h 70"/>
                  <a:gd name="T24" fmla="*/ 62 w 92"/>
                  <a:gd name="T25" fmla="*/ 22 h 70"/>
                  <a:gd name="T26" fmla="*/ 68 w 92"/>
                  <a:gd name="T27" fmla="*/ 16 h 70"/>
                  <a:gd name="T28" fmla="*/ 73 w 92"/>
                  <a:gd name="T29" fmla="*/ 13 h 70"/>
                  <a:gd name="T30" fmla="*/ 79 w 92"/>
                  <a:gd name="T31" fmla="*/ 9 h 70"/>
                  <a:gd name="T32" fmla="*/ 85 w 92"/>
                  <a:gd name="T33" fmla="*/ 5 h 70"/>
                  <a:gd name="T34" fmla="*/ 90 w 92"/>
                  <a:gd name="T35" fmla="*/ 0 h 70"/>
                  <a:gd name="T36" fmla="*/ 92 w 92"/>
                  <a:gd name="T37" fmla="*/ 2 h 70"/>
                  <a:gd name="T38" fmla="*/ 92 w 92"/>
                  <a:gd name="T39" fmla="*/ 2 h 70"/>
                  <a:gd name="T40" fmla="*/ 92 w 92"/>
                  <a:gd name="T41" fmla="*/ 3 h 70"/>
                  <a:gd name="T42" fmla="*/ 92 w 92"/>
                  <a:gd name="T43" fmla="*/ 5 h 70"/>
                  <a:gd name="T44" fmla="*/ 2 w 92"/>
                  <a:gd name="T45" fmla="*/ 70 h 70"/>
                  <a:gd name="T46" fmla="*/ 0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0" y="67"/>
                    </a:moveTo>
                    <a:lnTo>
                      <a:pt x="0" y="67"/>
                    </a:lnTo>
                    <a:lnTo>
                      <a:pt x="6" y="61"/>
                    </a:lnTo>
                    <a:lnTo>
                      <a:pt x="11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2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07" name="Freeform 114"/>
              <p:cNvSpPr>
                <a:spLocks/>
              </p:cNvSpPr>
              <p:nvPr/>
            </p:nvSpPr>
            <p:spPr bwMode="auto">
              <a:xfrm>
                <a:off x="4272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87 w 92"/>
                  <a:gd name="T3" fmla="*/ 61 h 70"/>
                  <a:gd name="T4" fmla="*/ 81 w 92"/>
                  <a:gd name="T5" fmla="*/ 57 h 70"/>
                  <a:gd name="T6" fmla="*/ 75 w 92"/>
                  <a:gd name="T7" fmla="*/ 54 h 70"/>
                  <a:gd name="T8" fmla="*/ 70 w 92"/>
                  <a:gd name="T9" fmla="*/ 50 h 70"/>
                  <a:gd name="T10" fmla="*/ 64 w 92"/>
                  <a:gd name="T11" fmla="*/ 46 h 70"/>
                  <a:gd name="T12" fmla="*/ 59 w 92"/>
                  <a:gd name="T13" fmla="*/ 41 h 70"/>
                  <a:gd name="T14" fmla="*/ 53 w 92"/>
                  <a:gd name="T15" fmla="*/ 37 h 70"/>
                  <a:gd name="T16" fmla="*/ 47 w 92"/>
                  <a:gd name="T17" fmla="*/ 33 h 70"/>
                  <a:gd name="T18" fmla="*/ 42 w 92"/>
                  <a:gd name="T19" fmla="*/ 29 h 70"/>
                  <a:gd name="T20" fmla="*/ 36 w 92"/>
                  <a:gd name="T21" fmla="*/ 26 h 70"/>
                  <a:gd name="T22" fmla="*/ 30 w 92"/>
                  <a:gd name="T23" fmla="*/ 20 h 70"/>
                  <a:gd name="T24" fmla="*/ 25 w 92"/>
                  <a:gd name="T25" fmla="*/ 16 h 70"/>
                  <a:gd name="T26" fmla="*/ 19 w 92"/>
                  <a:gd name="T27" fmla="*/ 13 h 70"/>
                  <a:gd name="T28" fmla="*/ 13 w 92"/>
                  <a:gd name="T29" fmla="*/ 9 h 70"/>
                  <a:gd name="T30" fmla="*/ 8 w 92"/>
                  <a:gd name="T31" fmla="*/ 5 h 70"/>
                  <a:gd name="T32" fmla="*/ 2 w 92"/>
                  <a:gd name="T33" fmla="*/ 0 h 70"/>
                  <a:gd name="T34" fmla="*/ 2 w 92"/>
                  <a:gd name="T35" fmla="*/ 2 h 70"/>
                  <a:gd name="T36" fmla="*/ 2 w 92"/>
                  <a:gd name="T37" fmla="*/ 2 h 70"/>
                  <a:gd name="T38" fmla="*/ 0 w 92"/>
                  <a:gd name="T39" fmla="*/ 3 h 70"/>
                  <a:gd name="T40" fmla="*/ 0 w 92"/>
                  <a:gd name="T41" fmla="*/ 5 h 70"/>
                  <a:gd name="T42" fmla="*/ 92 w 92"/>
                  <a:gd name="T43" fmla="*/ 70 h 70"/>
                  <a:gd name="T44" fmla="*/ 92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92" y="67"/>
                    </a:move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9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08" name="Freeform 115"/>
              <p:cNvSpPr>
                <a:spLocks/>
              </p:cNvSpPr>
              <p:nvPr/>
            </p:nvSpPr>
            <p:spPr bwMode="auto">
              <a:xfrm>
                <a:off x="4272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92 w 92"/>
                  <a:gd name="T3" fmla="*/ 67 h 70"/>
                  <a:gd name="T4" fmla="*/ 87 w 92"/>
                  <a:gd name="T5" fmla="*/ 61 h 70"/>
                  <a:gd name="T6" fmla="*/ 81 w 92"/>
                  <a:gd name="T7" fmla="*/ 57 h 70"/>
                  <a:gd name="T8" fmla="*/ 75 w 92"/>
                  <a:gd name="T9" fmla="*/ 54 h 70"/>
                  <a:gd name="T10" fmla="*/ 70 w 92"/>
                  <a:gd name="T11" fmla="*/ 50 h 70"/>
                  <a:gd name="T12" fmla="*/ 64 w 92"/>
                  <a:gd name="T13" fmla="*/ 46 h 70"/>
                  <a:gd name="T14" fmla="*/ 59 w 92"/>
                  <a:gd name="T15" fmla="*/ 41 h 70"/>
                  <a:gd name="T16" fmla="*/ 53 w 92"/>
                  <a:gd name="T17" fmla="*/ 37 h 70"/>
                  <a:gd name="T18" fmla="*/ 47 w 92"/>
                  <a:gd name="T19" fmla="*/ 33 h 70"/>
                  <a:gd name="T20" fmla="*/ 42 w 92"/>
                  <a:gd name="T21" fmla="*/ 29 h 70"/>
                  <a:gd name="T22" fmla="*/ 36 w 92"/>
                  <a:gd name="T23" fmla="*/ 26 h 70"/>
                  <a:gd name="T24" fmla="*/ 30 w 92"/>
                  <a:gd name="T25" fmla="*/ 20 h 70"/>
                  <a:gd name="T26" fmla="*/ 25 w 92"/>
                  <a:gd name="T27" fmla="*/ 16 h 70"/>
                  <a:gd name="T28" fmla="*/ 19 w 92"/>
                  <a:gd name="T29" fmla="*/ 13 h 70"/>
                  <a:gd name="T30" fmla="*/ 13 w 92"/>
                  <a:gd name="T31" fmla="*/ 9 h 70"/>
                  <a:gd name="T32" fmla="*/ 8 w 92"/>
                  <a:gd name="T33" fmla="*/ 5 h 70"/>
                  <a:gd name="T34" fmla="*/ 2 w 92"/>
                  <a:gd name="T35" fmla="*/ 0 h 70"/>
                  <a:gd name="T36" fmla="*/ 2 w 92"/>
                  <a:gd name="T37" fmla="*/ 2 h 70"/>
                  <a:gd name="T38" fmla="*/ 2 w 92"/>
                  <a:gd name="T39" fmla="*/ 2 h 70"/>
                  <a:gd name="T40" fmla="*/ 0 w 92"/>
                  <a:gd name="T41" fmla="*/ 3 h 70"/>
                  <a:gd name="T42" fmla="*/ 0 w 92"/>
                  <a:gd name="T43" fmla="*/ 5 h 70"/>
                  <a:gd name="T44" fmla="*/ 92 w 92"/>
                  <a:gd name="T45" fmla="*/ 70 h 70"/>
                  <a:gd name="T46" fmla="*/ 92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92" y="67"/>
                    </a:moveTo>
                    <a:lnTo>
                      <a:pt x="92" y="67"/>
                    </a:ln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9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09" name="Freeform 116"/>
              <p:cNvSpPr>
                <a:spLocks/>
              </p:cNvSpPr>
              <p:nvPr/>
            </p:nvSpPr>
            <p:spPr bwMode="auto">
              <a:xfrm>
                <a:off x="3962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8 w 92"/>
                  <a:gd name="T3" fmla="*/ 61 h 70"/>
                  <a:gd name="T4" fmla="*/ 13 w 92"/>
                  <a:gd name="T5" fmla="*/ 57 h 70"/>
                  <a:gd name="T6" fmla="*/ 17 w 92"/>
                  <a:gd name="T7" fmla="*/ 54 h 70"/>
                  <a:gd name="T8" fmla="*/ 23 w 92"/>
                  <a:gd name="T9" fmla="*/ 50 h 70"/>
                  <a:gd name="T10" fmla="*/ 28 w 92"/>
                  <a:gd name="T11" fmla="*/ 46 h 70"/>
                  <a:gd name="T12" fmla="*/ 34 w 92"/>
                  <a:gd name="T13" fmla="*/ 41 h 70"/>
                  <a:gd name="T14" fmla="*/ 40 w 92"/>
                  <a:gd name="T15" fmla="*/ 37 h 70"/>
                  <a:gd name="T16" fmla="*/ 45 w 92"/>
                  <a:gd name="T17" fmla="*/ 33 h 70"/>
                  <a:gd name="T18" fmla="*/ 51 w 92"/>
                  <a:gd name="T19" fmla="*/ 29 h 70"/>
                  <a:gd name="T20" fmla="*/ 56 w 92"/>
                  <a:gd name="T21" fmla="*/ 26 h 70"/>
                  <a:gd name="T22" fmla="*/ 62 w 92"/>
                  <a:gd name="T23" fmla="*/ 20 h 70"/>
                  <a:gd name="T24" fmla="*/ 68 w 92"/>
                  <a:gd name="T25" fmla="*/ 16 h 70"/>
                  <a:gd name="T26" fmla="*/ 73 w 92"/>
                  <a:gd name="T27" fmla="*/ 13 h 70"/>
                  <a:gd name="T28" fmla="*/ 79 w 92"/>
                  <a:gd name="T29" fmla="*/ 9 h 70"/>
                  <a:gd name="T30" fmla="*/ 85 w 92"/>
                  <a:gd name="T31" fmla="*/ 5 h 70"/>
                  <a:gd name="T32" fmla="*/ 90 w 92"/>
                  <a:gd name="T33" fmla="*/ 0 h 70"/>
                  <a:gd name="T34" fmla="*/ 92 w 92"/>
                  <a:gd name="T35" fmla="*/ 2 h 70"/>
                  <a:gd name="T36" fmla="*/ 92 w 92"/>
                  <a:gd name="T37" fmla="*/ 2 h 70"/>
                  <a:gd name="T38" fmla="*/ 92 w 92"/>
                  <a:gd name="T39" fmla="*/ 3 h 70"/>
                  <a:gd name="T40" fmla="*/ 92 w 92"/>
                  <a:gd name="T41" fmla="*/ 5 h 70"/>
                  <a:gd name="T42" fmla="*/ 2 w 92"/>
                  <a:gd name="T43" fmla="*/ 70 h 70"/>
                  <a:gd name="T44" fmla="*/ 0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0" y="67"/>
                    </a:moveTo>
                    <a:lnTo>
                      <a:pt x="8" y="61"/>
                    </a:lnTo>
                    <a:lnTo>
                      <a:pt x="13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6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10" name="Freeform 117"/>
              <p:cNvSpPr>
                <a:spLocks/>
              </p:cNvSpPr>
              <p:nvPr/>
            </p:nvSpPr>
            <p:spPr bwMode="auto">
              <a:xfrm>
                <a:off x="3962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0 w 92"/>
                  <a:gd name="T3" fmla="*/ 67 h 70"/>
                  <a:gd name="T4" fmla="*/ 8 w 92"/>
                  <a:gd name="T5" fmla="*/ 61 h 70"/>
                  <a:gd name="T6" fmla="*/ 13 w 92"/>
                  <a:gd name="T7" fmla="*/ 57 h 70"/>
                  <a:gd name="T8" fmla="*/ 17 w 92"/>
                  <a:gd name="T9" fmla="*/ 54 h 70"/>
                  <a:gd name="T10" fmla="*/ 23 w 92"/>
                  <a:gd name="T11" fmla="*/ 50 h 70"/>
                  <a:gd name="T12" fmla="*/ 28 w 92"/>
                  <a:gd name="T13" fmla="*/ 46 h 70"/>
                  <a:gd name="T14" fmla="*/ 34 w 92"/>
                  <a:gd name="T15" fmla="*/ 41 h 70"/>
                  <a:gd name="T16" fmla="*/ 40 w 92"/>
                  <a:gd name="T17" fmla="*/ 37 h 70"/>
                  <a:gd name="T18" fmla="*/ 45 w 92"/>
                  <a:gd name="T19" fmla="*/ 33 h 70"/>
                  <a:gd name="T20" fmla="*/ 51 w 92"/>
                  <a:gd name="T21" fmla="*/ 29 h 70"/>
                  <a:gd name="T22" fmla="*/ 56 w 92"/>
                  <a:gd name="T23" fmla="*/ 26 h 70"/>
                  <a:gd name="T24" fmla="*/ 62 w 92"/>
                  <a:gd name="T25" fmla="*/ 20 h 70"/>
                  <a:gd name="T26" fmla="*/ 68 w 92"/>
                  <a:gd name="T27" fmla="*/ 16 h 70"/>
                  <a:gd name="T28" fmla="*/ 73 w 92"/>
                  <a:gd name="T29" fmla="*/ 13 h 70"/>
                  <a:gd name="T30" fmla="*/ 79 w 92"/>
                  <a:gd name="T31" fmla="*/ 9 h 70"/>
                  <a:gd name="T32" fmla="*/ 85 w 92"/>
                  <a:gd name="T33" fmla="*/ 5 h 70"/>
                  <a:gd name="T34" fmla="*/ 90 w 92"/>
                  <a:gd name="T35" fmla="*/ 0 h 70"/>
                  <a:gd name="T36" fmla="*/ 92 w 92"/>
                  <a:gd name="T37" fmla="*/ 2 h 70"/>
                  <a:gd name="T38" fmla="*/ 92 w 92"/>
                  <a:gd name="T39" fmla="*/ 2 h 70"/>
                  <a:gd name="T40" fmla="*/ 92 w 92"/>
                  <a:gd name="T41" fmla="*/ 3 h 70"/>
                  <a:gd name="T42" fmla="*/ 92 w 92"/>
                  <a:gd name="T43" fmla="*/ 5 h 70"/>
                  <a:gd name="T44" fmla="*/ 2 w 92"/>
                  <a:gd name="T45" fmla="*/ 70 h 70"/>
                  <a:gd name="T46" fmla="*/ 0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0" y="67"/>
                    </a:moveTo>
                    <a:lnTo>
                      <a:pt x="0" y="67"/>
                    </a:lnTo>
                    <a:lnTo>
                      <a:pt x="8" y="61"/>
                    </a:lnTo>
                    <a:lnTo>
                      <a:pt x="13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6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11" name="Freeform 118"/>
              <p:cNvSpPr>
                <a:spLocks/>
              </p:cNvSpPr>
              <p:nvPr/>
            </p:nvSpPr>
            <p:spPr bwMode="auto">
              <a:xfrm>
                <a:off x="3866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87 w 92"/>
                  <a:gd name="T3" fmla="*/ 61 h 70"/>
                  <a:gd name="T4" fmla="*/ 81 w 92"/>
                  <a:gd name="T5" fmla="*/ 57 h 70"/>
                  <a:gd name="T6" fmla="*/ 75 w 92"/>
                  <a:gd name="T7" fmla="*/ 54 h 70"/>
                  <a:gd name="T8" fmla="*/ 70 w 92"/>
                  <a:gd name="T9" fmla="*/ 50 h 70"/>
                  <a:gd name="T10" fmla="*/ 64 w 92"/>
                  <a:gd name="T11" fmla="*/ 46 h 70"/>
                  <a:gd name="T12" fmla="*/ 58 w 92"/>
                  <a:gd name="T13" fmla="*/ 41 h 70"/>
                  <a:gd name="T14" fmla="*/ 53 w 92"/>
                  <a:gd name="T15" fmla="*/ 37 h 70"/>
                  <a:gd name="T16" fmla="*/ 47 w 92"/>
                  <a:gd name="T17" fmla="*/ 33 h 70"/>
                  <a:gd name="T18" fmla="*/ 42 w 92"/>
                  <a:gd name="T19" fmla="*/ 29 h 70"/>
                  <a:gd name="T20" fmla="*/ 36 w 92"/>
                  <a:gd name="T21" fmla="*/ 26 h 70"/>
                  <a:gd name="T22" fmla="*/ 30 w 92"/>
                  <a:gd name="T23" fmla="*/ 20 h 70"/>
                  <a:gd name="T24" fmla="*/ 25 w 92"/>
                  <a:gd name="T25" fmla="*/ 16 h 70"/>
                  <a:gd name="T26" fmla="*/ 19 w 92"/>
                  <a:gd name="T27" fmla="*/ 13 h 70"/>
                  <a:gd name="T28" fmla="*/ 13 w 92"/>
                  <a:gd name="T29" fmla="*/ 9 h 70"/>
                  <a:gd name="T30" fmla="*/ 8 w 92"/>
                  <a:gd name="T31" fmla="*/ 5 h 70"/>
                  <a:gd name="T32" fmla="*/ 2 w 92"/>
                  <a:gd name="T33" fmla="*/ 0 h 70"/>
                  <a:gd name="T34" fmla="*/ 2 w 92"/>
                  <a:gd name="T35" fmla="*/ 2 h 70"/>
                  <a:gd name="T36" fmla="*/ 2 w 92"/>
                  <a:gd name="T37" fmla="*/ 2 h 70"/>
                  <a:gd name="T38" fmla="*/ 0 w 92"/>
                  <a:gd name="T39" fmla="*/ 3 h 70"/>
                  <a:gd name="T40" fmla="*/ 0 w 92"/>
                  <a:gd name="T41" fmla="*/ 5 h 70"/>
                  <a:gd name="T42" fmla="*/ 92 w 92"/>
                  <a:gd name="T43" fmla="*/ 70 h 70"/>
                  <a:gd name="T44" fmla="*/ 92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92" y="67"/>
                    </a:move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8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12" name="Freeform 119"/>
              <p:cNvSpPr>
                <a:spLocks/>
              </p:cNvSpPr>
              <p:nvPr/>
            </p:nvSpPr>
            <p:spPr bwMode="auto">
              <a:xfrm>
                <a:off x="3866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92 w 92"/>
                  <a:gd name="T3" fmla="*/ 67 h 70"/>
                  <a:gd name="T4" fmla="*/ 87 w 92"/>
                  <a:gd name="T5" fmla="*/ 61 h 70"/>
                  <a:gd name="T6" fmla="*/ 81 w 92"/>
                  <a:gd name="T7" fmla="*/ 57 h 70"/>
                  <a:gd name="T8" fmla="*/ 75 w 92"/>
                  <a:gd name="T9" fmla="*/ 54 h 70"/>
                  <a:gd name="T10" fmla="*/ 70 w 92"/>
                  <a:gd name="T11" fmla="*/ 50 h 70"/>
                  <a:gd name="T12" fmla="*/ 64 w 92"/>
                  <a:gd name="T13" fmla="*/ 46 h 70"/>
                  <a:gd name="T14" fmla="*/ 58 w 92"/>
                  <a:gd name="T15" fmla="*/ 41 h 70"/>
                  <a:gd name="T16" fmla="*/ 53 w 92"/>
                  <a:gd name="T17" fmla="*/ 37 h 70"/>
                  <a:gd name="T18" fmla="*/ 47 w 92"/>
                  <a:gd name="T19" fmla="*/ 33 h 70"/>
                  <a:gd name="T20" fmla="*/ 42 w 92"/>
                  <a:gd name="T21" fmla="*/ 29 h 70"/>
                  <a:gd name="T22" fmla="*/ 36 w 92"/>
                  <a:gd name="T23" fmla="*/ 26 h 70"/>
                  <a:gd name="T24" fmla="*/ 30 w 92"/>
                  <a:gd name="T25" fmla="*/ 20 h 70"/>
                  <a:gd name="T26" fmla="*/ 25 w 92"/>
                  <a:gd name="T27" fmla="*/ 16 h 70"/>
                  <a:gd name="T28" fmla="*/ 19 w 92"/>
                  <a:gd name="T29" fmla="*/ 13 h 70"/>
                  <a:gd name="T30" fmla="*/ 13 w 92"/>
                  <a:gd name="T31" fmla="*/ 9 h 70"/>
                  <a:gd name="T32" fmla="*/ 8 w 92"/>
                  <a:gd name="T33" fmla="*/ 5 h 70"/>
                  <a:gd name="T34" fmla="*/ 2 w 92"/>
                  <a:gd name="T35" fmla="*/ 0 h 70"/>
                  <a:gd name="T36" fmla="*/ 2 w 92"/>
                  <a:gd name="T37" fmla="*/ 2 h 70"/>
                  <a:gd name="T38" fmla="*/ 2 w 92"/>
                  <a:gd name="T39" fmla="*/ 2 h 70"/>
                  <a:gd name="T40" fmla="*/ 0 w 92"/>
                  <a:gd name="T41" fmla="*/ 3 h 70"/>
                  <a:gd name="T42" fmla="*/ 0 w 92"/>
                  <a:gd name="T43" fmla="*/ 5 h 70"/>
                  <a:gd name="T44" fmla="*/ 92 w 92"/>
                  <a:gd name="T45" fmla="*/ 70 h 70"/>
                  <a:gd name="T46" fmla="*/ 92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92" y="67"/>
                    </a:moveTo>
                    <a:lnTo>
                      <a:pt x="92" y="67"/>
                    </a:ln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8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13" name="Freeform 120"/>
              <p:cNvSpPr>
                <a:spLocks/>
              </p:cNvSpPr>
              <p:nvPr/>
            </p:nvSpPr>
            <p:spPr bwMode="auto">
              <a:xfrm>
                <a:off x="3763" y="3054"/>
                <a:ext cx="71" cy="6"/>
              </a:xfrm>
              <a:custGeom>
                <a:avLst/>
                <a:gdLst>
                  <a:gd name="T0" fmla="*/ 0 w 71"/>
                  <a:gd name="T1" fmla="*/ 6 h 6"/>
                  <a:gd name="T2" fmla="*/ 71 w 71"/>
                  <a:gd name="T3" fmla="*/ 6 h 6"/>
                  <a:gd name="T4" fmla="*/ 71 w 71"/>
                  <a:gd name="T5" fmla="*/ 0 h 6"/>
                  <a:gd name="T6" fmla="*/ 2 w 71"/>
                  <a:gd name="T7" fmla="*/ 0 h 6"/>
                  <a:gd name="T8" fmla="*/ 0 w 7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6"/>
                  <a:gd name="T17" fmla="*/ 71 w 71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6">
                    <a:moveTo>
                      <a:pt x="0" y="6"/>
                    </a:moveTo>
                    <a:lnTo>
                      <a:pt x="71" y="6"/>
                    </a:lnTo>
                    <a:lnTo>
                      <a:pt x="71" y="0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14" name="Freeform 121"/>
              <p:cNvSpPr>
                <a:spLocks/>
              </p:cNvSpPr>
              <p:nvPr/>
            </p:nvSpPr>
            <p:spPr bwMode="auto">
              <a:xfrm>
                <a:off x="3763" y="3054"/>
                <a:ext cx="71" cy="6"/>
              </a:xfrm>
              <a:custGeom>
                <a:avLst/>
                <a:gdLst>
                  <a:gd name="T0" fmla="*/ 0 w 71"/>
                  <a:gd name="T1" fmla="*/ 6 h 6"/>
                  <a:gd name="T2" fmla="*/ 71 w 71"/>
                  <a:gd name="T3" fmla="*/ 6 h 6"/>
                  <a:gd name="T4" fmla="*/ 71 w 71"/>
                  <a:gd name="T5" fmla="*/ 0 h 6"/>
                  <a:gd name="T6" fmla="*/ 2 w 71"/>
                  <a:gd name="T7" fmla="*/ 0 h 6"/>
                  <a:gd name="T8" fmla="*/ 0 w 7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6"/>
                  <a:gd name="T17" fmla="*/ 71 w 71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6">
                    <a:moveTo>
                      <a:pt x="0" y="6"/>
                    </a:moveTo>
                    <a:lnTo>
                      <a:pt x="71" y="6"/>
                    </a:lnTo>
                    <a:lnTo>
                      <a:pt x="71" y="0"/>
                    </a:lnTo>
                    <a:lnTo>
                      <a:pt x="2" y="0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15" name="Rectangle 122"/>
              <p:cNvSpPr>
                <a:spLocks noChangeArrowheads="1"/>
              </p:cNvSpPr>
              <p:nvPr/>
            </p:nvSpPr>
            <p:spPr bwMode="auto">
              <a:xfrm>
                <a:off x="3737" y="3086"/>
                <a:ext cx="101" cy="7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16" name="Rectangle 123"/>
              <p:cNvSpPr>
                <a:spLocks noChangeArrowheads="1"/>
              </p:cNvSpPr>
              <p:nvPr/>
            </p:nvSpPr>
            <p:spPr bwMode="auto">
              <a:xfrm>
                <a:off x="3737" y="3086"/>
                <a:ext cx="101" cy="7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17" name="Rectangle 124"/>
              <p:cNvSpPr>
                <a:spLocks noChangeArrowheads="1"/>
              </p:cNvSpPr>
              <p:nvPr/>
            </p:nvSpPr>
            <p:spPr bwMode="auto">
              <a:xfrm>
                <a:off x="3714" y="3117"/>
                <a:ext cx="145" cy="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18" name="Rectangle 125"/>
              <p:cNvSpPr>
                <a:spLocks noChangeArrowheads="1"/>
              </p:cNvSpPr>
              <p:nvPr/>
            </p:nvSpPr>
            <p:spPr bwMode="auto">
              <a:xfrm>
                <a:off x="3714" y="3117"/>
                <a:ext cx="145" cy="6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19" name="Freeform 126"/>
              <p:cNvSpPr>
                <a:spLocks/>
              </p:cNvSpPr>
              <p:nvPr/>
            </p:nvSpPr>
            <p:spPr bwMode="auto">
              <a:xfrm>
                <a:off x="3802" y="3117"/>
                <a:ext cx="38" cy="30"/>
              </a:xfrm>
              <a:custGeom>
                <a:avLst/>
                <a:gdLst>
                  <a:gd name="T0" fmla="*/ 29 w 38"/>
                  <a:gd name="T1" fmla="*/ 0 h 30"/>
                  <a:gd name="T2" fmla="*/ 0 w 38"/>
                  <a:gd name="T3" fmla="*/ 30 h 30"/>
                  <a:gd name="T4" fmla="*/ 8 w 38"/>
                  <a:gd name="T5" fmla="*/ 30 h 30"/>
                  <a:gd name="T6" fmla="*/ 38 w 38"/>
                  <a:gd name="T7" fmla="*/ 0 h 30"/>
                  <a:gd name="T8" fmla="*/ 29 w 3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30"/>
                  <a:gd name="T17" fmla="*/ 38 w 38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30">
                    <a:moveTo>
                      <a:pt x="29" y="0"/>
                    </a:moveTo>
                    <a:lnTo>
                      <a:pt x="0" y="30"/>
                    </a:lnTo>
                    <a:lnTo>
                      <a:pt x="8" y="30"/>
                    </a:lnTo>
                    <a:lnTo>
                      <a:pt x="38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20" name="Freeform 127"/>
              <p:cNvSpPr>
                <a:spLocks/>
              </p:cNvSpPr>
              <p:nvPr/>
            </p:nvSpPr>
            <p:spPr bwMode="auto">
              <a:xfrm>
                <a:off x="3802" y="3117"/>
                <a:ext cx="38" cy="30"/>
              </a:xfrm>
              <a:custGeom>
                <a:avLst/>
                <a:gdLst>
                  <a:gd name="T0" fmla="*/ 29 w 38"/>
                  <a:gd name="T1" fmla="*/ 0 h 30"/>
                  <a:gd name="T2" fmla="*/ 0 w 38"/>
                  <a:gd name="T3" fmla="*/ 30 h 30"/>
                  <a:gd name="T4" fmla="*/ 8 w 38"/>
                  <a:gd name="T5" fmla="*/ 30 h 30"/>
                  <a:gd name="T6" fmla="*/ 38 w 38"/>
                  <a:gd name="T7" fmla="*/ 0 h 30"/>
                  <a:gd name="T8" fmla="*/ 29 w 3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30"/>
                  <a:gd name="T17" fmla="*/ 38 w 38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30">
                    <a:moveTo>
                      <a:pt x="29" y="0"/>
                    </a:moveTo>
                    <a:lnTo>
                      <a:pt x="0" y="30"/>
                    </a:lnTo>
                    <a:lnTo>
                      <a:pt x="8" y="30"/>
                    </a:lnTo>
                    <a:lnTo>
                      <a:pt x="38" y="0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21" name="Freeform 128"/>
              <p:cNvSpPr>
                <a:spLocks/>
              </p:cNvSpPr>
              <p:nvPr/>
            </p:nvSpPr>
            <p:spPr bwMode="auto">
              <a:xfrm>
                <a:off x="3795" y="3054"/>
                <a:ext cx="39" cy="32"/>
              </a:xfrm>
              <a:custGeom>
                <a:avLst/>
                <a:gdLst>
                  <a:gd name="T0" fmla="*/ 30 w 39"/>
                  <a:gd name="T1" fmla="*/ 0 h 32"/>
                  <a:gd name="T2" fmla="*/ 0 w 39"/>
                  <a:gd name="T3" fmla="*/ 32 h 32"/>
                  <a:gd name="T4" fmla="*/ 9 w 39"/>
                  <a:gd name="T5" fmla="*/ 32 h 32"/>
                  <a:gd name="T6" fmla="*/ 39 w 39"/>
                  <a:gd name="T7" fmla="*/ 0 h 32"/>
                  <a:gd name="T8" fmla="*/ 30 w 39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2"/>
                  <a:gd name="T17" fmla="*/ 39 w 3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2">
                    <a:moveTo>
                      <a:pt x="30" y="0"/>
                    </a:moveTo>
                    <a:lnTo>
                      <a:pt x="0" y="32"/>
                    </a:lnTo>
                    <a:lnTo>
                      <a:pt x="9" y="32"/>
                    </a:lnTo>
                    <a:lnTo>
                      <a:pt x="39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22" name="Freeform 129"/>
              <p:cNvSpPr>
                <a:spLocks/>
              </p:cNvSpPr>
              <p:nvPr/>
            </p:nvSpPr>
            <p:spPr bwMode="auto">
              <a:xfrm>
                <a:off x="3795" y="3054"/>
                <a:ext cx="39" cy="32"/>
              </a:xfrm>
              <a:custGeom>
                <a:avLst/>
                <a:gdLst>
                  <a:gd name="T0" fmla="*/ 30 w 39"/>
                  <a:gd name="T1" fmla="*/ 0 h 32"/>
                  <a:gd name="T2" fmla="*/ 0 w 39"/>
                  <a:gd name="T3" fmla="*/ 32 h 32"/>
                  <a:gd name="T4" fmla="*/ 9 w 39"/>
                  <a:gd name="T5" fmla="*/ 32 h 32"/>
                  <a:gd name="T6" fmla="*/ 39 w 39"/>
                  <a:gd name="T7" fmla="*/ 0 h 32"/>
                  <a:gd name="T8" fmla="*/ 30 w 39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2"/>
                  <a:gd name="T17" fmla="*/ 39 w 3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2">
                    <a:moveTo>
                      <a:pt x="30" y="0"/>
                    </a:moveTo>
                    <a:lnTo>
                      <a:pt x="0" y="32"/>
                    </a:lnTo>
                    <a:lnTo>
                      <a:pt x="9" y="32"/>
                    </a:lnTo>
                    <a:lnTo>
                      <a:pt x="39" y="0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23" name="Line 130"/>
              <p:cNvSpPr>
                <a:spLocks noChangeShapeType="1"/>
              </p:cNvSpPr>
              <p:nvPr/>
            </p:nvSpPr>
            <p:spPr bwMode="auto">
              <a:xfrm>
                <a:off x="3746" y="3093"/>
                <a:ext cx="9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4" name="Rectangle 131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25" name="Rectangle 132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26" name="Rectangle 133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27" name="Rectangle 134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28" name="Rectangle 135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29" name="Rectangle 136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230" name="Freeform 137"/>
              <p:cNvSpPr>
                <a:spLocks/>
              </p:cNvSpPr>
              <p:nvPr/>
            </p:nvSpPr>
            <p:spPr bwMode="auto">
              <a:xfrm>
                <a:off x="3797" y="3086"/>
                <a:ext cx="39" cy="31"/>
              </a:xfrm>
              <a:custGeom>
                <a:avLst/>
                <a:gdLst>
                  <a:gd name="T0" fmla="*/ 30 w 39"/>
                  <a:gd name="T1" fmla="*/ 0 h 31"/>
                  <a:gd name="T2" fmla="*/ 0 w 39"/>
                  <a:gd name="T3" fmla="*/ 31 h 31"/>
                  <a:gd name="T4" fmla="*/ 9 w 39"/>
                  <a:gd name="T5" fmla="*/ 31 h 31"/>
                  <a:gd name="T6" fmla="*/ 39 w 39"/>
                  <a:gd name="T7" fmla="*/ 0 h 31"/>
                  <a:gd name="T8" fmla="*/ 30 w 3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1"/>
                  <a:gd name="T17" fmla="*/ 39 w 39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1">
                    <a:moveTo>
                      <a:pt x="30" y="0"/>
                    </a:moveTo>
                    <a:lnTo>
                      <a:pt x="0" y="31"/>
                    </a:lnTo>
                    <a:lnTo>
                      <a:pt x="9" y="31"/>
                    </a:lnTo>
                    <a:lnTo>
                      <a:pt x="39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31" name="Freeform 138"/>
              <p:cNvSpPr>
                <a:spLocks/>
              </p:cNvSpPr>
              <p:nvPr/>
            </p:nvSpPr>
            <p:spPr bwMode="auto">
              <a:xfrm>
                <a:off x="3797" y="3086"/>
                <a:ext cx="39" cy="31"/>
              </a:xfrm>
              <a:custGeom>
                <a:avLst/>
                <a:gdLst>
                  <a:gd name="T0" fmla="*/ 30 w 39"/>
                  <a:gd name="T1" fmla="*/ 0 h 31"/>
                  <a:gd name="T2" fmla="*/ 0 w 39"/>
                  <a:gd name="T3" fmla="*/ 31 h 31"/>
                  <a:gd name="T4" fmla="*/ 9 w 39"/>
                  <a:gd name="T5" fmla="*/ 31 h 31"/>
                  <a:gd name="T6" fmla="*/ 39 w 39"/>
                  <a:gd name="T7" fmla="*/ 0 h 31"/>
                  <a:gd name="T8" fmla="*/ 30 w 3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1"/>
                  <a:gd name="T17" fmla="*/ 39 w 39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1">
                    <a:moveTo>
                      <a:pt x="30" y="0"/>
                    </a:moveTo>
                    <a:lnTo>
                      <a:pt x="0" y="31"/>
                    </a:lnTo>
                    <a:lnTo>
                      <a:pt x="9" y="31"/>
                    </a:lnTo>
                    <a:lnTo>
                      <a:pt x="39" y="0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32" name="Line 139"/>
              <p:cNvSpPr>
                <a:spLocks noChangeShapeType="1"/>
              </p:cNvSpPr>
              <p:nvPr/>
            </p:nvSpPr>
            <p:spPr bwMode="auto">
              <a:xfrm flipH="1">
                <a:off x="3928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3" name="Line 140"/>
              <p:cNvSpPr>
                <a:spLocks noChangeShapeType="1"/>
              </p:cNvSpPr>
              <p:nvPr/>
            </p:nvSpPr>
            <p:spPr bwMode="auto">
              <a:xfrm>
                <a:off x="3964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4" name="Line 141"/>
              <p:cNvSpPr>
                <a:spLocks noChangeShapeType="1"/>
              </p:cNvSpPr>
              <p:nvPr/>
            </p:nvSpPr>
            <p:spPr bwMode="auto">
              <a:xfrm flipH="1">
                <a:off x="4129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5" name="Line 142"/>
              <p:cNvSpPr>
                <a:spLocks noChangeShapeType="1"/>
              </p:cNvSpPr>
              <p:nvPr/>
            </p:nvSpPr>
            <p:spPr bwMode="auto">
              <a:xfrm>
                <a:off x="4165" y="3073"/>
                <a:ext cx="28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6" name="Line 143"/>
              <p:cNvSpPr>
                <a:spLocks noChangeShapeType="1"/>
              </p:cNvSpPr>
              <p:nvPr/>
            </p:nvSpPr>
            <p:spPr bwMode="auto">
              <a:xfrm flipH="1">
                <a:off x="4334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7" name="Line 144"/>
              <p:cNvSpPr>
                <a:spLocks noChangeShapeType="1"/>
              </p:cNvSpPr>
              <p:nvPr/>
            </p:nvSpPr>
            <p:spPr bwMode="auto">
              <a:xfrm>
                <a:off x="4370" y="3073"/>
                <a:ext cx="28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8" name="Freeform 145"/>
              <p:cNvSpPr>
                <a:spLocks/>
              </p:cNvSpPr>
              <p:nvPr/>
            </p:nvSpPr>
            <p:spPr bwMode="auto">
              <a:xfrm>
                <a:off x="3652" y="3142"/>
                <a:ext cx="899" cy="82"/>
              </a:xfrm>
              <a:custGeom>
                <a:avLst/>
                <a:gdLst>
                  <a:gd name="T0" fmla="*/ 865 w 899"/>
                  <a:gd name="T1" fmla="*/ 82 h 82"/>
                  <a:gd name="T2" fmla="*/ 867 w 899"/>
                  <a:gd name="T3" fmla="*/ 78 h 82"/>
                  <a:gd name="T4" fmla="*/ 868 w 899"/>
                  <a:gd name="T5" fmla="*/ 72 h 82"/>
                  <a:gd name="T6" fmla="*/ 870 w 899"/>
                  <a:gd name="T7" fmla="*/ 67 h 82"/>
                  <a:gd name="T8" fmla="*/ 872 w 899"/>
                  <a:gd name="T9" fmla="*/ 61 h 82"/>
                  <a:gd name="T10" fmla="*/ 874 w 899"/>
                  <a:gd name="T11" fmla="*/ 57 h 82"/>
                  <a:gd name="T12" fmla="*/ 876 w 899"/>
                  <a:gd name="T13" fmla="*/ 52 h 82"/>
                  <a:gd name="T14" fmla="*/ 880 w 899"/>
                  <a:gd name="T15" fmla="*/ 46 h 82"/>
                  <a:gd name="T16" fmla="*/ 882 w 899"/>
                  <a:gd name="T17" fmla="*/ 41 h 82"/>
                  <a:gd name="T18" fmla="*/ 883 w 899"/>
                  <a:gd name="T19" fmla="*/ 35 h 82"/>
                  <a:gd name="T20" fmla="*/ 885 w 899"/>
                  <a:gd name="T21" fmla="*/ 31 h 82"/>
                  <a:gd name="T22" fmla="*/ 887 w 899"/>
                  <a:gd name="T23" fmla="*/ 26 h 82"/>
                  <a:gd name="T24" fmla="*/ 889 w 899"/>
                  <a:gd name="T25" fmla="*/ 20 h 82"/>
                  <a:gd name="T26" fmla="*/ 893 w 899"/>
                  <a:gd name="T27" fmla="*/ 14 h 82"/>
                  <a:gd name="T28" fmla="*/ 895 w 899"/>
                  <a:gd name="T29" fmla="*/ 11 h 82"/>
                  <a:gd name="T30" fmla="*/ 897 w 899"/>
                  <a:gd name="T31" fmla="*/ 5 h 82"/>
                  <a:gd name="T32" fmla="*/ 899 w 899"/>
                  <a:gd name="T33" fmla="*/ 0 h 82"/>
                  <a:gd name="T34" fmla="*/ 795 w 899"/>
                  <a:gd name="T35" fmla="*/ 5 h 82"/>
                  <a:gd name="T36" fmla="*/ 0 w 899"/>
                  <a:gd name="T37" fmla="*/ 5 h 82"/>
                  <a:gd name="T38" fmla="*/ 0 w 899"/>
                  <a:gd name="T39" fmla="*/ 41 h 82"/>
                  <a:gd name="T40" fmla="*/ 56 w 899"/>
                  <a:gd name="T41" fmla="*/ 82 h 82"/>
                  <a:gd name="T42" fmla="*/ 865 w 899"/>
                  <a:gd name="T43" fmla="*/ 82 h 8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99"/>
                  <a:gd name="T67" fmla="*/ 0 h 82"/>
                  <a:gd name="T68" fmla="*/ 899 w 899"/>
                  <a:gd name="T69" fmla="*/ 82 h 8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99" h="82">
                    <a:moveTo>
                      <a:pt x="865" y="82"/>
                    </a:moveTo>
                    <a:lnTo>
                      <a:pt x="867" y="78"/>
                    </a:lnTo>
                    <a:lnTo>
                      <a:pt x="868" y="72"/>
                    </a:lnTo>
                    <a:lnTo>
                      <a:pt x="870" y="67"/>
                    </a:lnTo>
                    <a:lnTo>
                      <a:pt x="872" y="61"/>
                    </a:lnTo>
                    <a:lnTo>
                      <a:pt x="874" y="57"/>
                    </a:lnTo>
                    <a:lnTo>
                      <a:pt x="876" y="52"/>
                    </a:lnTo>
                    <a:lnTo>
                      <a:pt x="880" y="46"/>
                    </a:lnTo>
                    <a:lnTo>
                      <a:pt x="882" y="41"/>
                    </a:lnTo>
                    <a:lnTo>
                      <a:pt x="883" y="35"/>
                    </a:lnTo>
                    <a:lnTo>
                      <a:pt x="885" y="31"/>
                    </a:lnTo>
                    <a:lnTo>
                      <a:pt x="887" y="26"/>
                    </a:lnTo>
                    <a:lnTo>
                      <a:pt x="889" y="20"/>
                    </a:lnTo>
                    <a:lnTo>
                      <a:pt x="893" y="14"/>
                    </a:lnTo>
                    <a:lnTo>
                      <a:pt x="895" y="11"/>
                    </a:lnTo>
                    <a:lnTo>
                      <a:pt x="897" y="5"/>
                    </a:lnTo>
                    <a:lnTo>
                      <a:pt x="899" y="0"/>
                    </a:lnTo>
                    <a:lnTo>
                      <a:pt x="795" y="5"/>
                    </a:lnTo>
                    <a:lnTo>
                      <a:pt x="0" y="5"/>
                    </a:lnTo>
                    <a:lnTo>
                      <a:pt x="0" y="41"/>
                    </a:lnTo>
                    <a:lnTo>
                      <a:pt x="56" y="82"/>
                    </a:lnTo>
                    <a:lnTo>
                      <a:pt x="865" y="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39" name="Freeform 146"/>
              <p:cNvSpPr>
                <a:spLocks/>
              </p:cNvSpPr>
              <p:nvPr/>
            </p:nvSpPr>
            <p:spPr bwMode="auto">
              <a:xfrm>
                <a:off x="3652" y="3142"/>
                <a:ext cx="899" cy="82"/>
              </a:xfrm>
              <a:custGeom>
                <a:avLst/>
                <a:gdLst>
                  <a:gd name="T0" fmla="*/ 865 w 899"/>
                  <a:gd name="T1" fmla="*/ 82 h 82"/>
                  <a:gd name="T2" fmla="*/ 865 w 899"/>
                  <a:gd name="T3" fmla="*/ 82 h 82"/>
                  <a:gd name="T4" fmla="*/ 867 w 899"/>
                  <a:gd name="T5" fmla="*/ 78 h 82"/>
                  <a:gd name="T6" fmla="*/ 868 w 899"/>
                  <a:gd name="T7" fmla="*/ 72 h 82"/>
                  <a:gd name="T8" fmla="*/ 870 w 899"/>
                  <a:gd name="T9" fmla="*/ 67 h 82"/>
                  <a:gd name="T10" fmla="*/ 872 w 899"/>
                  <a:gd name="T11" fmla="*/ 61 h 82"/>
                  <a:gd name="T12" fmla="*/ 874 w 899"/>
                  <a:gd name="T13" fmla="*/ 57 h 82"/>
                  <a:gd name="T14" fmla="*/ 876 w 899"/>
                  <a:gd name="T15" fmla="*/ 52 h 82"/>
                  <a:gd name="T16" fmla="*/ 880 w 899"/>
                  <a:gd name="T17" fmla="*/ 46 h 82"/>
                  <a:gd name="T18" fmla="*/ 882 w 899"/>
                  <a:gd name="T19" fmla="*/ 41 h 82"/>
                  <a:gd name="T20" fmla="*/ 883 w 899"/>
                  <a:gd name="T21" fmla="*/ 35 h 82"/>
                  <a:gd name="T22" fmla="*/ 885 w 899"/>
                  <a:gd name="T23" fmla="*/ 31 h 82"/>
                  <a:gd name="T24" fmla="*/ 887 w 899"/>
                  <a:gd name="T25" fmla="*/ 26 h 82"/>
                  <a:gd name="T26" fmla="*/ 889 w 899"/>
                  <a:gd name="T27" fmla="*/ 20 h 82"/>
                  <a:gd name="T28" fmla="*/ 893 w 899"/>
                  <a:gd name="T29" fmla="*/ 14 h 82"/>
                  <a:gd name="T30" fmla="*/ 895 w 899"/>
                  <a:gd name="T31" fmla="*/ 11 h 82"/>
                  <a:gd name="T32" fmla="*/ 897 w 899"/>
                  <a:gd name="T33" fmla="*/ 5 h 82"/>
                  <a:gd name="T34" fmla="*/ 899 w 899"/>
                  <a:gd name="T35" fmla="*/ 0 h 82"/>
                  <a:gd name="T36" fmla="*/ 795 w 899"/>
                  <a:gd name="T37" fmla="*/ 5 h 82"/>
                  <a:gd name="T38" fmla="*/ 0 w 899"/>
                  <a:gd name="T39" fmla="*/ 5 h 82"/>
                  <a:gd name="T40" fmla="*/ 0 w 899"/>
                  <a:gd name="T41" fmla="*/ 41 h 82"/>
                  <a:gd name="T42" fmla="*/ 56 w 899"/>
                  <a:gd name="T43" fmla="*/ 82 h 82"/>
                  <a:gd name="T44" fmla="*/ 865 w 899"/>
                  <a:gd name="T45" fmla="*/ 82 h 8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899"/>
                  <a:gd name="T70" fmla="*/ 0 h 82"/>
                  <a:gd name="T71" fmla="*/ 899 w 899"/>
                  <a:gd name="T72" fmla="*/ 82 h 8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899" h="82">
                    <a:moveTo>
                      <a:pt x="865" y="82"/>
                    </a:moveTo>
                    <a:lnTo>
                      <a:pt x="865" y="82"/>
                    </a:lnTo>
                    <a:lnTo>
                      <a:pt x="867" y="78"/>
                    </a:lnTo>
                    <a:lnTo>
                      <a:pt x="868" y="72"/>
                    </a:lnTo>
                    <a:lnTo>
                      <a:pt x="870" y="67"/>
                    </a:lnTo>
                    <a:lnTo>
                      <a:pt x="872" y="61"/>
                    </a:lnTo>
                    <a:lnTo>
                      <a:pt x="874" y="57"/>
                    </a:lnTo>
                    <a:lnTo>
                      <a:pt x="876" y="52"/>
                    </a:lnTo>
                    <a:lnTo>
                      <a:pt x="880" y="46"/>
                    </a:lnTo>
                    <a:lnTo>
                      <a:pt x="882" y="41"/>
                    </a:lnTo>
                    <a:lnTo>
                      <a:pt x="883" y="35"/>
                    </a:lnTo>
                    <a:lnTo>
                      <a:pt x="885" y="31"/>
                    </a:lnTo>
                    <a:lnTo>
                      <a:pt x="887" y="26"/>
                    </a:lnTo>
                    <a:lnTo>
                      <a:pt x="889" y="20"/>
                    </a:lnTo>
                    <a:lnTo>
                      <a:pt x="893" y="14"/>
                    </a:lnTo>
                    <a:lnTo>
                      <a:pt x="895" y="11"/>
                    </a:lnTo>
                    <a:lnTo>
                      <a:pt x="897" y="5"/>
                    </a:lnTo>
                    <a:lnTo>
                      <a:pt x="899" y="0"/>
                    </a:lnTo>
                    <a:lnTo>
                      <a:pt x="795" y="5"/>
                    </a:lnTo>
                    <a:lnTo>
                      <a:pt x="0" y="5"/>
                    </a:lnTo>
                    <a:lnTo>
                      <a:pt x="0" y="41"/>
                    </a:lnTo>
                    <a:lnTo>
                      <a:pt x="56" y="82"/>
                    </a:lnTo>
                    <a:lnTo>
                      <a:pt x="865" y="8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40" name="Freeform 147"/>
              <p:cNvSpPr>
                <a:spLocks/>
              </p:cNvSpPr>
              <p:nvPr/>
            </p:nvSpPr>
            <p:spPr bwMode="auto">
              <a:xfrm>
                <a:off x="3673" y="3197"/>
                <a:ext cx="853" cy="8"/>
              </a:xfrm>
              <a:custGeom>
                <a:avLst/>
                <a:gdLst>
                  <a:gd name="T0" fmla="*/ 0 w 853"/>
                  <a:gd name="T1" fmla="*/ 0 h 8"/>
                  <a:gd name="T2" fmla="*/ 853 w 853"/>
                  <a:gd name="T3" fmla="*/ 0 h 8"/>
                  <a:gd name="T4" fmla="*/ 851 w 853"/>
                  <a:gd name="T5" fmla="*/ 8 h 8"/>
                  <a:gd name="T6" fmla="*/ 9 w 853"/>
                  <a:gd name="T7" fmla="*/ 8 h 8"/>
                  <a:gd name="T8" fmla="*/ 0 w 85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3"/>
                  <a:gd name="T16" fmla="*/ 0 h 8"/>
                  <a:gd name="T17" fmla="*/ 853 w 853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3" h="8">
                    <a:moveTo>
                      <a:pt x="0" y="0"/>
                    </a:moveTo>
                    <a:lnTo>
                      <a:pt x="853" y="0"/>
                    </a:lnTo>
                    <a:lnTo>
                      <a:pt x="851" y="8"/>
                    </a:lnTo>
                    <a:lnTo>
                      <a:pt x="9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41" name="Freeform 148"/>
              <p:cNvSpPr>
                <a:spLocks/>
              </p:cNvSpPr>
              <p:nvPr/>
            </p:nvSpPr>
            <p:spPr bwMode="auto">
              <a:xfrm>
                <a:off x="3673" y="3197"/>
                <a:ext cx="853" cy="8"/>
              </a:xfrm>
              <a:custGeom>
                <a:avLst/>
                <a:gdLst>
                  <a:gd name="T0" fmla="*/ 0 w 853"/>
                  <a:gd name="T1" fmla="*/ 0 h 8"/>
                  <a:gd name="T2" fmla="*/ 853 w 853"/>
                  <a:gd name="T3" fmla="*/ 0 h 8"/>
                  <a:gd name="T4" fmla="*/ 851 w 853"/>
                  <a:gd name="T5" fmla="*/ 8 h 8"/>
                  <a:gd name="T6" fmla="*/ 9 w 853"/>
                  <a:gd name="T7" fmla="*/ 8 h 8"/>
                  <a:gd name="T8" fmla="*/ 0 w 85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3"/>
                  <a:gd name="T16" fmla="*/ 0 h 8"/>
                  <a:gd name="T17" fmla="*/ 853 w 853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3" h="8">
                    <a:moveTo>
                      <a:pt x="0" y="0"/>
                    </a:moveTo>
                    <a:lnTo>
                      <a:pt x="853" y="0"/>
                    </a:lnTo>
                    <a:lnTo>
                      <a:pt x="851" y="8"/>
                    </a:lnTo>
                    <a:lnTo>
                      <a:pt x="9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42" name="Freeform 149"/>
              <p:cNvSpPr>
                <a:spLocks/>
              </p:cNvSpPr>
              <p:nvPr/>
            </p:nvSpPr>
            <p:spPr bwMode="auto">
              <a:xfrm>
                <a:off x="4498" y="3166"/>
                <a:ext cx="9" cy="9"/>
              </a:xfrm>
              <a:custGeom>
                <a:avLst/>
                <a:gdLst>
                  <a:gd name="T0" fmla="*/ 0 w 9"/>
                  <a:gd name="T1" fmla="*/ 7 h 9"/>
                  <a:gd name="T2" fmla="*/ 2 w 9"/>
                  <a:gd name="T3" fmla="*/ 9 h 9"/>
                  <a:gd name="T4" fmla="*/ 2 w 9"/>
                  <a:gd name="T5" fmla="*/ 9 h 9"/>
                  <a:gd name="T6" fmla="*/ 2 w 9"/>
                  <a:gd name="T7" fmla="*/ 9 h 9"/>
                  <a:gd name="T8" fmla="*/ 4 w 9"/>
                  <a:gd name="T9" fmla="*/ 9 h 9"/>
                  <a:gd name="T10" fmla="*/ 6 w 9"/>
                  <a:gd name="T11" fmla="*/ 9 h 9"/>
                  <a:gd name="T12" fmla="*/ 6 w 9"/>
                  <a:gd name="T13" fmla="*/ 9 h 9"/>
                  <a:gd name="T14" fmla="*/ 7 w 9"/>
                  <a:gd name="T15" fmla="*/ 9 h 9"/>
                  <a:gd name="T16" fmla="*/ 7 w 9"/>
                  <a:gd name="T17" fmla="*/ 9 h 9"/>
                  <a:gd name="T18" fmla="*/ 9 w 9"/>
                  <a:gd name="T19" fmla="*/ 7 h 9"/>
                  <a:gd name="T20" fmla="*/ 9 w 9"/>
                  <a:gd name="T21" fmla="*/ 7 h 9"/>
                  <a:gd name="T22" fmla="*/ 9 w 9"/>
                  <a:gd name="T23" fmla="*/ 7 h 9"/>
                  <a:gd name="T24" fmla="*/ 9 w 9"/>
                  <a:gd name="T25" fmla="*/ 5 h 9"/>
                  <a:gd name="T26" fmla="*/ 9 w 9"/>
                  <a:gd name="T27" fmla="*/ 5 h 9"/>
                  <a:gd name="T28" fmla="*/ 9 w 9"/>
                  <a:gd name="T29" fmla="*/ 4 h 9"/>
                  <a:gd name="T30" fmla="*/ 9 w 9"/>
                  <a:gd name="T31" fmla="*/ 4 h 9"/>
                  <a:gd name="T32" fmla="*/ 9 w 9"/>
                  <a:gd name="T33" fmla="*/ 2 h 9"/>
                  <a:gd name="T34" fmla="*/ 9 w 9"/>
                  <a:gd name="T35" fmla="*/ 0 h 9"/>
                  <a:gd name="T36" fmla="*/ 7 w 9"/>
                  <a:gd name="T37" fmla="*/ 0 h 9"/>
                  <a:gd name="T38" fmla="*/ 6 w 9"/>
                  <a:gd name="T39" fmla="*/ 0 h 9"/>
                  <a:gd name="T40" fmla="*/ 6 w 9"/>
                  <a:gd name="T41" fmla="*/ 0 h 9"/>
                  <a:gd name="T42" fmla="*/ 6 w 9"/>
                  <a:gd name="T43" fmla="*/ 0 h 9"/>
                  <a:gd name="T44" fmla="*/ 6 w 9"/>
                  <a:gd name="T45" fmla="*/ 2 h 9"/>
                  <a:gd name="T46" fmla="*/ 4 w 9"/>
                  <a:gd name="T47" fmla="*/ 2 h 9"/>
                  <a:gd name="T48" fmla="*/ 4 w 9"/>
                  <a:gd name="T49" fmla="*/ 4 h 9"/>
                  <a:gd name="T50" fmla="*/ 2 w 9"/>
                  <a:gd name="T51" fmla="*/ 4 h 9"/>
                  <a:gd name="T52" fmla="*/ 2 w 9"/>
                  <a:gd name="T53" fmla="*/ 5 h 9"/>
                  <a:gd name="T54" fmla="*/ 0 w 9"/>
                  <a:gd name="T55" fmla="*/ 5 h 9"/>
                  <a:gd name="T56" fmla="*/ 0 w 9"/>
                  <a:gd name="T57" fmla="*/ 7 h 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9"/>
                  <a:gd name="T89" fmla="*/ 9 w 9"/>
                  <a:gd name="T90" fmla="*/ 9 h 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9">
                    <a:moveTo>
                      <a:pt x="0" y="7"/>
                    </a:moveTo>
                    <a:lnTo>
                      <a:pt x="2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43" name="Freeform 150"/>
              <p:cNvSpPr>
                <a:spLocks/>
              </p:cNvSpPr>
              <p:nvPr/>
            </p:nvSpPr>
            <p:spPr bwMode="auto">
              <a:xfrm>
                <a:off x="4498" y="3166"/>
                <a:ext cx="9" cy="9"/>
              </a:xfrm>
              <a:custGeom>
                <a:avLst/>
                <a:gdLst>
                  <a:gd name="T0" fmla="*/ 9 w 9"/>
                  <a:gd name="T1" fmla="*/ 2 h 9"/>
                  <a:gd name="T2" fmla="*/ 9 w 9"/>
                  <a:gd name="T3" fmla="*/ 0 h 9"/>
                  <a:gd name="T4" fmla="*/ 7 w 9"/>
                  <a:gd name="T5" fmla="*/ 0 h 9"/>
                  <a:gd name="T6" fmla="*/ 6 w 9"/>
                  <a:gd name="T7" fmla="*/ 0 h 9"/>
                  <a:gd name="T8" fmla="*/ 6 w 9"/>
                  <a:gd name="T9" fmla="*/ 0 h 9"/>
                  <a:gd name="T10" fmla="*/ 6 w 9"/>
                  <a:gd name="T11" fmla="*/ 0 h 9"/>
                  <a:gd name="T12" fmla="*/ 6 w 9"/>
                  <a:gd name="T13" fmla="*/ 2 h 9"/>
                  <a:gd name="T14" fmla="*/ 4 w 9"/>
                  <a:gd name="T15" fmla="*/ 2 h 9"/>
                  <a:gd name="T16" fmla="*/ 4 w 9"/>
                  <a:gd name="T17" fmla="*/ 2 h 9"/>
                  <a:gd name="T18" fmla="*/ 2 w 9"/>
                  <a:gd name="T19" fmla="*/ 4 h 9"/>
                  <a:gd name="T20" fmla="*/ 2 w 9"/>
                  <a:gd name="T21" fmla="*/ 5 h 9"/>
                  <a:gd name="T22" fmla="*/ 0 w 9"/>
                  <a:gd name="T23" fmla="*/ 5 h 9"/>
                  <a:gd name="T24" fmla="*/ 0 w 9"/>
                  <a:gd name="T25" fmla="*/ 7 h 9"/>
                  <a:gd name="T26" fmla="*/ 2 w 9"/>
                  <a:gd name="T27" fmla="*/ 7 h 9"/>
                  <a:gd name="T28" fmla="*/ 2 w 9"/>
                  <a:gd name="T29" fmla="*/ 9 h 9"/>
                  <a:gd name="T30" fmla="*/ 4 w 9"/>
                  <a:gd name="T31" fmla="*/ 9 h 9"/>
                  <a:gd name="T32" fmla="*/ 4 w 9"/>
                  <a:gd name="T33" fmla="*/ 9 h 9"/>
                  <a:gd name="T34" fmla="*/ 6 w 9"/>
                  <a:gd name="T35" fmla="*/ 9 h 9"/>
                  <a:gd name="T36" fmla="*/ 6 w 9"/>
                  <a:gd name="T37" fmla="*/ 7 h 9"/>
                  <a:gd name="T38" fmla="*/ 7 w 9"/>
                  <a:gd name="T39" fmla="*/ 7 h 9"/>
                  <a:gd name="T40" fmla="*/ 7 w 9"/>
                  <a:gd name="T41" fmla="*/ 7 h 9"/>
                  <a:gd name="T42" fmla="*/ 9 w 9"/>
                  <a:gd name="T43" fmla="*/ 7 h 9"/>
                  <a:gd name="T44" fmla="*/ 9 w 9"/>
                  <a:gd name="T45" fmla="*/ 7 h 9"/>
                  <a:gd name="T46" fmla="*/ 9 w 9"/>
                  <a:gd name="T47" fmla="*/ 5 h 9"/>
                  <a:gd name="T48" fmla="*/ 9 w 9"/>
                  <a:gd name="T49" fmla="*/ 5 h 9"/>
                  <a:gd name="T50" fmla="*/ 9 w 9"/>
                  <a:gd name="T51" fmla="*/ 4 h 9"/>
                  <a:gd name="T52" fmla="*/ 9 w 9"/>
                  <a:gd name="T53" fmla="*/ 4 h 9"/>
                  <a:gd name="T54" fmla="*/ 9 w 9"/>
                  <a:gd name="T55" fmla="*/ 2 h 9"/>
                  <a:gd name="T56" fmla="*/ 9 w 9"/>
                  <a:gd name="T57" fmla="*/ 2 h 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9"/>
                  <a:gd name="T89" fmla="*/ 9 w 9"/>
                  <a:gd name="T90" fmla="*/ 9 h 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9">
                    <a:moveTo>
                      <a:pt x="9" y="2"/>
                    </a:moveTo>
                    <a:lnTo>
                      <a:pt x="9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9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44" name="Freeform 151"/>
              <p:cNvSpPr>
                <a:spLocks/>
              </p:cNvSpPr>
              <p:nvPr/>
            </p:nvSpPr>
            <p:spPr bwMode="auto">
              <a:xfrm>
                <a:off x="4500" y="3166"/>
                <a:ext cx="7" cy="7"/>
              </a:xfrm>
              <a:custGeom>
                <a:avLst/>
                <a:gdLst>
                  <a:gd name="T0" fmla="*/ 7 w 7"/>
                  <a:gd name="T1" fmla="*/ 2 h 7"/>
                  <a:gd name="T2" fmla="*/ 7 w 7"/>
                  <a:gd name="T3" fmla="*/ 0 h 7"/>
                  <a:gd name="T4" fmla="*/ 5 w 7"/>
                  <a:gd name="T5" fmla="*/ 0 h 7"/>
                  <a:gd name="T6" fmla="*/ 4 w 7"/>
                  <a:gd name="T7" fmla="*/ 0 h 7"/>
                  <a:gd name="T8" fmla="*/ 4 w 7"/>
                  <a:gd name="T9" fmla="*/ 0 h 7"/>
                  <a:gd name="T10" fmla="*/ 4 w 7"/>
                  <a:gd name="T11" fmla="*/ 0 h 7"/>
                  <a:gd name="T12" fmla="*/ 4 w 7"/>
                  <a:gd name="T13" fmla="*/ 2 h 7"/>
                  <a:gd name="T14" fmla="*/ 2 w 7"/>
                  <a:gd name="T15" fmla="*/ 2 h 7"/>
                  <a:gd name="T16" fmla="*/ 2 w 7"/>
                  <a:gd name="T17" fmla="*/ 2 h 7"/>
                  <a:gd name="T18" fmla="*/ 0 w 7"/>
                  <a:gd name="T19" fmla="*/ 4 h 7"/>
                  <a:gd name="T20" fmla="*/ 0 w 7"/>
                  <a:gd name="T21" fmla="*/ 4 h 7"/>
                  <a:gd name="T22" fmla="*/ 0 w 7"/>
                  <a:gd name="T23" fmla="*/ 5 h 7"/>
                  <a:gd name="T24" fmla="*/ 0 w 7"/>
                  <a:gd name="T25" fmla="*/ 7 h 7"/>
                  <a:gd name="T26" fmla="*/ 0 w 7"/>
                  <a:gd name="T27" fmla="*/ 7 h 7"/>
                  <a:gd name="T28" fmla="*/ 0 w 7"/>
                  <a:gd name="T29" fmla="*/ 7 h 7"/>
                  <a:gd name="T30" fmla="*/ 2 w 7"/>
                  <a:gd name="T31" fmla="*/ 7 h 7"/>
                  <a:gd name="T32" fmla="*/ 2 w 7"/>
                  <a:gd name="T33" fmla="*/ 7 h 7"/>
                  <a:gd name="T34" fmla="*/ 4 w 7"/>
                  <a:gd name="T35" fmla="*/ 7 h 7"/>
                  <a:gd name="T36" fmla="*/ 4 w 7"/>
                  <a:gd name="T37" fmla="*/ 7 h 7"/>
                  <a:gd name="T38" fmla="*/ 5 w 7"/>
                  <a:gd name="T39" fmla="*/ 7 h 7"/>
                  <a:gd name="T40" fmla="*/ 5 w 7"/>
                  <a:gd name="T41" fmla="*/ 7 h 7"/>
                  <a:gd name="T42" fmla="*/ 7 w 7"/>
                  <a:gd name="T43" fmla="*/ 5 h 7"/>
                  <a:gd name="T44" fmla="*/ 7 w 7"/>
                  <a:gd name="T45" fmla="*/ 5 h 7"/>
                  <a:gd name="T46" fmla="*/ 7 w 7"/>
                  <a:gd name="T47" fmla="*/ 4 h 7"/>
                  <a:gd name="T48" fmla="*/ 7 w 7"/>
                  <a:gd name="T49" fmla="*/ 2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"/>
                  <a:gd name="T76" fmla="*/ 0 h 7"/>
                  <a:gd name="T77" fmla="*/ 7 w 7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" h="7">
                    <a:moveTo>
                      <a:pt x="7" y="2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85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45" name="Freeform 152"/>
              <p:cNvSpPr>
                <a:spLocks/>
              </p:cNvSpPr>
              <p:nvPr/>
            </p:nvSpPr>
            <p:spPr bwMode="auto">
              <a:xfrm>
                <a:off x="4500" y="3166"/>
                <a:ext cx="7" cy="7"/>
              </a:xfrm>
              <a:custGeom>
                <a:avLst/>
                <a:gdLst>
                  <a:gd name="T0" fmla="*/ 7 w 7"/>
                  <a:gd name="T1" fmla="*/ 2 h 7"/>
                  <a:gd name="T2" fmla="*/ 7 w 7"/>
                  <a:gd name="T3" fmla="*/ 0 h 7"/>
                  <a:gd name="T4" fmla="*/ 5 w 7"/>
                  <a:gd name="T5" fmla="*/ 0 h 7"/>
                  <a:gd name="T6" fmla="*/ 4 w 7"/>
                  <a:gd name="T7" fmla="*/ 0 h 7"/>
                  <a:gd name="T8" fmla="*/ 4 w 7"/>
                  <a:gd name="T9" fmla="*/ 0 h 7"/>
                  <a:gd name="T10" fmla="*/ 4 w 7"/>
                  <a:gd name="T11" fmla="*/ 0 h 7"/>
                  <a:gd name="T12" fmla="*/ 4 w 7"/>
                  <a:gd name="T13" fmla="*/ 0 h 7"/>
                  <a:gd name="T14" fmla="*/ 2 w 7"/>
                  <a:gd name="T15" fmla="*/ 2 h 7"/>
                  <a:gd name="T16" fmla="*/ 2 w 7"/>
                  <a:gd name="T17" fmla="*/ 2 h 7"/>
                  <a:gd name="T18" fmla="*/ 0 w 7"/>
                  <a:gd name="T19" fmla="*/ 4 h 7"/>
                  <a:gd name="T20" fmla="*/ 0 w 7"/>
                  <a:gd name="T21" fmla="*/ 4 h 7"/>
                  <a:gd name="T22" fmla="*/ 0 w 7"/>
                  <a:gd name="T23" fmla="*/ 5 h 7"/>
                  <a:gd name="T24" fmla="*/ 0 w 7"/>
                  <a:gd name="T25" fmla="*/ 5 h 7"/>
                  <a:gd name="T26" fmla="*/ 0 w 7"/>
                  <a:gd name="T27" fmla="*/ 7 h 7"/>
                  <a:gd name="T28" fmla="*/ 0 w 7"/>
                  <a:gd name="T29" fmla="*/ 7 h 7"/>
                  <a:gd name="T30" fmla="*/ 2 w 7"/>
                  <a:gd name="T31" fmla="*/ 7 h 7"/>
                  <a:gd name="T32" fmla="*/ 2 w 7"/>
                  <a:gd name="T33" fmla="*/ 7 h 7"/>
                  <a:gd name="T34" fmla="*/ 4 w 7"/>
                  <a:gd name="T35" fmla="*/ 7 h 7"/>
                  <a:gd name="T36" fmla="*/ 4 w 7"/>
                  <a:gd name="T37" fmla="*/ 5 h 7"/>
                  <a:gd name="T38" fmla="*/ 5 w 7"/>
                  <a:gd name="T39" fmla="*/ 5 h 7"/>
                  <a:gd name="T40" fmla="*/ 5 w 7"/>
                  <a:gd name="T41" fmla="*/ 5 h 7"/>
                  <a:gd name="T42" fmla="*/ 7 w 7"/>
                  <a:gd name="T43" fmla="*/ 5 h 7"/>
                  <a:gd name="T44" fmla="*/ 7 w 7"/>
                  <a:gd name="T45" fmla="*/ 4 h 7"/>
                  <a:gd name="T46" fmla="*/ 7 w 7"/>
                  <a:gd name="T47" fmla="*/ 4 h 7"/>
                  <a:gd name="T48" fmla="*/ 7 w 7"/>
                  <a:gd name="T49" fmla="*/ 2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"/>
                  <a:gd name="T76" fmla="*/ 0 h 7"/>
                  <a:gd name="T77" fmla="*/ 7 w 7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" h="7">
                    <a:moveTo>
                      <a:pt x="7" y="2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70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46" name="Freeform 153"/>
              <p:cNvSpPr>
                <a:spLocks/>
              </p:cNvSpPr>
              <p:nvPr/>
            </p:nvSpPr>
            <p:spPr bwMode="auto">
              <a:xfrm>
                <a:off x="4500" y="3166"/>
                <a:ext cx="7" cy="5"/>
              </a:xfrm>
              <a:custGeom>
                <a:avLst/>
                <a:gdLst>
                  <a:gd name="T0" fmla="*/ 0 w 7"/>
                  <a:gd name="T1" fmla="*/ 5 h 5"/>
                  <a:gd name="T2" fmla="*/ 0 w 7"/>
                  <a:gd name="T3" fmla="*/ 5 h 5"/>
                  <a:gd name="T4" fmla="*/ 0 w 7"/>
                  <a:gd name="T5" fmla="*/ 5 h 5"/>
                  <a:gd name="T6" fmla="*/ 2 w 7"/>
                  <a:gd name="T7" fmla="*/ 5 h 5"/>
                  <a:gd name="T8" fmla="*/ 2 w 7"/>
                  <a:gd name="T9" fmla="*/ 5 h 5"/>
                  <a:gd name="T10" fmla="*/ 4 w 7"/>
                  <a:gd name="T11" fmla="*/ 5 h 5"/>
                  <a:gd name="T12" fmla="*/ 4 w 7"/>
                  <a:gd name="T13" fmla="*/ 5 h 5"/>
                  <a:gd name="T14" fmla="*/ 5 w 7"/>
                  <a:gd name="T15" fmla="*/ 5 h 5"/>
                  <a:gd name="T16" fmla="*/ 5 w 7"/>
                  <a:gd name="T17" fmla="*/ 5 h 5"/>
                  <a:gd name="T18" fmla="*/ 7 w 7"/>
                  <a:gd name="T19" fmla="*/ 4 h 5"/>
                  <a:gd name="T20" fmla="*/ 7 w 7"/>
                  <a:gd name="T21" fmla="*/ 4 h 5"/>
                  <a:gd name="T22" fmla="*/ 7 w 7"/>
                  <a:gd name="T23" fmla="*/ 2 h 5"/>
                  <a:gd name="T24" fmla="*/ 7 w 7"/>
                  <a:gd name="T25" fmla="*/ 2 h 5"/>
                  <a:gd name="T26" fmla="*/ 7 w 7"/>
                  <a:gd name="T27" fmla="*/ 0 h 5"/>
                  <a:gd name="T28" fmla="*/ 5 w 7"/>
                  <a:gd name="T29" fmla="*/ 0 h 5"/>
                  <a:gd name="T30" fmla="*/ 4 w 7"/>
                  <a:gd name="T31" fmla="*/ 0 h 5"/>
                  <a:gd name="T32" fmla="*/ 4 w 7"/>
                  <a:gd name="T33" fmla="*/ 0 h 5"/>
                  <a:gd name="T34" fmla="*/ 4 w 7"/>
                  <a:gd name="T35" fmla="*/ 0 h 5"/>
                  <a:gd name="T36" fmla="*/ 2 w 7"/>
                  <a:gd name="T37" fmla="*/ 0 h 5"/>
                  <a:gd name="T38" fmla="*/ 2 w 7"/>
                  <a:gd name="T39" fmla="*/ 2 h 5"/>
                  <a:gd name="T40" fmla="*/ 2 w 7"/>
                  <a:gd name="T41" fmla="*/ 2 h 5"/>
                  <a:gd name="T42" fmla="*/ 0 w 7"/>
                  <a:gd name="T43" fmla="*/ 2 h 5"/>
                  <a:gd name="T44" fmla="*/ 0 w 7"/>
                  <a:gd name="T45" fmla="*/ 4 h 5"/>
                  <a:gd name="T46" fmla="*/ 0 w 7"/>
                  <a:gd name="T47" fmla="*/ 4 h 5"/>
                  <a:gd name="T48" fmla="*/ 0 w 7"/>
                  <a:gd name="T49" fmla="*/ 5 h 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"/>
                  <a:gd name="T76" fmla="*/ 0 h 5"/>
                  <a:gd name="T77" fmla="*/ 7 w 7"/>
                  <a:gd name="T78" fmla="*/ 5 h 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9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47" name="Freeform 154"/>
              <p:cNvSpPr>
                <a:spLocks/>
              </p:cNvSpPr>
              <p:nvPr/>
            </p:nvSpPr>
            <p:spPr bwMode="auto">
              <a:xfrm>
                <a:off x="4500" y="3170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4 w 4"/>
                  <a:gd name="T5" fmla="*/ 0 h 3"/>
                  <a:gd name="T6" fmla="*/ 2 w 4"/>
                  <a:gd name="T7" fmla="*/ 0 h 3"/>
                  <a:gd name="T8" fmla="*/ 0 w 4"/>
                  <a:gd name="T9" fmla="*/ 1 h 3"/>
                  <a:gd name="T10" fmla="*/ 0 w 4"/>
                  <a:gd name="T11" fmla="*/ 1 h 3"/>
                  <a:gd name="T12" fmla="*/ 0 w 4"/>
                  <a:gd name="T13" fmla="*/ 3 h 3"/>
                  <a:gd name="T14" fmla="*/ 0 w 4"/>
                  <a:gd name="T15" fmla="*/ 3 h 3"/>
                  <a:gd name="T16" fmla="*/ 0 w 4"/>
                  <a:gd name="T17" fmla="*/ 3 h 3"/>
                  <a:gd name="T18" fmla="*/ 0 w 4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3"/>
                  <a:gd name="T32" fmla="*/ 4 w 4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9900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48" name="Freeform 155"/>
              <p:cNvSpPr>
                <a:spLocks/>
              </p:cNvSpPr>
              <p:nvPr/>
            </p:nvSpPr>
            <p:spPr bwMode="auto">
              <a:xfrm>
                <a:off x="4500" y="3170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4 w 4"/>
                  <a:gd name="T5" fmla="*/ 0 h 3"/>
                  <a:gd name="T6" fmla="*/ 2 w 4"/>
                  <a:gd name="T7" fmla="*/ 0 h 3"/>
                  <a:gd name="T8" fmla="*/ 0 w 4"/>
                  <a:gd name="T9" fmla="*/ 1 h 3"/>
                  <a:gd name="T10" fmla="*/ 0 w 4"/>
                  <a:gd name="T11" fmla="*/ 1 h 3"/>
                  <a:gd name="T12" fmla="*/ 0 w 4"/>
                  <a:gd name="T13" fmla="*/ 3 h 3"/>
                  <a:gd name="T14" fmla="*/ 0 w 4"/>
                  <a:gd name="T15" fmla="*/ 3 h 3"/>
                  <a:gd name="T16" fmla="*/ 0 w 4"/>
                  <a:gd name="T17" fmla="*/ 3 h 3"/>
                  <a:gd name="T18" fmla="*/ 0 w 4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3"/>
                  <a:gd name="T32" fmla="*/ 4 w 4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49" name="Freeform 156"/>
              <p:cNvSpPr>
                <a:spLocks/>
              </p:cNvSpPr>
              <p:nvPr/>
            </p:nvSpPr>
            <p:spPr bwMode="auto">
              <a:xfrm>
                <a:off x="4494" y="3166"/>
                <a:ext cx="15" cy="13"/>
              </a:xfrm>
              <a:custGeom>
                <a:avLst/>
                <a:gdLst>
                  <a:gd name="T0" fmla="*/ 8 w 15"/>
                  <a:gd name="T1" fmla="*/ 5 h 13"/>
                  <a:gd name="T2" fmla="*/ 8 w 15"/>
                  <a:gd name="T3" fmla="*/ 5 h 13"/>
                  <a:gd name="T4" fmla="*/ 8 w 15"/>
                  <a:gd name="T5" fmla="*/ 4 h 13"/>
                  <a:gd name="T6" fmla="*/ 10 w 15"/>
                  <a:gd name="T7" fmla="*/ 4 h 13"/>
                  <a:gd name="T8" fmla="*/ 11 w 15"/>
                  <a:gd name="T9" fmla="*/ 4 h 13"/>
                  <a:gd name="T10" fmla="*/ 11 w 15"/>
                  <a:gd name="T11" fmla="*/ 2 h 13"/>
                  <a:gd name="T12" fmla="*/ 13 w 15"/>
                  <a:gd name="T13" fmla="*/ 2 h 13"/>
                  <a:gd name="T14" fmla="*/ 13 w 15"/>
                  <a:gd name="T15" fmla="*/ 2 h 13"/>
                  <a:gd name="T16" fmla="*/ 13 w 15"/>
                  <a:gd name="T17" fmla="*/ 2 h 13"/>
                  <a:gd name="T18" fmla="*/ 13 w 15"/>
                  <a:gd name="T19" fmla="*/ 0 h 13"/>
                  <a:gd name="T20" fmla="*/ 15 w 15"/>
                  <a:gd name="T21" fmla="*/ 0 h 13"/>
                  <a:gd name="T22" fmla="*/ 15 w 15"/>
                  <a:gd name="T23" fmla="*/ 0 h 13"/>
                  <a:gd name="T24" fmla="*/ 15 w 15"/>
                  <a:gd name="T25" fmla="*/ 0 h 13"/>
                  <a:gd name="T26" fmla="*/ 13 w 15"/>
                  <a:gd name="T27" fmla="*/ 0 h 13"/>
                  <a:gd name="T28" fmla="*/ 11 w 15"/>
                  <a:gd name="T29" fmla="*/ 0 h 13"/>
                  <a:gd name="T30" fmla="*/ 10 w 15"/>
                  <a:gd name="T31" fmla="*/ 0 h 13"/>
                  <a:gd name="T32" fmla="*/ 8 w 15"/>
                  <a:gd name="T33" fmla="*/ 0 h 13"/>
                  <a:gd name="T34" fmla="*/ 6 w 15"/>
                  <a:gd name="T35" fmla="*/ 0 h 13"/>
                  <a:gd name="T36" fmla="*/ 4 w 15"/>
                  <a:gd name="T37" fmla="*/ 2 h 13"/>
                  <a:gd name="T38" fmla="*/ 2 w 15"/>
                  <a:gd name="T39" fmla="*/ 2 h 13"/>
                  <a:gd name="T40" fmla="*/ 2 w 15"/>
                  <a:gd name="T41" fmla="*/ 2 h 13"/>
                  <a:gd name="T42" fmla="*/ 2 w 15"/>
                  <a:gd name="T43" fmla="*/ 2 h 13"/>
                  <a:gd name="T44" fmla="*/ 2 w 15"/>
                  <a:gd name="T45" fmla="*/ 2 h 13"/>
                  <a:gd name="T46" fmla="*/ 0 w 15"/>
                  <a:gd name="T47" fmla="*/ 4 h 13"/>
                  <a:gd name="T48" fmla="*/ 0 w 15"/>
                  <a:gd name="T49" fmla="*/ 4 h 13"/>
                  <a:gd name="T50" fmla="*/ 4 w 15"/>
                  <a:gd name="T51" fmla="*/ 13 h 13"/>
                  <a:gd name="T52" fmla="*/ 8 w 15"/>
                  <a:gd name="T53" fmla="*/ 13 h 13"/>
                  <a:gd name="T54" fmla="*/ 8 w 15"/>
                  <a:gd name="T55" fmla="*/ 13 h 13"/>
                  <a:gd name="T56" fmla="*/ 8 w 15"/>
                  <a:gd name="T57" fmla="*/ 13 h 13"/>
                  <a:gd name="T58" fmla="*/ 10 w 15"/>
                  <a:gd name="T59" fmla="*/ 13 h 13"/>
                  <a:gd name="T60" fmla="*/ 11 w 15"/>
                  <a:gd name="T61" fmla="*/ 13 h 13"/>
                  <a:gd name="T62" fmla="*/ 11 w 15"/>
                  <a:gd name="T63" fmla="*/ 11 h 13"/>
                  <a:gd name="T64" fmla="*/ 13 w 15"/>
                  <a:gd name="T65" fmla="*/ 9 h 13"/>
                  <a:gd name="T66" fmla="*/ 15 w 15"/>
                  <a:gd name="T67" fmla="*/ 7 h 13"/>
                  <a:gd name="T68" fmla="*/ 15 w 15"/>
                  <a:gd name="T69" fmla="*/ 5 h 13"/>
                  <a:gd name="T70" fmla="*/ 15 w 15"/>
                  <a:gd name="T71" fmla="*/ 5 h 13"/>
                  <a:gd name="T72" fmla="*/ 15 w 15"/>
                  <a:gd name="T73" fmla="*/ 4 h 13"/>
                  <a:gd name="T74" fmla="*/ 15 w 15"/>
                  <a:gd name="T75" fmla="*/ 4 h 13"/>
                  <a:gd name="T76" fmla="*/ 15 w 15"/>
                  <a:gd name="T77" fmla="*/ 4 h 13"/>
                  <a:gd name="T78" fmla="*/ 15 w 15"/>
                  <a:gd name="T79" fmla="*/ 5 h 13"/>
                  <a:gd name="T80" fmla="*/ 13 w 15"/>
                  <a:gd name="T81" fmla="*/ 5 h 13"/>
                  <a:gd name="T82" fmla="*/ 13 w 15"/>
                  <a:gd name="T83" fmla="*/ 5 h 13"/>
                  <a:gd name="T84" fmla="*/ 11 w 15"/>
                  <a:gd name="T85" fmla="*/ 7 h 13"/>
                  <a:gd name="T86" fmla="*/ 11 w 15"/>
                  <a:gd name="T87" fmla="*/ 7 h 13"/>
                  <a:gd name="T88" fmla="*/ 10 w 15"/>
                  <a:gd name="T89" fmla="*/ 7 h 13"/>
                  <a:gd name="T90" fmla="*/ 10 w 15"/>
                  <a:gd name="T91" fmla="*/ 7 h 13"/>
                  <a:gd name="T92" fmla="*/ 10 w 15"/>
                  <a:gd name="T93" fmla="*/ 7 h 13"/>
                  <a:gd name="T94" fmla="*/ 8 w 15"/>
                  <a:gd name="T95" fmla="*/ 7 h 13"/>
                  <a:gd name="T96" fmla="*/ 8 w 15"/>
                  <a:gd name="T97" fmla="*/ 7 h 13"/>
                  <a:gd name="T98" fmla="*/ 8 w 15"/>
                  <a:gd name="T99" fmla="*/ 7 h 13"/>
                  <a:gd name="T100" fmla="*/ 6 w 15"/>
                  <a:gd name="T101" fmla="*/ 7 h 13"/>
                  <a:gd name="T102" fmla="*/ 6 w 15"/>
                  <a:gd name="T103" fmla="*/ 7 h 13"/>
                  <a:gd name="T104" fmla="*/ 6 w 15"/>
                  <a:gd name="T105" fmla="*/ 7 h 13"/>
                  <a:gd name="T106" fmla="*/ 6 w 15"/>
                  <a:gd name="T107" fmla="*/ 7 h 13"/>
                  <a:gd name="T108" fmla="*/ 8 w 15"/>
                  <a:gd name="T109" fmla="*/ 5 h 1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5"/>
                  <a:gd name="T166" fmla="*/ 0 h 13"/>
                  <a:gd name="T167" fmla="*/ 15 w 15"/>
                  <a:gd name="T168" fmla="*/ 13 h 1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5" h="13">
                    <a:moveTo>
                      <a:pt x="8" y="5"/>
                    </a:moveTo>
                    <a:lnTo>
                      <a:pt x="8" y="5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B22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50" name="Freeform 157"/>
              <p:cNvSpPr>
                <a:spLocks/>
              </p:cNvSpPr>
              <p:nvPr/>
            </p:nvSpPr>
            <p:spPr bwMode="auto">
              <a:xfrm>
                <a:off x="4494" y="3166"/>
                <a:ext cx="15" cy="13"/>
              </a:xfrm>
              <a:custGeom>
                <a:avLst/>
                <a:gdLst>
                  <a:gd name="T0" fmla="*/ 8 w 15"/>
                  <a:gd name="T1" fmla="*/ 5 h 13"/>
                  <a:gd name="T2" fmla="*/ 8 w 15"/>
                  <a:gd name="T3" fmla="*/ 5 h 13"/>
                  <a:gd name="T4" fmla="*/ 8 w 15"/>
                  <a:gd name="T5" fmla="*/ 5 h 13"/>
                  <a:gd name="T6" fmla="*/ 8 w 15"/>
                  <a:gd name="T7" fmla="*/ 4 h 13"/>
                  <a:gd name="T8" fmla="*/ 10 w 15"/>
                  <a:gd name="T9" fmla="*/ 4 h 13"/>
                  <a:gd name="T10" fmla="*/ 11 w 15"/>
                  <a:gd name="T11" fmla="*/ 4 h 13"/>
                  <a:gd name="T12" fmla="*/ 11 w 15"/>
                  <a:gd name="T13" fmla="*/ 2 h 13"/>
                  <a:gd name="T14" fmla="*/ 13 w 15"/>
                  <a:gd name="T15" fmla="*/ 2 h 13"/>
                  <a:gd name="T16" fmla="*/ 13 w 15"/>
                  <a:gd name="T17" fmla="*/ 2 h 13"/>
                  <a:gd name="T18" fmla="*/ 13 w 15"/>
                  <a:gd name="T19" fmla="*/ 2 h 13"/>
                  <a:gd name="T20" fmla="*/ 13 w 15"/>
                  <a:gd name="T21" fmla="*/ 0 h 13"/>
                  <a:gd name="T22" fmla="*/ 15 w 15"/>
                  <a:gd name="T23" fmla="*/ 0 h 13"/>
                  <a:gd name="T24" fmla="*/ 15 w 15"/>
                  <a:gd name="T25" fmla="*/ 0 h 13"/>
                  <a:gd name="T26" fmla="*/ 15 w 15"/>
                  <a:gd name="T27" fmla="*/ 0 h 13"/>
                  <a:gd name="T28" fmla="*/ 13 w 15"/>
                  <a:gd name="T29" fmla="*/ 0 h 13"/>
                  <a:gd name="T30" fmla="*/ 11 w 15"/>
                  <a:gd name="T31" fmla="*/ 0 h 13"/>
                  <a:gd name="T32" fmla="*/ 10 w 15"/>
                  <a:gd name="T33" fmla="*/ 0 h 13"/>
                  <a:gd name="T34" fmla="*/ 8 w 15"/>
                  <a:gd name="T35" fmla="*/ 0 h 13"/>
                  <a:gd name="T36" fmla="*/ 6 w 15"/>
                  <a:gd name="T37" fmla="*/ 0 h 13"/>
                  <a:gd name="T38" fmla="*/ 4 w 15"/>
                  <a:gd name="T39" fmla="*/ 2 h 13"/>
                  <a:gd name="T40" fmla="*/ 2 w 15"/>
                  <a:gd name="T41" fmla="*/ 2 h 13"/>
                  <a:gd name="T42" fmla="*/ 2 w 15"/>
                  <a:gd name="T43" fmla="*/ 2 h 13"/>
                  <a:gd name="T44" fmla="*/ 2 w 15"/>
                  <a:gd name="T45" fmla="*/ 2 h 13"/>
                  <a:gd name="T46" fmla="*/ 2 w 15"/>
                  <a:gd name="T47" fmla="*/ 2 h 13"/>
                  <a:gd name="T48" fmla="*/ 0 w 15"/>
                  <a:gd name="T49" fmla="*/ 4 h 13"/>
                  <a:gd name="T50" fmla="*/ 0 w 15"/>
                  <a:gd name="T51" fmla="*/ 4 h 13"/>
                  <a:gd name="T52" fmla="*/ 4 w 15"/>
                  <a:gd name="T53" fmla="*/ 13 h 13"/>
                  <a:gd name="T54" fmla="*/ 8 w 15"/>
                  <a:gd name="T55" fmla="*/ 13 h 13"/>
                  <a:gd name="T56" fmla="*/ 8 w 15"/>
                  <a:gd name="T57" fmla="*/ 13 h 13"/>
                  <a:gd name="T58" fmla="*/ 8 w 15"/>
                  <a:gd name="T59" fmla="*/ 13 h 13"/>
                  <a:gd name="T60" fmla="*/ 10 w 15"/>
                  <a:gd name="T61" fmla="*/ 13 h 13"/>
                  <a:gd name="T62" fmla="*/ 11 w 15"/>
                  <a:gd name="T63" fmla="*/ 13 h 13"/>
                  <a:gd name="T64" fmla="*/ 11 w 15"/>
                  <a:gd name="T65" fmla="*/ 11 h 13"/>
                  <a:gd name="T66" fmla="*/ 13 w 15"/>
                  <a:gd name="T67" fmla="*/ 9 h 13"/>
                  <a:gd name="T68" fmla="*/ 15 w 15"/>
                  <a:gd name="T69" fmla="*/ 7 h 13"/>
                  <a:gd name="T70" fmla="*/ 15 w 15"/>
                  <a:gd name="T71" fmla="*/ 5 h 13"/>
                  <a:gd name="T72" fmla="*/ 15 w 15"/>
                  <a:gd name="T73" fmla="*/ 5 h 13"/>
                  <a:gd name="T74" fmla="*/ 15 w 15"/>
                  <a:gd name="T75" fmla="*/ 4 h 13"/>
                  <a:gd name="T76" fmla="*/ 15 w 15"/>
                  <a:gd name="T77" fmla="*/ 4 h 13"/>
                  <a:gd name="T78" fmla="*/ 15 w 15"/>
                  <a:gd name="T79" fmla="*/ 4 h 13"/>
                  <a:gd name="T80" fmla="*/ 15 w 15"/>
                  <a:gd name="T81" fmla="*/ 5 h 13"/>
                  <a:gd name="T82" fmla="*/ 13 w 15"/>
                  <a:gd name="T83" fmla="*/ 5 h 13"/>
                  <a:gd name="T84" fmla="*/ 13 w 15"/>
                  <a:gd name="T85" fmla="*/ 5 h 13"/>
                  <a:gd name="T86" fmla="*/ 11 w 15"/>
                  <a:gd name="T87" fmla="*/ 7 h 13"/>
                  <a:gd name="T88" fmla="*/ 11 w 15"/>
                  <a:gd name="T89" fmla="*/ 7 h 13"/>
                  <a:gd name="T90" fmla="*/ 10 w 15"/>
                  <a:gd name="T91" fmla="*/ 7 h 13"/>
                  <a:gd name="T92" fmla="*/ 10 w 15"/>
                  <a:gd name="T93" fmla="*/ 7 h 13"/>
                  <a:gd name="T94" fmla="*/ 10 w 15"/>
                  <a:gd name="T95" fmla="*/ 7 h 13"/>
                  <a:gd name="T96" fmla="*/ 8 w 15"/>
                  <a:gd name="T97" fmla="*/ 7 h 13"/>
                  <a:gd name="T98" fmla="*/ 8 w 15"/>
                  <a:gd name="T99" fmla="*/ 7 h 13"/>
                  <a:gd name="T100" fmla="*/ 8 w 15"/>
                  <a:gd name="T101" fmla="*/ 7 h 13"/>
                  <a:gd name="T102" fmla="*/ 6 w 15"/>
                  <a:gd name="T103" fmla="*/ 7 h 13"/>
                  <a:gd name="T104" fmla="*/ 6 w 15"/>
                  <a:gd name="T105" fmla="*/ 7 h 13"/>
                  <a:gd name="T106" fmla="*/ 6 w 15"/>
                  <a:gd name="T107" fmla="*/ 7 h 13"/>
                  <a:gd name="T108" fmla="*/ 6 w 15"/>
                  <a:gd name="T109" fmla="*/ 7 h 13"/>
                  <a:gd name="T110" fmla="*/ 8 w 15"/>
                  <a:gd name="T111" fmla="*/ 5 h 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5"/>
                  <a:gd name="T169" fmla="*/ 0 h 13"/>
                  <a:gd name="T170" fmla="*/ 15 w 15"/>
                  <a:gd name="T171" fmla="*/ 13 h 13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5" h="13">
                    <a:moveTo>
                      <a:pt x="8" y="5"/>
                    </a:moveTo>
                    <a:lnTo>
                      <a:pt x="8" y="5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8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51" name="Freeform 158"/>
              <p:cNvSpPr>
                <a:spLocks/>
              </p:cNvSpPr>
              <p:nvPr/>
            </p:nvSpPr>
            <p:spPr bwMode="auto">
              <a:xfrm>
                <a:off x="4494" y="3168"/>
                <a:ext cx="6" cy="11"/>
              </a:xfrm>
              <a:custGeom>
                <a:avLst/>
                <a:gdLst>
                  <a:gd name="T0" fmla="*/ 0 w 6"/>
                  <a:gd name="T1" fmla="*/ 2 h 11"/>
                  <a:gd name="T2" fmla="*/ 0 w 6"/>
                  <a:gd name="T3" fmla="*/ 2 h 11"/>
                  <a:gd name="T4" fmla="*/ 0 w 6"/>
                  <a:gd name="T5" fmla="*/ 2 h 11"/>
                  <a:gd name="T6" fmla="*/ 2 w 6"/>
                  <a:gd name="T7" fmla="*/ 2 h 11"/>
                  <a:gd name="T8" fmla="*/ 2 w 6"/>
                  <a:gd name="T9" fmla="*/ 0 h 11"/>
                  <a:gd name="T10" fmla="*/ 6 w 6"/>
                  <a:gd name="T11" fmla="*/ 11 h 11"/>
                  <a:gd name="T12" fmla="*/ 6 w 6"/>
                  <a:gd name="T13" fmla="*/ 11 h 11"/>
                  <a:gd name="T14" fmla="*/ 0 w 6"/>
                  <a:gd name="T15" fmla="*/ 2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11"/>
                  <a:gd name="T26" fmla="*/ 6 w 6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11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" y="1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C0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52" name="Freeform 159"/>
              <p:cNvSpPr>
                <a:spLocks/>
              </p:cNvSpPr>
              <p:nvPr/>
            </p:nvSpPr>
            <p:spPr bwMode="auto">
              <a:xfrm>
                <a:off x="4502" y="3173"/>
                <a:ext cx="7" cy="6"/>
              </a:xfrm>
              <a:custGeom>
                <a:avLst/>
                <a:gdLst>
                  <a:gd name="T0" fmla="*/ 0 w 7"/>
                  <a:gd name="T1" fmla="*/ 6 h 6"/>
                  <a:gd name="T2" fmla="*/ 0 w 7"/>
                  <a:gd name="T3" fmla="*/ 6 h 6"/>
                  <a:gd name="T4" fmla="*/ 0 w 7"/>
                  <a:gd name="T5" fmla="*/ 4 h 6"/>
                  <a:gd name="T6" fmla="*/ 2 w 7"/>
                  <a:gd name="T7" fmla="*/ 4 h 6"/>
                  <a:gd name="T8" fmla="*/ 3 w 7"/>
                  <a:gd name="T9" fmla="*/ 2 h 6"/>
                  <a:gd name="T10" fmla="*/ 3 w 7"/>
                  <a:gd name="T11" fmla="*/ 2 h 6"/>
                  <a:gd name="T12" fmla="*/ 5 w 7"/>
                  <a:gd name="T13" fmla="*/ 0 h 6"/>
                  <a:gd name="T14" fmla="*/ 5 w 7"/>
                  <a:gd name="T15" fmla="*/ 0 h 6"/>
                  <a:gd name="T16" fmla="*/ 7 w 7"/>
                  <a:gd name="T17" fmla="*/ 0 h 6"/>
                  <a:gd name="T18" fmla="*/ 5 w 7"/>
                  <a:gd name="T19" fmla="*/ 0 h 6"/>
                  <a:gd name="T20" fmla="*/ 5 w 7"/>
                  <a:gd name="T21" fmla="*/ 2 h 6"/>
                  <a:gd name="T22" fmla="*/ 3 w 7"/>
                  <a:gd name="T23" fmla="*/ 2 h 6"/>
                  <a:gd name="T24" fmla="*/ 2 w 7"/>
                  <a:gd name="T25" fmla="*/ 4 h 6"/>
                  <a:gd name="T26" fmla="*/ 0 w 7"/>
                  <a:gd name="T27" fmla="*/ 6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E1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53" name="Freeform 160"/>
              <p:cNvSpPr>
                <a:spLocks/>
              </p:cNvSpPr>
              <p:nvPr/>
            </p:nvSpPr>
            <p:spPr bwMode="auto">
              <a:xfrm>
                <a:off x="4498" y="3166"/>
                <a:ext cx="9" cy="4"/>
              </a:xfrm>
              <a:custGeom>
                <a:avLst/>
                <a:gdLst>
                  <a:gd name="T0" fmla="*/ 0 w 9"/>
                  <a:gd name="T1" fmla="*/ 4 h 4"/>
                  <a:gd name="T2" fmla="*/ 0 w 9"/>
                  <a:gd name="T3" fmla="*/ 4 h 4"/>
                  <a:gd name="T4" fmla="*/ 0 w 9"/>
                  <a:gd name="T5" fmla="*/ 4 h 4"/>
                  <a:gd name="T6" fmla="*/ 2 w 9"/>
                  <a:gd name="T7" fmla="*/ 4 h 4"/>
                  <a:gd name="T8" fmla="*/ 4 w 9"/>
                  <a:gd name="T9" fmla="*/ 2 h 4"/>
                  <a:gd name="T10" fmla="*/ 6 w 9"/>
                  <a:gd name="T11" fmla="*/ 2 h 4"/>
                  <a:gd name="T12" fmla="*/ 7 w 9"/>
                  <a:gd name="T13" fmla="*/ 2 h 4"/>
                  <a:gd name="T14" fmla="*/ 7 w 9"/>
                  <a:gd name="T15" fmla="*/ 0 h 4"/>
                  <a:gd name="T16" fmla="*/ 9 w 9"/>
                  <a:gd name="T17" fmla="*/ 0 h 4"/>
                  <a:gd name="T18" fmla="*/ 9 w 9"/>
                  <a:gd name="T19" fmla="*/ 0 h 4"/>
                  <a:gd name="T20" fmla="*/ 7 w 9"/>
                  <a:gd name="T21" fmla="*/ 0 h 4"/>
                  <a:gd name="T22" fmla="*/ 7 w 9"/>
                  <a:gd name="T23" fmla="*/ 2 h 4"/>
                  <a:gd name="T24" fmla="*/ 6 w 9"/>
                  <a:gd name="T25" fmla="*/ 2 h 4"/>
                  <a:gd name="T26" fmla="*/ 6 w 9"/>
                  <a:gd name="T27" fmla="*/ 2 h 4"/>
                  <a:gd name="T28" fmla="*/ 4 w 9"/>
                  <a:gd name="T29" fmla="*/ 2 h 4"/>
                  <a:gd name="T30" fmla="*/ 4 w 9"/>
                  <a:gd name="T31" fmla="*/ 4 h 4"/>
                  <a:gd name="T32" fmla="*/ 2 w 9"/>
                  <a:gd name="T33" fmla="*/ 4 h 4"/>
                  <a:gd name="T34" fmla="*/ 2 w 9"/>
                  <a:gd name="T35" fmla="*/ 4 h 4"/>
                  <a:gd name="T36" fmla="*/ 0 w 9"/>
                  <a:gd name="T37" fmla="*/ 4 h 4"/>
                  <a:gd name="T38" fmla="*/ 0 w 9"/>
                  <a:gd name="T39" fmla="*/ 4 h 4"/>
                  <a:gd name="T40" fmla="*/ 0 w 9"/>
                  <a:gd name="T41" fmla="*/ 4 h 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"/>
                  <a:gd name="T64" fmla="*/ 0 h 4"/>
                  <a:gd name="T65" fmla="*/ 9 w 9"/>
                  <a:gd name="T66" fmla="*/ 4 h 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E1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54" name="Freeform 161"/>
              <p:cNvSpPr>
                <a:spLocks/>
              </p:cNvSpPr>
              <p:nvPr/>
            </p:nvSpPr>
            <p:spPr bwMode="auto">
              <a:xfrm>
                <a:off x="4502" y="3173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0 h 2"/>
                  <a:gd name="T4" fmla="*/ 3 w 5"/>
                  <a:gd name="T5" fmla="*/ 0 h 2"/>
                  <a:gd name="T6" fmla="*/ 3 w 5"/>
                  <a:gd name="T7" fmla="*/ 0 h 2"/>
                  <a:gd name="T8" fmla="*/ 2 w 5"/>
                  <a:gd name="T9" fmla="*/ 2 h 2"/>
                  <a:gd name="T10" fmla="*/ 0 w 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2"/>
                  <a:gd name="T20" fmla="*/ 5 w 5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2">
                    <a:moveTo>
                      <a:pt x="0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BF3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255" name="Freeform 162"/>
              <p:cNvSpPr>
                <a:spLocks/>
              </p:cNvSpPr>
              <p:nvPr/>
            </p:nvSpPr>
            <p:spPr bwMode="auto">
              <a:xfrm>
                <a:off x="4498" y="3166"/>
                <a:ext cx="6" cy="2"/>
              </a:xfrm>
              <a:custGeom>
                <a:avLst/>
                <a:gdLst>
                  <a:gd name="T0" fmla="*/ 0 w 6"/>
                  <a:gd name="T1" fmla="*/ 2 h 2"/>
                  <a:gd name="T2" fmla="*/ 6 w 6"/>
                  <a:gd name="T3" fmla="*/ 0 h 2"/>
                  <a:gd name="T4" fmla="*/ 6 w 6"/>
                  <a:gd name="T5" fmla="*/ 0 h 2"/>
                  <a:gd name="T6" fmla="*/ 6 w 6"/>
                  <a:gd name="T7" fmla="*/ 0 h 2"/>
                  <a:gd name="T8" fmla="*/ 4 w 6"/>
                  <a:gd name="T9" fmla="*/ 0 h 2"/>
                  <a:gd name="T10" fmla="*/ 4 w 6"/>
                  <a:gd name="T11" fmla="*/ 0 h 2"/>
                  <a:gd name="T12" fmla="*/ 4 w 6"/>
                  <a:gd name="T13" fmla="*/ 2 h 2"/>
                  <a:gd name="T14" fmla="*/ 2 w 6"/>
                  <a:gd name="T15" fmla="*/ 2 h 2"/>
                  <a:gd name="T16" fmla="*/ 2 w 6"/>
                  <a:gd name="T17" fmla="*/ 2 h 2"/>
                  <a:gd name="T18" fmla="*/ 0 w 6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2"/>
                  <a:gd name="T32" fmla="*/ 6 w 6"/>
                  <a:gd name="T33" fmla="*/ 2 h 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2">
                    <a:moveTo>
                      <a:pt x="0" y="2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BF3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3809" name="Group 163"/>
            <p:cNvGrpSpPr>
              <a:grpSpLocks/>
            </p:cNvGrpSpPr>
            <p:nvPr/>
          </p:nvGrpSpPr>
          <p:grpSpPr bwMode="auto">
            <a:xfrm>
              <a:off x="1910" y="3360"/>
              <a:ext cx="467" cy="77"/>
              <a:chOff x="3652" y="2991"/>
              <a:chExt cx="899" cy="233"/>
            </a:xfrm>
          </p:grpSpPr>
          <p:sp>
            <p:nvSpPr>
              <p:cNvPr id="33960" name="Freeform 164"/>
              <p:cNvSpPr>
                <a:spLocks/>
              </p:cNvSpPr>
              <p:nvPr/>
            </p:nvSpPr>
            <p:spPr bwMode="auto">
              <a:xfrm>
                <a:off x="3763" y="2991"/>
                <a:ext cx="56" cy="69"/>
              </a:xfrm>
              <a:custGeom>
                <a:avLst/>
                <a:gdLst>
                  <a:gd name="T0" fmla="*/ 56 w 56"/>
                  <a:gd name="T1" fmla="*/ 42 h 69"/>
                  <a:gd name="T2" fmla="*/ 36 w 56"/>
                  <a:gd name="T3" fmla="*/ 42 h 69"/>
                  <a:gd name="T4" fmla="*/ 36 w 56"/>
                  <a:gd name="T5" fmla="*/ 69 h 69"/>
                  <a:gd name="T6" fmla="*/ 0 w 56"/>
                  <a:gd name="T7" fmla="*/ 69 h 69"/>
                  <a:gd name="T8" fmla="*/ 24 w 56"/>
                  <a:gd name="T9" fmla="*/ 3 h 69"/>
                  <a:gd name="T10" fmla="*/ 49 w 56"/>
                  <a:gd name="T11" fmla="*/ 0 h 69"/>
                  <a:gd name="T12" fmla="*/ 56 w 56"/>
                  <a:gd name="T13" fmla="*/ 42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"/>
                  <a:gd name="T22" fmla="*/ 0 h 69"/>
                  <a:gd name="T23" fmla="*/ 56 w 56"/>
                  <a:gd name="T24" fmla="*/ 69 h 6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" h="69">
                    <a:moveTo>
                      <a:pt x="56" y="42"/>
                    </a:moveTo>
                    <a:lnTo>
                      <a:pt x="36" y="42"/>
                    </a:lnTo>
                    <a:lnTo>
                      <a:pt x="36" y="69"/>
                    </a:lnTo>
                    <a:lnTo>
                      <a:pt x="0" y="69"/>
                    </a:lnTo>
                    <a:lnTo>
                      <a:pt x="24" y="3"/>
                    </a:lnTo>
                    <a:lnTo>
                      <a:pt x="49" y="0"/>
                    </a:lnTo>
                    <a:lnTo>
                      <a:pt x="56" y="42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61" name="Freeform 165"/>
              <p:cNvSpPr>
                <a:spLocks/>
              </p:cNvSpPr>
              <p:nvPr/>
            </p:nvSpPr>
            <p:spPr bwMode="auto">
              <a:xfrm>
                <a:off x="3763" y="2991"/>
                <a:ext cx="56" cy="69"/>
              </a:xfrm>
              <a:custGeom>
                <a:avLst/>
                <a:gdLst>
                  <a:gd name="T0" fmla="*/ 56 w 56"/>
                  <a:gd name="T1" fmla="*/ 42 h 69"/>
                  <a:gd name="T2" fmla="*/ 36 w 56"/>
                  <a:gd name="T3" fmla="*/ 42 h 69"/>
                  <a:gd name="T4" fmla="*/ 36 w 56"/>
                  <a:gd name="T5" fmla="*/ 69 h 69"/>
                  <a:gd name="T6" fmla="*/ 0 w 56"/>
                  <a:gd name="T7" fmla="*/ 69 h 69"/>
                  <a:gd name="T8" fmla="*/ 24 w 56"/>
                  <a:gd name="T9" fmla="*/ 3 h 69"/>
                  <a:gd name="T10" fmla="*/ 49 w 56"/>
                  <a:gd name="T11" fmla="*/ 0 h 69"/>
                  <a:gd name="T12" fmla="*/ 56 w 56"/>
                  <a:gd name="T13" fmla="*/ 42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"/>
                  <a:gd name="T22" fmla="*/ 0 h 69"/>
                  <a:gd name="T23" fmla="*/ 56 w 56"/>
                  <a:gd name="T24" fmla="*/ 69 h 6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" h="69">
                    <a:moveTo>
                      <a:pt x="56" y="42"/>
                    </a:moveTo>
                    <a:lnTo>
                      <a:pt x="36" y="42"/>
                    </a:lnTo>
                    <a:lnTo>
                      <a:pt x="36" y="69"/>
                    </a:lnTo>
                    <a:lnTo>
                      <a:pt x="0" y="69"/>
                    </a:lnTo>
                    <a:lnTo>
                      <a:pt x="24" y="3"/>
                    </a:lnTo>
                    <a:lnTo>
                      <a:pt x="49" y="0"/>
                    </a:lnTo>
                    <a:lnTo>
                      <a:pt x="56" y="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62" name="Freeform 166"/>
              <p:cNvSpPr>
                <a:spLocks/>
              </p:cNvSpPr>
              <p:nvPr/>
            </p:nvSpPr>
            <p:spPr bwMode="auto">
              <a:xfrm>
                <a:off x="3725" y="3033"/>
                <a:ext cx="121" cy="90"/>
              </a:xfrm>
              <a:custGeom>
                <a:avLst/>
                <a:gdLst>
                  <a:gd name="T0" fmla="*/ 119 w 121"/>
                  <a:gd name="T1" fmla="*/ 79 h 90"/>
                  <a:gd name="T2" fmla="*/ 115 w 121"/>
                  <a:gd name="T3" fmla="*/ 62 h 90"/>
                  <a:gd name="T4" fmla="*/ 113 w 121"/>
                  <a:gd name="T5" fmla="*/ 45 h 90"/>
                  <a:gd name="T6" fmla="*/ 109 w 121"/>
                  <a:gd name="T7" fmla="*/ 28 h 90"/>
                  <a:gd name="T8" fmla="*/ 107 w 121"/>
                  <a:gd name="T9" fmla="*/ 12 h 90"/>
                  <a:gd name="T10" fmla="*/ 104 w 121"/>
                  <a:gd name="T11" fmla="*/ 0 h 90"/>
                  <a:gd name="T12" fmla="*/ 96 w 121"/>
                  <a:gd name="T13" fmla="*/ 0 h 90"/>
                  <a:gd name="T14" fmla="*/ 89 w 121"/>
                  <a:gd name="T15" fmla="*/ 0 h 90"/>
                  <a:gd name="T16" fmla="*/ 79 w 121"/>
                  <a:gd name="T17" fmla="*/ 0 h 90"/>
                  <a:gd name="T18" fmla="*/ 72 w 121"/>
                  <a:gd name="T19" fmla="*/ 0 h 90"/>
                  <a:gd name="T20" fmla="*/ 66 w 121"/>
                  <a:gd name="T21" fmla="*/ 0 h 90"/>
                  <a:gd name="T22" fmla="*/ 66 w 121"/>
                  <a:gd name="T23" fmla="*/ 10 h 90"/>
                  <a:gd name="T24" fmla="*/ 66 w 121"/>
                  <a:gd name="T25" fmla="*/ 21 h 90"/>
                  <a:gd name="T26" fmla="*/ 62 w 121"/>
                  <a:gd name="T27" fmla="*/ 27 h 90"/>
                  <a:gd name="T28" fmla="*/ 57 w 121"/>
                  <a:gd name="T29" fmla="*/ 27 h 90"/>
                  <a:gd name="T30" fmla="*/ 51 w 121"/>
                  <a:gd name="T31" fmla="*/ 27 h 90"/>
                  <a:gd name="T32" fmla="*/ 45 w 121"/>
                  <a:gd name="T33" fmla="*/ 27 h 90"/>
                  <a:gd name="T34" fmla="*/ 38 w 121"/>
                  <a:gd name="T35" fmla="*/ 27 h 90"/>
                  <a:gd name="T36" fmla="*/ 32 w 121"/>
                  <a:gd name="T37" fmla="*/ 27 h 90"/>
                  <a:gd name="T38" fmla="*/ 28 w 121"/>
                  <a:gd name="T39" fmla="*/ 32 h 90"/>
                  <a:gd name="T40" fmla="*/ 27 w 121"/>
                  <a:gd name="T41" fmla="*/ 40 h 90"/>
                  <a:gd name="T42" fmla="*/ 25 w 121"/>
                  <a:gd name="T43" fmla="*/ 45 h 90"/>
                  <a:gd name="T44" fmla="*/ 23 w 121"/>
                  <a:gd name="T45" fmla="*/ 51 h 90"/>
                  <a:gd name="T46" fmla="*/ 21 w 121"/>
                  <a:gd name="T47" fmla="*/ 56 h 90"/>
                  <a:gd name="T48" fmla="*/ 17 w 121"/>
                  <a:gd name="T49" fmla="*/ 60 h 90"/>
                  <a:gd name="T50" fmla="*/ 13 w 121"/>
                  <a:gd name="T51" fmla="*/ 60 h 90"/>
                  <a:gd name="T52" fmla="*/ 10 w 121"/>
                  <a:gd name="T53" fmla="*/ 60 h 90"/>
                  <a:gd name="T54" fmla="*/ 8 w 121"/>
                  <a:gd name="T55" fmla="*/ 66 h 90"/>
                  <a:gd name="T56" fmla="*/ 6 w 121"/>
                  <a:gd name="T57" fmla="*/ 71 h 90"/>
                  <a:gd name="T58" fmla="*/ 4 w 121"/>
                  <a:gd name="T59" fmla="*/ 77 h 90"/>
                  <a:gd name="T60" fmla="*/ 2 w 121"/>
                  <a:gd name="T61" fmla="*/ 82 h 90"/>
                  <a:gd name="T62" fmla="*/ 0 w 121"/>
                  <a:gd name="T63" fmla="*/ 88 h 90"/>
                  <a:gd name="T64" fmla="*/ 8 w 121"/>
                  <a:gd name="T65" fmla="*/ 90 h 90"/>
                  <a:gd name="T66" fmla="*/ 19 w 121"/>
                  <a:gd name="T67" fmla="*/ 90 h 90"/>
                  <a:gd name="T68" fmla="*/ 30 w 121"/>
                  <a:gd name="T69" fmla="*/ 90 h 90"/>
                  <a:gd name="T70" fmla="*/ 42 w 121"/>
                  <a:gd name="T71" fmla="*/ 90 h 90"/>
                  <a:gd name="T72" fmla="*/ 53 w 121"/>
                  <a:gd name="T73" fmla="*/ 90 h 90"/>
                  <a:gd name="T74" fmla="*/ 64 w 121"/>
                  <a:gd name="T75" fmla="*/ 90 h 90"/>
                  <a:gd name="T76" fmla="*/ 75 w 121"/>
                  <a:gd name="T77" fmla="*/ 90 h 90"/>
                  <a:gd name="T78" fmla="*/ 87 w 121"/>
                  <a:gd name="T79" fmla="*/ 90 h 90"/>
                  <a:gd name="T80" fmla="*/ 98 w 121"/>
                  <a:gd name="T81" fmla="*/ 90 h 90"/>
                  <a:gd name="T82" fmla="*/ 109 w 121"/>
                  <a:gd name="T83" fmla="*/ 90 h 90"/>
                  <a:gd name="T84" fmla="*/ 121 w 121"/>
                  <a:gd name="T85" fmla="*/ 90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1"/>
                  <a:gd name="T130" fmla="*/ 0 h 90"/>
                  <a:gd name="T131" fmla="*/ 121 w 121"/>
                  <a:gd name="T132" fmla="*/ 90 h 9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1" h="90">
                    <a:moveTo>
                      <a:pt x="121" y="90"/>
                    </a:moveTo>
                    <a:lnTo>
                      <a:pt x="119" y="84"/>
                    </a:lnTo>
                    <a:lnTo>
                      <a:pt x="119" y="79"/>
                    </a:lnTo>
                    <a:lnTo>
                      <a:pt x="117" y="73"/>
                    </a:lnTo>
                    <a:lnTo>
                      <a:pt x="117" y="68"/>
                    </a:lnTo>
                    <a:lnTo>
                      <a:pt x="115" y="62"/>
                    </a:lnTo>
                    <a:lnTo>
                      <a:pt x="115" y="56"/>
                    </a:lnTo>
                    <a:lnTo>
                      <a:pt x="113" y="51"/>
                    </a:lnTo>
                    <a:lnTo>
                      <a:pt x="113" y="45"/>
                    </a:lnTo>
                    <a:lnTo>
                      <a:pt x="111" y="40"/>
                    </a:lnTo>
                    <a:lnTo>
                      <a:pt x="111" y="34"/>
                    </a:lnTo>
                    <a:lnTo>
                      <a:pt x="109" y="28"/>
                    </a:lnTo>
                    <a:lnTo>
                      <a:pt x="109" y="23"/>
                    </a:lnTo>
                    <a:lnTo>
                      <a:pt x="107" y="17"/>
                    </a:lnTo>
                    <a:lnTo>
                      <a:pt x="107" y="12"/>
                    </a:lnTo>
                    <a:lnTo>
                      <a:pt x="106" y="6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92" y="0"/>
                    </a:lnTo>
                    <a:lnTo>
                      <a:pt x="90" y="0"/>
                    </a:lnTo>
                    <a:lnTo>
                      <a:pt x="89" y="0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0"/>
                    </a:lnTo>
                    <a:lnTo>
                      <a:pt x="66" y="4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4"/>
                    </a:lnTo>
                    <a:lnTo>
                      <a:pt x="66" y="17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6" y="27"/>
                    </a:lnTo>
                    <a:lnTo>
                      <a:pt x="62" y="27"/>
                    </a:lnTo>
                    <a:lnTo>
                      <a:pt x="60" y="27"/>
                    </a:lnTo>
                    <a:lnTo>
                      <a:pt x="59" y="27"/>
                    </a:lnTo>
                    <a:lnTo>
                      <a:pt x="57" y="27"/>
                    </a:lnTo>
                    <a:lnTo>
                      <a:pt x="55" y="27"/>
                    </a:lnTo>
                    <a:lnTo>
                      <a:pt x="53" y="27"/>
                    </a:lnTo>
                    <a:lnTo>
                      <a:pt x="51" y="27"/>
                    </a:lnTo>
                    <a:lnTo>
                      <a:pt x="49" y="27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43" y="27"/>
                    </a:lnTo>
                    <a:lnTo>
                      <a:pt x="40" y="27"/>
                    </a:lnTo>
                    <a:lnTo>
                      <a:pt x="38" y="27"/>
                    </a:lnTo>
                    <a:lnTo>
                      <a:pt x="36" y="27"/>
                    </a:lnTo>
                    <a:lnTo>
                      <a:pt x="34" y="27"/>
                    </a:lnTo>
                    <a:lnTo>
                      <a:pt x="32" y="27"/>
                    </a:lnTo>
                    <a:lnTo>
                      <a:pt x="30" y="28"/>
                    </a:lnTo>
                    <a:lnTo>
                      <a:pt x="30" y="30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8" y="38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7" y="43"/>
                    </a:lnTo>
                    <a:lnTo>
                      <a:pt x="25" y="45"/>
                    </a:lnTo>
                    <a:lnTo>
                      <a:pt x="25" y="47"/>
                    </a:lnTo>
                    <a:lnTo>
                      <a:pt x="23" y="49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19" y="60"/>
                    </a:lnTo>
                    <a:lnTo>
                      <a:pt x="17" y="60"/>
                    </a:lnTo>
                    <a:lnTo>
                      <a:pt x="15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10" y="64"/>
                    </a:lnTo>
                    <a:lnTo>
                      <a:pt x="8" y="66"/>
                    </a:lnTo>
                    <a:lnTo>
                      <a:pt x="8" y="68"/>
                    </a:lnTo>
                    <a:lnTo>
                      <a:pt x="8" y="69"/>
                    </a:lnTo>
                    <a:lnTo>
                      <a:pt x="6" y="71"/>
                    </a:lnTo>
                    <a:lnTo>
                      <a:pt x="6" y="73"/>
                    </a:lnTo>
                    <a:lnTo>
                      <a:pt x="6" y="75"/>
                    </a:lnTo>
                    <a:lnTo>
                      <a:pt x="4" y="77"/>
                    </a:lnTo>
                    <a:lnTo>
                      <a:pt x="4" y="79"/>
                    </a:lnTo>
                    <a:lnTo>
                      <a:pt x="4" y="81"/>
                    </a:lnTo>
                    <a:lnTo>
                      <a:pt x="2" y="82"/>
                    </a:lnTo>
                    <a:lnTo>
                      <a:pt x="2" y="84"/>
                    </a:lnTo>
                    <a:lnTo>
                      <a:pt x="2" y="86"/>
                    </a:lnTo>
                    <a:lnTo>
                      <a:pt x="0" y="88"/>
                    </a:lnTo>
                    <a:lnTo>
                      <a:pt x="0" y="90"/>
                    </a:lnTo>
                    <a:lnTo>
                      <a:pt x="4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5" y="90"/>
                    </a:lnTo>
                    <a:lnTo>
                      <a:pt x="19" y="90"/>
                    </a:lnTo>
                    <a:lnTo>
                      <a:pt x="23" y="90"/>
                    </a:lnTo>
                    <a:lnTo>
                      <a:pt x="27" y="90"/>
                    </a:lnTo>
                    <a:lnTo>
                      <a:pt x="30" y="90"/>
                    </a:lnTo>
                    <a:lnTo>
                      <a:pt x="34" y="90"/>
                    </a:lnTo>
                    <a:lnTo>
                      <a:pt x="38" y="90"/>
                    </a:lnTo>
                    <a:lnTo>
                      <a:pt x="42" y="90"/>
                    </a:lnTo>
                    <a:lnTo>
                      <a:pt x="45" y="90"/>
                    </a:lnTo>
                    <a:lnTo>
                      <a:pt x="49" y="90"/>
                    </a:lnTo>
                    <a:lnTo>
                      <a:pt x="53" y="90"/>
                    </a:lnTo>
                    <a:lnTo>
                      <a:pt x="57" y="90"/>
                    </a:lnTo>
                    <a:lnTo>
                      <a:pt x="60" y="90"/>
                    </a:lnTo>
                    <a:lnTo>
                      <a:pt x="64" y="90"/>
                    </a:lnTo>
                    <a:lnTo>
                      <a:pt x="68" y="90"/>
                    </a:lnTo>
                    <a:lnTo>
                      <a:pt x="72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87" y="90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98" y="90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0"/>
                    </a:lnTo>
                    <a:lnTo>
                      <a:pt x="121" y="9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63" name="Freeform 167"/>
              <p:cNvSpPr>
                <a:spLocks/>
              </p:cNvSpPr>
              <p:nvPr/>
            </p:nvSpPr>
            <p:spPr bwMode="auto">
              <a:xfrm>
                <a:off x="3725" y="3033"/>
                <a:ext cx="121" cy="90"/>
              </a:xfrm>
              <a:custGeom>
                <a:avLst/>
                <a:gdLst>
                  <a:gd name="T0" fmla="*/ 119 w 121"/>
                  <a:gd name="T1" fmla="*/ 84 h 90"/>
                  <a:gd name="T2" fmla="*/ 117 w 121"/>
                  <a:gd name="T3" fmla="*/ 68 h 90"/>
                  <a:gd name="T4" fmla="*/ 113 w 121"/>
                  <a:gd name="T5" fmla="*/ 51 h 90"/>
                  <a:gd name="T6" fmla="*/ 111 w 121"/>
                  <a:gd name="T7" fmla="*/ 34 h 90"/>
                  <a:gd name="T8" fmla="*/ 107 w 121"/>
                  <a:gd name="T9" fmla="*/ 17 h 90"/>
                  <a:gd name="T10" fmla="*/ 106 w 121"/>
                  <a:gd name="T11" fmla="*/ 0 h 90"/>
                  <a:gd name="T12" fmla="*/ 98 w 121"/>
                  <a:gd name="T13" fmla="*/ 0 h 90"/>
                  <a:gd name="T14" fmla="*/ 90 w 121"/>
                  <a:gd name="T15" fmla="*/ 0 h 90"/>
                  <a:gd name="T16" fmla="*/ 83 w 121"/>
                  <a:gd name="T17" fmla="*/ 0 h 90"/>
                  <a:gd name="T18" fmla="*/ 75 w 121"/>
                  <a:gd name="T19" fmla="*/ 0 h 90"/>
                  <a:gd name="T20" fmla="*/ 68 w 121"/>
                  <a:gd name="T21" fmla="*/ 0 h 90"/>
                  <a:gd name="T22" fmla="*/ 66 w 121"/>
                  <a:gd name="T23" fmla="*/ 8 h 90"/>
                  <a:gd name="T24" fmla="*/ 66 w 121"/>
                  <a:gd name="T25" fmla="*/ 17 h 90"/>
                  <a:gd name="T26" fmla="*/ 66 w 121"/>
                  <a:gd name="T27" fmla="*/ 27 h 90"/>
                  <a:gd name="T28" fmla="*/ 59 w 121"/>
                  <a:gd name="T29" fmla="*/ 27 h 90"/>
                  <a:gd name="T30" fmla="*/ 53 w 121"/>
                  <a:gd name="T31" fmla="*/ 27 h 90"/>
                  <a:gd name="T32" fmla="*/ 47 w 121"/>
                  <a:gd name="T33" fmla="*/ 27 h 90"/>
                  <a:gd name="T34" fmla="*/ 40 w 121"/>
                  <a:gd name="T35" fmla="*/ 27 h 90"/>
                  <a:gd name="T36" fmla="*/ 34 w 121"/>
                  <a:gd name="T37" fmla="*/ 27 h 90"/>
                  <a:gd name="T38" fmla="*/ 30 w 121"/>
                  <a:gd name="T39" fmla="*/ 30 h 90"/>
                  <a:gd name="T40" fmla="*/ 28 w 121"/>
                  <a:gd name="T41" fmla="*/ 38 h 90"/>
                  <a:gd name="T42" fmla="*/ 27 w 121"/>
                  <a:gd name="T43" fmla="*/ 43 h 90"/>
                  <a:gd name="T44" fmla="*/ 23 w 121"/>
                  <a:gd name="T45" fmla="*/ 49 h 90"/>
                  <a:gd name="T46" fmla="*/ 21 w 121"/>
                  <a:gd name="T47" fmla="*/ 55 h 90"/>
                  <a:gd name="T48" fmla="*/ 19 w 121"/>
                  <a:gd name="T49" fmla="*/ 60 h 90"/>
                  <a:gd name="T50" fmla="*/ 15 w 121"/>
                  <a:gd name="T51" fmla="*/ 60 h 90"/>
                  <a:gd name="T52" fmla="*/ 12 w 121"/>
                  <a:gd name="T53" fmla="*/ 60 h 90"/>
                  <a:gd name="T54" fmla="*/ 10 w 121"/>
                  <a:gd name="T55" fmla="*/ 64 h 90"/>
                  <a:gd name="T56" fmla="*/ 8 w 121"/>
                  <a:gd name="T57" fmla="*/ 69 h 90"/>
                  <a:gd name="T58" fmla="*/ 6 w 121"/>
                  <a:gd name="T59" fmla="*/ 75 h 90"/>
                  <a:gd name="T60" fmla="*/ 4 w 121"/>
                  <a:gd name="T61" fmla="*/ 81 h 90"/>
                  <a:gd name="T62" fmla="*/ 2 w 121"/>
                  <a:gd name="T63" fmla="*/ 86 h 90"/>
                  <a:gd name="T64" fmla="*/ 4 w 121"/>
                  <a:gd name="T65" fmla="*/ 90 h 90"/>
                  <a:gd name="T66" fmla="*/ 15 w 121"/>
                  <a:gd name="T67" fmla="*/ 90 h 90"/>
                  <a:gd name="T68" fmla="*/ 27 w 121"/>
                  <a:gd name="T69" fmla="*/ 90 h 90"/>
                  <a:gd name="T70" fmla="*/ 38 w 121"/>
                  <a:gd name="T71" fmla="*/ 90 h 90"/>
                  <a:gd name="T72" fmla="*/ 49 w 121"/>
                  <a:gd name="T73" fmla="*/ 90 h 90"/>
                  <a:gd name="T74" fmla="*/ 60 w 121"/>
                  <a:gd name="T75" fmla="*/ 90 h 90"/>
                  <a:gd name="T76" fmla="*/ 72 w 121"/>
                  <a:gd name="T77" fmla="*/ 90 h 90"/>
                  <a:gd name="T78" fmla="*/ 83 w 121"/>
                  <a:gd name="T79" fmla="*/ 90 h 90"/>
                  <a:gd name="T80" fmla="*/ 94 w 121"/>
                  <a:gd name="T81" fmla="*/ 90 h 90"/>
                  <a:gd name="T82" fmla="*/ 106 w 121"/>
                  <a:gd name="T83" fmla="*/ 90 h 90"/>
                  <a:gd name="T84" fmla="*/ 117 w 121"/>
                  <a:gd name="T85" fmla="*/ 90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1"/>
                  <a:gd name="T130" fmla="*/ 0 h 90"/>
                  <a:gd name="T131" fmla="*/ 121 w 121"/>
                  <a:gd name="T132" fmla="*/ 90 h 9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1" h="90">
                    <a:moveTo>
                      <a:pt x="121" y="90"/>
                    </a:moveTo>
                    <a:lnTo>
                      <a:pt x="121" y="90"/>
                    </a:lnTo>
                    <a:lnTo>
                      <a:pt x="119" y="84"/>
                    </a:lnTo>
                    <a:lnTo>
                      <a:pt x="119" y="79"/>
                    </a:lnTo>
                    <a:lnTo>
                      <a:pt x="117" y="73"/>
                    </a:lnTo>
                    <a:lnTo>
                      <a:pt x="117" y="68"/>
                    </a:lnTo>
                    <a:lnTo>
                      <a:pt x="115" y="62"/>
                    </a:lnTo>
                    <a:lnTo>
                      <a:pt x="115" y="56"/>
                    </a:lnTo>
                    <a:lnTo>
                      <a:pt x="113" y="51"/>
                    </a:lnTo>
                    <a:lnTo>
                      <a:pt x="113" y="45"/>
                    </a:lnTo>
                    <a:lnTo>
                      <a:pt x="111" y="40"/>
                    </a:lnTo>
                    <a:lnTo>
                      <a:pt x="111" y="34"/>
                    </a:lnTo>
                    <a:lnTo>
                      <a:pt x="109" y="28"/>
                    </a:lnTo>
                    <a:lnTo>
                      <a:pt x="109" y="23"/>
                    </a:lnTo>
                    <a:lnTo>
                      <a:pt x="107" y="17"/>
                    </a:lnTo>
                    <a:lnTo>
                      <a:pt x="107" y="12"/>
                    </a:lnTo>
                    <a:lnTo>
                      <a:pt x="106" y="6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92" y="0"/>
                    </a:lnTo>
                    <a:lnTo>
                      <a:pt x="90" y="0"/>
                    </a:lnTo>
                    <a:lnTo>
                      <a:pt x="89" y="0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0"/>
                    </a:lnTo>
                    <a:lnTo>
                      <a:pt x="66" y="4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4"/>
                    </a:lnTo>
                    <a:lnTo>
                      <a:pt x="66" y="17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6" y="27"/>
                    </a:lnTo>
                    <a:lnTo>
                      <a:pt x="62" y="27"/>
                    </a:lnTo>
                    <a:lnTo>
                      <a:pt x="60" y="27"/>
                    </a:lnTo>
                    <a:lnTo>
                      <a:pt x="59" y="27"/>
                    </a:lnTo>
                    <a:lnTo>
                      <a:pt x="57" y="27"/>
                    </a:lnTo>
                    <a:lnTo>
                      <a:pt x="55" y="27"/>
                    </a:lnTo>
                    <a:lnTo>
                      <a:pt x="53" y="27"/>
                    </a:lnTo>
                    <a:lnTo>
                      <a:pt x="51" y="27"/>
                    </a:lnTo>
                    <a:lnTo>
                      <a:pt x="49" y="27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43" y="27"/>
                    </a:lnTo>
                    <a:lnTo>
                      <a:pt x="40" y="27"/>
                    </a:lnTo>
                    <a:lnTo>
                      <a:pt x="38" y="27"/>
                    </a:lnTo>
                    <a:lnTo>
                      <a:pt x="36" y="27"/>
                    </a:lnTo>
                    <a:lnTo>
                      <a:pt x="34" y="27"/>
                    </a:lnTo>
                    <a:lnTo>
                      <a:pt x="32" y="27"/>
                    </a:lnTo>
                    <a:lnTo>
                      <a:pt x="30" y="28"/>
                    </a:lnTo>
                    <a:lnTo>
                      <a:pt x="30" y="30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8" y="38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7" y="43"/>
                    </a:lnTo>
                    <a:lnTo>
                      <a:pt x="25" y="45"/>
                    </a:lnTo>
                    <a:lnTo>
                      <a:pt x="25" y="47"/>
                    </a:lnTo>
                    <a:lnTo>
                      <a:pt x="23" y="49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19" y="60"/>
                    </a:lnTo>
                    <a:lnTo>
                      <a:pt x="17" y="60"/>
                    </a:lnTo>
                    <a:lnTo>
                      <a:pt x="15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10" y="64"/>
                    </a:lnTo>
                    <a:lnTo>
                      <a:pt x="8" y="66"/>
                    </a:lnTo>
                    <a:lnTo>
                      <a:pt x="8" y="68"/>
                    </a:lnTo>
                    <a:lnTo>
                      <a:pt x="8" y="69"/>
                    </a:lnTo>
                    <a:lnTo>
                      <a:pt x="6" y="71"/>
                    </a:lnTo>
                    <a:lnTo>
                      <a:pt x="6" y="73"/>
                    </a:lnTo>
                    <a:lnTo>
                      <a:pt x="6" y="75"/>
                    </a:lnTo>
                    <a:lnTo>
                      <a:pt x="4" y="77"/>
                    </a:lnTo>
                    <a:lnTo>
                      <a:pt x="4" y="79"/>
                    </a:lnTo>
                    <a:lnTo>
                      <a:pt x="4" y="81"/>
                    </a:lnTo>
                    <a:lnTo>
                      <a:pt x="2" y="82"/>
                    </a:lnTo>
                    <a:lnTo>
                      <a:pt x="2" y="84"/>
                    </a:lnTo>
                    <a:lnTo>
                      <a:pt x="2" y="86"/>
                    </a:lnTo>
                    <a:lnTo>
                      <a:pt x="0" y="88"/>
                    </a:lnTo>
                    <a:lnTo>
                      <a:pt x="0" y="90"/>
                    </a:lnTo>
                    <a:lnTo>
                      <a:pt x="4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5" y="90"/>
                    </a:lnTo>
                    <a:lnTo>
                      <a:pt x="19" y="90"/>
                    </a:lnTo>
                    <a:lnTo>
                      <a:pt x="23" y="90"/>
                    </a:lnTo>
                    <a:lnTo>
                      <a:pt x="27" y="90"/>
                    </a:lnTo>
                    <a:lnTo>
                      <a:pt x="30" y="90"/>
                    </a:lnTo>
                    <a:lnTo>
                      <a:pt x="34" y="90"/>
                    </a:lnTo>
                    <a:lnTo>
                      <a:pt x="38" y="90"/>
                    </a:lnTo>
                    <a:lnTo>
                      <a:pt x="42" y="90"/>
                    </a:lnTo>
                    <a:lnTo>
                      <a:pt x="45" y="90"/>
                    </a:lnTo>
                    <a:lnTo>
                      <a:pt x="49" y="90"/>
                    </a:lnTo>
                    <a:lnTo>
                      <a:pt x="53" y="90"/>
                    </a:lnTo>
                    <a:lnTo>
                      <a:pt x="57" y="90"/>
                    </a:lnTo>
                    <a:lnTo>
                      <a:pt x="60" y="90"/>
                    </a:lnTo>
                    <a:lnTo>
                      <a:pt x="64" y="90"/>
                    </a:lnTo>
                    <a:lnTo>
                      <a:pt x="68" y="90"/>
                    </a:lnTo>
                    <a:lnTo>
                      <a:pt x="72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87" y="90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98" y="90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0"/>
                    </a:lnTo>
                    <a:lnTo>
                      <a:pt x="121" y="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64" name="Rectangle 168"/>
              <p:cNvSpPr>
                <a:spLocks noChangeArrowheads="1"/>
              </p:cNvSpPr>
              <p:nvPr/>
            </p:nvSpPr>
            <p:spPr bwMode="auto">
              <a:xfrm>
                <a:off x="3714" y="3123"/>
                <a:ext cx="145" cy="24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65" name="Rectangle 169"/>
              <p:cNvSpPr>
                <a:spLocks noChangeArrowheads="1"/>
              </p:cNvSpPr>
              <p:nvPr/>
            </p:nvSpPr>
            <p:spPr bwMode="auto">
              <a:xfrm>
                <a:off x="3714" y="3123"/>
                <a:ext cx="145" cy="24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66" name="Rectangle 170"/>
              <p:cNvSpPr>
                <a:spLocks noChangeArrowheads="1"/>
              </p:cNvSpPr>
              <p:nvPr/>
            </p:nvSpPr>
            <p:spPr bwMode="auto">
              <a:xfrm>
                <a:off x="3864" y="3136"/>
                <a:ext cx="83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67" name="Rectangle 171"/>
              <p:cNvSpPr>
                <a:spLocks noChangeArrowheads="1"/>
              </p:cNvSpPr>
              <p:nvPr/>
            </p:nvSpPr>
            <p:spPr bwMode="auto">
              <a:xfrm>
                <a:off x="3864" y="3136"/>
                <a:ext cx="83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68" name="Rectangle 172"/>
              <p:cNvSpPr>
                <a:spLocks noChangeArrowheads="1"/>
              </p:cNvSpPr>
              <p:nvPr/>
            </p:nvSpPr>
            <p:spPr bwMode="auto">
              <a:xfrm>
                <a:off x="3977" y="3136"/>
                <a:ext cx="169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69" name="Rectangle 173"/>
              <p:cNvSpPr>
                <a:spLocks noChangeArrowheads="1"/>
              </p:cNvSpPr>
              <p:nvPr/>
            </p:nvSpPr>
            <p:spPr bwMode="auto">
              <a:xfrm>
                <a:off x="3977" y="3136"/>
                <a:ext cx="169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70" name="Rectangle 174"/>
              <p:cNvSpPr>
                <a:spLocks noChangeArrowheads="1"/>
              </p:cNvSpPr>
              <p:nvPr/>
            </p:nvSpPr>
            <p:spPr bwMode="auto">
              <a:xfrm>
                <a:off x="4178" y="3136"/>
                <a:ext cx="173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71" name="Rectangle 175"/>
              <p:cNvSpPr>
                <a:spLocks noChangeArrowheads="1"/>
              </p:cNvSpPr>
              <p:nvPr/>
            </p:nvSpPr>
            <p:spPr bwMode="auto">
              <a:xfrm>
                <a:off x="4178" y="3136"/>
                <a:ext cx="173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72" name="Rectangle 176"/>
              <p:cNvSpPr>
                <a:spLocks noChangeArrowheads="1"/>
              </p:cNvSpPr>
              <p:nvPr/>
            </p:nvSpPr>
            <p:spPr bwMode="auto">
              <a:xfrm>
                <a:off x="4383" y="3136"/>
                <a:ext cx="62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73" name="Rectangle 177"/>
              <p:cNvSpPr>
                <a:spLocks noChangeArrowheads="1"/>
              </p:cNvSpPr>
              <p:nvPr/>
            </p:nvSpPr>
            <p:spPr bwMode="auto">
              <a:xfrm>
                <a:off x="4383" y="3136"/>
                <a:ext cx="62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74" name="Freeform 178"/>
              <p:cNvSpPr>
                <a:spLocks/>
              </p:cNvSpPr>
              <p:nvPr/>
            </p:nvSpPr>
            <p:spPr bwMode="auto">
              <a:xfrm>
                <a:off x="3804" y="3041"/>
                <a:ext cx="28" cy="9"/>
              </a:xfrm>
              <a:custGeom>
                <a:avLst/>
                <a:gdLst>
                  <a:gd name="T0" fmla="*/ 0 w 28"/>
                  <a:gd name="T1" fmla="*/ 0 h 9"/>
                  <a:gd name="T2" fmla="*/ 0 w 28"/>
                  <a:gd name="T3" fmla="*/ 9 h 9"/>
                  <a:gd name="T4" fmla="*/ 28 w 28"/>
                  <a:gd name="T5" fmla="*/ 9 h 9"/>
                  <a:gd name="T6" fmla="*/ 27 w 28"/>
                  <a:gd name="T7" fmla="*/ 0 h 9"/>
                  <a:gd name="T8" fmla="*/ 0 w 2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9"/>
                  <a:gd name="T17" fmla="*/ 28 w 2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9">
                    <a:moveTo>
                      <a:pt x="0" y="0"/>
                    </a:moveTo>
                    <a:lnTo>
                      <a:pt x="0" y="9"/>
                    </a:lnTo>
                    <a:lnTo>
                      <a:pt x="28" y="9"/>
                    </a:lnTo>
                    <a:lnTo>
                      <a:pt x="2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75" name="Freeform 179"/>
              <p:cNvSpPr>
                <a:spLocks/>
              </p:cNvSpPr>
              <p:nvPr/>
            </p:nvSpPr>
            <p:spPr bwMode="auto">
              <a:xfrm>
                <a:off x="3804" y="3041"/>
                <a:ext cx="28" cy="9"/>
              </a:xfrm>
              <a:custGeom>
                <a:avLst/>
                <a:gdLst>
                  <a:gd name="T0" fmla="*/ 0 w 28"/>
                  <a:gd name="T1" fmla="*/ 0 h 9"/>
                  <a:gd name="T2" fmla="*/ 0 w 28"/>
                  <a:gd name="T3" fmla="*/ 9 h 9"/>
                  <a:gd name="T4" fmla="*/ 28 w 28"/>
                  <a:gd name="T5" fmla="*/ 9 h 9"/>
                  <a:gd name="T6" fmla="*/ 27 w 28"/>
                  <a:gd name="T7" fmla="*/ 0 h 9"/>
                  <a:gd name="T8" fmla="*/ 0 w 2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9"/>
                  <a:gd name="T17" fmla="*/ 28 w 2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9">
                    <a:moveTo>
                      <a:pt x="0" y="0"/>
                    </a:moveTo>
                    <a:lnTo>
                      <a:pt x="0" y="9"/>
                    </a:lnTo>
                    <a:lnTo>
                      <a:pt x="28" y="9"/>
                    </a:lnTo>
                    <a:lnTo>
                      <a:pt x="27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76" name="Freeform 180"/>
              <p:cNvSpPr>
                <a:spLocks/>
              </p:cNvSpPr>
              <p:nvPr/>
            </p:nvSpPr>
            <p:spPr bwMode="auto">
              <a:xfrm>
                <a:off x="3817" y="3041"/>
                <a:ext cx="4" cy="9"/>
              </a:xfrm>
              <a:custGeom>
                <a:avLst/>
                <a:gdLst>
                  <a:gd name="T0" fmla="*/ 2 w 4"/>
                  <a:gd name="T1" fmla="*/ 0 h 9"/>
                  <a:gd name="T2" fmla="*/ 4 w 4"/>
                  <a:gd name="T3" fmla="*/ 9 h 9"/>
                  <a:gd name="T4" fmla="*/ 2 w 4"/>
                  <a:gd name="T5" fmla="*/ 9 h 9"/>
                  <a:gd name="T6" fmla="*/ 0 w 4"/>
                  <a:gd name="T7" fmla="*/ 0 h 9"/>
                  <a:gd name="T8" fmla="*/ 2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9"/>
                  <a:gd name="T17" fmla="*/ 4 w 4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9">
                    <a:moveTo>
                      <a:pt x="2" y="0"/>
                    </a:moveTo>
                    <a:lnTo>
                      <a:pt x="4" y="9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77" name="Freeform 181"/>
              <p:cNvSpPr>
                <a:spLocks/>
              </p:cNvSpPr>
              <p:nvPr/>
            </p:nvSpPr>
            <p:spPr bwMode="auto">
              <a:xfrm>
                <a:off x="3817" y="3041"/>
                <a:ext cx="4" cy="9"/>
              </a:xfrm>
              <a:custGeom>
                <a:avLst/>
                <a:gdLst>
                  <a:gd name="T0" fmla="*/ 2 w 4"/>
                  <a:gd name="T1" fmla="*/ 0 h 9"/>
                  <a:gd name="T2" fmla="*/ 4 w 4"/>
                  <a:gd name="T3" fmla="*/ 9 h 9"/>
                  <a:gd name="T4" fmla="*/ 2 w 4"/>
                  <a:gd name="T5" fmla="*/ 9 h 9"/>
                  <a:gd name="T6" fmla="*/ 0 w 4"/>
                  <a:gd name="T7" fmla="*/ 0 h 9"/>
                  <a:gd name="T8" fmla="*/ 2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9"/>
                  <a:gd name="T17" fmla="*/ 4 w 4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9">
                    <a:moveTo>
                      <a:pt x="2" y="0"/>
                    </a:moveTo>
                    <a:lnTo>
                      <a:pt x="4" y="9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78" name="Line 182"/>
              <p:cNvSpPr>
                <a:spLocks noChangeShapeType="1"/>
              </p:cNvSpPr>
              <p:nvPr/>
            </p:nvSpPr>
            <p:spPr bwMode="auto">
              <a:xfrm>
                <a:off x="3746" y="3093"/>
                <a:ext cx="9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83"/>
              <p:cNvSpPr>
                <a:spLocks/>
              </p:cNvSpPr>
              <p:nvPr/>
            </p:nvSpPr>
            <p:spPr bwMode="auto">
              <a:xfrm>
                <a:off x="3740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10 w 13"/>
                  <a:gd name="T3" fmla="*/ 0 h 8"/>
                  <a:gd name="T4" fmla="*/ 12 w 13"/>
                  <a:gd name="T5" fmla="*/ 0 h 8"/>
                  <a:gd name="T6" fmla="*/ 12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2 w 13"/>
                  <a:gd name="T15" fmla="*/ 8 h 8"/>
                  <a:gd name="T16" fmla="*/ 12 w 13"/>
                  <a:gd name="T17" fmla="*/ 8 h 8"/>
                  <a:gd name="T18" fmla="*/ 10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80" name="Freeform 184"/>
              <p:cNvSpPr>
                <a:spLocks/>
              </p:cNvSpPr>
              <p:nvPr/>
            </p:nvSpPr>
            <p:spPr bwMode="auto">
              <a:xfrm>
                <a:off x="3740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10 w 13"/>
                  <a:gd name="T3" fmla="*/ 0 h 8"/>
                  <a:gd name="T4" fmla="*/ 12 w 13"/>
                  <a:gd name="T5" fmla="*/ 0 h 8"/>
                  <a:gd name="T6" fmla="*/ 12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2 w 13"/>
                  <a:gd name="T15" fmla="*/ 8 h 8"/>
                  <a:gd name="T16" fmla="*/ 12 w 13"/>
                  <a:gd name="T17" fmla="*/ 8 h 8"/>
                  <a:gd name="T18" fmla="*/ 10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81" name="Freeform 185"/>
              <p:cNvSpPr>
                <a:spLocks/>
              </p:cNvSpPr>
              <p:nvPr/>
            </p:nvSpPr>
            <p:spPr bwMode="auto">
              <a:xfrm>
                <a:off x="3838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2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2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82" name="Freeform 186"/>
              <p:cNvSpPr>
                <a:spLocks/>
              </p:cNvSpPr>
              <p:nvPr/>
            </p:nvSpPr>
            <p:spPr bwMode="auto">
              <a:xfrm>
                <a:off x="3838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2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2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83" name="Freeform 187"/>
              <p:cNvSpPr>
                <a:spLocks/>
              </p:cNvSpPr>
              <p:nvPr/>
            </p:nvSpPr>
            <p:spPr bwMode="auto">
              <a:xfrm>
                <a:off x="3817" y="3132"/>
                <a:ext cx="14" cy="8"/>
              </a:xfrm>
              <a:custGeom>
                <a:avLst/>
                <a:gdLst>
                  <a:gd name="T0" fmla="*/ 4 w 14"/>
                  <a:gd name="T1" fmla="*/ 0 h 8"/>
                  <a:gd name="T2" fmla="*/ 10 w 14"/>
                  <a:gd name="T3" fmla="*/ 0 h 8"/>
                  <a:gd name="T4" fmla="*/ 12 w 14"/>
                  <a:gd name="T5" fmla="*/ 0 h 8"/>
                  <a:gd name="T6" fmla="*/ 12 w 14"/>
                  <a:gd name="T7" fmla="*/ 0 h 8"/>
                  <a:gd name="T8" fmla="*/ 14 w 14"/>
                  <a:gd name="T9" fmla="*/ 2 h 8"/>
                  <a:gd name="T10" fmla="*/ 14 w 14"/>
                  <a:gd name="T11" fmla="*/ 4 h 8"/>
                  <a:gd name="T12" fmla="*/ 14 w 14"/>
                  <a:gd name="T13" fmla="*/ 6 h 8"/>
                  <a:gd name="T14" fmla="*/ 12 w 14"/>
                  <a:gd name="T15" fmla="*/ 8 h 8"/>
                  <a:gd name="T16" fmla="*/ 12 w 14"/>
                  <a:gd name="T17" fmla="*/ 8 h 8"/>
                  <a:gd name="T18" fmla="*/ 10 w 14"/>
                  <a:gd name="T19" fmla="*/ 8 h 8"/>
                  <a:gd name="T20" fmla="*/ 4 w 14"/>
                  <a:gd name="T21" fmla="*/ 8 h 8"/>
                  <a:gd name="T22" fmla="*/ 2 w 14"/>
                  <a:gd name="T23" fmla="*/ 8 h 8"/>
                  <a:gd name="T24" fmla="*/ 2 w 14"/>
                  <a:gd name="T25" fmla="*/ 8 h 8"/>
                  <a:gd name="T26" fmla="*/ 0 w 14"/>
                  <a:gd name="T27" fmla="*/ 6 h 8"/>
                  <a:gd name="T28" fmla="*/ 0 w 14"/>
                  <a:gd name="T29" fmla="*/ 4 h 8"/>
                  <a:gd name="T30" fmla="*/ 0 w 14"/>
                  <a:gd name="T31" fmla="*/ 2 h 8"/>
                  <a:gd name="T32" fmla="*/ 2 w 14"/>
                  <a:gd name="T33" fmla="*/ 0 h 8"/>
                  <a:gd name="T34" fmla="*/ 2 w 14"/>
                  <a:gd name="T35" fmla="*/ 0 h 8"/>
                  <a:gd name="T36" fmla="*/ 4 w 14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8"/>
                  <a:gd name="T59" fmla="*/ 14 w 14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84" name="Freeform 188"/>
              <p:cNvSpPr>
                <a:spLocks/>
              </p:cNvSpPr>
              <p:nvPr/>
            </p:nvSpPr>
            <p:spPr bwMode="auto">
              <a:xfrm>
                <a:off x="3817" y="3132"/>
                <a:ext cx="14" cy="8"/>
              </a:xfrm>
              <a:custGeom>
                <a:avLst/>
                <a:gdLst>
                  <a:gd name="T0" fmla="*/ 4 w 14"/>
                  <a:gd name="T1" fmla="*/ 0 h 8"/>
                  <a:gd name="T2" fmla="*/ 10 w 14"/>
                  <a:gd name="T3" fmla="*/ 0 h 8"/>
                  <a:gd name="T4" fmla="*/ 12 w 14"/>
                  <a:gd name="T5" fmla="*/ 0 h 8"/>
                  <a:gd name="T6" fmla="*/ 12 w 14"/>
                  <a:gd name="T7" fmla="*/ 0 h 8"/>
                  <a:gd name="T8" fmla="*/ 14 w 14"/>
                  <a:gd name="T9" fmla="*/ 2 h 8"/>
                  <a:gd name="T10" fmla="*/ 14 w 14"/>
                  <a:gd name="T11" fmla="*/ 4 h 8"/>
                  <a:gd name="T12" fmla="*/ 14 w 14"/>
                  <a:gd name="T13" fmla="*/ 6 h 8"/>
                  <a:gd name="T14" fmla="*/ 12 w 14"/>
                  <a:gd name="T15" fmla="*/ 8 h 8"/>
                  <a:gd name="T16" fmla="*/ 12 w 14"/>
                  <a:gd name="T17" fmla="*/ 8 h 8"/>
                  <a:gd name="T18" fmla="*/ 10 w 14"/>
                  <a:gd name="T19" fmla="*/ 8 h 8"/>
                  <a:gd name="T20" fmla="*/ 4 w 14"/>
                  <a:gd name="T21" fmla="*/ 8 h 8"/>
                  <a:gd name="T22" fmla="*/ 2 w 14"/>
                  <a:gd name="T23" fmla="*/ 8 h 8"/>
                  <a:gd name="T24" fmla="*/ 2 w 14"/>
                  <a:gd name="T25" fmla="*/ 8 h 8"/>
                  <a:gd name="T26" fmla="*/ 0 w 14"/>
                  <a:gd name="T27" fmla="*/ 6 h 8"/>
                  <a:gd name="T28" fmla="*/ 0 w 14"/>
                  <a:gd name="T29" fmla="*/ 4 h 8"/>
                  <a:gd name="T30" fmla="*/ 0 w 14"/>
                  <a:gd name="T31" fmla="*/ 2 h 8"/>
                  <a:gd name="T32" fmla="*/ 2 w 14"/>
                  <a:gd name="T33" fmla="*/ 0 h 8"/>
                  <a:gd name="T34" fmla="*/ 2 w 14"/>
                  <a:gd name="T35" fmla="*/ 0 h 8"/>
                  <a:gd name="T36" fmla="*/ 4 w 14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8"/>
                  <a:gd name="T59" fmla="*/ 14 w 14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85" name="Freeform 189"/>
              <p:cNvSpPr>
                <a:spLocks/>
              </p:cNvSpPr>
              <p:nvPr/>
            </p:nvSpPr>
            <p:spPr bwMode="auto">
              <a:xfrm>
                <a:off x="3799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1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1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86" name="Freeform 190"/>
              <p:cNvSpPr>
                <a:spLocks/>
              </p:cNvSpPr>
              <p:nvPr/>
            </p:nvSpPr>
            <p:spPr bwMode="auto">
              <a:xfrm>
                <a:off x="3799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1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1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87" name="Freeform 191"/>
              <p:cNvSpPr>
                <a:spLocks/>
              </p:cNvSpPr>
              <p:nvPr/>
            </p:nvSpPr>
            <p:spPr bwMode="auto">
              <a:xfrm>
                <a:off x="3761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9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9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88" name="Freeform 192"/>
              <p:cNvSpPr>
                <a:spLocks/>
              </p:cNvSpPr>
              <p:nvPr/>
            </p:nvSpPr>
            <p:spPr bwMode="auto">
              <a:xfrm>
                <a:off x="3761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9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9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89" name="Freeform 193"/>
              <p:cNvSpPr>
                <a:spLocks/>
              </p:cNvSpPr>
              <p:nvPr/>
            </p:nvSpPr>
            <p:spPr bwMode="auto">
              <a:xfrm>
                <a:off x="3720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3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3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3 w 13"/>
                  <a:gd name="T23" fmla="*/ 8 h 8"/>
                  <a:gd name="T24" fmla="*/ 1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1 w 13"/>
                  <a:gd name="T33" fmla="*/ 0 h 8"/>
                  <a:gd name="T34" fmla="*/ 3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90" name="Freeform 194"/>
              <p:cNvSpPr>
                <a:spLocks/>
              </p:cNvSpPr>
              <p:nvPr/>
            </p:nvSpPr>
            <p:spPr bwMode="auto">
              <a:xfrm>
                <a:off x="3720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3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3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3 w 13"/>
                  <a:gd name="T23" fmla="*/ 8 h 8"/>
                  <a:gd name="T24" fmla="*/ 1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1 w 13"/>
                  <a:gd name="T33" fmla="*/ 0 h 8"/>
                  <a:gd name="T34" fmla="*/ 3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91" name="Freeform 195"/>
              <p:cNvSpPr>
                <a:spLocks/>
              </p:cNvSpPr>
              <p:nvPr/>
            </p:nvSpPr>
            <p:spPr bwMode="auto">
              <a:xfrm>
                <a:off x="373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5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5 w 5"/>
                  <a:gd name="T13" fmla="*/ 0 h 6"/>
                  <a:gd name="T14" fmla="*/ 3 w 5"/>
                  <a:gd name="T15" fmla="*/ 0 h 6"/>
                  <a:gd name="T16" fmla="*/ 3 w 5"/>
                  <a:gd name="T17" fmla="*/ 0 h 6"/>
                  <a:gd name="T18" fmla="*/ 1 w 5"/>
                  <a:gd name="T19" fmla="*/ 0 h 6"/>
                  <a:gd name="T20" fmla="*/ 0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0 w 5"/>
                  <a:gd name="T29" fmla="*/ 6 h 6"/>
                  <a:gd name="T30" fmla="*/ 1 w 5"/>
                  <a:gd name="T31" fmla="*/ 6 h 6"/>
                  <a:gd name="T32" fmla="*/ 3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92" name="Freeform 196"/>
              <p:cNvSpPr>
                <a:spLocks/>
              </p:cNvSpPr>
              <p:nvPr/>
            </p:nvSpPr>
            <p:spPr bwMode="auto">
              <a:xfrm>
                <a:off x="373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3 w 5"/>
                  <a:gd name="T5" fmla="*/ 6 h 6"/>
                  <a:gd name="T6" fmla="*/ 5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5 w 5"/>
                  <a:gd name="T15" fmla="*/ 0 h 6"/>
                  <a:gd name="T16" fmla="*/ 3 w 5"/>
                  <a:gd name="T17" fmla="*/ 0 h 6"/>
                  <a:gd name="T18" fmla="*/ 3 w 5"/>
                  <a:gd name="T19" fmla="*/ 0 h 6"/>
                  <a:gd name="T20" fmla="*/ 1 w 5"/>
                  <a:gd name="T21" fmla="*/ 0 h 6"/>
                  <a:gd name="T22" fmla="*/ 0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0 w 5"/>
                  <a:gd name="T31" fmla="*/ 6 h 6"/>
                  <a:gd name="T32" fmla="*/ 1 w 5"/>
                  <a:gd name="T33" fmla="*/ 6 h 6"/>
                  <a:gd name="T34" fmla="*/ 3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93" name="Freeform 197"/>
              <p:cNvSpPr>
                <a:spLocks/>
              </p:cNvSpPr>
              <p:nvPr/>
            </p:nvSpPr>
            <p:spPr bwMode="auto">
              <a:xfrm>
                <a:off x="374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94" name="Freeform 198"/>
              <p:cNvSpPr>
                <a:spLocks/>
              </p:cNvSpPr>
              <p:nvPr/>
            </p:nvSpPr>
            <p:spPr bwMode="auto">
              <a:xfrm>
                <a:off x="374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95" name="Freeform 199"/>
              <p:cNvSpPr>
                <a:spLocks/>
              </p:cNvSpPr>
              <p:nvPr/>
            </p:nvSpPr>
            <p:spPr bwMode="auto">
              <a:xfrm>
                <a:off x="375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6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6 w 6"/>
                  <a:gd name="T13" fmla="*/ 0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2 w 6"/>
                  <a:gd name="T29" fmla="*/ 6 h 6"/>
                  <a:gd name="T30" fmla="*/ 2 w 6"/>
                  <a:gd name="T31" fmla="*/ 6 h 6"/>
                  <a:gd name="T32" fmla="*/ 4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96" name="Freeform 200"/>
              <p:cNvSpPr>
                <a:spLocks/>
              </p:cNvSpPr>
              <p:nvPr/>
            </p:nvSpPr>
            <p:spPr bwMode="auto">
              <a:xfrm>
                <a:off x="375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6 w 6"/>
                  <a:gd name="T15" fmla="*/ 0 h 6"/>
                  <a:gd name="T16" fmla="*/ 4 w 6"/>
                  <a:gd name="T17" fmla="*/ 0 h 6"/>
                  <a:gd name="T18" fmla="*/ 4 w 6"/>
                  <a:gd name="T19" fmla="*/ 0 h 6"/>
                  <a:gd name="T20" fmla="*/ 2 w 6"/>
                  <a:gd name="T21" fmla="*/ 0 h 6"/>
                  <a:gd name="T22" fmla="*/ 2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2 w 6"/>
                  <a:gd name="T31" fmla="*/ 6 h 6"/>
                  <a:gd name="T32" fmla="*/ 2 w 6"/>
                  <a:gd name="T33" fmla="*/ 6 h 6"/>
                  <a:gd name="T34" fmla="*/ 4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97" name="Freeform 201"/>
              <p:cNvSpPr>
                <a:spLocks/>
              </p:cNvSpPr>
              <p:nvPr/>
            </p:nvSpPr>
            <p:spPr bwMode="auto">
              <a:xfrm>
                <a:off x="3763" y="3102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4 w 5"/>
                  <a:gd name="T3" fmla="*/ 6 h 6"/>
                  <a:gd name="T4" fmla="*/ 4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4 w 5"/>
                  <a:gd name="T13" fmla="*/ 0 h 6"/>
                  <a:gd name="T14" fmla="*/ 4 w 5"/>
                  <a:gd name="T15" fmla="*/ 0 h 6"/>
                  <a:gd name="T16" fmla="*/ 2 w 5"/>
                  <a:gd name="T17" fmla="*/ 0 h 6"/>
                  <a:gd name="T18" fmla="*/ 2 w 5"/>
                  <a:gd name="T19" fmla="*/ 0 h 6"/>
                  <a:gd name="T20" fmla="*/ 0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0 w 5"/>
                  <a:gd name="T29" fmla="*/ 6 h 6"/>
                  <a:gd name="T30" fmla="*/ 2 w 5"/>
                  <a:gd name="T31" fmla="*/ 6 h 6"/>
                  <a:gd name="T32" fmla="*/ 2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2" y="6"/>
                    </a:moveTo>
                    <a:lnTo>
                      <a:pt x="4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98" name="Freeform 202"/>
              <p:cNvSpPr>
                <a:spLocks/>
              </p:cNvSpPr>
              <p:nvPr/>
            </p:nvSpPr>
            <p:spPr bwMode="auto">
              <a:xfrm>
                <a:off x="3763" y="3102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2 w 5"/>
                  <a:gd name="T3" fmla="*/ 6 h 6"/>
                  <a:gd name="T4" fmla="*/ 4 w 5"/>
                  <a:gd name="T5" fmla="*/ 6 h 6"/>
                  <a:gd name="T6" fmla="*/ 4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4 w 5"/>
                  <a:gd name="T15" fmla="*/ 0 h 6"/>
                  <a:gd name="T16" fmla="*/ 4 w 5"/>
                  <a:gd name="T17" fmla="*/ 0 h 6"/>
                  <a:gd name="T18" fmla="*/ 2 w 5"/>
                  <a:gd name="T19" fmla="*/ 0 h 6"/>
                  <a:gd name="T20" fmla="*/ 2 w 5"/>
                  <a:gd name="T21" fmla="*/ 0 h 6"/>
                  <a:gd name="T22" fmla="*/ 0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0 w 5"/>
                  <a:gd name="T31" fmla="*/ 6 h 6"/>
                  <a:gd name="T32" fmla="*/ 2 w 5"/>
                  <a:gd name="T33" fmla="*/ 6 h 6"/>
                  <a:gd name="T34" fmla="*/ 2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99" name="Freeform 203"/>
              <p:cNvSpPr>
                <a:spLocks/>
              </p:cNvSpPr>
              <p:nvPr/>
            </p:nvSpPr>
            <p:spPr bwMode="auto">
              <a:xfrm>
                <a:off x="377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00" name="Freeform 204"/>
              <p:cNvSpPr>
                <a:spLocks/>
              </p:cNvSpPr>
              <p:nvPr/>
            </p:nvSpPr>
            <p:spPr bwMode="auto">
              <a:xfrm>
                <a:off x="377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01" name="Freeform 205"/>
              <p:cNvSpPr>
                <a:spLocks/>
              </p:cNvSpPr>
              <p:nvPr/>
            </p:nvSpPr>
            <p:spPr bwMode="auto">
              <a:xfrm>
                <a:off x="379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5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5 w 5"/>
                  <a:gd name="T13" fmla="*/ 0 h 6"/>
                  <a:gd name="T14" fmla="*/ 3 w 5"/>
                  <a:gd name="T15" fmla="*/ 0 h 6"/>
                  <a:gd name="T16" fmla="*/ 3 w 5"/>
                  <a:gd name="T17" fmla="*/ 0 h 6"/>
                  <a:gd name="T18" fmla="*/ 2 w 5"/>
                  <a:gd name="T19" fmla="*/ 0 h 6"/>
                  <a:gd name="T20" fmla="*/ 2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2 w 5"/>
                  <a:gd name="T29" fmla="*/ 6 h 6"/>
                  <a:gd name="T30" fmla="*/ 2 w 5"/>
                  <a:gd name="T31" fmla="*/ 6 h 6"/>
                  <a:gd name="T32" fmla="*/ 3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02" name="Freeform 206"/>
              <p:cNvSpPr>
                <a:spLocks/>
              </p:cNvSpPr>
              <p:nvPr/>
            </p:nvSpPr>
            <p:spPr bwMode="auto">
              <a:xfrm>
                <a:off x="379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3 w 5"/>
                  <a:gd name="T5" fmla="*/ 6 h 6"/>
                  <a:gd name="T6" fmla="*/ 5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5 w 5"/>
                  <a:gd name="T15" fmla="*/ 0 h 6"/>
                  <a:gd name="T16" fmla="*/ 3 w 5"/>
                  <a:gd name="T17" fmla="*/ 0 h 6"/>
                  <a:gd name="T18" fmla="*/ 3 w 5"/>
                  <a:gd name="T19" fmla="*/ 0 h 6"/>
                  <a:gd name="T20" fmla="*/ 2 w 5"/>
                  <a:gd name="T21" fmla="*/ 0 h 6"/>
                  <a:gd name="T22" fmla="*/ 2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2 w 5"/>
                  <a:gd name="T31" fmla="*/ 6 h 6"/>
                  <a:gd name="T32" fmla="*/ 2 w 5"/>
                  <a:gd name="T33" fmla="*/ 6 h 6"/>
                  <a:gd name="T34" fmla="*/ 3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03" name="Freeform 207"/>
              <p:cNvSpPr>
                <a:spLocks/>
              </p:cNvSpPr>
              <p:nvPr/>
            </p:nvSpPr>
            <p:spPr bwMode="auto">
              <a:xfrm>
                <a:off x="380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04" name="Freeform 208"/>
              <p:cNvSpPr>
                <a:spLocks/>
              </p:cNvSpPr>
              <p:nvPr/>
            </p:nvSpPr>
            <p:spPr bwMode="auto">
              <a:xfrm>
                <a:off x="380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05" name="Freeform 209"/>
              <p:cNvSpPr>
                <a:spLocks/>
              </p:cNvSpPr>
              <p:nvPr/>
            </p:nvSpPr>
            <p:spPr bwMode="auto">
              <a:xfrm>
                <a:off x="3814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5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5 w 5"/>
                  <a:gd name="T13" fmla="*/ 0 h 6"/>
                  <a:gd name="T14" fmla="*/ 3 w 5"/>
                  <a:gd name="T15" fmla="*/ 0 h 6"/>
                  <a:gd name="T16" fmla="*/ 3 w 5"/>
                  <a:gd name="T17" fmla="*/ 0 h 6"/>
                  <a:gd name="T18" fmla="*/ 1 w 5"/>
                  <a:gd name="T19" fmla="*/ 0 h 6"/>
                  <a:gd name="T20" fmla="*/ 1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1 w 5"/>
                  <a:gd name="T29" fmla="*/ 6 h 6"/>
                  <a:gd name="T30" fmla="*/ 1 w 5"/>
                  <a:gd name="T31" fmla="*/ 6 h 6"/>
                  <a:gd name="T32" fmla="*/ 3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06" name="Freeform 210"/>
              <p:cNvSpPr>
                <a:spLocks/>
              </p:cNvSpPr>
              <p:nvPr/>
            </p:nvSpPr>
            <p:spPr bwMode="auto">
              <a:xfrm>
                <a:off x="3814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3 w 5"/>
                  <a:gd name="T5" fmla="*/ 6 h 6"/>
                  <a:gd name="T6" fmla="*/ 5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5 w 5"/>
                  <a:gd name="T15" fmla="*/ 0 h 6"/>
                  <a:gd name="T16" fmla="*/ 3 w 5"/>
                  <a:gd name="T17" fmla="*/ 0 h 6"/>
                  <a:gd name="T18" fmla="*/ 3 w 5"/>
                  <a:gd name="T19" fmla="*/ 0 h 6"/>
                  <a:gd name="T20" fmla="*/ 1 w 5"/>
                  <a:gd name="T21" fmla="*/ 0 h 6"/>
                  <a:gd name="T22" fmla="*/ 1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1 w 5"/>
                  <a:gd name="T31" fmla="*/ 6 h 6"/>
                  <a:gd name="T32" fmla="*/ 1 w 5"/>
                  <a:gd name="T33" fmla="*/ 6 h 6"/>
                  <a:gd name="T34" fmla="*/ 3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07" name="Freeform 211"/>
              <p:cNvSpPr>
                <a:spLocks/>
              </p:cNvSpPr>
              <p:nvPr/>
            </p:nvSpPr>
            <p:spPr bwMode="auto">
              <a:xfrm>
                <a:off x="382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6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6 w 6"/>
                  <a:gd name="T13" fmla="*/ 0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2 w 6"/>
                  <a:gd name="T29" fmla="*/ 6 h 6"/>
                  <a:gd name="T30" fmla="*/ 2 w 6"/>
                  <a:gd name="T31" fmla="*/ 6 h 6"/>
                  <a:gd name="T32" fmla="*/ 4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08" name="Freeform 212"/>
              <p:cNvSpPr>
                <a:spLocks/>
              </p:cNvSpPr>
              <p:nvPr/>
            </p:nvSpPr>
            <p:spPr bwMode="auto">
              <a:xfrm>
                <a:off x="382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6 w 6"/>
                  <a:gd name="T15" fmla="*/ 0 h 6"/>
                  <a:gd name="T16" fmla="*/ 4 w 6"/>
                  <a:gd name="T17" fmla="*/ 0 h 6"/>
                  <a:gd name="T18" fmla="*/ 4 w 6"/>
                  <a:gd name="T19" fmla="*/ 0 h 6"/>
                  <a:gd name="T20" fmla="*/ 2 w 6"/>
                  <a:gd name="T21" fmla="*/ 0 h 6"/>
                  <a:gd name="T22" fmla="*/ 2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2 w 6"/>
                  <a:gd name="T31" fmla="*/ 6 h 6"/>
                  <a:gd name="T32" fmla="*/ 2 w 6"/>
                  <a:gd name="T33" fmla="*/ 6 h 6"/>
                  <a:gd name="T34" fmla="*/ 4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09" name="Freeform 213"/>
              <p:cNvSpPr>
                <a:spLocks/>
              </p:cNvSpPr>
              <p:nvPr/>
            </p:nvSpPr>
            <p:spPr bwMode="auto">
              <a:xfrm>
                <a:off x="383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10" name="Freeform 214"/>
              <p:cNvSpPr>
                <a:spLocks/>
              </p:cNvSpPr>
              <p:nvPr/>
            </p:nvSpPr>
            <p:spPr bwMode="auto">
              <a:xfrm>
                <a:off x="383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11" name="Freeform 215"/>
              <p:cNvSpPr>
                <a:spLocks/>
              </p:cNvSpPr>
              <p:nvPr/>
            </p:nvSpPr>
            <p:spPr bwMode="auto">
              <a:xfrm>
                <a:off x="375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4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6 w 6"/>
                  <a:gd name="T13" fmla="*/ 2 h 5"/>
                  <a:gd name="T14" fmla="*/ 4 w 6"/>
                  <a:gd name="T15" fmla="*/ 0 h 5"/>
                  <a:gd name="T16" fmla="*/ 2 w 6"/>
                  <a:gd name="T17" fmla="*/ 0 h 5"/>
                  <a:gd name="T18" fmla="*/ 2 w 6"/>
                  <a:gd name="T19" fmla="*/ 0 h 5"/>
                  <a:gd name="T20" fmla="*/ 0 w 6"/>
                  <a:gd name="T21" fmla="*/ 2 h 5"/>
                  <a:gd name="T22" fmla="*/ 0 w 6"/>
                  <a:gd name="T23" fmla="*/ 2 h 5"/>
                  <a:gd name="T24" fmla="*/ 0 w 6"/>
                  <a:gd name="T25" fmla="*/ 3 h 5"/>
                  <a:gd name="T26" fmla="*/ 0 w 6"/>
                  <a:gd name="T27" fmla="*/ 5 h 5"/>
                  <a:gd name="T28" fmla="*/ 0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2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12" name="Freeform 216"/>
              <p:cNvSpPr>
                <a:spLocks/>
              </p:cNvSpPr>
              <p:nvPr/>
            </p:nvSpPr>
            <p:spPr bwMode="auto">
              <a:xfrm>
                <a:off x="375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2 w 6"/>
                  <a:gd name="T3" fmla="*/ 5 h 5"/>
                  <a:gd name="T4" fmla="*/ 4 w 6"/>
                  <a:gd name="T5" fmla="*/ 5 h 5"/>
                  <a:gd name="T6" fmla="*/ 6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0 h 5"/>
                  <a:gd name="T22" fmla="*/ 0 w 6"/>
                  <a:gd name="T23" fmla="*/ 2 h 5"/>
                  <a:gd name="T24" fmla="*/ 0 w 6"/>
                  <a:gd name="T25" fmla="*/ 2 h 5"/>
                  <a:gd name="T26" fmla="*/ 0 w 6"/>
                  <a:gd name="T27" fmla="*/ 3 h 5"/>
                  <a:gd name="T28" fmla="*/ 0 w 6"/>
                  <a:gd name="T29" fmla="*/ 5 h 5"/>
                  <a:gd name="T30" fmla="*/ 0 w 6"/>
                  <a:gd name="T31" fmla="*/ 5 h 5"/>
                  <a:gd name="T32" fmla="*/ 2 w 6"/>
                  <a:gd name="T33" fmla="*/ 5 h 5"/>
                  <a:gd name="T34" fmla="*/ 2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13" name="Freeform 217"/>
              <p:cNvSpPr>
                <a:spLocks/>
              </p:cNvSpPr>
              <p:nvPr/>
            </p:nvSpPr>
            <p:spPr bwMode="auto">
              <a:xfrm>
                <a:off x="3763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4 w 5"/>
                  <a:gd name="T3" fmla="*/ 5 h 5"/>
                  <a:gd name="T4" fmla="*/ 4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4 w 5"/>
                  <a:gd name="T13" fmla="*/ 2 h 5"/>
                  <a:gd name="T14" fmla="*/ 4 w 5"/>
                  <a:gd name="T15" fmla="*/ 0 h 5"/>
                  <a:gd name="T16" fmla="*/ 2 w 5"/>
                  <a:gd name="T17" fmla="*/ 0 h 5"/>
                  <a:gd name="T18" fmla="*/ 2 w 5"/>
                  <a:gd name="T19" fmla="*/ 0 h 5"/>
                  <a:gd name="T20" fmla="*/ 0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5 h 5"/>
                  <a:gd name="T28" fmla="*/ 0 w 5"/>
                  <a:gd name="T29" fmla="*/ 5 h 5"/>
                  <a:gd name="T30" fmla="*/ 2 w 5"/>
                  <a:gd name="T31" fmla="*/ 5 h 5"/>
                  <a:gd name="T32" fmla="*/ 2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2" y="5"/>
                    </a:move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14" name="Freeform 218"/>
              <p:cNvSpPr>
                <a:spLocks/>
              </p:cNvSpPr>
              <p:nvPr/>
            </p:nvSpPr>
            <p:spPr bwMode="auto">
              <a:xfrm>
                <a:off x="3763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2 w 5"/>
                  <a:gd name="T3" fmla="*/ 5 h 5"/>
                  <a:gd name="T4" fmla="*/ 4 w 5"/>
                  <a:gd name="T5" fmla="*/ 5 h 5"/>
                  <a:gd name="T6" fmla="*/ 4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4 w 5"/>
                  <a:gd name="T15" fmla="*/ 2 h 5"/>
                  <a:gd name="T16" fmla="*/ 4 w 5"/>
                  <a:gd name="T17" fmla="*/ 0 h 5"/>
                  <a:gd name="T18" fmla="*/ 2 w 5"/>
                  <a:gd name="T19" fmla="*/ 0 h 5"/>
                  <a:gd name="T20" fmla="*/ 2 w 5"/>
                  <a:gd name="T21" fmla="*/ 0 h 5"/>
                  <a:gd name="T22" fmla="*/ 0 w 5"/>
                  <a:gd name="T23" fmla="*/ 2 h 5"/>
                  <a:gd name="T24" fmla="*/ 0 w 5"/>
                  <a:gd name="T25" fmla="*/ 2 h 5"/>
                  <a:gd name="T26" fmla="*/ 0 w 5"/>
                  <a:gd name="T27" fmla="*/ 3 h 5"/>
                  <a:gd name="T28" fmla="*/ 0 w 5"/>
                  <a:gd name="T29" fmla="*/ 5 h 5"/>
                  <a:gd name="T30" fmla="*/ 0 w 5"/>
                  <a:gd name="T31" fmla="*/ 5 h 5"/>
                  <a:gd name="T32" fmla="*/ 2 w 5"/>
                  <a:gd name="T33" fmla="*/ 5 h 5"/>
                  <a:gd name="T34" fmla="*/ 2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15" name="Freeform 219"/>
              <p:cNvSpPr>
                <a:spLocks/>
              </p:cNvSpPr>
              <p:nvPr/>
            </p:nvSpPr>
            <p:spPr bwMode="auto">
              <a:xfrm>
                <a:off x="3770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6 w 6"/>
                  <a:gd name="T13" fmla="*/ 2 h 5"/>
                  <a:gd name="T14" fmla="*/ 4 w 6"/>
                  <a:gd name="T15" fmla="*/ 0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2 h 5"/>
                  <a:gd name="T22" fmla="*/ 2 w 6"/>
                  <a:gd name="T23" fmla="*/ 2 h 5"/>
                  <a:gd name="T24" fmla="*/ 0 w 6"/>
                  <a:gd name="T25" fmla="*/ 3 h 5"/>
                  <a:gd name="T26" fmla="*/ 2 w 6"/>
                  <a:gd name="T27" fmla="*/ 5 h 5"/>
                  <a:gd name="T28" fmla="*/ 2 w 6"/>
                  <a:gd name="T29" fmla="*/ 5 h 5"/>
                  <a:gd name="T30" fmla="*/ 2 w 6"/>
                  <a:gd name="T31" fmla="*/ 5 h 5"/>
                  <a:gd name="T32" fmla="*/ 4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4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16" name="Freeform 220"/>
              <p:cNvSpPr>
                <a:spLocks/>
              </p:cNvSpPr>
              <p:nvPr/>
            </p:nvSpPr>
            <p:spPr bwMode="auto">
              <a:xfrm>
                <a:off x="3770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4 w 6"/>
                  <a:gd name="T5" fmla="*/ 5 h 5"/>
                  <a:gd name="T6" fmla="*/ 6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4 w 6"/>
                  <a:gd name="T17" fmla="*/ 0 h 5"/>
                  <a:gd name="T18" fmla="*/ 4 w 6"/>
                  <a:gd name="T19" fmla="*/ 0 h 5"/>
                  <a:gd name="T20" fmla="*/ 2 w 6"/>
                  <a:gd name="T21" fmla="*/ 0 h 5"/>
                  <a:gd name="T22" fmla="*/ 2 w 6"/>
                  <a:gd name="T23" fmla="*/ 2 h 5"/>
                  <a:gd name="T24" fmla="*/ 2 w 6"/>
                  <a:gd name="T25" fmla="*/ 2 h 5"/>
                  <a:gd name="T26" fmla="*/ 0 w 6"/>
                  <a:gd name="T27" fmla="*/ 3 h 5"/>
                  <a:gd name="T28" fmla="*/ 2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4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4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17" name="Freeform 221"/>
              <p:cNvSpPr>
                <a:spLocks/>
              </p:cNvSpPr>
              <p:nvPr/>
            </p:nvSpPr>
            <p:spPr bwMode="auto">
              <a:xfrm>
                <a:off x="3780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4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4 w 5"/>
                  <a:gd name="T15" fmla="*/ 0 h 5"/>
                  <a:gd name="T16" fmla="*/ 2 w 5"/>
                  <a:gd name="T17" fmla="*/ 0 h 5"/>
                  <a:gd name="T18" fmla="*/ 2 w 5"/>
                  <a:gd name="T19" fmla="*/ 0 h 5"/>
                  <a:gd name="T20" fmla="*/ 0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5 h 5"/>
                  <a:gd name="T28" fmla="*/ 0 w 5"/>
                  <a:gd name="T29" fmla="*/ 5 h 5"/>
                  <a:gd name="T30" fmla="*/ 2 w 5"/>
                  <a:gd name="T31" fmla="*/ 5 h 5"/>
                  <a:gd name="T32" fmla="*/ 2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2" y="5"/>
                    </a:move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18" name="Freeform 222"/>
              <p:cNvSpPr>
                <a:spLocks/>
              </p:cNvSpPr>
              <p:nvPr/>
            </p:nvSpPr>
            <p:spPr bwMode="auto">
              <a:xfrm>
                <a:off x="3780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2 w 5"/>
                  <a:gd name="T3" fmla="*/ 5 h 5"/>
                  <a:gd name="T4" fmla="*/ 4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5 w 5"/>
                  <a:gd name="T15" fmla="*/ 2 h 5"/>
                  <a:gd name="T16" fmla="*/ 4 w 5"/>
                  <a:gd name="T17" fmla="*/ 0 h 5"/>
                  <a:gd name="T18" fmla="*/ 2 w 5"/>
                  <a:gd name="T19" fmla="*/ 0 h 5"/>
                  <a:gd name="T20" fmla="*/ 2 w 5"/>
                  <a:gd name="T21" fmla="*/ 0 h 5"/>
                  <a:gd name="T22" fmla="*/ 0 w 5"/>
                  <a:gd name="T23" fmla="*/ 2 h 5"/>
                  <a:gd name="T24" fmla="*/ 0 w 5"/>
                  <a:gd name="T25" fmla="*/ 2 h 5"/>
                  <a:gd name="T26" fmla="*/ 0 w 5"/>
                  <a:gd name="T27" fmla="*/ 3 h 5"/>
                  <a:gd name="T28" fmla="*/ 0 w 5"/>
                  <a:gd name="T29" fmla="*/ 5 h 5"/>
                  <a:gd name="T30" fmla="*/ 0 w 5"/>
                  <a:gd name="T31" fmla="*/ 5 h 5"/>
                  <a:gd name="T32" fmla="*/ 2 w 5"/>
                  <a:gd name="T33" fmla="*/ 5 h 5"/>
                  <a:gd name="T34" fmla="*/ 2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19" name="Freeform 223"/>
              <p:cNvSpPr>
                <a:spLocks/>
              </p:cNvSpPr>
              <p:nvPr/>
            </p:nvSpPr>
            <p:spPr bwMode="auto">
              <a:xfrm>
                <a:off x="3804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6 w 6"/>
                  <a:gd name="T13" fmla="*/ 2 h 5"/>
                  <a:gd name="T14" fmla="*/ 6 w 6"/>
                  <a:gd name="T15" fmla="*/ 0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2 h 5"/>
                  <a:gd name="T22" fmla="*/ 2 w 6"/>
                  <a:gd name="T23" fmla="*/ 2 h 5"/>
                  <a:gd name="T24" fmla="*/ 0 w 6"/>
                  <a:gd name="T25" fmla="*/ 3 h 5"/>
                  <a:gd name="T26" fmla="*/ 2 w 6"/>
                  <a:gd name="T27" fmla="*/ 5 h 5"/>
                  <a:gd name="T28" fmla="*/ 2 w 6"/>
                  <a:gd name="T29" fmla="*/ 5 h 5"/>
                  <a:gd name="T30" fmla="*/ 2 w 6"/>
                  <a:gd name="T31" fmla="*/ 5 h 5"/>
                  <a:gd name="T32" fmla="*/ 4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4" y="5"/>
                    </a:move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20" name="Freeform 224"/>
              <p:cNvSpPr>
                <a:spLocks/>
              </p:cNvSpPr>
              <p:nvPr/>
            </p:nvSpPr>
            <p:spPr bwMode="auto">
              <a:xfrm>
                <a:off x="3804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6 w 6"/>
                  <a:gd name="T17" fmla="*/ 0 h 5"/>
                  <a:gd name="T18" fmla="*/ 4 w 6"/>
                  <a:gd name="T19" fmla="*/ 0 h 5"/>
                  <a:gd name="T20" fmla="*/ 2 w 6"/>
                  <a:gd name="T21" fmla="*/ 0 h 5"/>
                  <a:gd name="T22" fmla="*/ 2 w 6"/>
                  <a:gd name="T23" fmla="*/ 2 h 5"/>
                  <a:gd name="T24" fmla="*/ 2 w 6"/>
                  <a:gd name="T25" fmla="*/ 2 h 5"/>
                  <a:gd name="T26" fmla="*/ 0 w 6"/>
                  <a:gd name="T27" fmla="*/ 3 h 5"/>
                  <a:gd name="T28" fmla="*/ 2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4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4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21" name="Freeform 225"/>
              <p:cNvSpPr>
                <a:spLocks/>
              </p:cNvSpPr>
              <p:nvPr/>
            </p:nvSpPr>
            <p:spPr bwMode="auto">
              <a:xfrm>
                <a:off x="3814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3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3 w 5"/>
                  <a:gd name="T15" fmla="*/ 0 h 5"/>
                  <a:gd name="T16" fmla="*/ 3 w 5"/>
                  <a:gd name="T17" fmla="*/ 0 h 5"/>
                  <a:gd name="T18" fmla="*/ 1 w 5"/>
                  <a:gd name="T19" fmla="*/ 0 h 5"/>
                  <a:gd name="T20" fmla="*/ 1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5 h 5"/>
                  <a:gd name="T28" fmla="*/ 1 w 5"/>
                  <a:gd name="T29" fmla="*/ 5 h 5"/>
                  <a:gd name="T30" fmla="*/ 1 w 5"/>
                  <a:gd name="T31" fmla="*/ 5 h 5"/>
                  <a:gd name="T32" fmla="*/ 3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22" name="Freeform 226"/>
              <p:cNvSpPr>
                <a:spLocks/>
              </p:cNvSpPr>
              <p:nvPr/>
            </p:nvSpPr>
            <p:spPr bwMode="auto">
              <a:xfrm>
                <a:off x="3814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3 w 5"/>
                  <a:gd name="T3" fmla="*/ 5 h 5"/>
                  <a:gd name="T4" fmla="*/ 3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0 h 5"/>
                  <a:gd name="T18" fmla="*/ 3 w 5"/>
                  <a:gd name="T19" fmla="*/ 0 h 5"/>
                  <a:gd name="T20" fmla="*/ 1 w 5"/>
                  <a:gd name="T21" fmla="*/ 0 h 5"/>
                  <a:gd name="T22" fmla="*/ 1 w 5"/>
                  <a:gd name="T23" fmla="*/ 2 h 5"/>
                  <a:gd name="T24" fmla="*/ 0 w 5"/>
                  <a:gd name="T25" fmla="*/ 2 h 5"/>
                  <a:gd name="T26" fmla="*/ 0 w 5"/>
                  <a:gd name="T27" fmla="*/ 3 h 5"/>
                  <a:gd name="T28" fmla="*/ 0 w 5"/>
                  <a:gd name="T29" fmla="*/ 5 h 5"/>
                  <a:gd name="T30" fmla="*/ 1 w 5"/>
                  <a:gd name="T31" fmla="*/ 5 h 5"/>
                  <a:gd name="T32" fmla="*/ 1 w 5"/>
                  <a:gd name="T33" fmla="*/ 5 h 5"/>
                  <a:gd name="T34" fmla="*/ 3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23" name="Freeform 227"/>
              <p:cNvSpPr>
                <a:spLocks/>
              </p:cNvSpPr>
              <p:nvPr/>
            </p:nvSpPr>
            <p:spPr bwMode="auto">
              <a:xfrm>
                <a:off x="382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4 w 6"/>
                  <a:gd name="T3" fmla="*/ 5 h 5"/>
                  <a:gd name="T4" fmla="*/ 4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4 w 6"/>
                  <a:gd name="T13" fmla="*/ 2 h 5"/>
                  <a:gd name="T14" fmla="*/ 4 w 6"/>
                  <a:gd name="T15" fmla="*/ 0 h 5"/>
                  <a:gd name="T16" fmla="*/ 2 w 6"/>
                  <a:gd name="T17" fmla="*/ 0 h 5"/>
                  <a:gd name="T18" fmla="*/ 2 w 6"/>
                  <a:gd name="T19" fmla="*/ 0 h 5"/>
                  <a:gd name="T20" fmla="*/ 0 w 6"/>
                  <a:gd name="T21" fmla="*/ 2 h 5"/>
                  <a:gd name="T22" fmla="*/ 0 w 6"/>
                  <a:gd name="T23" fmla="*/ 2 h 5"/>
                  <a:gd name="T24" fmla="*/ 0 w 6"/>
                  <a:gd name="T25" fmla="*/ 3 h 5"/>
                  <a:gd name="T26" fmla="*/ 0 w 6"/>
                  <a:gd name="T27" fmla="*/ 5 h 5"/>
                  <a:gd name="T28" fmla="*/ 0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2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24" name="Freeform 228"/>
              <p:cNvSpPr>
                <a:spLocks/>
              </p:cNvSpPr>
              <p:nvPr/>
            </p:nvSpPr>
            <p:spPr bwMode="auto">
              <a:xfrm>
                <a:off x="382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2 w 6"/>
                  <a:gd name="T3" fmla="*/ 5 h 5"/>
                  <a:gd name="T4" fmla="*/ 4 w 6"/>
                  <a:gd name="T5" fmla="*/ 5 h 5"/>
                  <a:gd name="T6" fmla="*/ 4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4 w 6"/>
                  <a:gd name="T15" fmla="*/ 2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0 h 5"/>
                  <a:gd name="T22" fmla="*/ 0 w 6"/>
                  <a:gd name="T23" fmla="*/ 2 h 5"/>
                  <a:gd name="T24" fmla="*/ 0 w 6"/>
                  <a:gd name="T25" fmla="*/ 2 h 5"/>
                  <a:gd name="T26" fmla="*/ 0 w 6"/>
                  <a:gd name="T27" fmla="*/ 3 h 5"/>
                  <a:gd name="T28" fmla="*/ 0 w 6"/>
                  <a:gd name="T29" fmla="*/ 5 h 5"/>
                  <a:gd name="T30" fmla="*/ 0 w 6"/>
                  <a:gd name="T31" fmla="*/ 5 h 5"/>
                  <a:gd name="T32" fmla="*/ 2 w 6"/>
                  <a:gd name="T33" fmla="*/ 5 h 5"/>
                  <a:gd name="T34" fmla="*/ 2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25" name="Freeform 229"/>
              <p:cNvSpPr>
                <a:spLocks/>
              </p:cNvSpPr>
              <p:nvPr/>
            </p:nvSpPr>
            <p:spPr bwMode="auto">
              <a:xfrm>
                <a:off x="3831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0 h 5"/>
                  <a:gd name="T16" fmla="*/ 3 w 5"/>
                  <a:gd name="T17" fmla="*/ 0 h 5"/>
                  <a:gd name="T18" fmla="*/ 1 w 5"/>
                  <a:gd name="T19" fmla="*/ 0 h 5"/>
                  <a:gd name="T20" fmla="*/ 1 w 5"/>
                  <a:gd name="T21" fmla="*/ 2 h 5"/>
                  <a:gd name="T22" fmla="*/ 1 w 5"/>
                  <a:gd name="T23" fmla="*/ 2 h 5"/>
                  <a:gd name="T24" fmla="*/ 0 w 5"/>
                  <a:gd name="T25" fmla="*/ 3 h 5"/>
                  <a:gd name="T26" fmla="*/ 1 w 5"/>
                  <a:gd name="T27" fmla="*/ 5 h 5"/>
                  <a:gd name="T28" fmla="*/ 1 w 5"/>
                  <a:gd name="T29" fmla="*/ 5 h 5"/>
                  <a:gd name="T30" fmla="*/ 1 w 5"/>
                  <a:gd name="T31" fmla="*/ 5 h 5"/>
                  <a:gd name="T32" fmla="*/ 3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3" y="5"/>
                    </a:move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26" name="Freeform 230"/>
              <p:cNvSpPr>
                <a:spLocks/>
              </p:cNvSpPr>
              <p:nvPr/>
            </p:nvSpPr>
            <p:spPr bwMode="auto">
              <a:xfrm>
                <a:off x="3831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3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0 h 5"/>
                  <a:gd name="T18" fmla="*/ 3 w 5"/>
                  <a:gd name="T19" fmla="*/ 0 h 5"/>
                  <a:gd name="T20" fmla="*/ 1 w 5"/>
                  <a:gd name="T21" fmla="*/ 0 h 5"/>
                  <a:gd name="T22" fmla="*/ 1 w 5"/>
                  <a:gd name="T23" fmla="*/ 2 h 5"/>
                  <a:gd name="T24" fmla="*/ 1 w 5"/>
                  <a:gd name="T25" fmla="*/ 2 h 5"/>
                  <a:gd name="T26" fmla="*/ 0 w 5"/>
                  <a:gd name="T27" fmla="*/ 3 h 5"/>
                  <a:gd name="T28" fmla="*/ 1 w 5"/>
                  <a:gd name="T29" fmla="*/ 5 h 5"/>
                  <a:gd name="T30" fmla="*/ 1 w 5"/>
                  <a:gd name="T31" fmla="*/ 5 h 5"/>
                  <a:gd name="T32" fmla="*/ 1 w 5"/>
                  <a:gd name="T33" fmla="*/ 5 h 5"/>
                  <a:gd name="T34" fmla="*/ 3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27" name="Rectangle 231"/>
              <p:cNvSpPr>
                <a:spLocks noChangeArrowheads="1"/>
              </p:cNvSpPr>
              <p:nvPr/>
            </p:nvSpPr>
            <p:spPr bwMode="auto">
              <a:xfrm>
                <a:off x="3793" y="3039"/>
                <a:ext cx="9" cy="21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28" name="Rectangle 232"/>
              <p:cNvSpPr>
                <a:spLocks noChangeArrowheads="1"/>
              </p:cNvSpPr>
              <p:nvPr/>
            </p:nvSpPr>
            <p:spPr bwMode="auto">
              <a:xfrm>
                <a:off x="3793" y="3039"/>
                <a:ext cx="9" cy="2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29" name="Rectangle 233"/>
              <p:cNvSpPr>
                <a:spLocks noChangeArrowheads="1"/>
              </p:cNvSpPr>
              <p:nvPr/>
            </p:nvSpPr>
            <p:spPr bwMode="auto">
              <a:xfrm>
                <a:off x="3778" y="3129"/>
                <a:ext cx="9" cy="18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30" name="Rectangle 234"/>
              <p:cNvSpPr>
                <a:spLocks noChangeArrowheads="1"/>
              </p:cNvSpPr>
              <p:nvPr/>
            </p:nvSpPr>
            <p:spPr bwMode="auto">
              <a:xfrm>
                <a:off x="3778" y="3129"/>
                <a:ext cx="9" cy="18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31" name="Rectangle 235"/>
              <p:cNvSpPr>
                <a:spLocks noChangeArrowheads="1"/>
              </p:cNvSpPr>
              <p:nvPr/>
            </p:nvSpPr>
            <p:spPr bwMode="auto">
              <a:xfrm>
                <a:off x="3789" y="3069"/>
                <a:ext cx="10" cy="22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32" name="Rectangle 236"/>
              <p:cNvSpPr>
                <a:spLocks noChangeArrowheads="1"/>
              </p:cNvSpPr>
              <p:nvPr/>
            </p:nvSpPr>
            <p:spPr bwMode="auto">
              <a:xfrm>
                <a:off x="3789" y="3069"/>
                <a:ext cx="10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33" name="Rectangle 237"/>
              <p:cNvSpPr>
                <a:spLocks noChangeArrowheads="1"/>
              </p:cNvSpPr>
              <p:nvPr/>
            </p:nvSpPr>
            <p:spPr bwMode="auto">
              <a:xfrm>
                <a:off x="3784" y="3099"/>
                <a:ext cx="7" cy="24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34" name="Rectangle 238"/>
              <p:cNvSpPr>
                <a:spLocks noChangeArrowheads="1"/>
              </p:cNvSpPr>
              <p:nvPr/>
            </p:nvSpPr>
            <p:spPr bwMode="auto">
              <a:xfrm>
                <a:off x="3784" y="3099"/>
                <a:ext cx="7" cy="24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35" name="Rectangle 239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36" name="Rectangle 240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37" name="Rectangle 241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38" name="Rectangle 242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39" name="Rectangle 243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40" name="Rectangle 244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41" name="Rectangle 245"/>
              <p:cNvSpPr>
                <a:spLocks noChangeArrowheads="1"/>
              </p:cNvSpPr>
              <p:nvPr/>
            </p:nvSpPr>
            <p:spPr bwMode="auto">
              <a:xfrm>
                <a:off x="4159" y="3009"/>
                <a:ext cx="6" cy="118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42" name="Rectangle 246"/>
              <p:cNvSpPr>
                <a:spLocks noChangeArrowheads="1"/>
              </p:cNvSpPr>
              <p:nvPr/>
            </p:nvSpPr>
            <p:spPr bwMode="auto">
              <a:xfrm>
                <a:off x="4159" y="3009"/>
                <a:ext cx="6" cy="118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43" name="Freeform 247"/>
              <p:cNvSpPr>
                <a:spLocks/>
              </p:cNvSpPr>
              <p:nvPr/>
            </p:nvSpPr>
            <p:spPr bwMode="auto">
              <a:xfrm>
                <a:off x="4158" y="3007"/>
                <a:ext cx="7" cy="2"/>
              </a:xfrm>
              <a:custGeom>
                <a:avLst/>
                <a:gdLst>
                  <a:gd name="T0" fmla="*/ 3 w 7"/>
                  <a:gd name="T1" fmla="*/ 0 h 2"/>
                  <a:gd name="T2" fmla="*/ 5 w 7"/>
                  <a:gd name="T3" fmla="*/ 0 h 2"/>
                  <a:gd name="T4" fmla="*/ 7 w 7"/>
                  <a:gd name="T5" fmla="*/ 0 h 2"/>
                  <a:gd name="T6" fmla="*/ 7 w 7"/>
                  <a:gd name="T7" fmla="*/ 0 h 2"/>
                  <a:gd name="T8" fmla="*/ 7 w 7"/>
                  <a:gd name="T9" fmla="*/ 0 h 2"/>
                  <a:gd name="T10" fmla="*/ 7 w 7"/>
                  <a:gd name="T11" fmla="*/ 2 h 2"/>
                  <a:gd name="T12" fmla="*/ 7 w 7"/>
                  <a:gd name="T13" fmla="*/ 2 h 2"/>
                  <a:gd name="T14" fmla="*/ 5 w 7"/>
                  <a:gd name="T15" fmla="*/ 2 h 2"/>
                  <a:gd name="T16" fmla="*/ 3 w 7"/>
                  <a:gd name="T17" fmla="*/ 2 h 2"/>
                  <a:gd name="T18" fmla="*/ 1 w 7"/>
                  <a:gd name="T19" fmla="*/ 2 h 2"/>
                  <a:gd name="T20" fmla="*/ 1 w 7"/>
                  <a:gd name="T21" fmla="*/ 2 h 2"/>
                  <a:gd name="T22" fmla="*/ 0 w 7"/>
                  <a:gd name="T23" fmla="*/ 2 h 2"/>
                  <a:gd name="T24" fmla="*/ 0 w 7"/>
                  <a:gd name="T25" fmla="*/ 0 h 2"/>
                  <a:gd name="T26" fmla="*/ 0 w 7"/>
                  <a:gd name="T27" fmla="*/ 0 h 2"/>
                  <a:gd name="T28" fmla="*/ 1 w 7"/>
                  <a:gd name="T29" fmla="*/ 0 h 2"/>
                  <a:gd name="T30" fmla="*/ 1 w 7"/>
                  <a:gd name="T31" fmla="*/ 0 h 2"/>
                  <a:gd name="T32" fmla="*/ 3 w 7"/>
                  <a:gd name="T33" fmla="*/ 0 h 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"/>
                  <a:gd name="T52" fmla="*/ 0 h 2"/>
                  <a:gd name="T53" fmla="*/ 7 w 7"/>
                  <a:gd name="T54" fmla="*/ 2 h 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" h="2">
                    <a:moveTo>
                      <a:pt x="3" y="0"/>
                    </a:move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44" name="Freeform 248"/>
              <p:cNvSpPr>
                <a:spLocks/>
              </p:cNvSpPr>
              <p:nvPr/>
            </p:nvSpPr>
            <p:spPr bwMode="auto">
              <a:xfrm>
                <a:off x="4158" y="3007"/>
                <a:ext cx="7" cy="2"/>
              </a:xfrm>
              <a:custGeom>
                <a:avLst/>
                <a:gdLst>
                  <a:gd name="T0" fmla="*/ 3 w 7"/>
                  <a:gd name="T1" fmla="*/ 0 h 2"/>
                  <a:gd name="T2" fmla="*/ 3 w 7"/>
                  <a:gd name="T3" fmla="*/ 0 h 2"/>
                  <a:gd name="T4" fmla="*/ 5 w 7"/>
                  <a:gd name="T5" fmla="*/ 0 h 2"/>
                  <a:gd name="T6" fmla="*/ 7 w 7"/>
                  <a:gd name="T7" fmla="*/ 0 h 2"/>
                  <a:gd name="T8" fmla="*/ 7 w 7"/>
                  <a:gd name="T9" fmla="*/ 0 h 2"/>
                  <a:gd name="T10" fmla="*/ 7 w 7"/>
                  <a:gd name="T11" fmla="*/ 0 h 2"/>
                  <a:gd name="T12" fmla="*/ 7 w 7"/>
                  <a:gd name="T13" fmla="*/ 2 h 2"/>
                  <a:gd name="T14" fmla="*/ 7 w 7"/>
                  <a:gd name="T15" fmla="*/ 2 h 2"/>
                  <a:gd name="T16" fmla="*/ 5 w 7"/>
                  <a:gd name="T17" fmla="*/ 2 h 2"/>
                  <a:gd name="T18" fmla="*/ 3 w 7"/>
                  <a:gd name="T19" fmla="*/ 2 h 2"/>
                  <a:gd name="T20" fmla="*/ 1 w 7"/>
                  <a:gd name="T21" fmla="*/ 2 h 2"/>
                  <a:gd name="T22" fmla="*/ 1 w 7"/>
                  <a:gd name="T23" fmla="*/ 2 h 2"/>
                  <a:gd name="T24" fmla="*/ 0 w 7"/>
                  <a:gd name="T25" fmla="*/ 2 h 2"/>
                  <a:gd name="T26" fmla="*/ 0 w 7"/>
                  <a:gd name="T27" fmla="*/ 0 h 2"/>
                  <a:gd name="T28" fmla="*/ 0 w 7"/>
                  <a:gd name="T29" fmla="*/ 0 h 2"/>
                  <a:gd name="T30" fmla="*/ 1 w 7"/>
                  <a:gd name="T31" fmla="*/ 0 h 2"/>
                  <a:gd name="T32" fmla="*/ 1 w 7"/>
                  <a:gd name="T33" fmla="*/ 0 h 2"/>
                  <a:gd name="T34" fmla="*/ 3 w 7"/>
                  <a:gd name="T35" fmla="*/ 0 h 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2"/>
                  <a:gd name="T56" fmla="*/ 7 w 7"/>
                  <a:gd name="T57" fmla="*/ 2 h 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2">
                    <a:moveTo>
                      <a:pt x="3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45" name="Rectangle 249"/>
              <p:cNvSpPr>
                <a:spLocks noChangeArrowheads="1"/>
              </p:cNvSpPr>
              <p:nvPr/>
            </p:nvSpPr>
            <p:spPr bwMode="auto">
              <a:xfrm>
                <a:off x="4364" y="3009"/>
                <a:ext cx="6" cy="11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46" name="Rectangle 250"/>
              <p:cNvSpPr>
                <a:spLocks noChangeArrowheads="1"/>
              </p:cNvSpPr>
              <p:nvPr/>
            </p:nvSpPr>
            <p:spPr bwMode="auto">
              <a:xfrm>
                <a:off x="4364" y="3009"/>
                <a:ext cx="6" cy="116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47" name="Freeform 251"/>
              <p:cNvSpPr>
                <a:spLocks/>
              </p:cNvSpPr>
              <p:nvPr/>
            </p:nvSpPr>
            <p:spPr bwMode="auto">
              <a:xfrm>
                <a:off x="4363" y="3006"/>
                <a:ext cx="7" cy="3"/>
              </a:xfrm>
              <a:custGeom>
                <a:avLst/>
                <a:gdLst>
                  <a:gd name="T0" fmla="*/ 3 w 7"/>
                  <a:gd name="T1" fmla="*/ 0 h 3"/>
                  <a:gd name="T2" fmla="*/ 5 w 7"/>
                  <a:gd name="T3" fmla="*/ 1 h 3"/>
                  <a:gd name="T4" fmla="*/ 7 w 7"/>
                  <a:gd name="T5" fmla="*/ 1 h 3"/>
                  <a:gd name="T6" fmla="*/ 7 w 7"/>
                  <a:gd name="T7" fmla="*/ 1 h 3"/>
                  <a:gd name="T8" fmla="*/ 7 w 7"/>
                  <a:gd name="T9" fmla="*/ 1 h 3"/>
                  <a:gd name="T10" fmla="*/ 7 w 7"/>
                  <a:gd name="T11" fmla="*/ 3 h 3"/>
                  <a:gd name="T12" fmla="*/ 7 w 7"/>
                  <a:gd name="T13" fmla="*/ 3 h 3"/>
                  <a:gd name="T14" fmla="*/ 5 w 7"/>
                  <a:gd name="T15" fmla="*/ 3 h 3"/>
                  <a:gd name="T16" fmla="*/ 3 w 7"/>
                  <a:gd name="T17" fmla="*/ 3 h 3"/>
                  <a:gd name="T18" fmla="*/ 1 w 7"/>
                  <a:gd name="T19" fmla="*/ 3 h 3"/>
                  <a:gd name="T20" fmla="*/ 1 w 7"/>
                  <a:gd name="T21" fmla="*/ 3 h 3"/>
                  <a:gd name="T22" fmla="*/ 0 w 7"/>
                  <a:gd name="T23" fmla="*/ 3 h 3"/>
                  <a:gd name="T24" fmla="*/ 0 w 7"/>
                  <a:gd name="T25" fmla="*/ 1 h 3"/>
                  <a:gd name="T26" fmla="*/ 0 w 7"/>
                  <a:gd name="T27" fmla="*/ 1 h 3"/>
                  <a:gd name="T28" fmla="*/ 1 w 7"/>
                  <a:gd name="T29" fmla="*/ 1 h 3"/>
                  <a:gd name="T30" fmla="*/ 1 w 7"/>
                  <a:gd name="T31" fmla="*/ 1 h 3"/>
                  <a:gd name="T32" fmla="*/ 3 w 7"/>
                  <a:gd name="T33" fmla="*/ 0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"/>
                  <a:gd name="T52" fmla="*/ 0 h 3"/>
                  <a:gd name="T53" fmla="*/ 7 w 7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" h="3">
                    <a:moveTo>
                      <a:pt x="3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48" name="Freeform 252"/>
              <p:cNvSpPr>
                <a:spLocks/>
              </p:cNvSpPr>
              <p:nvPr/>
            </p:nvSpPr>
            <p:spPr bwMode="auto">
              <a:xfrm>
                <a:off x="4363" y="3006"/>
                <a:ext cx="7" cy="3"/>
              </a:xfrm>
              <a:custGeom>
                <a:avLst/>
                <a:gdLst>
                  <a:gd name="T0" fmla="*/ 3 w 7"/>
                  <a:gd name="T1" fmla="*/ 0 h 3"/>
                  <a:gd name="T2" fmla="*/ 3 w 7"/>
                  <a:gd name="T3" fmla="*/ 0 h 3"/>
                  <a:gd name="T4" fmla="*/ 5 w 7"/>
                  <a:gd name="T5" fmla="*/ 1 h 3"/>
                  <a:gd name="T6" fmla="*/ 7 w 7"/>
                  <a:gd name="T7" fmla="*/ 1 h 3"/>
                  <a:gd name="T8" fmla="*/ 7 w 7"/>
                  <a:gd name="T9" fmla="*/ 1 h 3"/>
                  <a:gd name="T10" fmla="*/ 7 w 7"/>
                  <a:gd name="T11" fmla="*/ 1 h 3"/>
                  <a:gd name="T12" fmla="*/ 7 w 7"/>
                  <a:gd name="T13" fmla="*/ 3 h 3"/>
                  <a:gd name="T14" fmla="*/ 7 w 7"/>
                  <a:gd name="T15" fmla="*/ 3 h 3"/>
                  <a:gd name="T16" fmla="*/ 5 w 7"/>
                  <a:gd name="T17" fmla="*/ 3 h 3"/>
                  <a:gd name="T18" fmla="*/ 3 w 7"/>
                  <a:gd name="T19" fmla="*/ 3 h 3"/>
                  <a:gd name="T20" fmla="*/ 1 w 7"/>
                  <a:gd name="T21" fmla="*/ 3 h 3"/>
                  <a:gd name="T22" fmla="*/ 1 w 7"/>
                  <a:gd name="T23" fmla="*/ 3 h 3"/>
                  <a:gd name="T24" fmla="*/ 0 w 7"/>
                  <a:gd name="T25" fmla="*/ 3 h 3"/>
                  <a:gd name="T26" fmla="*/ 0 w 7"/>
                  <a:gd name="T27" fmla="*/ 1 h 3"/>
                  <a:gd name="T28" fmla="*/ 0 w 7"/>
                  <a:gd name="T29" fmla="*/ 1 h 3"/>
                  <a:gd name="T30" fmla="*/ 1 w 7"/>
                  <a:gd name="T31" fmla="*/ 1 h 3"/>
                  <a:gd name="T32" fmla="*/ 1 w 7"/>
                  <a:gd name="T33" fmla="*/ 1 h 3"/>
                  <a:gd name="T34" fmla="*/ 3 w 7"/>
                  <a:gd name="T35" fmla="*/ 0 h 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3"/>
                  <a:gd name="T56" fmla="*/ 7 w 7"/>
                  <a:gd name="T57" fmla="*/ 3 h 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3">
                    <a:moveTo>
                      <a:pt x="3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49" name="Rectangle 253"/>
              <p:cNvSpPr>
                <a:spLocks noChangeArrowheads="1"/>
              </p:cNvSpPr>
              <p:nvPr/>
            </p:nvSpPr>
            <p:spPr bwMode="auto">
              <a:xfrm>
                <a:off x="3958" y="3009"/>
                <a:ext cx="6" cy="11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50" name="Rectangle 254"/>
              <p:cNvSpPr>
                <a:spLocks noChangeArrowheads="1"/>
              </p:cNvSpPr>
              <p:nvPr/>
            </p:nvSpPr>
            <p:spPr bwMode="auto">
              <a:xfrm>
                <a:off x="3958" y="3009"/>
                <a:ext cx="6" cy="116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51" name="Freeform 255"/>
              <p:cNvSpPr>
                <a:spLocks/>
              </p:cNvSpPr>
              <p:nvPr/>
            </p:nvSpPr>
            <p:spPr bwMode="auto">
              <a:xfrm>
                <a:off x="3956" y="3006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6 w 8"/>
                  <a:gd name="T3" fmla="*/ 1 h 3"/>
                  <a:gd name="T4" fmla="*/ 8 w 8"/>
                  <a:gd name="T5" fmla="*/ 1 h 3"/>
                  <a:gd name="T6" fmla="*/ 8 w 8"/>
                  <a:gd name="T7" fmla="*/ 1 h 3"/>
                  <a:gd name="T8" fmla="*/ 8 w 8"/>
                  <a:gd name="T9" fmla="*/ 1 h 3"/>
                  <a:gd name="T10" fmla="*/ 8 w 8"/>
                  <a:gd name="T11" fmla="*/ 3 h 3"/>
                  <a:gd name="T12" fmla="*/ 8 w 8"/>
                  <a:gd name="T13" fmla="*/ 3 h 3"/>
                  <a:gd name="T14" fmla="*/ 6 w 8"/>
                  <a:gd name="T15" fmla="*/ 3 h 3"/>
                  <a:gd name="T16" fmla="*/ 4 w 8"/>
                  <a:gd name="T17" fmla="*/ 3 h 3"/>
                  <a:gd name="T18" fmla="*/ 4 w 8"/>
                  <a:gd name="T19" fmla="*/ 3 h 3"/>
                  <a:gd name="T20" fmla="*/ 2 w 8"/>
                  <a:gd name="T21" fmla="*/ 3 h 3"/>
                  <a:gd name="T22" fmla="*/ 0 w 8"/>
                  <a:gd name="T23" fmla="*/ 3 h 3"/>
                  <a:gd name="T24" fmla="*/ 0 w 8"/>
                  <a:gd name="T25" fmla="*/ 1 h 3"/>
                  <a:gd name="T26" fmla="*/ 0 w 8"/>
                  <a:gd name="T27" fmla="*/ 1 h 3"/>
                  <a:gd name="T28" fmla="*/ 2 w 8"/>
                  <a:gd name="T29" fmla="*/ 1 h 3"/>
                  <a:gd name="T30" fmla="*/ 4 w 8"/>
                  <a:gd name="T31" fmla="*/ 1 h 3"/>
                  <a:gd name="T32" fmla="*/ 4 w 8"/>
                  <a:gd name="T33" fmla="*/ 0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"/>
                  <a:gd name="T52" fmla="*/ 0 h 3"/>
                  <a:gd name="T53" fmla="*/ 8 w 8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" h="3">
                    <a:moveTo>
                      <a:pt x="4" y="0"/>
                    </a:moveTo>
                    <a:lnTo>
                      <a:pt x="6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52" name="Freeform 256"/>
              <p:cNvSpPr>
                <a:spLocks/>
              </p:cNvSpPr>
              <p:nvPr/>
            </p:nvSpPr>
            <p:spPr bwMode="auto">
              <a:xfrm>
                <a:off x="3956" y="3006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4 w 8"/>
                  <a:gd name="T3" fmla="*/ 0 h 3"/>
                  <a:gd name="T4" fmla="*/ 6 w 8"/>
                  <a:gd name="T5" fmla="*/ 1 h 3"/>
                  <a:gd name="T6" fmla="*/ 8 w 8"/>
                  <a:gd name="T7" fmla="*/ 1 h 3"/>
                  <a:gd name="T8" fmla="*/ 8 w 8"/>
                  <a:gd name="T9" fmla="*/ 1 h 3"/>
                  <a:gd name="T10" fmla="*/ 8 w 8"/>
                  <a:gd name="T11" fmla="*/ 1 h 3"/>
                  <a:gd name="T12" fmla="*/ 8 w 8"/>
                  <a:gd name="T13" fmla="*/ 3 h 3"/>
                  <a:gd name="T14" fmla="*/ 8 w 8"/>
                  <a:gd name="T15" fmla="*/ 3 h 3"/>
                  <a:gd name="T16" fmla="*/ 6 w 8"/>
                  <a:gd name="T17" fmla="*/ 3 h 3"/>
                  <a:gd name="T18" fmla="*/ 4 w 8"/>
                  <a:gd name="T19" fmla="*/ 3 h 3"/>
                  <a:gd name="T20" fmla="*/ 4 w 8"/>
                  <a:gd name="T21" fmla="*/ 3 h 3"/>
                  <a:gd name="T22" fmla="*/ 2 w 8"/>
                  <a:gd name="T23" fmla="*/ 3 h 3"/>
                  <a:gd name="T24" fmla="*/ 0 w 8"/>
                  <a:gd name="T25" fmla="*/ 3 h 3"/>
                  <a:gd name="T26" fmla="*/ 0 w 8"/>
                  <a:gd name="T27" fmla="*/ 1 h 3"/>
                  <a:gd name="T28" fmla="*/ 0 w 8"/>
                  <a:gd name="T29" fmla="*/ 1 h 3"/>
                  <a:gd name="T30" fmla="*/ 2 w 8"/>
                  <a:gd name="T31" fmla="*/ 1 h 3"/>
                  <a:gd name="T32" fmla="*/ 4 w 8"/>
                  <a:gd name="T33" fmla="*/ 1 h 3"/>
                  <a:gd name="T34" fmla="*/ 4 w 8"/>
                  <a:gd name="T35" fmla="*/ 0 h 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"/>
                  <a:gd name="T55" fmla="*/ 0 h 3"/>
                  <a:gd name="T56" fmla="*/ 8 w 8"/>
                  <a:gd name="T57" fmla="*/ 3 h 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" h="3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53" name="Freeform 257"/>
              <p:cNvSpPr>
                <a:spLocks/>
              </p:cNvSpPr>
              <p:nvPr/>
            </p:nvSpPr>
            <p:spPr bwMode="auto">
              <a:xfrm>
                <a:off x="4163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6 w 92"/>
                  <a:gd name="T3" fmla="*/ 61 h 70"/>
                  <a:gd name="T4" fmla="*/ 12 w 92"/>
                  <a:gd name="T5" fmla="*/ 57 h 70"/>
                  <a:gd name="T6" fmla="*/ 17 w 92"/>
                  <a:gd name="T7" fmla="*/ 54 h 70"/>
                  <a:gd name="T8" fmla="*/ 23 w 92"/>
                  <a:gd name="T9" fmla="*/ 50 h 70"/>
                  <a:gd name="T10" fmla="*/ 28 w 92"/>
                  <a:gd name="T11" fmla="*/ 46 h 70"/>
                  <a:gd name="T12" fmla="*/ 34 w 92"/>
                  <a:gd name="T13" fmla="*/ 41 h 70"/>
                  <a:gd name="T14" fmla="*/ 40 w 92"/>
                  <a:gd name="T15" fmla="*/ 37 h 70"/>
                  <a:gd name="T16" fmla="*/ 45 w 92"/>
                  <a:gd name="T17" fmla="*/ 33 h 70"/>
                  <a:gd name="T18" fmla="*/ 51 w 92"/>
                  <a:gd name="T19" fmla="*/ 29 h 70"/>
                  <a:gd name="T20" fmla="*/ 57 w 92"/>
                  <a:gd name="T21" fmla="*/ 26 h 70"/>
                  <a:gd name="T22" fmla="*/ 62 w 92"/>
                  <a:gd name="T23" fmla="*/ 20 h 70"/>
                  <a:gd name="T24" fmla="*/ 68 w 92"/>
                  <a:gd name="T25" fmla="*/ 16 h 70"/>
                  <a:gd name="T26" fmla="*/ 74 w 92"/>
                  <a:gd name="T27" fmla="*/ 13 h 70"/>
                  <a:gd name="T28" fmla="*/ 79 w 92"/>
                  <a:gd name="T29" fmla="*/ 9 h 70"/>
                  <a:gd name="T30" fmla="*/ 85 w 92"/>
                  <a:gd name="T31" fmla="*/ 5 h 70"/>
                  <a:gd name="T32" fmla="*/ 90 w 92"/>
                  <a:gd name="T33" fmla="*/ 0 h 70"/>
                  <a:gd name="T34" fmla="*/ 92 w 92"/>
                  <a:gd name="T35" fmla="*/ 2 h 70"/>
                  <a:gd name="T36" fmla="*/ 92 w 92"/>
                  <a:gd name="T37" fmla="*/ 2 h 70"/>
                  <a:gd name="T38" fmla="*/ 92 w 92"/>
                  <a:gd name="T39" fmla="*/ 3 h 70"/>
                  <a:gd name="T40" fmla="*/ 92 w 92"/>
                  <a:gd name="T41" fmla="*/ 5 h 70"/>
                  <a:gd name="T42" fmla="*/ 2 w 92"/>
                  <a:gd name="T43" fmla="*/ 70 h 70"/>
                  <a:gd name="T44" fmla="*/ 0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0" y="67"/>
                    </a:moveTo>
                    <a:lnTo>
                      <a:pt x="6" y="61"/>
                    </a:lnTo>
                    <a:lnTo>
                      <a:pt x="12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4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54" name="Freeform 258"/>
              <p:cNvSpPr>
                <a:spLocks/>
              </p:cNvSpPr>
              <p:nvPr/>
            </p:nvSpPr>
            <p:spPr bwMode="auto">
              <a:xfrm>
                <a:off x="4163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0 w 92"/>
                  <a:gd name="T3" fmla="*/ 67 h 70"/>
                  <a:gd name="T4" fmla="*/ 6 w 92"/>
                  <a:gd name="T5" fmla="*/ 61 h 70"/>
                  <a:gd name="T6" fmla="*/ 12 w 92"/>
                  <a:gd name="T7" fmla="*/ 57 h 70"/>
                  <a:gd name="T8" fmla="*/ 17 w 92"/>
                  <a:gd name="T9" fmla="*/ 54 h 70"/>
                  <a:gd name="T10" fmla="*/ 23 w 92"/>
                  <a:gd name="T11" fmla="*/ 50 h 70"/>
                  <a:gd name="T12" fmla="*/ 28 w 92"/>
                  <a:gd name="T13" fmla="*/ 46 h 70"/>
                  <a:gd name="T14" fmla="*/ 34 w 92"/>
                  <a:gd name="T15" fmla="*/ 41 h 70"/>
                  <a:gd name="T16" fmla="*/ 40 w 92"/>
                  <a:gd name="T17" fmla="*/ 37 h 70"/>
                  <a:gd name="T18" fmla="*/ 45 w 92"/>
                  <a:gd name="T19" fmla="*/ 33 h 70"/>
                  <a:gd name="T20" fmla="*/ 51 w 92"/>
                  <a:gd name="T21" fmla="*/ 29 h 70"/>
                  <a:gd name="T22" fmla="*/ 57 w 92"/>
                  <a:gd name="T23" fmla="*/ 26 h 70"/>
                  <a:gd name="T24" fmla="*/ 62 w 92"/>
                  <a:gd name="T25" fmla="*/ 20 h 70"/>
                  <a:gd name="T26" fmla="*/ 68 w 92"/>
                  <a:gd name="T27" fmla="*/ 16 h 70"/>
                  <a:gd name="T28" fmla="*/ 74 w 92"/>
                  <a:gd name="T29" fmla="*/ 13 h 70"/>
                  <a:gd name="T30" fmla="*/ 79 w 92"/>
                  <a:gd name="T31" fmla="*/ 9 h 70"/>
                  <a:gd name="T32" fmla="*/ 85 w 92"/>
                  <a:gd name="T33" fmla="*/ 5 h 70"/>
                  <a:gd name="T34" fmla="*/ 90 w 92"/>
                  <a:gd name="T35" fmla="*/ 0 h 70"/>
                  <a:gd name="T36" fmla="*/ 92 w 92"/>
                  <a:gd name="T37" fmla="*/ 2 h 70"/>
                  <a:gd name="T38" fmla="*/ 92 w 92"/>
                  <a:gd name="T39" fmla="*/ 2 h 70"/>
                  <a:gd name="T40" fmla="*/ 92 w 92"/>
                  <a:gd name="T41" fmla="*/ 3 h 70"/>
                  <a:gd name="T42" fmla="*/ 92 w 92"/>
                  <a:gd name="T43" fmla="*/ 5 h 70"/>
                  <a:gd name="T44" fmla="*/ 2 w 92"/>
                  <a:gd name="T45" fmla="*/ 70 h 70"/>
                  <a:gd name="T46" fmla="*/ 0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0" y="67"/>
                    </a:moveTo>
                    <a:lnTo>
                      <a:pt x="0" y="67"/>
                    </a:lnTo>
                    <a:lnTo>
                      <a:pt x="6" y="61"/>
                    </a:lnTo>
                    <a:lnTo>
                      <a:pt x="12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4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55" name="Freeform 259"/>
              <p:cNvSpPr>
                <a:spLocks/>
              </p:cNvSpPr>
              <p:nvPr/>
            </p:nvSpPr>
            <p:spPr bwMode="auto">
              <a:xfrm>
                <a:off x="4067" y="3047"/>
                <a:ext cx="92" cy="68"/>
              </a:xfrm>
              <a:custGeom>
                <a:avLst/>
                <a:gdLst>
                  <a:gd name="T0" fmla="*/ 92 w 92"/>
                  <a:gd name="T1" fmla="*/ 65 h 68"/>
                  <a:gd name="T2" fmla="*/ 87 w 92"/>
                  <a:gd name="T3" fmla="*/ 61 h 68"/>
                  <a:gd name="T4" fmla="*/ 81 w 92"/>
                  <a:gd name="T5" fmla="*/ 55 h 68"/>
                  <a:gd name="T6" fmla="*/ 76 w 92"/>
                  <a:gd name="T7" fmla="*/ 52 h 68"/>
                  <a:gd name="T8" fmla="*/ 70 w 92"/>
                  <a:gd name="T9" fmla="*/ 48 h 68"/>
                  <a:gd name="T10" fmla="*/ 64 w 92"/>
                  <a:gd name="T11" fmla="*/ 44 h 68"/>
                  <a:gd name="T12" fmla="*/ 59 w 92"/>
                  <a:gd name="T13" fmla="*/ 41 h 68"/>
                  <a:gd name="T14" fmla="*/ 53 w 92"/>
                  <a:gd name="T15" fmla="*/ 35 h 68"/>
                  <a:gd name="T16" fmla="*/ 47 w 92"/>
                  <a:gd name="T17" fmla="*/ 31 h 68"/>
                  <a:gd name="T18" fmla="*/ 42 w 92"/>
                  <a:gd name="T19" fmla="*/ 27 h 68"/>
                  <a:gd name="T20" fmla="*/ 36 w 92"/>
                  <a:gd name="T21" fmla="*/ 24 h 68"/>
                  <a:gd name="T22" fmla="*/ 30 w 92"/>
                  <a:gd name="T23" fmla="*/ 20 h 68"/>
                  <a:gd name="T24" fmla="*/ 25 w 92"/>
                  <a:gd name="T25" fmla="*/ 16 h 68"/>
                  <a:gd name="T26" fmla="*/ 19 w 92"/>
                  <a:gd name="T27" fmla="*/ 11 h 68"/>
                  <a:gd name="T28" fmla="*/ 14 w 92"/>
                  <a:gd name="T29" fmla="*/ 7 h 68"/>
                  <a:gd name="T30" fmla="*/ 8 w 92"/>
                  <a:gd name="T31" fmla="*/ 3 h 68"/>
                  <a:gd name="T32" fmla="*/ 2 w 92"/>
                  <a:gd name="T33" fmla="*/ 0 h 68"/>
                  <a:gd name="T34" fmla="*/ 2 w 92"/>
                  <a:gd name="T35" fmla="*/ 0 h 68"/>
                  <a:gd name="T36" fmla="*/ 2 w 92"/>
                  <a:gd name="T37" fmla="*/ 0 h 68"/>
                  <a:gd name="T38" fmla="*/ 0 w 92"/>
                  <a:gd name="T39" fmla="*/ 1 h 68"/>
                  <a:gd name="T40" fmla="*/ 0 w 92"/>
                  <a:gd name="T41" fmla="*/ 3 h 68"/>
                  <a:gd name="T42" fmla="*/ 92 w 92"/>
                  <a:gd name="T43" fmla="*/ 68 h 68"/>
                  <a:gd name="T44" fmla="*/ 92 w 92"/>
                  <a:gd name="T45" fmla="*/ 65 h 6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68"/>
                  <a:gd name="T71" fmla="*/ 92 w 92"/>
                  <a:gd name="T72" fmla="*/ 68 h 6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68">
                    <a:moveTo>
                      <a:pt x="92" y="65"/>
                    </a:moveTo>
                    <a:lnTo>
                      <a:pt x="87" y="61"/>
                    </a:lnTo>
                    <a:lnTo>
                      <a:pt x="81" y="55"/>
                    </a:lnTo>
                    <a:lnTo>
                      <a:pt x="76" y="52"/>
                    </a:lnTo>
                    <a:lnTo>
                      <a:pt x="70" y="48"/>
                    </a:lnTo>
                    <a:lnTo>
                      <a:pt x="64" y="44"/>
                    </a:lnTo>
                    <a:lnTo>
                      <a:pt x="59" y="41"/>
                    </a:lnTo>
                    <a:lnTo>
                      <a:pt x="53" y="35"/>
                    </a:lnTo>
                    <a:lnTo>
                      <a:pt x="47" y="31"/>
                    </a:lnTo>
                    <a:lnTo>
                      <a:pt x="42" y="27"/>
                    </a:lnTo>
                    <a:lnTo>
                      <a:pt x="36" y="24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1"/>
                    </a:lnTo>
                    <a:lnTo>
                      <a:pt x="14" y="7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92" y="68"/>
                    </a:lnTo>
                    <a:lnTo>
                      <a:pt x="92" y="65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56" name="Freeform 260"/>
              <p:cNvSpPr>
                <a:spLocks/>
              </p:cNvSpPr>
              <p:nvPr/>
            </p:nvSpPr>
            <p:spPr bwMode="auto">
              <a:xfrm>
                <a:off x="4067" y="3047"/>
                <a:ext cx="92" cy="68"/>
              </a:xfrm>
              <a:custGeom>
                <a:avLst/>
                <a:gdLst>
                  <a:gd name="T0" fmla="*/ 92 w 92"/>
                  <a:gd name="T1" fmla="*/ 65 h 68"/>
                  <a:gd name="T2" fmla="*/ 92 w 92"/>
                  <a:gd name="T3" fmla="*/ 65 h 68"/>
                  <a:gd name="T4" fmla="*/ 87 w 92"/>
                  <a:gd name="T5" fmla="*/ 61 h 68"/>
                  <a:gd name="T6" fmla="*/ 81 w 92"/>
                  <a:gd name="T7" fmla="*/ 55 h 68"/>
                  <a:gd name="T8" fmla="*/ 76 w 92"/>
                  <a:gd name="T9" fmla="*/ 52 h 68"/>
                  <a:gd name="T10" fmla="*/ 70 w 92"/>
                  <a:gd name="T11" fmla="*/ 48 h 68"/>
                  <a:gd name="T12" fmla="*/ 64 w 92"/>
                  <a:gd name="T13" fmla="*/ 44 h 68"/>
                  <a:gd name="T14" fmla="*/ 59 w 92"/>
                  <a:gd name="T15" fmla="*/ 41 h 68"/>
                  <a:gd name="T16" fmla="*/ 53 w 92"/>
                  <a:gd name="T17" fmla="*/ 35 h 68"/>
                  <a:gd name="T18" fmla="*/ 47 w 92"/>
                  <a:gd name="T19" fmla="*/ 31 h 68"/>
                  <a:gd name="T20" fmla="*/ 42 w 92"/>
                  <a:gd name="T21" fmla="*/ 27 h 68"/>
                  <a:gd name="T22" fmla="*/ 36 w 92"/>
                  <a:gd name="T23" fmla="*/ 24 h 68"/>
                  <a:gd name="T24" fmla="*/ 30 w 92"/>
                  <a:gd name="T25" fmla="*/ 20 h 68"/>
                  <a:gd name="T26" fmla="*/ 25 w 92"/>
                  <a:gd name="T27" fmla="*/ 16 h 68"/>
                  <a:gd name="T28" fmla="*/ 19 w 92"/>
                  <a:gd name="T29" fmla="*/ 11 h 68"/>
                  <a:gd name="T30" fmla="*/ 14 w 92"/>
                  <a:gd name="T31" fmla="*/ 7 h 68"/>
                  <a:gd name="T32" fmla="*/ 8 w 92"/>
                  <a:gd name="T33" fmla="*/ 3 h 68"/>
                  <a:gd name="T34" fmla="*/ 2 w 92"/>
                  <a:gd name="T35" fmla="*/ 0 h 68"/>
                  <a:gd name="T36" fmla="*/ 2 w 92"/>
                  <a:gd name="T37" fmla="*/ 0 h 68"/>
                  <a:gd name="T38" fmla="*/ 2 w 92"/>
                  <a:gd name="T39" fmla="*/ 0 h 68"/>
                  <a:gd name="T40" fmla="*/ 0 w 92"/>
                  <a:gd name="T41" fmla="*/ 1 h 68"/>
                  <a:gd name="T42" fmla="*/ 0 w 92"/>
                  <a:gd name="T43" fmla="*/ 3 h 68"/>
                  <a:gd name="T44" fmla="*/ 92 w 92"/>
                  <a:gd name="T45" fmla="*/ 68 h 68"/>
                  <a:gd name="T46" fmla="*/ 92 w 92"/>
                  <a:gd name="T47" fmla="*/ 65 h 6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68"/>
                  <a:gd name="T74" fmla="*/ 92 w 92"/>
                  <a:gd name="T75" fmla="*/ 68 h 6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68">
                    <a:moveTo>
                      <a:pt x="92" y="65"/>
                    </a:moveTo>
                    <a:lnTo>
                      <a:pt x="92" y="65"/>
                    </a:lnTo>
                    <a:lnTo>
                      <a:pt x="87" y="61"/>
                    </a:lnTo>
                    <a:lnTo>
                      <a:pt x="81" y="55"/>
                    </a:lnTo>
                    <a:lnTo>
                      <a:pt x="76" y="52"/>
                    </a:lnTo>
                    <a:lnTo>
                      <a:pt x="70" y="48"/>
                    </a:lnTo>
                    <a:lnTo>
                      <a:pt x="64" y="44"/>
                    </a:lnTo>
                    <a:lnTo>
                      <a:pt x="59" y="41"/>
                    </a:lnTo>
                    <a:lnTo>
                      <a:pt x="53" y="35"/>
                    </a:lnTo>
                    <a:lnTo>
                      <a:pt x="47" y="31"/>
                    </a:lnTo>
                    <a:lnTo>
                      <a:pt x="42" y="27"/>
                    </a:lnTo>
                    <a:lnTo>
                      <a:pt x="36" y="24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1"/>
                    </a:lnTo>
                    <a:lnTo>
                      <a:pt x="14" y="7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92" y="68"/>
                    </a:lnTo>
                    <a:lnTo>
                      <a:pt x="92" y="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57" name="Freeform 261"/>
              <p:cNvSpPr>
                <a:spLocks/>
              </p:cNvSpPr>
              <p:nvPr/>
            </p:nvSpPr>
            <p:spPr bwMode="auto">
              <a:xfrm>
                <a:off x="4368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6 w 92"/>
                  <a:gd name="T3" fmla="*/ 61 h 70"/>
                  <a:gd name="T4" fmla="*/ 11 w 92"/>
                  <a:gd name="T5" fmla="*/ 57 h 70"/>
                  <a:gd name="T6" fmla="*/ 17 w 92"/>
                  <a:gd name="T7" fmla="*/ 54 h 70"/>
                  <a:gd name="T8" fmla="*/ 23 w 92"/>
                  <a:gd name="T9" fmla="*/ 50 h 70"/>
                  <a:gd name="T10" fmla="*/ 28 w 92"/>
                  <a:gd name="T11" fmla="*/ 46 h 70"/>
                  <a:gd name="T12" fmla="*/ 34 w 92"/>
                  <a:gd name="T13" fmla="*/ 41 h 70"/>
                  <a:gd name="T14" fmla="*/ 40 w 92"/>
                  <a:gd name="T15" fmla="*/ 37 h 70"/>
                  <a:gd name="T16" fmla="*/ 45 w 92"/>
                  <a:gd name="T17" fmla="*/ 33 h 70"/>
                  <a:gd name="T18" fmla="*/ 51 w 92"/>
                  <a:gd name="T19" fmla="*/ 29 h 70"/>
                  <a:gd name="T20" fmla="*/ 57 w 92"/>
                  <a:gd name="T21" fmla="*/ 26 h 70"/>
                  <a:gd name="T22" fmla="*/ 62 w 92"/>
                  <a:gd name="T23" fmla="*/ 22 h 70"/>
                  <a:gd name="T24" fmla="*/ 68 w 92"/>
                  <a:gd name="T25" fmla="*/ 16 h 70"/>
                  <a:gd name="T26" fmla="*/ 73 w 92"/>
                  <a:gd name="T27" fmla="*/ 13 h 70"/>
                  <a:gd name="T28" fmla="*/ 79 w 92"/>
                  <a:gd name="T29" fmla="*/ 9 h 70"/>
                  <a:gd name="T30" fmla="*/ 85 w 92"/>
                  <a:gd name="T31" fmla="*/ 5 h 70"/>
                  <a:gd name="T32" fmla="*/ 90 w 92"/>
                  <a:gd name="T33" fmla="*/ 0 h 70"/>
                  <a:gd name="T34" fmla="*/ 92 w 92"/>
                  <a:gd name="T35" fmla="*/ 2 h 70"/>
                  <a:gd name="T36" fmla="*/ 92 w 92"/>
                  <a:gd name="T37" fmla="*/ 2 h 70"/>
                  <a:gd name="T38" fmla="*/ 92 w 92"/>
                  <a:gd name="T39" fmla="*/ 3 h 70"/>
                  <a:gd name="T40" fmla="*/ 92 w 92"/>
                  <a:gd name="T41" fmla="*/ 5 h 70"/>
                  <a:gd name="T42" fmla="*/ 2 w 92"/>
                  <a:gd name="T43" fmla="*/ 70 h 70"/>
                  <a:gd name="T44" fmla="*/ 0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0" y="67"/>
                    </a:moveTo>
                    <a:lnTo>
                      <a:pt x="6" y="61"/>
                    </a:lnTo>
                    <a:lnTo>
                      <a:pt x="11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2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58" name="Freeform 262"/>
              <p:cNvSpPr>
                <a:spLocks/>
              </p:cNvSpPr>
              <p:nvPr/>
            </p:nvSpPr>
            <p:spPr bwMode="auto">
              <a:xfrm>
                <a:off x="4368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0 w 92"/>
                  <a:gd name="T3" fmla="*/ 67 h 70"/>
                  <a:gd name="T4" fmla="*/ 6 w 92"/>
                  <a:gd name="T5" fmla="*/ 61 h 70"/>
                  <a:gd name="T6" fmla="*/ 11 w 92"/>
                  <a:gd name="T7" fmla="*/ 57 h 70"/>
                  <a:gd name="T8" fmla="*/ 17 w 92"/>
                  <a:gd name="T9" fmla="*/ 54 h 70"/>
                  <a:gd name="T10" fmla="*/ 23 w 92"/>
                  <a:gd name="T11" fmla="*/ 50 h 70"/>
                  <a:gd name="T12" fmla="*/ 28 w 92"/>
                  <a:gd name="T13" fmla="*/ 46 h 70"/>
                  <a:gd name="T14" fmla="*/ 34 w 92"/>
                  <a:gd name="T15" fmla="*/ 41 h 70"/>
                  <a:gd name="T16" fmla="*/ 40 w 92"/>
                  <a:gd name="T17" fmla="*/ 37 h 70"/>
                  <a:gd name="T18" fmla="*/ 45 w 92"/>
                  <a:gd name="T19" fmla="*/ 33 h 70"/>
                  <a:gd name="T20" fmla="*/ 51 w 92"/>
                  <a:gd name="T21" fmla="*/ 29 h 70"/>
                  <a:gd name="T22" fmla="*/ 57 w 92"/>
                  <a:gd name="T23" fmla="*/ 26 h 70"/>
                  <a:gd name="T24" fmla="*/ 62 w 92"/>
                  <a:gd name="T25" fmla="*/ 22 h 70"/>
                  <a:gd name="T26" fmla="*/ 68 w 92"/>
                  <a:gd name="T27" fmla="*/ 16 h 70"/>
                  <a:gd name="T28" fmla="*/ 73 w 92"/>
                  <a:gd name="T29" fmla="*/ 13 h 70"/>
                  <a:gd name="T30" fmla="*/ 79 w 92"/>
                  <a:gd name="T31" fmla="*/ 9 h 70"/>
                  <a:gd name="T32" fmla="*/ 85 w 92"/>
                  <a:gd name="T33" fmla="*/ 5 h 70"/>
                  <a:gd name="T34" fmla="*/ 90 w 92"/>
                  <a:gd name="T35" fmla="*/ 0 h 70"/>
                  <a:gd name="T36" fmla="*/ 92 w 92"/>
                  <a:gd name="T37" fmla="*/ 2 h 70"/>
                  <a:gd name="T38" fmla="*/ 92 w 92"/>
                  <a:gd name="T39" fmla="*/ 2 h 70"/>
                  <a:gd name="T40" fmla="*/ 92 w 92"/>
                  <a:gd name="T41" fmla="*/ 3 h 70"/>
                  <a:gd name="T42" fmla="*/ 92 w 92"/>
                  <a:gd name="T43" fmla="*/ 5 h 70"/>
                  <a:gd name="T44" fmla="*/ 2 w 92"/>
                  <a:gd name="T45" fmla="*/ 70 h 70"/>
                  <a:gd name="T46" fmla="*/ 0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0" y="67"/>
                    </a:moveTo>
                    <a:lnTo>
                      <a:pt x="0" y="67"/>
                    </a:lnTo>
                    <a:lnTo>
                      <a:pt x="6" y="61"/>
                    </a:lnTo>
                    <a:lnTo>
                      <a:pt x="11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2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59" name="Freeform 263"/>
              <p:cNvSpPr>
                <a:spLocks/>
              </p:cNvSpPr>
              <p:nvPr/>
            </p:nvSpPr>
            <p:spPr bwMode="auto">
              <a:xfrm>
                <a:off x="4272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87 w 92"/>
                  <a:gd name="T3" fmla="*/ 61 h 70"/>
                  <a:gd name="T4" fmla="*/ 81 w 92"/>
                  <a:gd name="T5" fmla="*/ 57 h 70"/>
                  <a:gd name="T6" fmla="*/ 75 w 92"/>
                  <a:gd name="T7" fmla="*/ 54 h 70"/>
                  <a:gd name="T8" fmla="*/ 70 w 92"/>
                  <a:gd name="T9" fmla="*/ 50 h 70"/>
                  <a:gd name="T10" fmla="*/ 64 w 92"/>
                  <a:gd name="T11" fmla="*/ 46 h 70"/>
                  <a:gd name="T12" fmla="*/ 59 w 92"/>
                  <a:gd name="T13" fmla="*/ 41 h 70"/>
                  <a:gd name="T14" fmla="*/ 53 w 92"/>
                  <a:gd name="T15" fmla="*/ 37 h 70"/>
                  <a:gd name="T16" fmla="*/ 47 w 92"/>
                  <a:gd name="T17" fmla="*/ 33 h 70"/>
                  <a:gd name="T18" fmla="*/ 42 w 92"/>
                  <a:gd name="T19" fmla="*/ 29 h 70"/>
                  <a:gd name="T20" fmla="*/ 36 w 92"/>
                  <a:gd name="T21" fmla="*/ 26 h 70"/>
                  <a:gd name="T22" fmla="*/ 30 w 92"/>
                  <a:gd name="T23" fmla="*/ 20 h 70"/>
                  <a:gd name="T24" fmla="*/ 25 w 92"/>
                  <a:gd name="T25" fmla="*/ 16 h 70"/>
                  <a:gd name="T26" fmla="*/ 19 w 92"/>
                  <a:gd name="T27" fmla="*/ 13 h 70"/>
                  <a:gd name="T28" fmla="*/ 13 w 92"/>
                  <a:gd name="T29" fmla="*/ 9 h 70"/>
                  <a:gd name="T30" fmla="*/ 8 w 92"/>
                  <a:gd name="T31" fmla="*/ 5 h 70"/>
                  <a:gd name="T32" fmla="*/ 2 w 92"/>
                  <a:gd name="T33" fmla="*/ 0 h 70"/>
                  <a:gd name="T34" fmla="*/ 2 w 92"/>
                  <a:gd name="T35" fmla="*/ 2 h 70"/>
                  <a:gd name="T36" fmla="*/ 2 w 92"/>
                  <a:gd name="T37" fmla="*/ 2 h 70"/>
                  <a:gd name="T38" fmla="*/ 0 w 92"/>
                  <a:gd name="T39" fmla="*/ 3 h 70"/>
                  <a:gd name="T40" fmla="*/ 0 w 92"/>
                  <a:gd name="T41" fmla="*/ 5 h 70"/>
                  <a:gd name="T42" fmla="*/ 92 w 92"/>
                  <a:gd name="T43" fmla="*/ 70 h 70"/>
                  <a:gd name="T44" fmla="*/ 92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92" y="67"/>
                    </a:move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9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60" name="Freeform 264"/>
              <p:cNvSpPr>
                <a:spLocks/>
              </p:cNvSpPr>
              <p:nvPr/>
            </p:nvSpPr>
            <p:spPr bwMode="auto">
              <a:xfrm>
                <a:off x="4272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92 w 92"/>
                  <a:gd name="T3" fmla="*/ 67 h 70"/>
                  <a:gd name="T4" fmla="*/ 87 w 92"/>
                  <a:gd name="T5" fmla="*/ 61 h 70"/>
                  <a:gd name="T6" fmla="*/ 81 w 92"/>
                  <a:gd name="T7" fmla="*/ 57 h 70"/>
                  <a:gd name="T8" fmla="*/ 75 w 92"/>
                  <a:gd name="T9" fmla="*/ 54 h 70"/>
                  <a:gd name="T10" fmla="*/ 70 w 92"/>
                  <a:gd name="T11" fmla="*/ 50 h 70"/>
                  <a:gd name="T12" fmla="*/ 64 w 92"/>
                  <a:gd name="T13" fmla="*/ 46 h 70"/>
                  <a:gd name="T14" fmla="*/ 59 w 92"/>
                  <a:gd name="T15" fmla="*/ 41 h 70"/>
                  <a:gd name="T16" fmla="*/ 53 w 92"/>
                  <a:gd name="T17" fmla="*/ 37 h 70"/>
                  <a:gd name="T18" fmla="*/ 47 w 92"/>
                  <a:gd name="T19" fmla="*/ 33 h 70"/>
                  <a:gd name="T20" fmla="*/ 42 w 92"/>
                  <a:gd name="T21" fmla="*/ 29 h 70"/>
                  <a:gd name="T22" fmla="*/ 36 w 92"/>
                  <a:gd name="T23" fmla="*/ 26 h 70"/>
                  <a:gd name="T24" fmla="*/ 30 w 92"/>
                  <a:gd name="T25" fmla="*/ 20 h 70"/>
                  <a:gd name="T26" fmla="*/ 25 w 92"/>
                  <a:gd name="T27" fmla="*/ 16 h 70"/>
                  <a:gd name="T28" fmla="*/ 19 w 92"/>
                  <a:gd name="T29" fmla="*/ 13 h 70"/>
                  <a:gd name="T30" fmla="*/ 13 w 92"/>
                  <a:gd name="T31" fmla="*/ 9 h 70"/>
                  <a:gd name="T32" fmla="*/ 8 w 92"/>
                  <a:gd name="T33" fmla="*/ 5 h 70"/>
                  <a:gd name="T34" fmla="*/ 2 w 92"/>
                  <a:gd name="T35" fmla="*/ 0 h 70"/>
                  <a:gd name="T36" fmla="*/ 2 w 92"/>
                  <a:gd name="T37" fmla="*/ 2 h 70"/>
                  <a:gd name="T38" fmla="*/ 2 w 92"/>
                  <a:gd name="T39" fmla="*/ 2 h 70"/>
                  <a:gd name="T40" fmla="*/ 0 w 92"/>
                  <a:gd name="T41" fmla="*/ 3 h 70"/>
                  <a:gd name="T42" fmla="*/ 0 w 92"/>
                  <a:gd name="T43" fmla="*/ 5 h 70"/>
                  <a:gd name="T44" fmla="*/ 92 w 92"/>
                  <a:gd name="T45" fmla="*/ 70 h 70"/>
                  <a:gd name="T46" fmla="*/ 92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92" y="67"/>
                    </a:moveTo>
                    <a:lnTo>
                      <a:pt x="92" y="67"/>
                    </a:ln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9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61" name="Freeform 265"/>
              <p:cNvSpPr>
                <a:spLocks/>
              </p:cNvSpPr>
              <p:nvPr/>
            </p:nvSpPr>
            <p:spPr bwMode="auto">
              <a:xfrm>
                <a:off x="3962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8 w 92"/>
                  <a:gd name="T3" fmla="*/ 61 h 70"/>
                  <a:gd name="T4" fmla="*/ 13 w 92"/>
                  <a:gd name="T5" fmla="*/ 57 h 70"/>
                  <a:gd name="T6" fmla="*/ 17 w 92"/>
                  <a:gd name="T7" fmla="*/ 54 h 70"/>
                  <a:gd name="T8" fmla="*/ 23 w 92"/>
                  <a:gd name="T9" fmla="*/ 50 h 70"/>
                  <a:gd name="T10" fmla="*/ 28 w 92"/>
                  <a:gd name="T11" fmla="*/ 46 h 70"/>
                  <a:gd name="T12" fmla="*/ 34 w 92"/>
                  <a:gd name="T13" fmla="*/ 41 h 70"/>
                  <a:gd name="T14" fmla="*/ 40 w 92"/>
                  <a:gd name="T15" fmla="*/ 37 h 70"/>
                  <a:gd name="T16" fmla="*/ 45 w 92"/>
                  <a:gd name="T17" fmla="*/ 33 h 70"/>
                  <a:gd name="T18" fmla="*/ 51 w 92"/>
                  <a:gd name="T19" fmla="*/ 29 h 70"/>
                  <a:gd name="T20" fmla="*/ 56 w 92"/>
                  <a:gd name="T21" fmla="*/ 26 h 70"/>
                  <a:gd name="T22" fmla="*/ 62 w 92"/>
                  <a:gd name="T23" fmla="*/ 20 h 70"/>
                  <a:gd name="T24" fmla="*/ 68 w 92"/>
                  <a:gd name="T25" fmla="*/ 16 h 70"/>
                  <a:gd name="T26" fmla="*/ 73 w 92"/>
                  <a:gd name="T27" fmla="*/ 13 h 70"/>
                  <a:gd name="T28" fmla="*/ 79 w 92"/>
                  <a:gd name="T29" fmla="*/ 9 h 70"/>
                  <a:gd name="T30" fmla="*/ 85 w 92"/>
                  <a:gd name="T31" fmla="*/ 5 h 70"/>
                  <a:gd name="T32" fmla="*/ 90 w 92"/>
                  <a:gd name="T33" fmla="*/ 0 h 70"/>
                  <a:gd name="T34" fmla="*/ 92 w 92"/>
                  <a:gd name="T35" fmla="*/ 2 h 70"/>
                  <a:gd name="T36" fmla="*/ 92 w 92"/>
                  <a:gd name="T37" fmla="*/ 2 h 70"/>
                  <a:gd name="T38" fmla="*/ 92 w 92"/>
                  <a:gd name="T39" fmla="*/ 3 h 70"/>
                  <a:gd name="T40" fmla="*/ 92 w 92"/>
                  <a:gd name="T41" fmla="*/ 5 h 70"/>
                  <a:gd name="T42" fmla="*/ 2 w 92"/>
                  <a:gd name="T43" fmla="*/ 70 h 70"/>
                  <a:gd name="T44" fmla="*/ 0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0" y="67"/>
                    </a:moveTo>
                    <a:lnTo>
                      <a:pt x="8" y="61"/>
                    </a:lnTo>
                    <a:lnTo>
                      <a:pt x="13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6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62" name="Freeform 266"/>
              <p:cNvSpPr>
                <a:spLocks/>
              </p:cNvSpPr>
              <p:nvPr/>
            </p:nvSpPr>
            <p:spPr bwMode="auto">
              <a:xfrm>
                <a:off x="3962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0 w 92"/>
                  <a:gd name="T3" fmla="*/ 67 h 70"/>
                  <a:gd name="T4" fmla="*/ 8 w 92"/>
                  <a:gd name="T5" fmla="*/ 61 h 70"/>
                  <a:gd name="T6" fmla="*/ 13 w 92"/>
                  <a:gd name="T7" fmla="*/ 57 h 70"/>
                  <a:gd name="T8" fmla="*/ 17 w 92"/>
                  <a:gd name="T9" fmla="*/ 54 h 70"/>
                  <a:gd name="T10" fmla="*/ 23 w 92"/>
                  <a:gd name="T11" fmla="*/ 50 h 70"/>
                  <a:gd name="T12" fmla="*/ 28 w 92"/>
                  <a:gd name="T13" fmla="*/ 46 h 70"/>
                  <a:gd name="T14" fmla="*/ 34 w 92"/>
                  <a:gd name="T15" fmla="*/ 41 h 70"/>
                  <a:gd name="T16" fmla="*/ 40 w 92"/>
                  <a:gd name="T17" fmla="*/ 37 h 70"/>
                  <a:gd name="T18" fmla="*/ 45 w 92"/>
                  <a:gd name="T19" fmla="*/ 33 h 70"/>
                  <a:gd name="T20" fmla="*/ 51 w 92"/>
                  <a:gd name="T21" fmla="*/ 29 h 70"/>
                  <a:gd name="T22" fmla="*/ 56 w 92"/>
                  <a:gd name="T23" fmla="*/ 26 h 70"/>
                  <a:gd name="T24" fmla="*/ 62 w 92"/>
                  <a:gd name="T25" fmla="*/ 20 h 70"/>
                  <a:gd name="T26" fmla="*/ 68 w 92"/>
                  <a:gd name="T27" fmla="*/ 16 h 70"/>
                  <a:gd name="T28" fmla="*/ 73 w 92"/>
                  <a:gd name="T29" fmla="*/ 13 h 70"/>
                  <a:gd name="T30" fmla="*/ 79 w 92"/>
                  <a:gd name="T31" fmla="*/ 9 h 70"/>
                  <a:gd name="T32" fmla="*/ 85 w 92"/>
                  <a:gd name="T33" fmla="*/ 5 h 70"/>
                  <a:gd name="T34" fmla="*/ 90 w 92"/>
                  <a:gd name="T35" fmla="*/ 0 h 70"/>
                  <a:gd name="T36" fmla="*/ 92 w 92"/>
                  <a:gd name="T37" fmla="*/ 2 h 70"/>
                  <a:gd name="T38" fmla="*/ 92 w 92"/>
                  <a:gd name="T39" fmla="*/ 2 h 70"/>
                  <a:gd name="T40" fmla="*/ 92 w 92"/>
                  <a:gd name="T41" fmla="*/ 3 h 70"/>
                  <a:gd name="T42" fmla="*/ 92 w 92"/>
                  <a:gd name="T43" fmla="*/ 5 h 70"/>
                  <a:gd name="T44" fmla="*/ 2 w 92"/>
                  <a:gd name="T45" fmla="*/ 70 h 70"/>
                  <a:gd name="T46" fmla="*/ 0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0" y="67"/>
                    </a:moveTo>
                    <a:lnTo>
                      <a:pt x="0" y="67"/>
                    </a:lnTo>
                    <a:lnTo>
                      <a:pt x="8" y="61"/>
                    </a:lnTo>
                    <a:lnTo>
                      <a:pt x="13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6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63" name="Freeform 267"/>
              <p:cNvSpPr>
                <a:spLocks/>
              </p:cNvSpPr>
              <p:nvPr/>
            </p:nvSpPr>
            <p:spPr bwMode="auto">
              <a:xfrm>
                <a:off x="3866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87 w 92"/>
                  <a:gd name="T3" fmla="*/ 61 h 70"/>
                  <a:gd name="T4" fmla="*/ 81 w 92"/>
                  <a:gd name="T5" fmla="*/ 57 h 70"/>
                  <a:gd name="T6" fmla="*/ 75 w 92"/>
                  <a:gd name="T7" fmla="*/ 54 h 70"/>
                  <a:gd name="T8" fmla="*/ 70 w 92"/>
                  <a:gd name="T9" fmla="*/ 50 h 70"/>
                  <a:gd name="T10" fmla="*/ 64 w 92"/>
                  <a:gd name="T11" fmla="*/ 46 h 70"/>
                  <a:gd name="T12" fmla="*/ 58 w 92"/>
                  <a:gd name="T13" fmla="*/ 41 h 70"/>
                  <a:gd name="T14" fmla="*/ 53 w 92"/>
                  <a:gd name="T15" fmla="*/ 37 h 70"/>
                  <a:gd name="T16" fmla="*/ 47 w 92"/>
                  <a:gd name="T17" fmla="*/ 33 h 70"/>
                  <a:gd name="T18" fmla="*/ 42 w 92"/>
                  <a:gd name="T19" fmla="*/ 29 h 70"/>
                  <a:gd name="T20" fmla="*/ 36 w 92"/>
                  <a:gd name="T21" fmla="*/ 26 h 70"/>
                  <a:gd name="T22" fmla="*/ 30 w 92"/>
                  <a:gd name="T23" fmla="*/ 20 h 70"/>
                  <a:gd name="T24" fmla="*/ 25 w 92"/>
                  <a:gd name="T25" fmla="*/ 16 h 70"/>
                  <a:gd name="T26" fmla="*/ 19 w 92"/>
                  <a:gd name="T27" fmla="*/ 13 h 70"/>
                  <a:gd name="T28" fmla="*/ 13 w 92"/>
                  <a:gd name="T29" fmla="*/ 9 h 70"/>
                  <a:gd name="T30" fmla="*/ 8 w 92"/>
                  <a:gd name="T31" fmla="*/ 5 h 70"/>
                  <a:gd name="T32" fmla="*/ 2 w 92"/>
                  <a:gd name="T33" fmla="*/ 0 h 70"/>
                  <a:gd name="T34" fmla="*/ 2 w 92"/>
                  <a:gd name="T35" fmla="*/ 2 h 70"/>
                  <a:gd name="T36" fmla="*/ 2 w 92"/>
                  <a:gd name="T37" fmla="*/ 2 h 70"/>
                  <a:gd name="T38" fmla="*/ 0 w 92"/>
                  <a:gd name="T39" fmla="*/ 3 h 70"/>
                  <a:gd name="T40" fmla="*/ 0 w 92"/>
                  <a:gd name="T41" fmla="*/ 5 h 70"/>
                  <a:gd name="T42" fmla="*/ 92 w 92"/>
                  <a:gd name="T43" fmla="*/ 70 h 70"/>
                  <a:gd name="T44" fmla="*/ 92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92" y="67"/>
                    </a:move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8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64" name="Freeform 268"/>
              <p:cNvSpPr>
                <a:spLocks/>
              </p:cNvSpPr>
              <p:nvPr/>
            </p:nvSpPr>
            <p:spPr bwMode="auto">
              <a:xfrm>
                <a:off x="3866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92 w 92"/>
                  <a:gd name="T3" fmla="*/ 67 h 70"/>
                  <a:gd name="T4" fmla="*/ 87 w 92"/>
                  <a:gd name="T5" fmla="*/ 61 h 70"/>
                  <a:gd name="T6" fmla="*/ 81 w 92"/>
                  <a:gd name="T7" fmla="*/ 57 h 70"/>
                  <a:gd name="T8" fmla="*/ 75 w 92"/>
                  <a:gd name="T9" fmla="*/ 54 h 70"/>
                  <a:gd name="T10" fmla="*/ 70 w 92"/>
                  <a:gd name="T11" fmla="*/ 50 h 70"/>
                  <a:gd name="T12" fmla="*/ 64 w 92"/>
                  <a:gd name="T13" fmla="*/ 46 h 70"/>
                  <a:gd name="T14" fmla="*/ 58 w 92"/>
                  <a:gd name="T15" fmla="*/ 41 h 70"/>
                  <a:gd name="T16" fmla="*/ 53 w 92"/>
                  <a:gd name="T17" fmla="*/ 37 h 70"/>
                  <a:gd name="T18" fmla="*/ 47 w 92"/>
                  <a:gd name="T19" fmla="*/ 33 h 70"/>
                  <a:gd name="T20" fmla="*/ 42 w 92"/>
                  <a:gd name="T21" fmla="*/ 29 h 70"/>
                  <a:gd name="T22" fmla="*/ 36 w 92"/>
                  <a:gd name="T23" fmla="*/ 26 h 70"/>
                  <a:gd name="T24" fmla="*/ 30 w 92"/>
                  <a:gd name="T25" fmla="*/ 20 h 70"/>
                  <a:gd name="T26" fmla="*/ 25 w 92"/>
                  <a:gd name="T27" fmla="*/ 16 h 70"/>
                  <a:gd name="T28" fmla="*/ 19 w 92"/>
                  <a:gd name="T29" fmla="*/ 13 h 70"/>
                  <a:gd name="T30" fmla="*/ 13 w 92"/>
                  <a:gd name="T31" fmla="*/ 9 h 70"/>
                  <a:gd name="T32" fmla="*/ 8 w 92"/>
                  <a:gd name="T33" fmla="*/ 5 h 70"/>
                  <a:gd name="T34" fmla="*/ 2 w 92"/>
                  <a:gd name="T35" fmla="*/ 0 h 70"/>
                  <a:gd name="T36" fmla="*/ 2 w 92"/>
                  <a:gd name="T37" fmla="*/ 2 h 70"/>
                  <a:gd name="T38" fmla="*/ 2 w 92"/>
                  <a:gd name="T39" fmla="*/ 2 h 70"/>
                  <a:gd name="T40" fmla="*/ 0 w 92"/>
                  <a:gd name="T41" fmla="*/ 3 h 70"/>
                  <a:gd name="T42" fmla="*/ 0 w 92"/>
                  <a:gd name="T43" fmla="*/ 5 h 70"/>
                  <a:gd name="T44" fmla="*/ 92 w 92"/>
                  <a:gd name="T45" fmla="*/ 70 h 70"/>
                  <a:gd name="T46" fmla="*/ 92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92" y="67"/>
                    </a:moveTo>
                    <a:lnTo>
                      <a:pt x="92" y="67"/>
                    </a:ln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8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65" name="Freeform 269"/>
              <p:cNvSpPr>
                <a:spLocks/>
              </p:cNvSpPr>
              <p:nvPr/>
            </p:nvSpPr>
            <p:spPr bwMode="auto">
              <a:xfrm>
                <a:off x="3763" y="3054"/>
                <a:ext cx="71" cy="6"/>
              </a:xfrm>
              <a:custGeom>
                <a:avLst/>
                <a:gdLst>
                  <a:gd name="T0" fmla="*/ 0 w 71"/>
                  <a:gd name="T1" fmla="*/ 6 h 6"/>
                  <a:gd name="T2" fmla="*/ 71 w 71"/>
                  <a:gd name="T3" fmla="*/ 6 h 6"/>
                  <a:gd name="T4" fmla="*/ 71 w 71"/>
                  <a:gd name="T5" fmla="*/ 0 h 6"/>
                  <a:gd name="T6" fmla="*/ 2 w 71"/>
                  <a:gd name="T7" fmla="*/ 0 h 6"/>
                  <a:gd name="T8" fmla="*/ 0 w 7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6"/>
                  <a:gd name="T17" fmla="*/ 71 w 71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6">
                    <a:moveTo>
                      <a:pt x="0" y="6"/>
                    </a:moveTo>
                    <a:lnTo>
                      <a:pt x="71" y="6"/>
                    </a:lnTo>
                    <a:lnTo>
                      <a:pt x="71" y="0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66" name="Freeform 270"/>
              <p:cNvSpPr>
                <a:spLocks/>
              </p:cNvSpPr>
              <p:nvPr/>
            </p:nvSpPr>
            <p:spPr bwMode="auto">
              <a:xfrm>
                <a:off x="3763" y="3054"/>
                <a:ext cx="71" cy="6"/>
              </a:xfrm>
              <a:custGeom>
                <a:avLst/>
                <a:gdLst>
                  <a:gd name="T0" fmla="*/ 0 w 71"/>
                  <a:gd name="T1" fmla="*/ 6 h 6"/>
                  <a:gd name="T2" fmla="*/ 71 w 71"/>
                  <a:gd name="T3" fmla="*/ 6 h 6"/>
                  <a:gd name="T4" fmla="*/ 71 w 71"/>
                  <a:gd name="T5" fmla="*/ 0 h 6"/>
                  <a:gd name="T6" fmla="*/ 2 w 71"/>
                  <a:gd name="T7" fmla="*/ 0 h 6"/>
                  <a:gd name="T8" fmla="*/ 0 w 7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6"/>
                  <a:gd name="T17" fmla="*/ 71 w 71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6">
                    <a:moveTo>
                      <a:pt x="0" y="6"/>
                    </a:moveTo>
                    <a:lnTo>
                      <a:pt x="71" y="6"/>
                    </a:lnTo>
                    <a:lnTo>
                      <a:pt x="71" y="0"/>
                    </a:lnTo>
                    <a:lnTo>
                      <a:pt x="2" y="0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67" name="Rectangle 271"/>
              <p:cNvSpPr>
                <a:spLocks noChangeArrowheads="1"/>
              </p:cNvSpPr>
              <p:nvPr/>
            </p:nvSpPr>
            <p:spPr bwMode="auto">
              <a:xfrm>
                <a:off x="3737" y="3086"/>
                <a:ext cx="101" cy="7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68" name="Rectangle 272"/>
              <p:cNvSpPr>
                <a:spLocks noChangeArrowheads="1"/>
              </p:cNvSpPr>
              <p:nvPr/>
            </p:nvSpPr>
            <p:spPr bwMode="auto">
              <a:xfrm>
                <a:off x="3737" y="3086"/>
                <a:ext cx="101" cy="7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69" name="Rectangle 273"/>
              <p:cNvSpPr>
                <a:spLocks noChangeArrowheads="1"/>
              </p:cNvSpPr>
              <p:nvPr/>
            </p:nvSpPr>
            <p:spPr bwMode="auto">
              <a:xfrm>
                <a:off x="3714" y="3117"/>
                <a:ext cx="145" cy="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70" name="Rectangle 274"/>
              <p:cNvSpPr>
                <a:spLocks noChangeArrowheads="1"/>
              </p:cNvSpPr>
              <p:nvPr/>
            </p:nvSpPr>
            <p:spPr bwMode="auto">
              <a:xfrm>
                <a:off x="3714" y="3117"/>
                <a:ext cx="145" cy="6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71" name="Freeform 275"/>
              <p:cNvSpPr>
                <a:spLocks/>
              </p:cNvSpPr>
              <p:nvPr/>
            </p:nvSpPr>
            <p:spPr bwMode="auto">
              <a:xfrm>
                <a:off x="3802" y="3117"/>
                <a:ext cx="38" cy="30"/>
              </a:xfrm>
              <a:custGeom>
                <a:avLst/>
                <a:gdLst>
                  <a:gd name="T0" fmla="*/ 29 w 38"/>
                  <a:gd name="T1" fmla="*/ 0 h 30"/>
                  <a:gd name="T2" fmla="*/ 0 w 38"/>
                  <a:gd name="T3" fmla="*/ 30 h 30"/>
                  <a:gd name="T4" fmla="*/ 8 w 38"/>
                  <a:gd name="T5" fmla="*/ 30 h 30"/>
                  <a:gd name="T6" fmla="*/ 38 w 38"/>
                  <a:gd name="T7" fmla="*/ 0 h 30"/>
                  <a:gd name="T8" fmla="*/ 29 w 3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30"/>
                  <a:gd name="T17" fmla="*/ 38 w 38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30">
                    <a:moveTo>
                      <a:pt x="29" y="0"/>
                    </a:moveTo>
                    <a:lnTo>
                      <a:pt x="0" y="30"/>
                    </a:lnTo>
                    <a:lnTo>
                      <a:pt x="8" y="30"/>
                    </a:lnTo>
                    <a:lnTo>
                      <a:pt x="38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72" name="Freeform 276"/>
              <p:cNvSpPr>
                <a:spLocks/>
              </p:cNvSpPr>
              <p:nvPr/>
            </p:nvSpPr>
            <p:spPr bwMode="auto">
              <a:xfrm>
                <a:off x="3802" y="3117"/>
                <a:ext cx="38" cy="30"/>
              </a:xfrm>
              <a:custGeom>
                <a:avLst/>
                <a:gdLst>
                  <a:gd name="T0" fmla="*/ 29 w 38"/>
                  <a:gd name="T1" fmla="*/ 0 h 30"/>
                  <a:gd name="T2" fmla="*/ 0 w 38"/>
                  <a:gd name="T3" fmla="*/ 30 h 30"/>
                  <a:gd name="T4" fmla="*/ 8 w 38"/>
                  <a:gd name="T5" fmla="*/ 30 h 30"/>
                  <a:gd name="T6" fmla="*/ 38 w 38"/>
                  <a:gd name="T7" fmla="*/ 0 h 30"/>
                  <a:gd name="T8" fmla="*/ 29 w 3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30"/>
                  <a:gd name="T17" fmla="*/ 38 w 38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30">
                    <a:moveTo>
                      <a:pt x="29" y="0"/>
                    </a:moveTo>
                    <a:lnTo>
                      <a:pt x="0" y="30"/>
                    </a:lnTo>
                    <a:lnTo>
                      <a:pt x="8" y="30"/>
                    </a:lnTo>
                    <a:lnTo>
                      <a:pt x="38" y="0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73" name="Freeform 277"/>
              <p:cNvSpPr>
                <a:spLocks/>
              </p:cNvSpPr>
              <p:nvPr/>
            </p:nvSpPr>
            <p:spPr bwMode="auto">
              <a:xfrm>
                <a:off x="3795" y="3054"/>
                <a:ext cx="39" cy="32"/>
              </a:xfrm>
              <a:custGeom>
                <a:avLst/>
                <a:gdLst>
                  <a:gd name="T0" fmla="*/ 30 w 39"/>
                  <a:gd name="T1" fmla="*/ 0 h 32"/>
                  <a:gd name="T2" fmla="*/ 0 w 39"/>
                  <a:gd name="T3" fmla="*/ 32 h 32"/>
                  <a:gd name="T4" fmla="*/ 9 w 39"/>
                  <a:gd name="T5" fmla="*/ 32 h 32"/>
                  <a:gd name="T6" fmla="*/ 39 w 39"/>
                  <a:gd name="T7" fmla="*/ 0 h 32"/>
                  <a:gd name="T8" fmla="*/ 30 w 39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2"/>
                  <a:gd name="T17" fmla="*/ 39 w 3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2">
                    <a:moveTo>
                      <a:pt x="30" y="0"/>
                    </a:moveTo>
                    <a:lnTo>
                      <a:pt x="0" y="32"/>
                    </a:lnTo>
                    <a:lnTo>
                      <a:pt x="9" y="32"/>
                    </a:lnTo>
                    <a:lnTo>
                      <a:pt x="39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74" name="Freeform 278"/>
              <p:cNvSpPr>
                <a:spLocks/>
              </p:cNvSpPr>
              <p:nvPr/>
            </p:nvSpPr>
            <p:spPr bwMode="auto">
              <a:xfrm>
                <a:off x="3795" y="3054"/>
                <a:ext cx="39" cy="32"/>
              </a:xfrm>
              <a:custGeom>
                <a:avLst/>
                <a:gdLst>
                  <a:gd name="T0" fmla="*/ 30 w 39"/>
                  <a:gd name="T1" fmla="*/ 0 h 32"/>
                  <a:gd name="T2" fmla="*/ 0 w 39"/>
                  <a:gd name="T3" fmla="*/ 32 h 32"/>
                  <a:gd name="T4" fmla="*/ 9 w 39"/>
                  <a:gd name="T5" fmla="*/ 32 h 32"/>
                  <a:gd name="T6" fmla="*/ 39 w 39"/>
                  <a:gd name="T7" fmla="*/ 0 h 32"/>
                  <a:gd name="T8" fmla="*/ 30 w 39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2"/>
                  <a:gd name="T17" fmla="*/ 39 w 3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2">
                    <a:moveTo>
                      <a:pt x="30" y="0"/>
                    </a:moveTo>
                    <a:lnTo>
                      <a:pt x="0" y="32"/>
                    </a:lnTo>
                    <a:lnTo>
                      <a:pt x="9" y="32"/>
                    </a:lnTo>
                    <a:lnTo>
                      <a:pt x="39" y="0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75" name="Line 279"/>
              <p:cNvSpPr>
                <a:spLocks noChangeShapeType="1"/>
              </p:cNvSpPr>
              <p:nvPr/>
            </p:nvSpPr>
            <p:spPr bwMode="auto">
              <a:xfrm>
                <a:off x="3746" y="3093"/>
                <a:ext cx="9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Rectangle 280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77" name="Rectangle 281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78" name="Rectangle 282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79" name="Rectangle 283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80" name="Rectangle 284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81" name="Rectangle 285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4082" name="Freeform 286"/>
              <p:cNvSpPr>
                <a:spLocks/>
              </p:cNvSpPr>
              <p:nvPr/>
            </p:nvSpPr>
            <p:spPr bwMode="auto">
              <a:xfrm>
                <a:off x="3797" y="3086"/>
                <a:ext cx="39" cy="31"/>
              </a:xfrm>
              <a:custGeom>
                <a:avLst/>
                <a:gdLst>
                  <a:gd name="T0" fmla="*/ 30 w 39"/>
                  <a:gd name="T1" fmla="*/ 0 h 31"/>
                  <a:gd name="T2" fmla="*/ 0 w 39"/>
                  <a:gd name="T3" fmla="*/ 31 h 31"/>
                  <a:gd name="T4" fmla="*/ 9 w 39"/>
                  <a:gd name="T5" fmla="*/ 31 h 31"/>
                  <a:gd name="T6" fmla="*/ 39 w 39"/>
                  <a:gd name="T7" fmla="*/ 0 h 31"/>
                  <a:gd name="T8" fmla="*/ 30 w 3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1"/>
                  <a:gd name="T17" fmla="*/ 39 w 39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1">
                    <a:moveTo>
                      <a:pt x="30" y="0"/>
                    </a:moveTo>
                    <a:lnTo>
                      <a:pt x="0" y="31"/>
                    </a:lnTo>
                    <a:lnTo>
                      <a:pt x="9" y="31"/>
                    </a:lnTo>
                    <a:lnTo>
                      <a:pt x="39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83" name="Freeform 287"/>
              <p:cNvSpPr>
                <a:spLocks/>
              </p:cNvSpPr>
              <p:nvPr/>
            </p:nvSpPr>
            <p:spPr bwMode="auto">
              <a:xfrm>
                <a:off x="3797" y="3086"/>
                <a:ext cx="39" cy="31"/>
              </a:xfrm>
              <a:custGeom>
                <a:avLst/>
                <a:gdLst>
                  <a:gd name="T0" fmla="*/ 30 w 39"/>
                  <a:gd name="T1" fmla="*/ 0 h 31"/>
                  <a:gd name="T2" fmla="*/ 0 w 39"/>
                  <a:gd name="T3" fmla="*/ 31 h 31"/>
                  <a:gd name="T4" fmla="*/ 9 w 39"/>
                  <a:gd name="T5" fmla="*/ 31 h 31"/>
                  <a:gd name="T6" fmla="*/ 39 w 39"/>
                  <a:gd name="T7" fmla="*/ 0 h 31"/>
                  <a:gd name="T8" fmla="*/ 30 w 3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1"/>
                  <a:gd name="T17" fmla="*/ 39 w 39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1">
                    <a:moveTo>
                      <a:pt x="30" y="0"/>
                    </a:moveTo>
                    <a:lnTo>
                      <a:pt x="0" y="31"/>
                    </a:lnTo>
                    <a:lnTo>
                      <a:pt x="9" y="31"/>
                    </a:lnTo>
                    <a:lnTo>
                      <a:pt x="39" y="0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84" name="Line 288"/>
              <p:cNvSpPr>
                <a:spLocks noChangeShapeType="1"/>
              </p:cNvSpPr>
              <p:nvPr/>
            </p:nvSpPr>
            <p:spPr bwMode="auto">
              <a:xfrm flipH="1">
                <a:off x="3928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Line 289"/>
              <p:cNvSpPr>
                <a:spLocks noChangeShapeType="1"/>
              </p:cNvSpPr>
              <p:nvPr/>
            </p:nvSpPr>
            <p:spPr bwMode="auto">
              <a:xfrm>
                <a:off x="3964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Line 290"/>
              <p:cNvSpPr>
                <a:spLocks noChangeShapeType="1"/>
              </p:cNvSpPr>
              <p:nvPr/>
            </p:nvSpPr>
            <p:spPr bwMode="auto">
              <a:xfrm flipH="1">
                <a:off x="4129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Line 291"/>
              <p:cNvSpPr>
                <a:spLocks noChangeShapeType="1"/>
              </p:cNvSpPr>
              <p:nvPr/>
            </p:nvSpPr>
            <p:spPr bwMode="auto">
              <a:xfrm>
                <a:off x="4165" y="3073"/>
                <a:ext cx="28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Line 292"/>
              <p:cNvSpPr>
                <a:spLocks noChangeShapeType="1"/>
              </p:cNvSpPr>
              <p:nvPr/>
            </p:nvSpPr>
            <p:spPr bwMode="auto">
              <a:xfrm flipH="1">
                <a:off x="4334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Line 293"/>
              <p:cNvSpPr>
                <a:spLocks noChangeShapeType="1"/>
              </p:cNvSpPr>
              <p:nvPr/>
            </p:nvSpPr>
            <p:spPr bwMode="auto">
              <a:xfrm>
                <a:off x="4370" y="3073"/>
                <a:ext cx="28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294"/>
              <p:cNvSpPr>
                <a:spLocks/>
              </p:cNvSpPr>
              <p:nvPr/>
            </p:nvSpPr>
            <p:spPr bwMode="auto">
              <a:xfrm>
                <a:off x="3652" y="3142"/>
                <a:ext cx="899" cy="82"/>
              </a:xfrm>
              <a:custGeom>
                <a:avLst/>
                <a:gdLst>
                  <a:gd name="T0" fmla="*/ 865 w 899"/>
                  <a:gd name="T1" fmla="*/ 82 h 82"/>
                  <a:gd name="T2" fmla="*/ 867 w 899"/>
                  <a:gd name="T3" fmla="*/ 78 h 82"/>
                  <a:gd name="T4" fmla="*/ 868 w 899"/>
                  <a:gd name="T5" fmla="*/ 72 h 82"/>
                  <a:gd name="T6" fmla="*/ 870 w 899"/>
                  <a:gd name="T7" fmla="*/ 67 h 82"/>
                  <a:gd name="T8" fmla="*/ 872 w 899"/>
                  <a:gd name="T9" fmla="*/ 61 h 82"/>
                  <a:gd name="T10" fmla="*/ 874 w 899"/>
                  <a:gd name="T11" fmla="*/ 57 h 82"/>
                  <a:gd name="T12" fmla="*/ 876 w 899"/>
                  <a:gd name="T13" fmla="*/ 52 h 82"/>
                  <a:gd name="T14" fmla="*/ 880 w 899"/>
                  <a:gd name="T15" fmla="*/ 46 h 82"/>
                  <a:gd name="T16" fmla="*/ 882 w 899"/>
                  <a:gd name="T17" fmla="*/ 41 h 82"/>
                  <a:gd name="T18" fmla="*/ 883 w 899"/>
                  <a:gd name="T19" fmla="*/ 35 h 82"/>
                  <a:gd name="T20" fmla="*/ 885 w 899"/>
                  <a:gd name="T21" fmla="*/ 31 h 82"/>
                  <a:gd name="T22" fmla="*/ 887 w 899"/>
                  <a:gd name="T23" fmla="*/ 26 h 82"/>
                  <a:gd name="T24" fmla="*/ 889 w 899"/>
                  <a:gd name="T25" fmla="*/ 20 h 82"/>
                  <a:gd name="T26" fmla="*/ 893 w 899"/>
                  <a:gd name="T27" fmla="*/ 14 h 82"/>
                  <a:gd name="T28" fmla="*/ 895 w 899"/>
                  <a:gd name="T29" fmla="*/ 11 h 82"/>
                  <a:gd name="T30" fmla="*/ 897 w 899"/>
                  <a:gd name="T31" fmla="*/ 5 h 82"/>
                  <a:gd name="T32" fmla="*/ 899 w 899"/>
                  <a:gd name="T33" fmla="*/ 0 h 82"/>
                  <a:gd name="T34" fmla="*/ 795 w 899"/>
                  <a:gd name="T35" fmla="*/ 5 h 82"/>
                  <a:gd name="T36" fmla="*/ 0 w 899"/>
                  <a:gd name="T37" fmla="*/ 5 h 82"/>
                  <a:gd name="T38" fmla="*/ 0 w 899"/>
                  <a:gd name="T39" fmla="*/ 41 h 82"/>
                  <a:gd name="T40" fmla="*/ 56 w 899"/>
                  <a:gd name="T41" fmla="*/ 82 h 82"/>
                  <a:gd name="T42" fmla="*/ 865 w 899"/>
                  <a:gd name="T43" fmla="*/ 82 h 8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99"/>
                  <a:gd name="T67" fmla="*/ 0 h 82"/>
                  <a:gd name="T68" fmla="*/ 899 w 899"/>
                  <a:gd name="T69" fmla="*/ 82 h 8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99" h="82">
                    <a:moveTo>
                      <a:pt x="865" y="82"/>
                    </a:moveTo>
                    <a:lnTo>
                      <a:pt x="867" y="78"/>
                    </a:lnTo>
                    <a:lnTo>
                      <a:pt x="868" y="72"/>
                    </a:lnTo>
                    <a:lnTo>
                      <a:pt x="870" y="67"/>
                    </a:lnTo>
                    <a:lnTo>
                      <a:pt x="872" y="61"/>
                    </a:lnTo>
                    <a:lnTo>
                      <a:pt x="874" y="57"/>
                    </a:lnTo>
                    <a:lnTo>
                      <a:pt x="876" y="52"/>
                    </a:lnTo>
                    <a:lnTo>
                      <a:pt x="880" y="46"/>
                    </a:lnTo>
                    <a:lnTo>
                      <a:pt x="882" y="41"/>
                    </a:lnTo>
                    <a:lnTo>
                      <a:pt x="883" y="35"/>
                    </a:lnTo>
                    <a:lnTo>
                      <a:pt x="885" y="31"/>
                    </a:lnTo>
                    <a:lnTo>
                      <a:pt x="887" y="26"/>
                    </a:lnTo>
                    <a:lnTo>
                      <a:pt x="889" y="20"/>
                    </a:lnTo>
                    <a:lnTo>
                      <a:pt x="893" y="14"/>
                    </a:lnTo>
                    <a:lnTo>
                      <a:pt x="895" y="11"/>
                    </a:lnTo>
                    <a:lnTo>
                      <a:pt x="897" y="5"/>
                    </a:lnTo>
                    <a:lnTo>
                      <a:pt x="899" y="0"/>
                    </a:lnTo>
                    <a:lnTo>
                      <a:pt x="795" y="5"/>
                    </a:lnTo>
                    <a:lnTo>
                      <a:pt x="0" y="5"/>
                    </a:lnTo>
                    <a:lnTo>
                      <a:pt x="0" y="41"/>
                    </a:lnTo>
                    <a:lnTo>
                      <a:pt x="56" y="82"/>
                    </a:lnTo>
                    <a:lnTo>
                      <a:pt x="865" y="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91" name="Freeform 295"/>
              <p:cNvSpPr>
                <a:spLocks/>
              </p:cNvSpPr>
              <p:nvPr/>
            </p:nvSpPr>
            <p:spPr bwMode="auto">
              <a:xfrm>
                <a:off x="3652" y="3142"/>
                <a:ext cx="899" cy="82"/>
              </a:xfrm>
              <a:custGeom>
                <a:avLst/>
                <a:gdLst>
                  <a:gd name="T0" fmla="*/ 865 w 899"/>
                  <a:gd name="T1" fmla="*/ 82 h 82"/>
                  <a:gd name="T2" fmla="*/ 865 w 899"/>
                  <a:gd name="T3" fmla="*/ 82 h 82"/>
                  <a:gd name="T4" fmla="*/ 867 w 899"/>
                  <a:gd name="T5" fmla="*/ 78 h 82"/>
                  <a:gd name="T6" fmla="*/ 868 w 899"/>
                  <a:gd name="T7" fmla="*/ 72 h 82"/>
                  <a:gd name="T8" fmla="*/ 870 w 899"/>
                  <a:gd name="T9" fmla="*/ 67 h 82"/>
                  <a:gd name="T10" fmla="*/ 872 w 899"/>
                  <a:gd name="T11" fmla="*/ 61 h 82"/>
                  <a:gd name="T12" fmla="*/ 874 w 899"/>
                  <a:gd name="T13" fmla="*/ 57 h 82"/>
                  <a:gd name="T14" fmla="*/ 876 w 899"/>
                  <a:gd name="T15" fmla="*/ 52 h 82"/>
                  <a:gd name="T16" fmla="*/ 880 w 899"/>
                  <a:gd name="T17" fmla="*/ 46 h 82"/>
                  <a:gd name="T18" fmla="*/ 882 w 899"/>
                  <a:gd name="T19" fmla="*/ 41 h 82"/>
                  <a:gd name="T20" fmla="*/ 883 w 899"/>
                  <a:gd name="T21" fmla="*/ 35 h 82"/>
                  <a:gd name="T22" fmla="*/ 885 w 899"/>
                  <a:gd name="T23" fmla="*/ 31 h 82"/>
                  <a:gd name="T24" fmla="*/ 887 w 899"/>
                  <a:gd name="T25" fmla="*/ 26 h 82"/>
                  <a:gd name="T26" fmla="*/ 889 w 899"/>
                  <a:gd name="T27" fmla="*/ 20 h 82"/>
                  <a:gd name="T28" fmla="*/ 893 w 899"/>
                  <a:gd name="T29" fmla="*/ 14 h 82"/>
                  <a:gd name="T30" fmla="*/ 895 w 899"/>
                  <a:gd name="T31" fmla="*/ 11 h 82"/>
                  <a:gd name="T32" fmla="*/ 897 w 899"/>
                  <a:gd name="T33" fmla="*/ 5 h 82"/>
                  <a:gd name="T34" fmla="*/ 899 w 899"/>
                  <a:gd name="T35" fmla="*/ 0 h 82"/>
                  <a:gd name="T36" fmla="*/ 795 w 899"/>
                  <a:gd name="T37" fmla="*/ 5 h 82"/>
                  <a:gd name="T38" fmla="*/ 0 w 899"/>
                  <a:gd name="T39" fmla="*/ 5 h 82"/>
                  <a:gd name="T40" fmla="*/ 0 w 899"/>
                  <a:gd name="T41" fmla="*/ 41 h 82"/>
                  <a:gd name="T42" fmla="*/ 56 w 899"/>
                  <a:gd name="T43" fmla="*/ 82 h 82"/>
                  <a:gd name="T44" fmla="*/ 865 w 899"/>
                  <a:gd name="T45" fmla="*/ 82 h 8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899"/>
                  <a:gd name="T70" fmla="*/ 0 h 82"/>
                  <a:gd name="T71" fmla="*/ 899 w 899"/>
                  <a:gd name="T72" fmla="*/ 82 h 8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899" h="82">
                    <a:moveTo>
                      <a:pt x="865" y="82"/>
                    </a:moveTo>
                    <a:lnTo>
                      <a:pt x="865" y="82"/>
                    </a:lnTo>
                    <a:lnTo>
                      <a:pt x="867" y="78"/>
                    </a:lnTo>
                    <a:lnTo>
                      <a:pt x="868" y="72"/>
                    </a:lnTo>
                    <a:lnTo>
                      <a:pt x="870" y="67"/>
                    </a:lnTo>
                    <a:lnTo>
                      <a:pt x="872" y="61"/>
                    </a:lnTo>
                    <a:lnTo>
                      <a:pt x="874" y="57"/>
                    </a:lnTo>
                    <a:lnTo>
                      <a:pt x="876" y="52"/>
                    </a:lnTo>
                    <a:lnTo>
                      <a:pt x="880" y="46"/>
                    </a:lnTo>
                    <a:lnTo>
                      <a:pt x="882" y="41"/>
                    </a:lnTo>
                    <a:lnTo>
                      <a:pt x="883" y="35"/>
                    </a:lnTo>
                    <a:lnTo>
                      <a:pt x="885" y="31"/>
                    </a:lnTo>
                    <a:lnTo>
                      <a:pt x="887" y="26"/>
                    </a:lnTo>
                    <a:lnTo>
                      <a:pt x="889" y="20"/>
                    </a:lnTo>
                    <a:lnTo>
                      <a:pt x="893" y="14"/>
                    </a:lnTo>
                    <a:lnTo>
                      <a:pt x="895" y="11"/>
                    </a:lnTo>
                    <a:lnTo>
                      <a:pt x="897" y="5"/>
                    </a:lnTo>
                    <a:lnTo>
                      <a:pt x="899" y="0"/>
                    </a:lnTo>
                    <a:lnTo>
                      <a:pt x="795" y="5"/>
                    </a:lnTo>
                    <a:lnTo>
                      <a:pt x="0" y="5"/>
                    </a:lnTo>
                    <a:lnTo>
                      <a:pt x="0" y="41"/>
                    </a:lnTo>
                    <a:lnTo>
                      <a:pt x="56" y="82"/>
                    </a:lnTo>
                    <a:lnTo>
                      <a:pt x="865" y="8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92" name="Freeform 296"/>
              <p:cNvSpPr>
                <a:spLocks/>
              </p:cNvSpPr>
              <p:nvPr/>
            </p:nvSpPr>
            <p:spPr bwMode="auto">
              <a:xfrm>
                <a:off x="3673" y="3197"/>
                <a:ext cx="853" cy="8"/>
              </a:xfrm>
              <a:custGeom>
                <a:avLst/>
                <a:gdLst>
                  <a:gd name="T0" fmla="*/ 0 w 853"/>
                  <a:gd name="T1" fmla="*/ 0 h 8"/>
                  <a:gd name="T2" fmla="*/ 853 w 853"/>
                  <a:gd name="T3" fmla="*/ 0 h 8"/>
                  <a:gd name="T4" fmla="*/ 851 w 853"/>
                  <a:gd name="T5" fmla="*/ 8 h 8"/>
                  <a:gd name="T6" fmla="*/ 9 w 853"/>
                  <a:gd name="T7" fmla="*/ 8 h 8"/>
                  <a:gd name="T8" fmla="*/ 0 w 85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3"/>
                  <a:gd name="T16" fmla="*/ 0 h 8"/>
                  <a:gd name="T17" fmla="*/ 853 w 853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3" h="8">
                    <a:moveTo>
                      <a:pt x="0" y="0"/>
                    </a:moveTo>
                    <a:lnTo>
                      <a:pt x="853" y="0"/>
                    </a:lnTo>
                    <a:lnTo>
                      <a:pt x="851" y="8"/>
                    </a:lnTo>
                    <a:lnTo>
                      <a:pt x="9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93" name="Freeform 297"/>
              <p:cNvSpPr>
                <a:spLocks/>
              </p:cNvSpPr>
              <p:nvPr/>
            </p:nvSpPr>
            <p:spPr bwMode="auto">
              <a:xfrm>
                <a:off x="3673" y="3197"/>
                <a:ext cx="853" cy="8"/>
              </a:xfrm>
              <a:custGeom>
                <a:avLst/>
                <a:gdLst>
                  <a:gd name="T0" fmla="*/ 0 w 853"/>
                  <a:gd name="T1" fmla="*/ 0 h 8"/>
                  <a:gd name="T2" fmla="*/ 853 w 853"/>
                  <a:gd name="T3" fmla="*/ 0 h 8"/>
                  <a:gd name="T4" fmla="*/ 851 w 853"/>
                  <a:gd name="T5" fmla="*/ 8 h 8"/>
                  <a:gd name="T6" fmla="*/ 9 w 853"/>
                  <a:gd name="T7" fmla="*/ 8 h 8"/>
                  <a:gd name="T8" fmla="*/ 0 w 85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3"/>
                  <a:gd name="T16" fmla="*/ 0 h 8"/>
                  <a:gd name="T17" fmla="*/ 853 w 853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3" h="8">
                    <a:moveTo>
                      <a:pt x="0" y="0"/>
                    </a:moveTo>
                    <a:lnTo>
                      <a:pt x="853" y="0"/>
                    </a:lnTo>
                    <a:lnTo>
                      <a:pt x="851" y="8"/>
                    </a:lnTo>
                    <a:lnTo>
                      <a:pt x="9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94" name="Freeform 298"/>
              <p:cNvSpPr>
                <a:spLocks/>
              </p:cNvSpPr>
              <p:nvPr/>
            </p:nvSpPr>
            <p:spPr bwMode="auto">
              <a:xfrm>
                <a:off x="4498" y="3166"/>
                <a:ext cx="9" cy="9"/>
              </a:xfrm>
              <a:custGeom>
                <a:avLst/>
                <a:gdLst>
                  <a:gd name="T0" fmla="*/ 0 w 9"/>
                  <a:gd name="T1" fmla="*/ 7 h 9"/>
                  <a:gd name="T2" fmla="*/ 2 w 9"/>
                  <a:gd name="T3" fmla="*/ 9 h 9"/>
                  <a:gd name="T4" fmla="*/ 2 w 9"/>
                  <a:gd name="T5" fmla="*/ 9 h 9"/>
                  <a:gd name="T6" fmla="*/ 2 w 9"/>
                  <a:gd name="T7" fmla="*/ 9 h 9"/>
                  <a:gd name="T8" fmla="*/ 4 w 9"/>
                  <a:gd name="T9" fmla="*/ 9 h 9"/>
                  <a:gd name="T10" fmla="*/ 6 w 9"/>
                  <a:gd name="T11" fmla="*/ 9 h 9"/>
                  <a:gd name="T12" fmla="*/ 6 w 9"/>
                  <a:gd name="T13" fmla="*/ 9 h 9"/>
                  <a:gd name="T14" fmla="*/ 7 w 9"/>
                  <a:gd name="T15" fmla="*/ 9 h 9"/>
                  <a:gd name="T16" fmla="*/ 7 w 9"/>
                  <a:gd name="T17" fmla="*/ 9 h 9"/>
                  <a:gd name="T18" fmla="*/ 9 w 9"/>
                  <a:gd name="T19" fmla="*/ 7 h 9"/>
                  <a:gd name="T20" fmla="*/ 9 w 9"/>
                  <a:gd name="T21" fmla="*/ 7 h 9"/>
                  <a:gd name="T22" fmla="*/ 9 w 9"/>
                  <a:gd name="T23" fmla="*/ 7 h 9"/>
                  <a:gd name="T24" fmla="*/ 9 w 9"/>
                  <a:gd name="T25" fmla="*/ 5 h 9"/>
                  <a:gd name="T26" fmla="*/ 9 w 9"/>
                  <a:gd name="T27" fmla="*/ 5 h 9"/>
                  <a:gd name="T28" fmla="*/ 9 w 9"/>
                  <a:gd name="T29" fmla="*/ 4 h 9"/>
                  <a:gd name="T30" fmla="*/ 9 w 9"/>
                  <a:gd name="T31" fmla="*/ 4 h 9"/>
                  <a:gd name="T32" fmla="*/ 9 w 9"/>
                  <a:gd name="T33" fmla="*/ 2 h 9"/>
                  <a:gd name="T34" fmla="*/ 9 w 9"/>
                  <a:gd name="T35" fmla="*/ 0 h 9"/>
                  <a:gd name="T36" fmla="*/ 7 w 9"/>
                  <a:gd name="T37" fmla="*/ 0 h 9"/>
                  <a:gd name="T38" fmla="*/ 6 w 9"/>
                  <a:gd name="T39" fmla="*/ 0 h 9"/>
                  <a:gd name="T40" fmla="*/ 6 w 9"/>
                  <a:gd name="T41" fmla="*/ 0 h 9"/>
                  <a:gd name="T42" fmla="*/ 6 w 9"/>
                  <a:gd name="T43" fmla="*/ 0 h 9"/>
                  <a:gd name="T44" fmla="*/ 6 w 9"/>
                  <a:gd name="T45" fmla="*/ 2 h 9"/>
                  <a:gd name="T46" fmla="*/ 4 w 9"/>
                  <a:gd name="T47" fmla="*/ 2 h 9"/>
                  <a:gd name="T48" fmla="*/ 4 w 9"/>
                  <a:gd name="T49" fmla="*/ 4 h 9"/>
                  <a:gd name="T50" fmla="*/ 2 w 9"/>
                  <a:gd name="T51" fmla="*/ 4 h 9"/>
                  <a:gd name="T52" fmla="*/ 2 w 9"/>
                  <a:gd name="T53" fmla="*/ 5 h 9"/>
                  <a:gd name="T54" fmla="*/ 0 w 9"/>
                  <a:gd name="T55" fmla="*/ 5 h 9"/>
                  <a:gd name="T56" fmla="*/ 0 w 9"/>
                  <a:gd name="T57" fmla="*/ 7 h 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9"/>
                  <a:gd name="T89" fmla="*/ 9 w 9"/>
                  <a:gd name="T90" fmla="*/ 9 h 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9">
                    <a:moveTo>
                      <a:pt x="0" y="7"/>
                    </a:moveTo>
                    <a:lnTo>
                      <a:pt x="2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95" name="Freeform 299"/>
              <p:cNvSpPr>
                <a:spLocks/>
              </p:cNvSpPr>
              <p:nvPr/>
            </p:nvSpPr>
            <p:spPr bwMode="auto">
              <a:xfrm>
                <a:off x="4498" y="3166"/>
                <a:ext cx="9" cy="9"/>
              </a:xfrm>
              <a:custGeom>
                <a:avLst/>
                <a:gdLst>
                  <a:gd name="T0" fmla="*/ 9 w 9"/>
                  <a:gd name="T1" fmla="*/ 2 h 9"/>
                  <a:gd name="T2" fmla="*/ 9 w 9"/>
                  <a:gd name="T3" fmla="*/ 0 h 9"/>
                  <a:gd name="T4" fmla="*/ 7 w 9"/>
                  <a:gd name="T5" fmla="*/ 0 h 9"/>
                  <a:gd name="T6" fmla="*/ 6 w 9"/>
                  <a:gd name="T7" fmla="*/ 0 h 9"/>
                  <a:gd name="T8" fmla="*/ 6 w 9"/>
                  <a:gd name="T9" fmla="*/ 0 h 9"/>
                  <a:gd name="T10" fmla="*/ 6 w 9"/>
                  <a:gd name="T11" fmla="*/ 0 h 9"/>
                  <a:gd name="T12" fmla="*/ 6 w 9"/>
                  <a:gd name="T13" fmla="*/ 2 h 9"/>
                  <a:gd name="T14" fmla="*/ 4 w 9"/>
                  <a:gd name="T15" fmla="*/ 2 h 9"/>
                  <a:gd name="T16" fmla="*/ 4 w 9"/>
                  <a:gd name="T17" fmla="*/ 2 h 9"/>
                  <a:gd name="T18" fmla="*/ 2 w 9"/>
                  <a:gd name="T19" fmla="*/ 4 h 9"/>
                  <a:gd name="T20" fmla="*/ 2 w 9"/>
                  <a:gd name="T21" fmla="*/ 5 h 9"/>
                  <a:gd name="T22" fmla="*/ 0 w 9"/>
                  <a:gd name="T23" fmla="*/ 5 h 9"/>
                  <a:gd name="T24" fmla="*/ 0 w 9"/>
                  <a:gd name="T25" fmla="*/ 7 h 9"/>
                  <a:gd name="T26" fmla="*/ 2 w 9"/>
                  <a:gd name="T27" fmla="*/ 7 h 9"/>
                  <a:gd name="T28" fmla="*/ 2 w 9"/>
                  <a:gd name="T29" fmla="*/ 9 h 9"/>
                  <a:gd name="T30" fmla="*/ 4 w 9"/>
                  <a:gd name="T31" fmla="*/ 9 h 9"/>
                  <a:gd name="T32" fmla="*/ 4 w 9"/>
                  <a:gd name="T33" fmla="*/ 9 h 9"/>
                  <a:gd name="T34" fmla="*/ 6 w 9"/>
                  <a:gd name="T35" fmla="*/ 9 h 9"/>
                  <a:gd name="T36" fmla="*/ 6 w 9"/>
                  <a:gd name="T37" fmla="*/ 7 h 9"/>
                  <a:gd name="T38" fmla="*/ 7 w 9"/>
                  <a:gd name="T39" fmla="*/ 7 h 9"/>
                  <a:gd name="T40" fmla="*/ 7 w 9"/>
                  <a:gd name="T41" fmla="*/ 7 h 9"/>
                  <a:gd name="T42" fmla="*/ 9 w 9"/>
                  <a:gd name="T43" fmla="*/ 7 h 9"/>
                  <a:gd name="T44" fmla="*/ 9 w 9"/>
                  <a:gd name="T45" fmla="*/ 7 h 9"/>
                  <a:gd name="T46" fmla="*/ 9 w 9"/>
                  <a:gd name="T47" fmla="*/ 5 h 9"/>
                  <a:gd name="T48" fmla="*/ 9 w 9"/>
                  <a:gd name="T49" fmla="*/ 5 h 9"/>
                  <a:gd name="T50" fmla="*/ 9 w 9"/>
                  <a:gd name="T51" fmla="*/ 4 h 9"/>
                  <a:gd name="T52" fmla="*/ 9 w 9"/>
                  <a:gd name="T53" fmla="*/ 4 h 9"/>
                  <a:gd name="T54" fmla="*/ 9 w 9"/>
                  <a:gd name="T55" fmla="*/ 2 h 9"/>
                  <a:gd name="T56" fmla="*/ 9 w 9"/>
                  <a:gd name="T57" fmla="*/ 2 h 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9"/>
                  <a:gd name="T89" fmla="*/ 9 w 9"/>
                  <a:gd name="T90" fmla="*/ 9 h 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9">
                    <a:moveTo>
                      <a:pt x="9" y="2"/>
                    </a:moveTo>
                    <a:lnTo>
                      <a:pt x="9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9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96" name="Freeform 300"/>
              <p:cNvSpPr>
                <a:spLocks/>
              </p:cNvSpPr>
              <p:nvPr/>
            </p:nvSpPr>
            <p:spPr bwMode="auto">
              <a:xfrm>
                <a:off x="4500" y="3166"/>
                <a:ext cx="7" cy="7"/>
              </a:xfrm>
              <a:custGeom>
                <a:avLst/>
                <a:gdLst>
                  <a:gd name="T0" fmla="*/ 7 w 7"/>
                  <a:gd name="T1" fmla="*/ 2 h 7"/>
                  <a:gd name="T2" fmla="*/ 7 w 7"/>
                  <a:gd name="T3" fmla="*/ 0 h 7"/>
                  <a:gd name="T4" fmla="*/ 5 w 7"/>
                  <a:gd name="T5" fmla="*/ 0 h 7"/>
                  <a:gd name="T6" fmla="*/ 4 w 7"/>
                  <a:gd name="T7" fmla="*/ 0 h 7"/>
                  <a:gd name="T8" fmla="*/ 4 w 7"/>
                  <a:gd name="T9" fmla="*/ 0 h 7"/>
                  <a:gd name="T10" fmla="*/ 4 w 7"/>
                  <a:gd name="T11" fmla="*/ 0 h 7"/>
                  <a:gd name="T12" fmla="*/ 4 w 7"/>
                  <a:gd name="T13" fmla="*/ 2 h 7"/>
                  <a:gd name="T14" fmla="*/ 2 w 7"/>
                  <a:gd name="T15" fmla="*/ 2 h 7"/>
                  <a:gd name="T16" fmla="*/ 2 w 7"/>
                  <a:gd name="T17" fmla="*/ 2 h 7"/>
                  <a:gd name="T18" fmla="*/ 0 w 7"/>
                  <a:gd name="T19" fmla="*/ 4 h 7"/>
                  <a:gd name="T20" fmla="*/ 0 w 7"/>
                  <a:gd name="T21" fmla="*/ 4 h 7"/>
                  <a:gd name="T22" fmla="*/ 0 w 7"/>
                  <a:gd name="T23" fmla="*/ 5 h 7"/>
                  <a:gd name="T24" fmla="*/ 0 w 7"/>
                  <a:gd name="T25" fmla="*/ 7 h 7"/>
                  <a:gd name="T26" fmla="*/ 0 w 7"/>
                  <a:gd name="T27" fmla="*/ 7 h 7"/>
                  <a:gd name="T28" fmla="*/ 0 w 7"/>
                  <a:gd name="T29" fmla="*/ 7 h 7"/>
                  <a:gd name="T30" fmla="*/ 2 w 7"/>
                  <a:gd name="T31" fmla="*/ 7 h 7"/>
                  <a:gd name="T32" fmla="*/ 2 w 7"/>
                  <a:gd name="T33" fmla="*/ 7 h 7"/>
                  <a:gd name="T34" fmla="*/ 4 w 7"/>
                  <a:gd name="T35" fmla="*/ 7 h 7"/>
                  <a:gd name="T36" fmla="*/ 4 w 7"/>
                  <a:gd name="T37" fmla="*/ 7 h 7"/>
                  <a:gd name="T38" fmla="*/ 5 w 7"/>
                  <a:gd name="T39" fmla="*/ 7 h 7"/>
                  <a:gd name="T40" fmla="*/ 5 w 7"/>
                  <a:gd name="T41" fmla="*/ 7 h 7"/>
                  <a:gd name="T42" fmla="*/ 7 w 7"/>
                  <a:gd name="T43" fmla="*/ 5 h 7"/>
                  <a:gd name="T44" fmla="*/ 7 w 7"/>
                  <a:gd name="T45" fmla="*/ 5 h 7"/>
                  <a:gd name="T46" fmla="*/ 7 w 7"/>
                  <a:gd name="T47" fmla="*/ 4 h 7"/>
                  <a:gd name="T48" fmla="*/ 7 w 7"/>
                  <a:gd name="T49" fmla="*/ 2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"/>
                  <a:gd name="T76" fmla="*/ 0 h 7"/>
                  <a:gd name="T77" fmla="*/ 7 w 7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" h="7">
                    <a:moveTo>
                      <a:pt x="7" y="2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85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97" name="Freeform 301"/>
              <p:cNvSpPr>
                <a:spLocks/>
              </p:cNvSpPr>
              <p:nvPr/>
            </p:nvSpPr>
            <p:spPr bwMode="auto">
              <a:xfrm>
                <a:off x="4500" y="3166"/>
                <a:ext cx="7" cy="7"/>
              </a:xfrm>
              <a:custGeom>
                <a:avLst/>
                <a:gdLst>
                  <a:gd name="T0" fmla="*/ 7 w 7"/>
                  <a:gd name="T1" fmla="*/ 2 h 7"/>
                  <a:gd name="T2" fmla="*/ 7 w 7"/>
                  <a:gd name="T3" fmla="*/ 0 h 7"/>
                  <a:gd name="T4" fmla="*/ 5 w 7"/>
                  <a:gd name="T5" fmla="*/ 0 h 7"/>
                  <a:gd name="T6" fmla="*/ 4 w 7"/>
                  <a:gd name="T7" fmla="*/ 0 h 7"/>
                  <a:gd name="T8" fmla="*/ 4 w 7"/>
                  <a:gd name="T9" fmla="*/ 0 h 7"/>
                  <a:gd name="T10" fmla="*/ 4 w 7"/>
                  <a:gd name="T11" fmla="*/ 0 h 7"/>
                  <a:gd name="T12" fmla="*/ 4 w 7"/>
                  <a:gd name="T13" fmla="*/ 0 h 7"/>
                  <a:gd name="T14" fmla="*/ 2 w 7"/>
                  <a:gd name="T15" fmla="*/ 2 h 7"/>
                  <a:gd name="T16" fmla="*/ 2 w 7"/>
                  <a:gd name="T17" fmla="*/ 2 h 7"/>
                  <a:gd name="T18" fmla="*/ 0 w 7"/>
                  <a:gd name="T19" fmla="*/ 4 h 7"/>
                  <a:gd name="T20" fmla="*/ 0 w 7"/>
                  <a:gd name="T21" fmla="*/ 4 h 7"/>
                  <a:gd name="T22" fmla="*/ 0 w 7"/>
                  <a:gd name="T23" fmla="*/ 5 h 7"/>
                  <a:gd name="T24" fmla="*/ 0 w 7"/>
                  <a:gd name="T25" fmla="*/ 5 h 7"/>
                  <a:gd name="T26" fmla="*/ 0 w 7"/>
                  <a:gd name="T27" fmla="*/ 7 h 7"/>
                  <a:gd name="T28" fmla="*/ 0 w 7"/>
                  <a:gd name="T29" fmla="*/ 7 h 7"/>
                  <a:gd name="T30" fmla="*/ 2 w 7"/>
                  <a:gd name="T31" fmla="*/ 7 h 7"/>
                  <a:gd name="T32" fmla="*/ 2 w 7"/>
                  <a:gd name="T33" fmla="*/ 7 h 7"/>
                  <a:gd name="T34" fmla="*/ 4 w 7"/>
                  <a:gd name="T35" fmla="*/ 7 h 7"/>
                  <a:gd name="T36" fmla="*/ 4 w 7"/>
                  <a:gd name="T37" fmla="*/ 5 h 7"/>
                  <a:gd name="T38" fmla="*/ 5 w 7"/>
                  <a:gd name="T39" fmla="*/ 5 h 7"/>
                  <a:gd name="T40" fmla="*/ 5 w 7"/>
                  <a:gd name="T41" fmla="*/ 5 h 7"/>
                  <a:gd name="T42" fmla="*/ 7 w 7"/>
                  <a:gd name="T43" fmla="*/ 5 h 7"/>
                  <a:gd name="T44" fmla="*/ 7 w 7"/>
                  <a:gd name="T45" fmla="*/ 4 h 7"/>
                  <a:gd name="T46" fmla="*/ 7 w 7"/>
                  <a:gd name="T47" fmla="*/ 4 h 7"/>
                  <a:gd name="T48" fmla="*/ 7 w 7"/>
                  <a:gd name="T49" fmla="*/ 2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"/>
                  <a:gd name="T76" fmla="*/ 0 h 7"/>
                  <a:gd name="T77" fmla="*/ 7 w 7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" h="7">
                    <a:moveTo>
                      <a:pt x="7" y="2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70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98" name="Freeform 302"/>
              <p:cNvSpPr>
                <a:spLocks/>
              </p:cNvSpPr>
              <p:nvPr/>
            </p:nvSpPr>
            <p:spPr bwMode="auto">
              <a:xfrm>
                <a:off x="4500" y="3166"/>
                <a:ext cx="7" cy="5"/>
              </a:xfrm>
              <a:custGeom>
                <a:avLst/>
                <a:gdLst>
                  <a:gd name="T0" fmla="*/ 0 w 7"/>
                  <a:gd name="T1" fmla="*/ 5 h 5"/>
                  <a:gd name="T2" fmla="*/ 0 w 7"/>
                  <a:gd name="T3" fmla="*/ 5 h 5"/>
                  <a:gd name="T4" fmla="*/ 0 w 7"/>
                  <a:gd name="T5" fmla="*/ 5 h 5"/>
                  <a:gd name="T6" fmla="*/ 2 w 7"/>
                  <a:gd name="T7" fmla="*/ 5 h 5"/>
                  <a:gd name="T8" fmla="*/ 2 w 7"/>
                  <a:gd name="T9" fmla="*/ 5 h 5"/>
                  <a:gd name="T10" fmla="*/ 4 w 7"/>
                  <a:gd name="T11" fmla="*/ 5 h 5"/>
                  <a:gd name="T12" fmla="*/ 4 w 7"/>
                  <a:gd name="T13" fmla="*/ 5 h 5"/>
                  <a:gd name="T14" fmla="*/ 5 w 7"/>
                  <a:gd name="T15" fmla="*/ 5 h 5"/>
                  <a:gd name="T16" fmla="*/ 5 w 7"/>
                  <a:gd name="T17" fmla="*/ 5 h 5"/>
                  <a:gd name="T18" fmla="*/ 7 w 7"/>
                  <a:gd name="T19" fmla="*/ 4 h 5"/>
                  <a:gd name="T20" fmla="*/ 7 w 7"/>
                  <a:gd name="T21" fmla="*/ 4 h 5"/>
                  <a:gd name="T22" fmla="*/ 7 w 7"/>
                  <a:gd name="T23" fmla="*/ 2 h 5"/>
                  <a:gd name="T24" fmla="*/ 7 w 7"/>
                  <a:gd name="T25" fmla="*/ 2 h 5"/>
                  <a:gd name="T26" fmla="*/ 7 w 7"/>
                  <a:gd name="T27" fmla="*/ 0 h 5"/>
                  <a:gd name="T28" fmla="*/ 5 w 7"/>
                  <a:gd name="T29" fmla="*/ 0 h 5"/>
                  <a:gd name="T30" fmla="*/ 4 w 7"/>
                  <a:gd name="T31" fmla="*/ 0 h 5"/>
                  <a:gd name="T32" fmla="*/ 4 w 7"/>
                  <a:gd name="T33" fmla="*/ 0 h 5"/>
                  <a:gd name="T34" fmla="*/ 4 w 7"/>
                  <a:gd name="T35" fmla="*/ 0 h 5"/>
                  <a:gd name="T36" fmla="*/ 2 w 7"/>
                  <a:gd name="T37" fmla="*/ 0 h 5"/>
                  <a:gd name="T38" fmla="*/ 2 w 7"/>
                  <a:gd name="T39" fmla="*/ 2 h 5"/>
                  <a:gd name="T40" fmla="*/ 2 w 7"/>
                  <a:gd name="T41" fmla="*/ 2 h 5"/>
                  <a:gd name="T42" fmla="*/ 0 w 7"/>
                  <a:gd name="T43" fmla="*/ 2 h 5"/>
                  <a:gd name="T44" fmla="*/ 0 w 7"/>
                  <a:gd name="T45" fmla="*/ 4 h 5"/>
                  <a:gd name="T46" fmla="*/ 0 w 7"/>
                  <a:gd name="T47" fmla="*/ 4 h 5"/>
                  <a:gd name="T48" fmla="*/ 0 w 7"/>
                  <a:gd name="T49" fmla="*/ 5 h 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"/>
                  <a:gd name="T76" fmla="*/ 0 h 5"/>
                  <a:gd name="T77" fmla="*/ 7 w 7"/>
                  <a:gd name="T78" fmla="*/ 5 h 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9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099" name="Freeform 303"/>
              <p:cNvSpPr>
                <a:spLocks/>
              </p:cNvSpPr>
              <p:nvPr/>
            </p:nvSpPr>
            <p:spPr bwMode="auto">
              <a:xfrm>
                <a:off x="4500" y="3170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4 w 4"/>
                  <a:gd name="T5" fmla="*/ 0 h 3"/>
                  <a:gd name="T6" fmla="*/ 2 w 4"/>
                  <a:gd name="T7" fmla="*/ 0 h 3"/>
                  <a:gd name="T8" fmla="*/ 0 w 4"/>
                  <a:gd name="T9" fmla="*/ 1 h 3"/>
                  <a:gd name="T10" fmla="*/ 0 w 4"/>
                  <a:gd name="T11" fmla="*/ 1 h 3"/>
                  <a:gd name="T12" fmla="*/ 0 w 4"/>
                  <a:gd name="T13" fmla="*/ 3 h 3"/>
                  <a:gd name="T14" fmla="*/ 0 w 4"/>
                  <a:gd name="T15" fmla="*/ 3 h 3"/>
                  <a:gd name="T16" fmla="*/ 0 w 4"/>
                  <a:gd name="T17" fmla="*/ 3 h 3"/>
                  <a:gd name="T18" fmla="*/ 0 w 4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3"/>
                  <a:gd name="T32" fmla="*/ 4 w 4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9900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00" name="Freeform 304"/>
              <p:cNvSpPr>
                <a:spLocks/>
              </p:cNvSpPr>
              <p:nvPr/>
            </p:nvSpPr>
            <p:spPr bwMode="auto">
              <a:xfrm>
                <a:off x="4500" y="3170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4 w 4"/>
                  <a:gd name="T5" fmla="*/ 0 h 3"/>
                  <a:gd name="T6" fmla="*/ 2 w 4"/>
                  <a:gd name="T7" fmla="*/ 0 h 3"/>
                  <a:gd name="T8" fmla="*/ 0 w 4"/>
                  <a:gd name="T9" fmla="*/ 1 h 3"/>
                  <a:gd name="T10" fmla="*/ 0 w 4"/>
                  <a:gd name="T11" fmla="*/ 1 h 3"/>
                  <a:gd name="T12" fmla="*/ 0 w 4"/>
                  <a:gd name="T13" fmla="*/ 3 h 3"/>
                  <a:gd name="T14" fmla="*/ 0 w 4"/>
                  <a:gd name="T15" fmla="*/ 3 h 3"/>
                  <a:gd name="T16" fmla="*/ 0 w 4"/>
                  <a:gd name="T17" fmla="*/ 3 h 3"/>
                  <a:gd name="T18" fmla="*/ 0 w 4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3"/>
                  <a:gd name="T32" fmla="*/ 4 w 4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01" name="Freeform 305"/>
              <p:cNvSpPr>
                <a:spLocks/>
              </p:cNvSpPr>
              <p:nvPr/>
            </p:nvSpPr>
            <p:spPr bwMode="auto">
              <a:xfrm>
                <a:off x="4494" y="3166"/>
                <a:ext cx="15" cy="13"/>
              </a:xfrm>
              <a:custGeom>
                <a:avLst/>
                <a:gdLst>
                  <a:gd name="T0" fmla="*/ 8 w 15"/>
                  <a:gd name="T1" fmla="*/ 5 h 13"/>
                  <a:gd name="T2" fmla="*/ 8 w 15"/>
                  <a:gd name="T3" fmla="*/ 5 h 13"/>
                  <a:gd name="T4" fmla="*/ 8 w 15"/>
                  <a:gd name="T5" fmla="*/ 4 h 13"/>
                  <a:gd name="T6" fmla="*/ 10 w 15"/>
                  <a:gd name="T7" fmla="*/ 4 h 13"/>
                  <a:gd name="T8" fmla="*/ 11 w 15"/>
                  <a:gd name="T9" fmla="*/ 4 h 13"/>
                  <a:gd name="T10" fmla="*/ 11 w 15"/>
                  <a:gd name="T11" fmla="*/ 2 h 13"/>
                  <a:gd name="T12" fmla="*/ 13 w 15"/>
                  <a:gd name="T13" fmla="*/ 2 h 13"/>
                  <a:gd name="T14" fmla="*/ 13 w 15"/>
                  <a:gd name="T15" fmla="*/ 2 h 13"/>
                  <a:gd name="T16" fmla="*/ 13 w 15"/>
                  <a:gd name="T17" fmla="*/ 2 h 13"/>
                  <a:gd name="T18" fmla="*/ 13 w 15"/>
                  <a:gd name="T19" fmla="*/ 0 h 13"/>
                  <a:gd name="T20" fmla="*/ 15 w 15"/>
                  <a:gd name="T21" fmla="*/ 0 h 13"/>
                  <a:gd name="T22" fmla="*/ 15 w 15"/>
                  <a:gd name="T23" fmla="*/ 0 h 13"/>
                  <a:gd name="T24" fmla="*/ 15 w 15"/>
                  <a:gd name="T25" fmla="*/ 0 h 13"/>
                  <a:gd name="T26" fmla="*/ 13 w 15"/>
                  <a:gd name="T27" fmla="*/ 0 h 13"/>
                  <a:gd name="T28" fmla="*/ 11 w 15"/>
                  <a:gd name="T29" fmla="*/ 0 h 13"/>
                  <a:gd name="T30" fmla="*/ 10 w 15"/>
                  <a:gd name="T31" fmla="*/ 0 h 13"/>
                  <a:gd name="T32" fmla="*/ 8 w 15"/>
                  <a:gd name="T33" fmla="*/ 0 h 13"/>
                  <a:gd name="T34" fmla="*/ 6 w 15"/>
                  <a:gd name="T35" fmla="*/ 0 h 13"/>
                  <a:gd name="T36" fmla="*/ 4 w 15"/>
                  <a:gd name="T37" fmla="*/ 2 h 13"/>
                  <a:gd name="T38" fmla="*/ 2 w 15"/>
                  <a:gd name="T39" fmla="*/ 2 h 13"/>
                  <a:gd name="T40" fmla="*/ 2 w 15"/>
                  <a:gd name="T41" fmla="*/ 2 h 13"/>
                  <a:gd name="T42" fmla="*/ 2 w 15"/>
                  <a:gd name="T43" fmla="*/ 2 h 13"/>
                  <a:gd name="T44" fmla="*/ 2 w 15"/>
                  <a:gd name="T45" fmla="*/ 2 h 13"/>
                  <a:gd name="T46" fmla="*/ 0 w 15"/>
                  <a:gd name="T47" fmla="*/ 4 h 13"/>
                  <a:gd name="T48" fmla="*/ 0 w 15"/>
                  <a:gd name="T49" fmla="*/ 4 h 13"/>
                  <a:gd name="T50" fmla="*/ 4 w 15"/>
                  <a:gd name="T51" fmla="*/ 13 h 13"/>
                  <a:gd name="T52" fmla="*/ 8 w 15"/>
                  <a:gd name="T53" fmla="*/ 13 h 13"/>
                  <a:gd name="T54" fmla="*/ 8 w 15"/>
                  <a:gd name="T55" fmla="*/ 13 h 13"/>
                  <a:gd name="T56" fmla="*/ 8 w 15"/>
                  <a:gd name="T57" fmla="*/ 13 h 13"/>
                  <a:gd name="T58" fmla="*/ 10 w 15"/>
                  <a:gd name="T59" fmla="*/ 13 h 13"/>
                  <a:gd name="T60" fmla="*/ 11 w 15"/>
                  <a:gd name="T61" fmla="*/ 13 h 13"/>
                  <a:gd name="T62" fmla="*/ 11 w 15"/>
                  <a:gd name="T63" fmla="*/ 11 h 13"/>
                  <a:gd name="T64" fmla="*/ 13 w 15"/>
                  <a:gd name="T65" fmla="*/ 9 h 13"/>
                  <a:gd name="T66" fmla="*/ 15 w 15"/>
                  <a:gd name="T67" fmla="*/ 7 h 13"/>
                  <a:gd name="T68" fmla="*/ 15 w 15"/>
                  <a:gd name="T69" fmla="*/ 5 h 13"/>
                  <a:gd name="T70" fmla="*/ 15 w 15"/>
                  <a:gd name="T71" fmla="*/ 5 h 13"/>
                  <a:gd name="T72" fmla="*/ 15 w 15"/>
                  <a:gd name="T73" fmla="*/ 4 h 13"/>
                  <a:gd name="T74" fmla="*/ 15 w 15"/>
                  <a:gd name="T75" fmla="*/ 4 h 13"/>
                  <a:gd name="T76" fmla="*/ 15 w 15"/>
                  <a:gd name="T77" fmla="*/ 4 h 13"/>
                  <a:gd name="T78" fmla="*/ 15 w 15"/>
                  <a:gd name="T79" fmla="*/ 5 h 13"/>
                  <a:gd name="T80" fmla="*/ 13 w 15"/>
                  <a:gd name="T81" fmla="*/ 5 h 13"/>
                  <a:gd name="T82" fmla="*/ 13 w 15"/>
                  <a:gd name="T83" fmla="*/ 5 h 13"/>
                  <a:gd name="T84" fmla="*/ 11 w 15"/>
                  <a:gd name="T85" fmla="*/ 7 h 13"/>
                  <a:gd name="T86" fmla="*/ 11 w 15"/>
                  <a:gd name="T87" fmla="*/ 7 h 13"/>
                  <a:gd name="T88" fmla="*/ 10 w 15"/>
                  <a:gd name="T89" fmla="*/ 7 h 13"/>
                  <a:gd name="T90" fmla="*/ 10 w 15"/>
                  <a:gd name="T91" fmla="*/ 7 h 13"/>
                  <a:gd name="T92" fmla="*/ 10 w 15"/>
                  <a:gd name="T93" fmla="*/ 7 h 13"/>
                  <a:gd name="T94" fmla="*/ 8 w 15"/>
                  <a:gd name="T95" fmla="*/ 7 h 13"/>
                  <a:gd name="T96" fmla="*/ 8 w 15"/>
                  <a:gd name="T97" fmla="*/ 7 h 13"/>
                  <a:gd name="T98" fmla="*/ 8 w 15"/>
                  <a:gd name="T99" fmla="*/ 7 h 13"/>
                  <a:gd name="T100" fmla="*/ 6 w 15"/>
                  <a:gd name="T101" fmla="*/ 7 h 13"/>
                  <a:gd name="T102" fmla="*/ 6 w 15"/>
                  <a:gd name="T103" fmla="*/ 7 h 13"/>
                  <a:gd name="T104" fmla="*/ 6 w 15"/>
                  <a:gd name="T105" fmla="*/ 7 h 13"/>
                  <a:gd name="T106" fmla="*/ 6 w 15"/>
                  <a:gd name="T107" fmla="*/ 7 h 13"/>
                  <a:gd name="T108" fmla="*/ 8 w 15"/>
                  <a:gd name="T109" fmla="*/ 5 h 1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5"/>
                  <a:gd name="T166" fmla="*/ 0 h 13"/>
                  <a:gd name="T167" fmla="*/ 15 w 15"/>
                  <a:gd name="T168" fmla="*/ 13 h 1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5" h="13">
                    <a:moveTo>
                      <a:pt x="8" y="5"/>
                    </a:moveTo>
                    <a:lnTo>
                      <a:pt x="8" y="5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B22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02" name="Freeform 306"/>
              <p:cNvSpPr>
                <a:spLocks/>
              </p:cNvSpPr>
              <p:nvPr/>
            </p:nvSpPr>
            <p:spPr bwMode="auto">
              <a:xfrm>
                <a:off x="4494" y="3166"/>
                <a:ext cx="15" cy="13"/>
              </a:xfrm>
              <a:custGeom>
                <a:avLst/>
                <a:gdLst>
                  <a:gd name="T0" fmla="*/ 8 w 15"/>
                  <a:gd name="T1" fmla="*/ 5 h 13"/>
                  <a:gd name="T2" fmla="*/ 8 w 15"/>
                  <a:gd name="T3" fmla="*/ 5 h 13"/>
                  <a:gd name="T4" fmla="*/ 8 w 15"/>
                  <a:gd name="T5" fmla="*/ 5 h 13"/>
                  <a:gd name="T6" fmla="*/ 8 w 15"/>
                  <a:gd name="T7" fmla="*/ 4 h 13"/>
                  <a:gd name="T8" fmla="*/ 10 w 15"/>
                  <a:gd name="T9" fmla="*/ 4 h 13"/>
                  <a:gd name="T10" fmla="*/ 11 w 15"/>
                  <a:gd name="T11" fmla="*/ 4 h 13"/>
                  <a:gd name="T12" fmla="*/ 11 w 15"/>
                  <a:gd name="T13" fmla="*/ 2 h 13"/>
                  <a:gd name="T14" fmla="*/ 13 w 15"/>
                  <a:gd name="T15" fmla="*/ 2 h 13"/>
                  <a:gd name="T16" fmla="*/ 13 w 15"/>
                  <a:gd name="T17" fmla="*/ 2 h 13"/>
                  <a:gd name="T18" fmla="*/ 13 w 15"/>
                  <a:gd name="T19" fmla="*/ 2 h 13"/>
                  <a:gd name="T20" fmla="*/ 13 w 15"/>
                  <a:gd name="T21" fmla="*/ 0 h 13"/>
                  <a:gd name="T22" fmla="*/ 15 w 15"/>
                  <a:gd name="T23" fmla="*/ 0 h 13"/>
                  <a:gd name="T24" fmla="*/ 15 w 15"/>
                  <a:gd name="T25" fmla="*/ 0 h 13"/>
                  <a:gd name="T26" fmla="*/ 15 w 15"/>
                  <a:gd name="T27" fmla="*/ 0 h 13"/>
                  <a:gd name="T28" fmla="*/ 13 w 15"/>
                  <a:gd name="T29" fmla="*/ 0 h 13"/>
                  <a:gd name="T30" fmla="*/ 11 w 15"/>
                  <a:gd name="T31" fmla="*/ 0 h 13"/>
                  <a:gd name="T32" fmla="*/ 10 w 15"/>
                  <a:gd name="T33" fmla="*/ 0 h 13"/>
                  <a:gd name="T34" fmla="*/ 8 w 15"/>
                  <a:gd name="T35" fmla="*/ 0 h 13"/>
                  <a:gd name="T36" fmla="*/ 6 w 15"/>
                  <a:gd name="T37" fmla="*/ 0 h 13"/>
                  <a:gd name="T38" fmla="*/ 4 w 15"/>
                  <a:gd name="T39" fmla="*/ 2 h 13"/>
                  <a:gd name="T40" fmla="*/ 2 w 15"/>
                  <a:gd name="T41" fmla="*/ 2 h 13"/>
                  <a:gd name="T42" fmla="*/ 2 w 15"/>
                  <a:gd name="T43" fmla="*/ 2 h 13"/>
                  <a:gd name="T44" fmla="*/ 2 w 15"/>
                  <a:gd name="T45" fmla="*/ 2 h 13"/>
                  <a:gd name="T46" fmla="*/ 2 w 15"/>
                  <a:gd name="T47" fmla="*/ 2 h 13"/>
                  <a:gd name="T48" fmla="*/ 0 w 15"/>
                  <a:gd name="T49" fmla="*/ 4 h 13"/>
                  <a:gd name="T50" fmla="*/ 0 w 15"/>
                  <a:gd name="T51" fmla="*/ 4 h 13"/>
                  <a:gd name="T52" fmla="*/ 4 w 15"/>
                  <a:gd name="T53" fmla="*/ 13 h 13"/>
                  <a:gd name="T54" fmla="*/ 8 w 15"/>
                  <a:gd name="T55" fmla="*/ 13 h 13"/>
                  <a:gd name="T56" fmla="*/ 8 w 15"/>
                  <a:gd name="T57" fmla="*/ 13 h 13"/>
                  <a:gd name="T58" fmla="*/ 8 w 15"/>
                  <a:gd name="T59" fmla="*/ 13 h 13"/>
                  <a:gd name="T60" fmla="*/ 10 w 15"/>
                  <a:gd name="T61" fmla="*/ 13 h 13"/>
                  <a:gd name="T62" fmla="*/ 11 w 15"/>
                  <a:gd name="T63" fmla="*/ 13 h 13"/>
                  <a:gd name="T64" fmla="*/ 11 w 15"/>
                  <a:gd name="T65" fmla="*/ 11 h 13"/>
                  <a:gd name="T66" fmla="*/ 13 w 15"/>
                  <a:gd name="T67" fmla="*/ 9 h 13"/>
                  <a:gd name="T68" fmla="*/ 15 w 15"/>
                  <a:gd name="T69" fmla="*/ 7 h 13"/>
                  <a:gd name="T70" fmla="*/ 15 w 15"/>
                  <a:gd name="T71" fmla="*/ 5 h 13"/>
                  <a:gd name="T72" fmla="*/ 15 w 15"/>
                  <a:gd name="T73" fmla="*/ 5 h 13"/>
                  <a:gd name="T74" fmla="*/ 15 w 15"/>
                  <a:gd name="T75" fmla="*/ 4 h 13"/>
                  <a:gd name="T76" fmla="*/ 15 w 15"/>
                  <a:gd name="T77" fmla="*/ 4 h 13"/>
                  <a:gd name="T78" fmla="*/ 15 w 15"/>
                  <a:gd name="T79" fmla="*/ 4 h 13"/>
                  <a:gd name="T80" fmla="*/ 15 w 15"/>
                  <a:gd name="T81" fmla="*/ 5 h 13"/>
                  <a:gd name="T82" fmla="*/ 13 w 15"/>
                  <a:gd name="T83" fmla="*/ 5 h 13"/>
                  <a:gd name="T84" fmla="*/ 13 w 15"/>
                  <a:gd name="T85" fmla="*/ 5 h 13"/>
                  <a:gd name="T86" fmla="*/ 11 w 15"/>
                  <a:gd name="T87" fmla="*/ 7 h 13"/>
                  <a:gd name="T88" fmla="*/ 11 w 15"/>
                  <a:gd name="T89" fmla="*/ 7 h 13"/>
                  <a:gd name="T90" fmla="*/ 10 w 15"/>
                  <a:gd name="T91" fmla="*/ 7 h 13"/>
                  <a:gd name="T92" fmla="*/ 10 w 15"/>
                  <a:gd name="T93" fmla="*/ 7 h 13"/>
                  <a:gd name="T94" fmla="*/ 10 w 15"/>
                  <a:gd name="T95" fmla="*/ 7 h 13"/>
                  <a:gd name="T96" fmla="*/ 8 w 15"/>
                  <a:gd name="T97" fmla="*/ 7 h 13"/>
                  <a:gd name="T98" fmla="*/ 8 w 15"/>
                  <a:gd name="T99" fmla="*/ 7 h 13"/>
                  <a:gd name="T100" fmla="*/ 8 w 15"/>
                  <a:gd name="T101" fmla="*/ 7 h 13"/>
                  <a:gd name="T102" fmla="*/ 6 w 15"/>
                  <a:gd name="T103" fmla="*/ 7 h 13"/>
                  <a:gd name="T104" fmla="*/ 6 w 15"/>
                  <a:gd name="T105" fmla="*/ 7 h 13"/>
                  <a:gd name="T106" fmla="*/ 6 w 15"/>
                  <a:gd name="T107" fmla="*/ 7 h 13"/>
                  <a:gd name="T108" fmla="*/ 6 w 15"/>
                  <a:gd name="T109" fmla="*/ 7 h 13"/>
                  <a:gd name="T110" fmla="*/ 8 w 15"/>
                  <a:gd name="T111" fmla="*/ 5 h 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5"/>
                  <a:gd name="T169" fmla="*/ 0 h 13"/>
                  <a:gd name="T170" fmla="*/ 15 w 15"/>
                  <a:gd name="T171" fmla="*/ 13 h 13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5" h="13">
                    <a:moveTo>
                      <a:pt x="8" y="5"/>
                    </a:moveTo>
                    <a:lnTo>
                      <a:pt x="8" y="5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8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03" name="Freeform 307"/>
              <p:cNvSpPr>
                <a:spLocks/>
              </p:cNvSpPr>
              <p:nvPr/>
            </p:nvSpPr>
            <p:spPr bwMode="auto">
              <a:xfrm>
                <a:off x="4494" y="3168"/>
                <a:ext cx="6" cy="11"/>
              </a:xfrm>
              <a:custGeom>
                <a:avLst/>
                <a:gdLst>
                  <a:gd name="T0" fmla="*/ 0 w 6"/>
                  <a:gd name="T1" fmla="*/ 2 h 11"/>
                  <a:gd name="T2" fmla="*/ 0 w 6"/>
                  <a:gd name="T3" fmla="*/ 2 h 11"/>
                  <a:gd name="T4" fmla="*/ 0 w 6"/>
                  <a:gd name="T5" fmla="*/ 2 h 11"/>
                  <a:gd name="T6" fmla="*/ 2 w 6"/>
                  <a:gd name="T7" fmla="*/ 2 h 11"/>
                  <a:gd name="T8" fmla="*/ 2 w 6"/>
                  <a:gd name="T9" fmla="*/ 0 h 11"/>
                  <a:gd name="T10" fmla="*/ 6 w 6"/>
                  <a:gd name="T11" fmla="*/ 11 h 11"/>
                  <a:gd name="T12" fmla="*/ 6 w 6"/>
                  <a:gd name="T13" fmla="*/ 11 h 11"/>
                  <a:gd name="T14" fmla="*/ 0 w 6"/>
                  <a:gd name="T15" fmla="*/ 2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11"/>
                  <a:gd name="T26" fmla="*/ 6 w 6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11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" y="1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C0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04" name="Freeform 308"/>
              <p:cNvSpPr>
                <a:spLocks/>
              </p:cNvSpPr>
              <p:nvPr/>
            </p:nvSpPr>
            <p:spPr bwMode="auto">
              <a:xfrm>
                <a:off x="4502" y="3173"/>
                <a:ext cx="7" cy="6"/>
              </a:xfrm>
              <a:custGeom>
                <a:avLst/>
                <a:gdLst>
                  <a:gd name="T0" fmla="*/ 0 w 7"/>
                  <a:gd name="T1" fmla="*/ 6 h 6"/>
                  <a:gd name="T2" fmla="*/ 0 w 7"/>
                  <a:gd name="T3" fmla="*/ 6 h 6"/>
                  <a:gd name="T4" fmla="*/ 0 w 7"/>
                  <a:gd name="T5" fmla="*/ 4 h 6"/>
                  <a:gd name="T6" fmla="*/ 2 w 7"/>
                  <a:gd name="T7" fmla="*/ 4 h 6"/>
                  <a:gd name="T8" fmla="*/ 3 w 7"/>
                  <a:gd name="T9" fmla="*/ 2 h 6"/>
                  <a:gd name="T10" fmla="*/ 3 w 7"/>
                  <a:gd name="T11" fmla="*/ 2 h 6"/>
                  <a:gd name="T12" fmla="*/ 5 w 7"/>
                  <a:gd name="T13" fmla="*/ 0 h 6"/>
                  <a:gd name="T14" fmla="*/ 5 w 7"/>
                  <a:gd name="T15" fmla="*/ 0 h 6"/>
                  <a:gd name="T16" fmla="*/ 7 w 7"/>
                  <a:gd name="T17" fmla="*/ 0 h 6"/>
                  <a:gd name="T18" fmla="*/ 5 w 7"/>
                  <a:gd name="T19" fmla="*/ 0 h 6"/>
                  <a:gd name="T20" fmla="*/ 5 w 7"/>
                  <a:gd name="T21" fmla="*/ 2 h 6"/>
                  <a:gd name="T22" fmla="*/ 3 w 7"/>
                  <a:gd name="T23" fmla="*/ 2 h 6"/>
                  <a:gd name="T24" fmla="*/ 2 w 7"/>
                  <a:gd name="T25" fmla="*/ 4 h 6"/>
                  <a:gd name="T26" fmla="*/ 0 w 7"/>
                  <a:gd name="T27" fmla="*/ 6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E1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05" name="Freeform 309"/>
              <p:cNvSpPr>
                <a:spLocks/>
              </p:cNvSpPr>
              <p:nvPr/>
            </p:nvSpPr>
            <p:spPr bwMode="auto">
              <a:xfrm>
                <a:off x="4498" y="3166"/>
                <a:ext cx="9" cy="4"/>
              </a:xfrm>
              <a:custGeom>
                <a:avLst/>
                <a:gdLst>
                  <a:gd name="T0" fmla="*/ 0 w 9"/>
                  <a:gd name="T1" fmla="*/ 4 h 4"/>
                  <a:gd name="T2" fmla="*/ 0 w 9"/>
                  <a:gd name="T3" fmla="*/ 4 h 4"/>
                  <a:gd name="T4" fmla="*/ 0 w 9"/>
                  <a:gd name="T5" fmla="*/ 4 h 4"/>
                  <a:gd name="T6" fmla="*/ 2 w 9"/>
                  <a:gd name="T7" fmla="*/ 4 h 4"/>
                  <a:gd name="T8" fmla="*/ 4 w 9"/>
                  <a:gd name="T9" fmla="*/ 2 h 4"/>
                  <a:gd name="T10" fmla="*/ 6 w 9"/>
                  <a:gd name="T11" fmla="*/ 2 h 4"/>
                  <a:gd name="T12" fmla="*/ 7 w 9"/>
                  <a:gd name="T13" fmla="*/ 2 h 4"/>
                  <a:gd name="T14" fmla="*/ 7 w 9"/>
                  <a:gd name="T15" fmla="*/ 0 h 4"/>
                  <a:gd name="T16" fmla="*/ 9 w 9"/>
                  <a:gd name="T17" fmla="*/ 0 h 4"/>
                  <a:gd name="T18" fmla="*/ 9 w 9"/>
                  <a:gd name="T19" fmla="*/ 0 h 4"/>
                  <a:gd name="T20" fmla="*/ 7 w 9"/>
                  <a:gd name="T21" fmla="*/ 0 h 4"/>
                  <a:gd name="T22" fmla="*/ 7 w 9"/>
                  <a:gd name="T23" fmla="*/ 2 h 4"/>
                  <a:gd name="T24" fmla="*/ 6 w 9"/>
                  <a:gd name="T25" fmla="*/ 2 h 4"/>
                  <a:gd name="T26" fmla="*/ 6 w 9"/>
                  <a:gd name="T27" fmla="*/ 2 h 4"/>
                  <a:gd name="T28" fmla="*/ 4 w 9"/>
                  <a:gd name="T29" fmla="*/ 2 h 4"/>
                  <a:gd name="T30" fmla="*/ 4 w 9"/>
                  <a:gd name="T31" fmla="*/ 4 h 4"/>
                  <a:gd name="T32" fmla="*/ 2 w 9"/>
                  <a:gd name="T33" fmla="*/ 4 h 4"/>
                  <a:gd name="T34" fmla="*/ 2 w 9"/>
                  <a:gd name="T35" fmla="*/ 4 h 4"/>
                  <a:gd name="T36" fmla="*/ 0 w 9"/>
                  <a:gd name="T37" fmla="*/ 4 h 4"/>
                  <a:gd name="T38" fmla="*/ 0 w 9"/>
                  <a:gd name="T39" fmla="*/ 4 h 4"/>
                  <a:gd name="T40" fmla="*/ 0 w 9"/>
                  <a:gd name="T41" fmla="*/ 4 h 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"/>
                  <a:gd name="T64" fmla="*/ 0 h 4"/>
                  <a:gd name="T65" fmla="*/ 9 w 9"/>
                  <a:gd name="T66" fmla="*/ 4 h 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E1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06" name="Freeform 310"/>
              <p:cNvSpPr>
                <a:spLocks/>
              </p:cNvSpPr>
              <p:nvPr/>
            </p:nvSpPr>
            <p:spPr bwMode="auto">
              <a:xfrm>
                <a:off x="4502" y="3173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0 h 2"/>
                  <a:gd name="T4" fmla="*/ 3 w 5"/>
                  <a:gd name="T5" fmla="*/ 0 h 2"/>
                  <a:gd name="T6" fmla="*/ 3 w 5"/>
                  <a:gd name="T7" fmla="*/ 0 h 2"/>
                  <a:gd name="T8" fmla="*/ 2 w 5"/>
                  <a:gd name="T9" fmla="*/ 2 h 2"/>
                  <a:gd name="T10" fmla="*/ 0 w 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2"/>
                  <a:gd name="T20" fmla="*/ 5 w 5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2">
                    <a:moveTo>
                      <a:pt x="0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BF3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107" name="Freeform 311"/>
              <p:cNvSpPr>
                <a:spLocks/>
              </p:cNvSpPr>
              <p:nvPr/>
            </p:nvSpPr>
            <p:spPr bwMode="auto">
              <a:xfrm>
                <a:off x="4498" y="3166"/>
                <a:ext cx="6" cy="2"/>
              </a:xfrm>
              <a:custGeom>
                <a:avLst/>
                <a:gdLst>
                  <a:gd name="T0" fmla="*/ 0 w 6"/>
                  <a:gd name="T1" fmla="*/ 2 h 2"/>
                  <a:gd name="T2" fmla="*/ 6 w 6"/>
                  <a:gd name="T3" fmla="*/ 0 h 2"/>
                  <a:gd name="T4" fmla="*/ 6 w 6"/>
                  <a:gd name="T5" fmla="*/ 0 h 2"/>
                  <a:gd name="T6" fmla="*/ 6 w 6"/>
                  <a:gd name="T7" fmla="*/ 0 h 2"/>
                  <a:gd name="T8" fmla="*/ 4 w 6"/>
                  <a:gd name="T9" fmla="*/ 0 h 2"/>
                  <a:gd name="T10" fmla="*/ 4 w 6"/>
                  <a:gd name="T11" fmla="*/ 0 h 2"/>
                  <a:gd name="T12" fmla="*/ 4 w 6"/>
                  <a:gd name="T13" fmla="*/ 2 h 2"/>
                  <a:gd name="T14" fmla="*/ 2 w 6"/>
                  <a:gd name="T15" fmla="*/ 2 h 2"/>
                  <a:gd name="T16" fmla="*/ 2 w 6"/>
                  <a:gd name="T17" fmla="*/ 2 h 2"/>
                  <a:gd name="T18" fmla="*/ 0 w 6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2"/>
                  <a:gd name="T32" fmla="*/ 6 w 6"/>
                  <a:gd name="T33" fmla="*/ 2 h 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2">
                    <a:moveTo>
                      <a:pt x="0" y="2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BF3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3810" name="Group 312"/>
            <p:cNvGrpSpPr>
              <a:grpSpLocks/>
            </p:cNvGrpSpPr>
            <p:nvPr/>
          </p:nvGrpSpPr>
          <p:grpSpPr bwMode="auto">
            <a:xfrm>
              <a:off x="1910" y="3648"/>
              <a:ext cx="467" cy="77"/>
              <a:chOff x="3652" y="2991"/>
              <a:chExt cx="899" cy="233"/>
            </a:xfrm>
          </p:grpSpPr>
          <p:sp>
            <p:nvSpPr>
              <p:cNvPr id="33812" name="Freeform 313"/>
              <p:cNvSpPr>
                <a:spLocks/>
              </p:cNvSpPr>
              <p:nvPr/>
            </p:nvSpPr>
            <p:spPr bwMode="auto">
              <a:xfrm>
                <a:off x="3763" y="2991"/>
                <a:ext cx="56" cy="69"/>
              </a:xfrm>
              <a:custGeom>
                <a:avLst/>
                <a:gdLst>
                  <a:gd name="T0" fmla="*/ 56 w 56"/>
                  <a:gd name="T1" fmla="*/ 42 h 69"/>
                  <a:gd name="T2" fmla="*/ 36 w 56"/>
                  <a:gd name="T3" fmla="*/ 42 h 69"/>
                  <a:gd name="T4" fmla="*/ 36 w 56"/>
                  <a:gd name="T5" fmla="*/ 69 h 69"/>
                  <a:gd name="T6" fmla="*/ 0 w 56"/>
                  <a:gd name="T7" fmla="*/ 69 h 69"/>
                  <a:gd name="T8" fmla="*/ 24 w 56"/>
                  <a:gd name="T9" fmla="*/ 3 h 69"/>
                  <a:gd name="T10" fmla="*/ 49 w 56"/>
                  <a:gd name="T11" fmla="*/ 0 h 69"/>
                  <a:gd name="T12" fmla="*/ 56 w 56"/>
                  <a:gd name="T13" fmla="*/ 42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"/>
                  <a:gd name="T22" fmla="*/ 0 h 69"/>
                  <a:gd name="T23" fmla="*/ 56 w 56"/>
                  <a:gd name="T24" fmla="*/ 69 h 6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" h="69">
                    <a:moveTo>
                      <a:pt x="56" y="42"/>
                    </a:moveTo>
                    <a:lnTo>
                      <a:pt x="36" y="42"/>
                    </a:lnTo>
                    <a:lnTo>
                      <a:pt x="36" y="69"/>
                    </a:lnTo>
                    <a:lnTo>
                      <a:pt x="0" y="69"/>
                    </a:lnTo>
                    <a:lnTo>
                      <a:pt x="24" y="3"/>
                    </a:lnTo>
                    <a:lnTo>
                      <a:pt x="49" y="0"/>
                    </a:lnTo>
                    <a:lnTo>
                      <a:pt x="56" y="42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13" name="Freeform 314"/>
              <p:cNvSpPr>
                <a:spLocks/>
              </p:cNvSpPr>
              <p:nvPr/>
            </p:nvSpPr>
            <p:spPr bwMode="auto">
              <a:xfrm>
                <a:off x="3763" y="2991"/>
                <a:ext cx="56" cy="69"/>
              </a:xfrm>
              <a:custGeom>
                <a:avLst/>
                <a:gdLst>
                  <a:gd name="T0" fmla="*/ 56 w 56"/>
                  <a:gd name="T1" fmla="*/ 42 h 69"/>
                  <a:gd name="T2" fmla="*/ 36 w 56"/>
                  <a:gd name="T3" fmla="*/ 42 h 69"/>
                  <a:gd name="T4" fmla="*/ 36 w 56"/>
                  <a:gd name="T5" fmla="*/ 69 h 69"/>
                  <a:gd name="T6" fmla="*/ 0 w 56"/>
                  <a:gd name="T7" fmla="*/ 69 h 69"/>
                  <a:gd name="T8" fmla="*/ 24 w 56"/>
                  <a:gd name="T9" fmla="*/ 3 h 69"/>
                  <a:gd name="T10" fmla="*/ 49 w 56"/>
                  <a:gd name="T11" fmla="*/ 0 h 69"/>
                  <a:gd name="T12" fmla="*/ 56 w 56"/>
                  <a:gd name="T13" fmla="*/ 42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"/>
                  <a:gd name="T22" fmla="*/ 0 h 69"/>
                  <a:gd name="T23" fmla="*/ 56 w 56"/>
                  <a:gd name="T24" fmla="*/ 69 h 6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" h="69">
                    <a:moveTo>
                      <a:pt x="56" y="42"/>
                    </a:moveTo>
                    <a:lnTo>
                      <a:pt x="36" y="42"/>
                    </a:lnTo>
                    <a:lnTo>
                      <a:pt x="36" y="69"/>
                    </a:lnTo>
                    <a:lnTo>
                      <a:pt x="0" y="69"/>
                    </a:lnTo>
                    <a:lnTo>
                      <a:pt x="24" y="3"/>
                    </a:lnTo>
                    <a:lnTo>
                      <a:pt x="49" y="0"/>
                    </a:lnTo>
                    <a:lnTo>
                      <a:pt x="56" y="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14" name="Freeform 315"/>
              <p:cNvSpPr>
                <a:spLocks/>
              </p:cNvSpPr>
              <p:nvPr/>
            </p:nvSpPr>
            <p:spPr bwMode="auto">
              <a:xfrm>
                <a:off x="3725" y="3033"/>
                <a:ext cx="121" cy="90"/>
              </a:xfrm>
              <a:custGeom>
                <a:avLst/>
                <a:gdLst>
                  <a:gd name="T0" fmla="*/ 119 w 121"/>
                  <a:gd name="T1" fmla="*/ 79 h 90"/>
                  <a:gd name="T2" fmla="*/ 115 w 121"/>
                  <a:gd name="T3" fmla="*/ 62 h 90"/>
                  <a:gd name="T4" fmla="*/ 113 w 121"/>
                  <a:gd name="T5" fmla="*/ 45 h 90"/>
                  <a:gd name="T6" fmla="*/ 109 w 121"/>
                  <a:gd name="T7" fmla="*/ 28 h 90"/>
                  <a:gd name="T8" fmla="*/ 107 w 121"/>
                  <a:gd name="T9" fmla="*/ 12 h 90"/>
                  <a:gd name="T10" fmla="*/ 104 w 121"/>
                  <a:gd name="T11" fmla="*/ 0 h 90"/>
                  <a:gd name="T12" fmla="*/ 96 w 121"/>
                  <a:gd name="T13" fmla="*/ 0 h 90"/>
                  <a:gd name="T14" fmla="*/ 89 w 121"/>
                  <a:gd name="T15" fmla="*/ 0 h 90"/>
                  <a:gd name="T16" fmla="*/ 79 w 121"/>
                  <a:gd name="T17" fmla="*/ 0 h 90"/>
                  <a:gd name="T18" fmla="*/ 72 w 121"/>
                  <a:gd name="T19" fmla="*/ 0 h 90"/>
                  <a:gd name="T20" fmla="*/ 66 w 121"/>
                  <a:gd name="T21" fmla="*/ 0 h 90"/>
                  <a:gd name="T22" fmla="*/ 66 w 121"/>
                  <a:gd name="T23" fmla="*/ 10 h 90"/>
                  <a:gd name="T24" fmla="*/ 66 w 121"/>
                  <a:gd name="T25" fmla="*/ 21 h 90"/>
                  <a:gd name="T26" fmla="*/ 62 w 121"/>
                  <a:gd name="T27" fmla="*/ 27 h 90"/>
                  <a:gd name="T28" fmla="*/ 57 w 121"/>
                  <a:gd name="T29" fmla="*/ 27 h 90"/>
                  <a:gd name="T30" fmla="*/ 51 w 121"/>
                  <a:gd name="T31" fmla="*/ 27 h 90"/>
                  <a:gd name="T32" fmla="*/ 45 w 121"/>
                  <a:gd name="T33" fmla="*/ 27 h 90"/>
                  <a:gd name="T34" fmla="*/ 38 w 121"/>
                  <a:gd name="T35" fmla="*/ 27 h 90"/>
                  <a:gd name="T36" fmla="*/ 32 w 121"/>
                  <a:gd name="T37" fmla="*/ 27 h 90"/>
                  <a:gd name="T38" fmla="*/ 28 w 121"/>
                  <a:gd name="T39" fmla="*/ 32 h 90"/>
                  <a:gd name="T40" fmla="*/ 27 w 121"/>
                  <a:gd name="T41" fmla="*/ 40 h 90"/>
                  <a:gd name="T42" fmla="*/ 25 w 121"/>
                  <a:gd name="T43" fmla="*/ 45 h 90"/>
                  <a:gd name="T44" fmla="*/ 23 w 121"/>
                  <a:gd name="T45" fmla="*/ 51 h 90"/>
                  <a:gd name="T46" fmla="*/ 21 w 121"/>
                  <a:gd name="T47" fmla="*/ 56 h 90"/>
                  <a:gd name="T48" fmla="*/ 17 w 121"/>
                  <a:gd name="T49" fmla="*/ 60 h 90"/>
                  <a:gd name="T50" fmla="*/ 13 w 121"/>
                  <a:gd name="T51" fmla="*/ 60 h 90"/>
                  <a:gd name="T52" fmla="*/ 10 w 121"/>
                  <a:gd name="T53" fmla="*/ 60 h 90"/>
                  <a:gd name="T54" fmla="*/ 8 w 121"/>
                  <a:gd name="T55" fmla="*/ 66 h 90"/>
                  <a:gd name="T56" fmla="*/ 6 w 121"/>
                  <a:gd name="T57" fmla="*/ 71 h 90"/>
                  <a:gd name="T58" fmla="*/ 4 w 121"/>
                  <a:gd name="T59" fmla="*/ 77 h 90"/>
                  <a:gd name="T60" fmla="*/ 2 w 121"/>
                  <a:gd name="T61" fmla="*/ 82 h 90"/>
                  <a:gd name="T62" fmla="*/ 0 w 121"/>
                  <a:gd name="T63" fmla="*/ 88 h 90"/>
                  <a:gd name="T64" fmla="*/ 8 w 121"/>
                  <a:gd name="T65" fmla="*/ 90 h 90"/>
                  <a:gd name="T66" fmla="*/ 19 w 121"/>
                  <a:gd name="T67" fmla="*/ 90 h 90"/>
                  <a:gd name="T68" fmla="*/ 30 w 121"/>
                  <a:gd name="T69" fmla="*/ 90 h 90"/>
                  <a:gd name="T70" fmla="*/ 42 w 121"/>
                  <a:gd name="T71" fmla="*/ 90 h 90"/>
                  <a:gd name="T72" fmla="*/ 53 w 121"/>
                  <a:gd name="T73" fmla="*/ 90 h 90"/>
                  <a:gd name="T74" fmla="*/ 64 w 121"/>
                  <a:gd name="T75" fmla="*/ 90 h 90"/>
                  <a:gd name="T76" fmla="*/ 75 w 121"/>
                  <a:gd name="T77" fmla="*/ 90 h 90"/>
                  <a:gd name="T78" fmla="*/ 87 w 121"/>
                  <a:gd name="T79" fmla="*/ 90 h 90"/>
                  <a:gd name="T80" fmla="*/ 98 w 121"/>
                  <a:gd name="T81" fmla="*/ 90 h 90"/>
                  <a:gd name="T82" fmla="*/ 109 w 121"/>
                  <a:gd name="T83" fmla="*/ 90 h 90"/>
                  <a:gd name="T84" fmla="*/ 121 w 121"/>
                  <a:gd name="T85" fmla="*/ 90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1"/>
                  <a:gd name="T130" fmla="*/ 0 h 90"/>
                  <a:gd name="T131" fmla="*/ 121 w 121"/>
                  <a:gd name="T132" fmla="*/ 90 h 9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1" h="90">
                    <a:moveTo>
                      <a:pt x="121" y="90"/>
                    </a:moveTo>
                    <a:lnTo>
                      <a:pt x="119" y="84"/>
                    </a:lnTo>
                    <a:lnTo>
                      <a:pt x="119" y="79"/>
                    </a:lnTo>
                    <a:lnTo>
                      <a:pt x="117" y="73"/>
                    </a:lnTo>
                    <a:lnTo>
                      <a:pt x="117" y="68"/>
                    </a:lnTo>
                    <a:lnTo>
                      <a:pt x="115" y="62"/>
                    </a:lnTo>
                    <a:lnTo>
                      <a:pt x="115" y="56"/>
                    </a:lnTo>
                    <a:lnTo>
                      <a:pt x="113" y="51"/>
                    </a:lnTo>
                    <a:lnTo>
                      <a:pt x="113" y="45"/>
                    </a:lnTo>
                    <a:lnTo>
                      <a:pt x="111" y="40"/>
                    </a:lnTo>
                    <a:lnTo>
                      <a:pt x="111" y="34"/>
                    </a:lnTo>
                    <a:lnTo>
                      <a:pt x="109" y="28"/>
                    </a:lnTo>
                    <a:lnTo>
                      <a:pt x="109" y="23"/>
                    </a:lnTo>
                    <a:lnTo>
                      <a:pt x="107" y="17"/>
                    </a:lnTo>
                    <a:lnTo>
                      <a:pt x="107" y="12"/>
                    </a:lnTo>
                    <a:lnTo>
                      <a:pt x="106" y="6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92" y="0"/>
                    </a:lnTo>
                    <a:lnTo>
                      <a:pt x="90" y="0"/>
                    </a:lnTo>
                    <a:lnTo>
                      <a:pt x="89" y="0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0"/>
                    </a:lnTo>
                    <a:lnTo>
                      <a:pt x="66" y="4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4"/>
                    </a:lnTo>
                    <a:lnTo>
                      <a:pt x="66" y="17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6" y="27"/>
                    </a:lnTo>
                    <a:lnTo>
                      <a:pt x="62" y="27"/>
                    </a:lnTo>
                    <a:lnTo>
                      <a:pt x="60" y="27"/>
                    </a:lnTo>
                    <a:lnTo>
                      <a:pt x="59" y="27"/>
                    </a:lnTo>
                    <a:lnTo>
                      <a:pt x="57" y="27"/>
                    </a:lnTo>
                    <a:lnTo>
                      <a:pt x="55" y="27"/>
                    </a:lnTo>
                    <a:lnTo>
                      <a:pt x="53" y="27"/>
                    </a:lnTo>
                    <a:lnTo>
                      <a:pt x="51" y="27"/>
                    </a:lnTo>
                    <a:lnTo>
                      <a:pt x="49" y="27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43" y="27"/>
                    </a:lnTo>
                    <a:lnTo>
                      <a:pt x="40" y="27"/>
                    </a:lnTo>
                    <a:lnTo>
                      <a:pt x="38" y="27"/>
                    </a:lnTo>
                    <a:lnTo>
                      <a:pt x="36" y="27"/>
                    </a:lnTo>
                    <a:lnTo>
                      <a:pt x="34" y="27"/>
                    </a:lnTo>
                    <a:lnTo>
                      <a:pt x="32" y="27"/>
                    </a:lnTo>
                    <a:lnTo>
                      <a:pt x="30" y="28"/>
                    </a:lnTo>
                    <a:lnTo>
                      <a:pt x="30" y="30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8" y="38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7" y="43"/>
                    </a:lnTo>
                    <a:lnTo>
                      <a:pt x="25" y="45"/>
                    </a:lnTo>
                    <a:lnTo>
                      <a:pt x="25" y="47"/>
                    </a:lnTo>
                    <a:lnTo>
                      <a:pt x="23" y="49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19" y="60"/>
                    </a:lnTo>
                    <a:lnTo>
                      <a:pt x="17" y="60"/>
                    </a:lnTo>
                    <a:lnTo>
                      <a:pt x="15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10" y="64"/>
                    </a:lnTo>
                    <a:lnTo>
                      <a:pt x="8" y="66"/>
                    </a:lnTo>
                    <a:lnTo>
                      <a:pt x="8" y="68"/>
                    </a:lnTo>
                    <a:lnTo>
                      <a:pt x="8" y="69"/>
                    </a:lnTo>
                    <a:lnTo>
                      <a:pt x="6" y="71"/>
                    </a:lnTo>
                    <a:lnTo>
                      <a:pt x="6" y="73"/>
                    </a:lnTo>
                    <a:lnTo>
                      <a:pt x="6" y="75"/>
                    </a:lnTo>
                    <a:lnTo>
                      <a:pt x="4" y="77"/>
                    </a:lnTo>
                    <a:lnTo>
                      <a:pt x="4" y="79"/>
                    </a:lnTo>
                    <a:lnTo>
                      <a:pt x="4" y="81"/>
                    </a:lnTo>
                    <a:lnTo>
                      <a:pt x="2" y="82"/>
                    </a:lnTo>
                    <a:lnTo>
                      <a:pt x="2" y="84"/>
                    </a:lnTo>
                    <a:lnTo>
                      <a:pt x="2" y="86"/>
                    </a:lnTo>
                    <a:lnTo>
                      <a:pt x="0" y="88"/>
                    </a:lnTo>
                    <a:lnTo>
                      <a:pt x="0" y="90"/>
                    </a:lnTo>
                    <a:lnTo>
                      <a:pt x="4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5" y="90"/>
                    </a:lnTo>
                    <a:lnTo>
                      <a:pt x="19" y="90"/>
                    </a:lnTo>
                    <a:lnTo>
                      <a:pt x="23" y="90"/>
                    </a:lnTo>
                    <a:lnTo>
                      <a:pt x="27" y="90"/>
                    </a:lnTo>
                    <a:lnTo>
                      <a:pt x="30" y="90"/>
                    </a:lnTo>
                    <a:lnTo>
                      <a:pt x="34" y="90"/>
                    </a:lnTo>
                    <a:lnTo>
                      <a:pt x="38" y="90"/>
                    </a:lnTo>
                    <a:lnTo>
                      <a:pt x="42" y="90"/>
                    </a:lnTo>
                    <a:lnTo>
                      <a:pt x="45" y="90"/>
                    </a:lnTo>
                    <a:lnTo>
                      <a:pt x="49" y="90"/>
                    </a:lnTo>
                    <a:lnTo>
                      <a:pt x="53" y="90"/>
                    </a:lnTo>
                    <a:lnTo>
                      <a:pt x="57" y="90"/>
                    </a:lnTo>
                    <a:lnTo>
                      <a:pt x="60" y="90"/>
                    </a:lnTo>
                    <a:lnTo>
                      <a:pt x="64" y="90"/>
                    </a:lnTo>
                    <a:lnTo>
                      <a:pt x="68" y="90"/>
                    </a:lnTo>
                    <a:lnTo>
                      <a:pt x="72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87" y="90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98" y="90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0"/>
                    </a:lnTo>
                    <a:lnTo>
                      <a:pt x="121" y="9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15" name="Freeform 316"/>
              <p:cNvSpPr>
                <a:spLocks/>
              </p:cNvSpPr>
              <p:nvPr/>
            </p:nvSpPr>
            <p:spPr bwMode="auto">
              <a:xfrm>
                <a:off x="3725" y="3033"/>
                <a:ext cx="121" cy="90"/>
              </a:xfrm>
              <a:custGeom>
                <a:avLst/>
                <a:gdLst>
                  <a:gd name="T0" fmla="*/ 119 w 121"/>
                  <a:gd name="T1" fmla="*/ 84 h 90"/>
                  <a:gd name="T2" fmla="*/ 117 w 121"/>
                  <a:gd name="T3" fmla="*/ 68 h 90"/>
                  <a:gd name="T4" fmla="*/ 113 w 121"/>
                  <a:gd name="T5" fmla="*/ 51 h 90"/>
                  <a:gd name="T6" fmla="*/ 111 w 121"/>
                  <a:gd name="T7" fmla="*/ 34 h 90"/>
                  <a:gd name="T8" fmla="*/ 107 w 121"/>
                  <a:gd name="T9" fmla="*/ 17 h 90"/>
                  <a:gd name="T10" fmla="*/ 106 w 121"/>
                  <a:gd name="T11" fmla="*/ 0 h 90"/>
                  <a:gd name="T12" fmla="*/ 98 w 121"/>
                  <a:gd name="T13" fmla="*/ 0 h 90"/>
                  <a:gd name="T14" fmla="*/ 90 w 121"/>
                  <a:gd name="T15" fmla="*/ 0 h 90"/>
                  <a:gd name="T16" fmla="*/ 83 w 121"/>
                  <a:gd name="T17" fmla="*/ 0 h 90"/>
                  <a:gd name="T18" fmla="*/ 75 w 121"/>
                  <a:gd name="T19" fmla="*/ 0 h 90"/>
                  <a:gd name="T20" fmla="*/ 68 w 121"/>
                  <a:gd name="T21" fmla="*/ 0 h 90"/>
                  <a:gd name="T22" fmla="*/ 66 w 121"/>
                  <a:gd name="T23" fmla="*/ 8 h 90"/>
                  <a:gd name="T24" fmla="*/ 66 w 121"/>
                  <a:gd name="T25" fmla="*/ 17 h 90"/>
                  <a:gd name="T26" fmla="*/ 66 w 121"/>
                  <a:gd name="T27" fmla="*/ 27 h 90"/>
                  <a:gd name="T28" fmla="*/ 59 w 121"/>
                  <a:gd name="T29" fmla="*/ 27 h 90"/>
                  <a:gd name="T30" fmla="*/ 53 w 121"/>
                  <a:gd name="T31" fmla="*/ 27 h 90"/>
                  <a:gd name="T32" fmla="*/ 47 w 121"/>
                  <a:gd name="T33" fmla="*/ 27 h 90"/>
                  <a:gd name="T34" fmla="*/ 40 w 121"/>
                  <a:gd name="T35" fmla="*/ 27 h 90"/>
                  <a:gd name="T36" fmla="*/ 34 w 121"/>
                  <a:gd name="T37" fmla="*/ 27 h 90"/>
                  <a:gd name="T38" fmla="*/ 30 w 121"/>
                  <a:gd name="T39" fmla="*/ 30 h 90"/>
                  <a:gd name="T40" fmla="*/ 28 w 121"/>
                  <a:gd name="T41" fmla="*/ 38 h 90"/>
                  <a:gd name="T42" fmla="*/ 27 w 121"/>
                  <a:gd name="T43" fmla="*/ 43 h 90"/>
                  <a:gd name="T44" fmla="*/ 23 w 121"/>
                  <a:gd name="T45" fmla="*/ 49 h 90"/>
                  <a:gd name="T46" fmla="*/ 21 w 121"/>
                  <a:gd name="T47" fmla="*/ 55 h 90"/>
                  <a:gd name="T48" fmla="*/ 19 w 121"/>
                  <a:gd name="T49" fmla="*/ 60 h 90"/>
                  <a:gd name="T50" fmla="*/ 15 w 121"/>
                  <a:gd name="T51" fmla="*/ 60 h 90"/>
                  <a:gd name="T52" fmla="*/ 12 w 121"/>
                  <a:gd name="T53" fmla="*/ 60 h 90"/>
                  <a:gd name="T54" fmla="*/ 10 w 121"/>
                  <a:gd name="T55" fmla="*/ 64 h 90"/>
                  <a:gd name="T56" fmla="*/ 8 w 121"/>
                  <a:gd name="T57" fmla="*/ 69 h 90"/>
                  <a:gd name="T58" fmla="*/ 6 w 121"/>
                  <a:gd name="T59" fmla="*/ 75 h 90"/>
                  <a:gd name="T60" fmla="*/ 4 w 121"/>
                  <a:gd name="T61" fmla="*/ 81 h 90"/>
                  <a:gd name="T62" fmla="*/ 2 w 121"/>
                  <a:gd name="T63" fmla="*/ 86 h 90"/>
                  <a:gd name="T64" fmla="*/ 4 w 121"/>
                  <a:gd name="T65" fmla="*/ 90 h 90"/>
                  <a:gd name="T66" fmla="*/ 15 w 121"/>
                  <a:gd name="T67" fmla="*/ 90 h 90"/>
                  <a:gd name="T68" fmla="*/ 27 w 121"/>
                  <a:gd name="T69" fmla="*/ 90 h 90"/>
                  <a:gd name="T70" fmla="*/ 38 w 121"/>
                  <a:gd name="T71" fmla="*/ 90 h 90"/>
                  <a:gd name="T72" fmla="*/ 49 w 121"/>
                  <a:gd name="T73" fmla="*/ 90 h 90"/>
                  <a:gd name="T74" fmla="*/ 60 w 121"/>
                  <a:gd name="T75" fmla="*/ 90 h 90"/>
                  <a:gd name="T76" fmla="*/ 72 w 121"/>
                  <a:gd name="T77" fmla="*/ 90 h 90"/>
                  <a:gd name="T78" fmla="*/ 83 w 121"/>
                  <a:gd name="T79" fmla="*/ 90 h 90"/>
                  <a:gd name="T80" fmla="*/ 94 w 121"/>
                  <a:gd name="T81" fmla="*/ 90 h 90"/>
                  <a:gd name="T82" fmla="*/ 106 w 121"/>
                  <a:gd name="T83" fmla="*/ 90 h 90"/>
                  <a:gd name="T84" fmla="*/ 117 w 121"/>
                  <a:gd name="T85" fmla="*/ 90 h 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1"/>
                  <a:gd name="T130" fmla="*/ 0 h 90"/>
                  <a:gd name="T131" fmla="*/ 121 w 121"/>
                  <a:gd name="T132" fmla="*/ 90 h 9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1" h="90">
                    <a:moveTo>
                      <a:pt x="121" y="90"/>
                    </a:moveTo>
                    <a:lnTo>
                      <a:pt x="121" y="90"/>
                    </a:lnTo>
                    <a:lnTo>
                      <a:pt x="119" y="84"/>
                    </a:lnTo>
                    <a:lnTo>
                      <a:pt x="119" y="79"/>
                    </a:lnTo>
                    <a:lnTo>
                      <a:pt x="117" y="73"/>
                    </a:lnTo>
                    <a:lnTo>
                      <a:pt x="117" y="68"/>
                    </a:lnTo>
                    <a:lnTo>
                      <a:pt x="115" y="62"/>
                    </a:lnTo>
                    <a:lnTo>
                      <a:pt x="115" y="56"/>
                    </a:lnTo>
                    <a:lnTo>
                      <a:pt x="113" y="51"/>
                    </a:lnTo>
                    <a:lnTo>
                      <a:pt x="113" y="45"/>
                    </a:lnTo>
                    <a:lnTo>
                      <a:pt x="111" y="40"/>
                    </a:lnTo>
                    <a:lnTo>
                      <a:pt x="111" y="34"/>
                    </a:lnTo>
                    <a:lnTo>
                      <a:pt x="109" y="28"/>
                    </a:lnTo>
                    <a:lnTo>
                      <a:pt x="109" y="23"/>
                    </a:lnTo>
                    <a:lnTo>
                      <a:pt x="107" y="17"/>
                    </a:lnTo>
                    <a:lnTo>
                      <a:pt x="107" y="12"/>
                    </a:lnTo>
                    <a:lnTo>
                      <a:pt x="106" y="6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92" y="0"/>
                    </a:lnTo>
                    <a:lnTo>
                      <a:pt x="90" y="0"/>
                    </a:lnTo>
                    <a:lnTo>
                      <a:pt x="89" y="0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0"/>
                    </a:lnTo>
                    <a:lnTo>
                      <a:pt x="66" y="4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4"/>
                    </a:lnTo>
                    <a:lnTo>
                      <a:pt x="66" y="17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6" y="27"/>
                    </a:lnTo>
                    <a:lnTo>
                      <a:pt x="62" y="27"/>
                    </a:lnTo>
                    <a:lnTo>
                      <a:pt x="60" y="27"/>
                    </a:lnTo>
                    <a:lnTo>
                      <a:pt x="59" y="27"/>
                    </a:lnTo>
                    <a:lnTo>
                      <a:pt x="57" y="27"/>
                    </a:lnTo>
                    <a:lnTo>
                      <a:pt x="55" y="27"/>
                    </a:lnTo>
                    <a:lnTo>
                      <a:pt x="53" y="27"/>
                    </a:lnTo>
                    <a:lnTo>
                      <a:pt x="51" y="27"/>
                    </a:lnTo>
                    <a:lnTo>
                      <a:pt x="49" y="27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43" y="27"/>
                    </a:lnTo>
                    <a:lnTo>
                      <a:pt x="40" y="27"/>
                    </a:lnTo>
                    <a:lnTo>
                      <a:pt x="38" y="27"/>
                    </a:lnTo>
                    <a:lnTo>
                      <a:pt x="36" y="27"/>
                    </a:lnTo>
                    <a:lnTo>
                      <a:pt x="34" y="27"/>
                    </a:lnTo>
                    <a:lnTo>
                      <a:pt x="32" y="27"/>
                    </a:lnTo>
                    <a:lnTo>
                      <a:pt x="30" y="28"/>
                    </a:lnTo>
                    <a:lnTo>
                      <a:pt x="30" y="30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8" y="38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7" y="43"/>
                    </a:lnTo>
                    <a:lnTo>
                      <a:pt x="25" y="45"/>
                    </a:lnTo>
                    <a:lnTo>
                      <a:pt x="25" y="47"/>
                    </a:lnTo>
                    <a:lnTo>
                      <a:pt x="23" y="49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19" y="60"/>
                    </a:lnTo>
                    <a:lnTo>
                      <a:pt x="17" y="60"/>
                    </a:lnTo>
                    <a:lnTo>
                      <a:pt x="15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10" y="64"/>
                    </a:lnTo>
                    <a:lnTo>
                      <a:pt x="8" y="66"/>
                    </a:lnTo>
                    <a:lnTo>
                      <a:pt x="8" y="68"/>
                    </a:lnTo>
                    <a:lnTo>
                      <a:pt x="8" y="69"/>
                    </a:lnTo>
                    <a:lnTo>
                      <a:pt x="6" y="71"/>
                    </a:lnTo>
                    <a:lnTo>
                      <a:pt x="6" y="73"/>
                    </a:lnTo>
                    <a:lnTo>
                      <a:pt x="6" y="75"/>
                    </a:lnTo>
                    <a:lnTo>
                      <a:pt x="4" y="77"/>
                    </a:lnTo>
                    <a:lnTo>
                      <a:pt x="4" y="79"/>
                    </a:lnTo>
                    <a:lnTo>
                      <a:pt x="4" y="81"/>
                    </a:lnTo>
                    <a:lnTo>
                      <a:pt x="2" y="82"/>
                    </a:lnTo>
                    <a:lnTo>
                      <a:pt x="2" y="84"/>
                    </a:lnTo>
                    <a:lnTo>
                      <a:pt x="2" y="86"/>
                    </a:lnTo>
                    <a:lnTo>
                      <a:pt x="0" y="88"/>
                    </a:lnTo>
                    <a:lnTo>
                      <a:pt x="0" y="90"/>
                    </a:lnTo>
                    <a:lnTo>
                      <a:pt x="4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5" y="90"/>
                    </a:lnTo>
                    <a:lnTo>
                      <a:pt x="19" y="90"/>
                    </a:lnTo>
                    <a:lnTo>
                      <a:pt x="23" y="90"/>
                    </a:lnTo>
                    <a:lnTo>
                      <a:pt x="27" y="90"/>
                    </a:lnTo>
                    <a:lnTo>
                      <a:pt x="30" y="90"/>
                    </a:lnTo>
                    <a:lnTo>
                      <a:pt x="34" y="90"/>
                    </a:lnTo>
                    <a:lnTo>
                      <a:pt x="38" y="90"/>
                    </a:lnTo>
                    <a:lnTo>
                      <a:pt x="42" y="90"/>
                    </a:lnTo>
                    <a:lnTo>
                      <a:pt x="45" y="90"/>
                    </a:lnTo>
                    <a:lnTo>
                      <a:pt x="49" y="90"/>
                    </a:lnTo>
                    <a:lnTo>
                      <a:pt x="53" y="90"/>
                    </a:lnTo>
                    <a:lnTo>
                      <a:pt x="57" y="90"/>
                    </a:lnTo>
                    <a:lnTo>
                      <a:pt x="60" y="90"/>
                    </a:lnTo>
                    <a:lnTo>
                      <a:pt x="64" y="90"/>
                    </a:lnTo>
                    <a:lnTo>
                      <a:pt x="68" y="90"/>
                    </a:lnTo>
                    <a:lnTo>
                      <a:pt x="72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87" y="90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98" y="90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0"/>
                    </a:lnTo>
                    <a:lnTo>
                      <a:pt x="121" y="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16" name="Rectangle 317"/>
              <p:cNvSpPr>
                <a:spLocks noChangeArrowheads="1"/>
              </p:cNvSpPr>
              <p:nvPr/>
            </p:nvSpPr>
            <p:spPr bwMode="auto">
              <a:xfrm>
                <a:off x="3714" y="3123"/>
                <a:ext cx="145" cy="24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17" name="Rectangle 318"/>
              <p:cNvSpPr>
                <a:spLocks noChangeArrowheads="1"/>
              </p:cNvSpPr>
              <p:nvPr/>
            </p:nvSpPr>
            <p:spPr bwMode="auto">
              <a:xfrm>
                <a:off x="3714" y="3123"/>
                <a:ext cx="145" cy="24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18" name="Rectangle 319"/>
              <p:cNvSpPr>
                <a:spLocks noChangeArrowheads="1"/>
              </p:cNvSpPr>
              <p:nvPr/>
            </p:nvSpPr>
            <p:spPr bwMode="auto">
              <a:xfrm>
                <a:off x="3864" y="3136"/>
                <a:ext cx="83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19" name="Rectangle 320"/>
              <p:cNvSpPr>
                <a:spLocks noChangeArrowheads="1"/>
              </p:cNvSpPr>
              <p:nvPr/>
            </p:nvSpPr>
            <p:spPr bwMode="auto">
              <a:xfrm>
                <a:off x="3864" y="3136"/>
                <a:ext cx="83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20" name="Rectangle 321"/>
              <p:cNvSpPr>
                <a:spLocks noChangeArrowheads="1"/>
              </p:cNvSpPr>
              <p:nvPr/>
            </p:nvSpPr>
            <p:spPr bwMode="auto">
              <a:xfrm>
                <a:off x="3977" y="3136"/>
                <a:ext cx="169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21" name="Rectangle 322"/>
              <p:cNvSpPr>
                <a:spLocks noChangeArrowheads="1"/>
              </p:cNvSpPr>
              <p:nvPr/>
            </p:nvSpPr>
            <p:spPr bwMode="auto">
              <a:xfrm>
                <a:off x="3977" y="3136"/>
                <a:ext cx="169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22" name="Rectangle 323"/>
              <p:cNvSpPr>
                <a:spLocks noChangeArrowheads="1"/>
              </p:cNvSpPr>
              <p:nvPr/>
            </p:nvSpPr>
            <p:spPr bwMode="auto">
              <a:xfrm>
                <a:off x="4178" y="3136"/>
                <a:ext cx="173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23" name="Rectangle 324"/>
              <p:cNvSpPr>
                <a:spLocks noChangeArrowheads="1"/>
              </p:cNvSpPr>
              <p:nvPr/>
            </p:nvSpPr>
            <p:spPr bwMode="auto">
              <a:xfrm>
                <a:off x="4178" y="3136"/>
                <a:ext cx="173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24" name="Rectangle 325"/>
              <p:cNvSpPr>
                <a:spLocks noChangeArrowheads="1"/>
              </p:cNvSpPr>
              <p:nvPr/>
            </p:nvSpPr>
            <p:spPr bwMode="auto">
              <a:xfrm>
                <a:off x="4383" y="3136"/>
                <a:ext cx="62" cy="11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25" name="Rectangle 326"/>
              <p:cNvSpPr>
                <a:spLocks noChangeArrowheads="1"/>
              </p:cNvSpPr>
              <p:nvPr/>
            </p:nvSpPr>
            <p:spPr bwMode="auto">
              <a:xfrm>
                <a:off x="4383" y="3136"/>
                <a:ext cx="62" cy="1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26" name="Freeform 327"/>
              <p:cNvSpPr>
                <a:spLocks/>
              </p:cNvSpPr>
              <p:nvPr/>
            </p:nvSpPr>
            <p:spPr bwMode="auto">
              <a:xfrm>
                <a:off x="3804" y="3041"/>
                <a:ext cx="28" cy="9"/>
              </a:xfrm>
              <a:custGeom>
                <a:avLst/>
                <a:gdLst>
                  <a:gd name="T0" fmla="*/ 0 w 28"/>
                  <a:gd name="T1" fmla="*/ 0 h 9"/>
                  <a:gd name="T2" fmla="*/ 0 w 28"/>
                  <a:gd name="T3" fmla="*/ 9 h 9"/>
                  <a:gd name="T4" fmla="*/ 28 w 28"/>
                  <a:gd name="T5" fmla="*/ 9 h 9"/>
                  <a:gd name="T6" fmla="*/ 27 w 28"/>
                  <a:gd name="T7" fmla="*/ 0 h 9"/>
                  <a:gd name="T8" fmla="*/ 0 w 2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9"/>
                  <a:gd name="T17" fmla="*/ 28 w 2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9">
                    <a:moveTo>
                      <a:pt x="0" y="0"/>
                    </a:moveTo>
                    <a:lnTo>
                      <a:pt x="0" y="9"/>
                    </a:lnTo>
                    <a:lnTo>
                      <a:pt x="28" y="9"/>
                    </a:lnTo>
                    <a:lnTo>
                      <a:pt x="2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27" name="Freeform 328"/>
              <p:cNvSpPr>
                <a:spLocks/>
              </p:cNvSpPr>
              <p:nvPr/>
            </p:nvSpPr>
            <p:spPr bwMode="auto">
              <a:xfrm>
                <a:off x="3804" y="3041"/>
                <a:ext cx="28" cy="9"/>
              </a:xfrm>
              <a:custGeom>
                <a:avLst/>
                <a:gdLst>
                  <a:gd name="T0" fmla="*/ 0 w 28"/>
                  <a:gd name="T1" fmla="*/ 0 h 9"/>
                  <a:gd name="T2" fmla="*/ 0 w 28"/>
                  <a:gd name="T3" fmla="*/ 9 h 9"/>
                  <a:gd name="T4" fmla="*/ 28 w 28"/>
                  <a:gd name="T5" fmla="*/ 9 h 9"/>
                  <a:gd name="T6" fmla="*/ 27 w 28"/>
                  <a:gd name="T7" fmla="*/ 0 h 9"/>
                  <a:gd name="T8" fmla="*/ 0 w 2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9"/>
                  <a:gd name="T17" fmla="*/ 28 w 2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9">
                    <a:moveTo>
                      <a:pt x="0" y="0"/>
                    </a:moveTo>
                    <a:lnTo>
                      <a:pt x="0" y="9"/>
                    </a:lnTo>
                    <a:lnTo>
                      <a:pt x="28" y="9"/>
                    </a:lnTo>
                    <a:lnTo>
                      <a:pt x="27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28" name="Freeform 329"/>
              <p:cNvSpPr>
                <a:spLocks/>
              </p:cNvSpPr>
              <p:nvPr/>
            </p:nvSpPr>
            <p:spPr bwMode="auto">
              <a:xfrm>
                <a:off x="3817" y="3041"/>
                <a:ext cx="4" cy="9"/>
              </a:xfrm>
              <a:custGeom>
                <a:avLst/>
                <a:gdLst>
                  <a:gd name="T0" fmla="*/ 2 w 4"/>
                  <a:gd name="T1" fmla="*/ 0 h 9"/>
                  <a:gd name="T2" fmla="*/ 4 w 4"/>
                  <a:gd name="T3" fmla="*/ 9 h 9"/>
                  <a:gd name="T4" fmla="*/ 2 w 4"/>
                  <a:gd name="T5" fmla="*/ 9 h 9"/>
                  <a:gd name="T6" fmla="*/ 0 w 4"/>
                  <a:gd name="T7" fmla="*/ 0 h 9"/>
                  <a:gd name="T8" fmla="*/ 2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9"/>
                  <a:gd name="T17" fmla="*/ 4 w 4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9">
                    <a:moveTo>
                      <a:pt x="2" y="0"/>
                    </a:moveTo>
                    <a:lnTo>
                      <a:pt x="4" y="9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29" name="Freeform 330"/>
              <p:cNvSpPr>
                <a:spLocks/>
              </p:cNvSpPr>
              <p:nvPr/>
            </p:nvSpPr>
            <p:spPr bwMode="auto">
              <a:xfrm>
                <a:off x="3817" y="3041"/>
                <a:ext cx="4" cy="9"/>
              </a:xfrm>
              <a:custGeom>
                <a:avLst/>
                <a:gdLst>
                  <a:gd name="T0" fmla="*/ 2 w 4"/>
                  <a:gd name="T1" fmla="*/ 0 h 9"/>
                  <a:gd name="T2" fmla="*/ 4 w 4"/>
                  <a:gd name="T3" fmla="*/ 9 h 9"/>
                  <a:gd name="T4" fmla="*/ 2 w 4"/>
                  <a:gd name="T5" fmla="*/ 9 h 9"/>
                  <a:gd name="T6" fmla="*/ 0 w 4"/>
                  <a:gd name="T7" fmla="*/ 0 h 9"/>
                  <a:gd name="T8" fmla="*/ 2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9"/>
                  <a:gd name="T17" fmla="*/ 4 w 4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9">
                    <a:moveTo>
                      <a:pt x="2" y="0"/>
                    </a:moveTo>
                    <a:lnTo>
                      <a:pt x="4" y="9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30" name="Line 331"/>
              <p:cNvSpPr>
                <a:spLocks noChangeShapeType="1"/>
              </p:cNvSpPr>
              <p:nvPr/>
            </p:nvSpPr>
            <p:spPr bwMode="auto">
              <a:xfrm>
                <a:off x="3746" y="3093"/>
                <a:ext cx="9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1" name="Freeform 332"/>
              <p:cNvSpPr>
                <a:spLocks/>
              </p:cNvSpPr>
              <p:nvPr/>
            </p:nvSpPr>
            <p:spPr bwMode="auto">
              <a:xfrm>
                <a:off x="3740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10 w 13"/>
                  <a:gd name="T3" fmla="*/ 0 h 8"/>
                  <a:gd name="T4" fmla="*/ 12 w 13"/>
                  <a:gd name="T5" fmla="*/ 0 h 8"/>
                  <a:gd name="T6" fmla="*/ 12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2 w 13"/>
                  <a:gd name="T15" fmla="*/ 8 h 8"/>
                  <a:gd name="T16" fmla="*/ 12 w 13"/>
                  <a:gd name="T17" fmla="*/ 8 h 8"/>
                  <a:gd name="T18" fmla="*/ 10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32" name="Freeform 333"/>
              <p:cNvSpPr>
                <a:spLocks/>
              </p:cNvSpPr>
              <p:nvPr/>
            </p:nvSpPr>
            <p:spPr bwMode="auto">
              <a:xfrm>
                <a:off x="3740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10 w 13"/>
                  <a:gd name="T3" fmla="*/ 0 h 8"/>
                  <a:gd name="T4" fmla="*/ 12 w 13"/>
                  <a:gd name="T5" fmla="*/ 0 h 8"/>
                  <a:gd name="T6" fmla="*/ 12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2 w 13"/>
                  <a:gd name="T15" fmla="*/ 8 h 8"/>
                  <a:gd name="T16" fmla="*/ 12 w 13"/>
                  <a:gd name="T17" fmla="*/ 8 h 8"/>
                  <a:gd name="T18" fmla="*/ 10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33" name="Freeform 334"/>
              <p:cNvSpPr>
                <a:spLocks/>
              </p:cNvSpPr>
              <p:nvPr/>
            </p:nvSpPr>
            <p:spPr bwMode="auto">
              <a:xfrm>
                <a:off x="3838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2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2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34" name="Freeform 335"/>
              <p:cNvSpPr>
                <a:spLocks/>
              </p:cNvSpPr>
              <p:nvPr/>
            </p:nvSpPr>
            <p:spPr bwMode="auto">
              <a:xfrm>
                <a:off x="3838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2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2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35" name="Freeform 336"/>
              <p:cNvSpPr>
                <a:spLocks/>
              </p:cNvSpPr>
              <p:nvPr/>
            </p:nvSpPr>
            <p:spPr bwMode="auto">
              <a:xfrm>
                <a:off x="3817" y="3132"/>
                <a:ext cx="14" cy="8"/>
              </a:xfrm>
              <a:custGeom>
                <a:avLst/>
                <a:gdLst>
                  <a:gd name="T0" fmla="*/ 4 w 14"/>
                  <a:gd name="T1" fmla="*/ 0 h 8"/>
                  <a:gd name="T2" fmla="*/ 10 w 14"/>
                  <a:gd name="T3" fmla="*/ 0 h 8"/>
                  <a:gd name="T4" fmla="*/ 12 w 14"/>
                  <a:gd name="T5" fmla="*/ 0 h 8"/>
                  <a:gd name="T6" fmla="*/ 12 w 14"/>
                  <a:gd name="T7" fmla="*/ 0 h 8"/>
                  <a:gd name="T8" fmla="*/ 14 w 14"/>
                  <a:gd name="T9" fmla="*/ 2 h 8"/>
                  <a:gd name="T10" fmla="*/ 14 w 14"/>
                  <a:gd name="T11" fmla="*/ 4 h 8"/>
                  <a:gd name="T12" fmla="*/ 14 w 14"/>
                  <a:gd name="T13" fmla="*/ 6 h 8"/>
                  <a:gd name="T14" fmla="*/ 12 w 14"/>
                  <a:gd name="T15" fmla="*/ 8 h 8"/>
                  <a:gd name="T16" fmla="*/ 12 w 14"/>
                  <a:gd name="T17" fmla="*/ 8 h 8"/>
                  <a:gd name="T18" fmla="*/ 10 w 14"/>
                  <a:gd name="T19" fmla="*/ 8 h 8"/>
                  <a:gd name="T20" fmla="*/ 4 w 14"/>
                  <a:gd name="T21" fmla="*/ 8 h 8"/>
                  <a:gd name="T22" fmla="*/ 2 w 14"/>
                  <a:gd name="T23" fmla="*/ 8 h 8"/>
                  <a:gd name="T24" fmla="*/ 2 w 14"/>
                  <a:gd name="T25" fmla="*/ 8 h 8"/>
                  <a:gd name="T26" fmla="*/ 0 w 14"/>
                  <a:gd name="T27" fmla="*/ 6 h 8"/>
                  <a:gd name="T28" fmla="*/ 0 w 14"/>
                  <a:gd name="T29" fmla="*/ 4 h 8"/>
                  <a:gd name="T30" fmla="*/ 0 w 14"/>
                  <a:gd name="T31" fmla="*/ 2 h 8"/>
                  <a:gd name="T32" fmla="*/ 2 w 14"/>
                  <a:gd name="T33" fmla="*/ 0 h 8"/>
                  <a:gd name="T34" fmla="*/ 2 w 14"/>
                  <a:gd name="T35" fmla="*/ 0 h 8"/>
                  <a:gd name="T36" fmla="*/ 4 w 14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8"/>
                  <a:gd name="T59" fmla="*/ 14 w 14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36" name="Freeform 337"/>
              <p:cNvSpPr>
                <a:spLocks/>
              </p:cNvSpPr>
              <p:nvPr/>
            </p:nvSpPr>
            <p:spPr bwMode="auto">
              <a:xfrm>
                <a:off x="3817" y="3132"/>
                <a:ext cx="14" cy="8"/>
              </a:xfrm>
              <a:custGeom>
                <a:avLst/>
                <a:gdLst>
                  <a:gd name="T0" fmla="*/ 4 w 14"/>
                  <a:gd name="T1" fmla="*/ 0 h 8"/>
                  <a:gd name="T2" fmla="*/ 10 w 14"/>
                  <a:gd name="T3" fmla="*/ 0 h 8"/>
                  <a:gd name="T4" fmla="*/ 12 w 14"/>
                  <a:gd name="T5" fmla="*/ 0 h 8"/>
                  <a:gd name="T6" fmla="*/ 12 w 14"/>
                  <a:gd name="T7" fmla="*/ 0 h 8"/>
                  <a:gd name="T8" fmla="*/ 14 w 14"/>
                  <a:gd name="T9" fmla="*/ 2 h 8"/>
                  <a:gd name="T10" fmla="*/ 14 w 14"/>
                  <a:gd name="T11" fmla="*/ 4 h 8"/>
                  <a:gd name="T12" fmla="*/ 14 w 14"/>
                  <a:gd name="T13" fmla="*/ 6 h 8"/>
                  <a:gd name="T14" fmla="*/ 12 w 14"/>
                  <a:gd name="T15" fmla="*/ 8 h 8"/>
                  <a:gd name="T16" fmla="*/ 12 w 14"/>
                  <a:gd name="T17" fmla="*/ 8 h 8"/>
                  <a:gd name="T18" fmla="*/ 10 w 14"/>
                  <a:gd name="T19" fmla="*/ 8 h 8"/>
                  <a:gd name="T20" fmla="*/ 4 w 14"/>
                  <a:gd name="T21" fmla="*/ 8 h 8"/>
                  <a:gd name="T22" fmla="*/ 2 w 14"/>
                  <a:gd name="T23" fmla="*/ 8 h 8"/>
                  <a:gd name="T24" fmla="*/ 2 w 14"/>
                  <a:gd name="T25" fmla="*/ 8 h 8"/>
                  <a:gd name="T26" fmla="*/ 0 w 14"/>
                  <a:gd name="T27" fmla="*/ 6 h 8"/>
                  <a:gd name="T28" fmla="*/ 0 w 14"/>
                  <a:gd name="T29" fmla="*/ 4 h 8"/>
                  <a:gd name="T30" fmla="*/ 0 w 14"/>
                  <a:gd name="T31" fmla="*/ 2 h 8"/>
                  <a:gd name="T32" fmla="*/ 2 w 14"/>
                  <a:gd name="T33" fmla="*/ 0 h 8"/>
                  <a:gd name="T34" fmla="*/ 2 w 14"/>
                  <a:gd name="T35" fmla="*/ 0 h 8"/>
                  <a:gd name="T36" fmla="*/ 4 w 14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8"/>
                  <a:gd name="T59" fmla="*/ 14 w 14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8">
                    <a:moveTo>
                      <a:pt x="4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37" name="Freeform 338"/>
              <p:cNvSpPr>
                <a:spLocks/>
              </p:cNvSpPr>
              <p:nvPr/>
            </p:nvSpPr>
            <p:spPr bwMode="auto">
              <a:xfrm>
                <a:off x="3799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1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1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38" name="Freeform 339"/>
              <p:cNvSpPr>
                <a:spLocks/>
              </p:cNvSpPr>
              <p:nvPr/>
            </p:nvSpPr>
            <p:spPr bwMode="auto">
              <a:xfrm>
                <a:off x="3799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1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1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39" name="Freeform 340"/>
              <p:cNvSpPr>
                <a:spLocks/>
              </p:cNvSpPr>
              <p:nvPr/>
            </p:nvSpPr>
            <p:spPr bwMode="auto">
              <a:xfrm>
                <a:off x="3761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9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9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40" name="Freeform 341"/>
              <p:cNvSpPr>
                <a:spLocks/>
              </p:cNvSpPr>
              <p:nvPr/>
            </p:nvSpPr>
            <p:spPr bwMode="auto">
              <a:xfrm>
                <a:off x="3761" y="3132"/>
                <a:ext cx="13" cy="8"/>
              </a:xfrm>
              <a:custGeom>
                <a:avLst/>
                <a:gdLst>
                  <a:gd name="T0" fmla="*/ 4 w 13"/>
                  <a:gd name="T1" fmla="*/ 0 h 8"/>
                  <a:gd name="T2" fmla="*/ 9 w 13"/>
                  <a:gd name="T3" fmla="*/ 0 h 8"/>
                  <a:gd name="T4" fmla="*/ 9 w 13"/>
                  <a:gd name="T5" fmla="*/ 0 h 8"/>
                  <a:gd name="T6" fmla="*/ 11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1 w 13"/>
                  <a:gd name="T15" fmla="*/ 8 h 8"/>
                  <a:gd name="T16" fmla="*/ 9 w 13"/>
                  <a:gd name="T17" fmla="*/ 8 h 8"/>
                  <a:gd name="T18" fmla="*/ 9 w 13"/>
                  <a:gd name="T19" fmla="*/ 8 h 8"/>
                  <a:gd name="T20" fmla="*/ 4 w 13"/>
                  <a:gd name="T21" fmla="*/ 8 h 8"/>
                  <a:gd name="T22" fmla="*/ 2 w 13"/>
                  <a:gd name="T23" fmla="*/ 8 h 8"/>
                  <a:gd name="T24" fmla="*/ 0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0 w 13"/>
                  <a:gd name="T33" fmla="*/ 0 h 8"/>
                  <a:gd name="T34" fmla="*/ 2 w 13"/>
                  <a:gd name="T35" fmla="*/ 0 h 8"/>
                  <a:gd name="T36" fmla="*/ 4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4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41" name="Freeform 342"/>
              <p:cNvSpPr>
                <a:spLocks/>
              </p:cNvSpPr>
              <p:nvPr/>
            </p:nvSpPr>
            <p:spPr bwMode="auto">
              <a:xfrm>
                <a:off x="3720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3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3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3 w 13"/>
                  <a:gd name="T23" fmla="*/ 8 h 8"/>
                  <a:gd name="T24" fmla="*/ 1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1 w 13"/>
                  <a:gd name="T33" fmla="*/ 0 h 8"/>
                  <a:gd name="T34" fmla="*/ 3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42" name="Freeform 343"/>
              <p:cNvSpPr>
                <a:spLocks/>
              </p:cNvSpPr>
              <p:nvPr/>
            </p:nvSpPr>
            <p:spPr bwMode="auto">
              <a:xfrm>
                <a:off x="3720" y="3132"/>
                <a:ext cx="13" cy="8"/>
              </a:xfrm>
              <a:custGeom>
                <a:avLst/>
                <a:gdLst>
                  <a:gd name="T0" fmla="*/ 3 w 13"/>
                  <a:gd name="T1" fmla="*/ 0 h 8"/>
                  <a:gd name="T2" fmla="*/ 9 w 13"/>
                  <a:gd name="T3" fmla="*/ 0 h 8"/>
                  <a:gd name="T4" fmla="*/ 11 w 13"/>
                  <a:gd name="T5" fmla="*/ 0 h 8"/>
                  <a:gd name="T6" fmla="*/ 13 w 13"/>
                  <a:gd name="T7" fmla="*/ 0 h 8"/>
                  <a:gd name="T8" fmla="*/ 13 w 13"/>
                  <a:gd name="T9" fmla="*/ 2 h 8"/>
                  <a:gd name="T10" fmla="*/ 13 w 13"/>
                  <a:gd name="T11" fmla="*/ 4 h 8"/>
                  <a:gd name="T12" fmla="*/ 13 w 13"/>
                  <a:gd name="T13" fmla="*/ 6 h 8"/>
                  <a:gd name="T14" fmla="*/ 13 w 13"/>
                  <a:gd name="T15" fmla="*/ 8 h 8"/>
                  <a:gd name="T16" fmla="*/ 11 w 13"/>
                  <a:gd name="T17" fmla="*/ 8 h 8"/>
                  <a:gd name="T18" fmla="*/ 9 w 13"/>
                  <a:gd name="T19" fmla="*/ 8 h 8"/>
                  <a:gd name="T20" fmla="*/ 3 w 13"/>
                  <a:gd name="T21" fmla="*/ 8 h 8"/>
                  <a:gd name="T22" fmla="*/ 3 w 13"/>
                  <a:gd name="T23" fmla="*/ 8 h 8"/>
                  <a:gd name="T24" fmla="*/ 1 w 13"/>
                  <a:gd name="T25" fmla="*/ 8 h 8"/>
                  <a:gd name="T26" fmla="*/ 0 w 13"/>
                  <a:gd name="T27" fmla="*/ 6 h 8"/>
                  <a:gd name="T28" fmla="*/ 0 w 13"/>
                  <a:gd name="T29" fmla="*/ 4 h 8"/>
                  <a:gd name="T30" fmla="*/ 0 w 13"/>
                  <a:gd name="T31" fmla="*/ 2 h 8"/>
                  <a:gd name="T32" fmla="*/ 1 w 13"/>
                  <a:gd name="T33" fmla="*/ 0 h 8"/>
                  <a:gd name="T34" fmla="*/ 3 w 13"/>
                  <a:gd name="T35" fmla="*/ 0 h 8"/>
                  <a:gd name="T36" fmla="*/ 3 w 13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8"/>
                  <a:gd name="T59" fmla="*/ 13 w 13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8">
                    <a:moveTo>
                      <a:pt x="3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43" name="Freeform 344"/>
              <p:cNvSpPr>
                <a:spLocks/>
              </p:cNvSpPr>
              <p:nvPr/>
            </p:nvSpPr>
            <p:spPr bwMode="auto">
              <a:xfrm>
                <a:off x="373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5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5 w 5"/>
                  <a:gd name="T13" fmla="*/ 0 h 6"/>
                  <a:gd name="T14" fmla="*/ 3 w 5"/>
                  <a:gd name="T15" fmla="*/ 0 h 6"/>
                  <a:gd name="T16" fmla="*/ 3 w 5"/>
                  <a:gd name="T17" fmla="*/ 0 h 6"/>
                  <a:gd name="T18" fmla="*/ 1 w 5"/>
                  <a:gd name="T19" fmla="*/ 0 h 6"/>
                  <a:gd name="T20" fmla="*/ 0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0 w 5"/>
                  <a:gd name="T29" fmla="*/ 6 h 6"/>
                  <a:gd name="T30" fmla="*/ 1 w 5"/>
                  <a:gd name="T31" fmla="*/ 6 h 6"/>
                  <a:gd name="T32" fmla="*/ 3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44" name="Freeform 345"/>
              <p:cNvSpPr>
                <a:spLocks/>
              </p:cNvSpPr>
              <p:nvPr/>
            </p:nvSpPr>
            <p:spPr bwMode="auto">
              <a:xfrm>
                <a:off x="373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3 w 5"/>
                  <a:gd name="T5" fmla="*/ 6 h 6"/>
                  <a:gd name="T6" fmla="*/ 5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5 w 5"/>
                  <a:gd name="T15" fmla="*/ 0 h 6"/>
                  <a:gd name="T16" fmla="*/ 3 w 5"/>
                  <a:gd name="T17" fmla="*/ 0 h 6"/>
                  <a:gd name="T18" fmla="*/ 3 w 5"/>
                  <a:gd name="T19" fmla="*/ 0 h 6"/>
                  <a:gd name="T20" fmla="*/ 1 w 5"/>
                  <a:gd name="T21" fmla="*/ 0 h 6"/>
                  <a:gd name="T22" fmla="*/ 0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0 w 5"/>
                  <a:gd name="T31" fmla="*/ 6 h 6"/>
                  <a:gd name="T32" fmla="*/ 1 w 5"/>
                  <a:gd name="T33" fmla="*/ 6 h 6"/>
                  <a:gd name="T34" fmla="*/ 3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45" name="Freeform 346"/>
              <p:cNvSpPr>
                <a:spLocks/>
              </p:cNvSpPr>
              <p:nvPr/>
            </p:nvSpPr>
            <p:spPr bwMode="auto">
              <a:xfrm>
                <a:off x="374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46" name="Freeform 347"/>
              <p:cNvSpPr>
                <a:spLocks/>
              </p:cNvSpPr>
              <p:nvPr/>
            </p:nvSpPr>
            <p:spPr bwMode="auto">
              <a:xfrm>
                <a:off x="374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47" name="Freeform 348"/>
              <p:cNvSpPr>
                <a:spLocks/>
              </p:cNvSpPr>
              <p:nvPr/>
            </p:nvSpPr>
            <p:spPr bwMode="auto">
              <a:xfrm>
                <a:off x="375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6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6 w 6"/>
                  <a:gd name="T13" fmla="*/ 0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2 w 6"/>
                  <a:gd name="T29" fmla="*/ 6 h 6"/>
                  <a:gd name="T30" fmla="*/ 2 w 6"/>
                  <a:gd name="T31" fmla="*/ 6 h 6"/>
                  <a:gd name="T32" fmla="*/ 4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48" name="Freeform 349"/>
              <p:cNvSpPr>
                <a:spLocks/>
              </p:cNvSpPr>
              <p:nvPr/>
            </p:nvSpPr>
            <p:spPr bwMode="auto">
              <a:xfrm>
                <a:off x="375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6 w 6"/>
                  <a:gd name="T15" fmla="*/ 0 h 6"/>
                  <a:gd name="T16" fmla="*/ 4 w 6"/>
                  <a:gd name="T17" fmla="*/ 0 h 6"/>
                  <a:gd name="T18" fmla="*/ 4 w 6"/>
                  <a:gd name="T19" fmla="*/ 0 h 6"/>
                  <a:gd name="T20" fmla="*/ 2 w 6"/>
                  <a:gd name="T21" fmla="*/ 0 h 6"/>
                  <a:gd name="T22" fmla="*/ 2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2 w 6"/>
                  <a:gd name="T31" fmla="*/ 6 h 6"/>
                  <a:gd name="T32" fmla="*/ 2 w 6"/>
                  <a:gd name="T33" fmla="*/ 6 h 6"/>
                  <a:gd name="T34" fmla="*/ 4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49" name="Freeform 350"/>
              <p:cNvSpPr>
                <a:spLocks/>
              </p:cNvSpPr>
              <p:nvPr/>
            </p:nvSpPr>
            <p:spPr bwMode="auto">
              <a:xfrm>
                <a:off x="3763" y="3102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4 w 5"/>
                  <a:gd name="T3" fmla="*/ 6 h 6"/>
                  <a:gd name="T4" fmla="*/ 4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4 w 5"/>
                  <a:gd name="T13" fmla="*/ 0 h 6"/>
                  <a:gd name="T14" fmla="*/ 4 w 5"/>
                  <a:gd name="T15" fmla="*/ 0 h 6"/>
                  <a:gd name="T16" fmla="*/ 2 w 5"/>
                  <a:gd name="T17" fmla="*/ 0 h 6"/>
                  <a:gd name="T18" fmla="*/ 2 w 5"/>
                  <a:gd name="T19" fmla="*/ 0 h 6"/>
                  <a:gd name="T20" fmla="*/ 0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0 w 5"/>
                  <a:gd name="T29" fmla="*/ 6 h 6"/>
                  <a:gd name="T30" fmla="*/ 2 w 5"/>
                  <a:gd name="T31" fmla="*/ 6 h 6"/>
                  <a:gd name="T32" fmla="*/ 2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2" y="6"/>
                    </a:moveTo>
                    <a:lnTo>
                      <a:pt x="4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50" name="Freeform 351"/>
              <p:cNvSpPr>
                <a:spLocks/>
              </p:cNvSpPr>
              <p:nvPr/>
            </p:nvSpPr>
            <p:spPr bwMode="auto">
              <a:xfrm>
                <a:off x="3763" y="3102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2 w 5"/>
                  <a:gd name="T3" fmla="*/ 6 h 6"/>
                  <a:gd name="T4" fmla="*/ 4 w 5"/>
                  <a:gd name="T5" fmla="*/ 6 h 6"/>
                  <a:gd name="T6" fmla="*/ 4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4 w 5"/>
                  <a:gd name="T15" fmla="*/ 0 h 6"/>
                  <a:gd name="T16" fmla="*/ 4 w 5"/>
                  <a:gd name="T17" fmla="*/ 0 h 6"/>
                  <a:gd name="T18" fmla="*/ 2 w 5"/>
                  <a:gd name="T19" fmla="*/ 0 h 6"/>
                  <a:gd name="T20" fmla="*/ 2 w 5"/>
                  <a:gd name="T21" fmla="*/ 0 h 6"/>
                  <a:gd name="T22" fmla="*/ 0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0 w 5"/>
                  <a:gd name="T31" fmla="*/ 6 h 6"/>
                  <a:gd name="T32" fmla="*/ 2 w 5"/>
                  <a:gd name="T33" fmla="*/ 6 h 6"/>
                  <a:gd name="T34" fmla="*/ 2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51" name="Freeform 352"/>
              <p:cNvSpPr>
                <a:spLocks/>
              </p:cNvSpPr>
              <p:nvPr/>
            </p:nvSpPr>
            <p:spPr bwMode="auto">
              <a:xfrm>
                <a:off x="377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52" name="Freeform 353"/>
              <p:cNvSpPr>
                <a:spLocks/>
              </p:cNvSpPr>
              <p:nvPr/>
            </p:nvSpPr>
            <p:spPr bwMode="auto">
              <a:xfrm>
                <a:off x="377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53" name="Freeform 354"/>
              <p:cNvSpPr>
                <a:spLocks/>
              </p:cNvSpPr>
              <p:nvPr/>
            </p:nvSpPr>
            <p:spPr bwMode="auto">
              <a:xfrm>
                <a:off x="379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5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5 w 5"/>
                  <a:gd name="T13" fmla="*/ 0 h 6"/>
                  <a:gd name="T14" fmla="*/ 3 w 5"/>
                  <a:gd name="T15" fmla="*/ 0 h 6"/>
                  <a:gd name="T16" fmla="*/ 3 w 5"/>
                  <a:gd name="T17" fmla="*/ 0 h 6"/>
                  <a:gd name="T18" fmla="*/ 2 w 5"/>
                  <a:gd name="T19" fmla="*/ 0 h 6"/>
                  <a:gd name="T20" fmla="*/ 2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2 w 5"/>
                  <a:gd name="T29" fmla="*/ 6 h 6"/>
                  <a:gd name="T30" fmla="*/ 2 w 5"/>
                  <a:gd name="T31" fmla="*/ 6 h 6"/>
                  <a:gd name="T32" fmla="*/ 3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54" name="Freeform 355"/>
              <p:cNvSpPr>
                <a:spLocks/>
              </p:cNvSpPr>
              <p:nvPr/>
            </p:nvSpPr>
            <p:spPr bwMode="auto">
              <a:xfrm>
                <a:off x="3797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3 w 5"/>
                  <a:gd name="T5" fmla="*/ 6 h 6"/>
                  <a:gd name="T6" fmla="*/ 5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5 w 5"/>
                  <a:gd name="T15" fmla="*/ 0 h 6"/>
                  <a:gd name="T16" fmla="*/ 3 w 5"/>
                  <a:gd name="T17" fmla="*/ 0 h 6"/>
                  <a:gd name="T18" fmla="*/ 3 w 5"/>
                  <a:gd name="T19" fmla="*/ 0 h 6"/>
                  <a:gd name="T20" fmla="*/ 2 w 5"/>
                  <a:gd name="T21" fmla="*/ 0 h 6"/>
                  <a:gd name="T22" fmla="*/ 2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2 w 5"/>
                  <a:gd name="T31" fmla="*/ 6 h 6"/>
                  <a:gd name="T32" fmla="*/ 2 w 5"/>
                  <a:gd name="T33" fmla="*/ 6 h 6"/>
                  <a:gd name="T34" fmla="*/ 3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55" name="Freeform 356"/>
              <p:cNvSpPr>
                <a:spLocks/>
              </p:cNvSpPr>
              <p:nvPr/>
            </p:nvSpPr>
            <p:spPr bwMode="auto">
              <a:xfrm>
                <a:off x="380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56" name="Freeform 357"/>
              <p:cNvSpPr>
                <a:spLocks/>
              </p:cNvSpPr>
              <p:nvPr/>
            </p:nvSpPr>
            <p:spPr bwMode="auto">
              <a:xfrm>
                <a:off x="3806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57" name="Freeform 358"/>
              <p:cNvSpPr>
                <a:spLocks/>
              </p:cNvSpPr>
              <p:nvPr/>
            </p:nvSpPr>
            <p:spPr bwMode="auto">
              <a:xfrm>
                <a:off x="3814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5 w 5"/>
                  <a:gd name="T5" fmla="*/ 6 h 6"/>
                  <a:gd name="T6" fmla="*/ 5 w 5"/>
                  <a:gd name="T7" fmla="*/ 4 h 6"/>
                  <a:gd name="T8" fmla="*/ 5 w 5"/>
                  <a:gd name="T9" fmla="*/ 4 h 6"/>
                  <a:gd name="T10" fmla="*/ 5 w 5"/>
                  <a:gd name="T11" fmla="*/ 2 h 6"/>
                  <a:gd name="T12" fmla="*/ 5 w 5"/>
                  <a:gd name="T13" fmla="*/ 0 h 6"/>
                  <a:gd name="T14" fmla="*/ 3 w 5"/>
                  <a:gd name="T15" fmla="*/ 0 h 6"/>
                  <a:gd name="T16" fmla="*/ 3 w 5"/>
                  <a:gd name="T17" fmla="*/ 0 h 6"/>
                  <a:gd name="T18" fmla="*/ 1 w 5"/>
                  <a:gd name="T19" fmla="*/ 0 h 6"/>
                  <a:gd name="T20" fmla="*/ 1 w 5"/>
                  <a:gd name="T21" fmla="*/ 0 h 6"/>
                  <a:gd name="T22" fmla="*/ 0 w 5"/>
                  <a:gd name="T23" fmla="*/ 2 h 6"/>
                  <a:gd name="T24" fmla="*/ 0 w 5"/>
                  <a:gd name="T25" fmla="*/ 4 h 6"/>
                  <a:gd name="T26" fmla="*/ 0 w 5"/>
                  <a:gd name="T27" fmla="*/ 4 h 6"/>
                  <a:gd name="T28" fmla="*/ 1 w 5"/>
                  <a:gd name="T29" fmla="*/ 6 h 6"/>
                  <a:gd name="T30" fmla="*/ 1 w 5"/>
                  <a:gd name="T31" fmla="*/ 6 h 6"/>
                  <a:gd name="T32" fmla="*/ 3 w 5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6"/>
                  <a:gd name="T53" fmla="*/ 5 w 5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58" name="Freeform 359"/>
              <p:cNvSpPr>
                <a:spLocks/>
              </p:cNvSpPr>
              <p:nvPr/>
            </p:nvSpPr>
            <p:spPr bwMode="auto">
              <a:xfrm>
                <a:off x="3814" y="3102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6 h 6"/>
                  <a:gd name="T4" fmla="*/ 3 w 5"/>
                  <a:gd name="T5" fmla="*/ 6 h 6"/>
                  <a:gd name="T6" fmla="*/ 5 w 5"/>
                  <a:gd name="T7" fmla="*/ 6 h 6"/>
                  <a:gd name="T8" fmla="*/ 5 w 5"/>
                  <a:gd name="T9" fmla="*/ 4 h 6"/>
                  <a:gd name="T10" fmla="*/ 5 w 5"/>
                  <a:gd name="T11" fmla="*/ 4 h 6"/>
                  <a:gd name="T12" fmla="*/ 5 w 5"/>
                  <a:gd name="T13" fmla="*/ 2 h 6"/>
                  <a:gd name="T14" fmla="*/ 5 w 5"/>
                  <a:gd name="T15" fmla="*/ 0 h 6"/>
                  <a:gd name="T16" fmla="*/ 3 w 5"/>
                  <a:gd name="T17" fmla="*/ 0 h 6"/>
                  <a:gd name="T18" fmla="*/ 3 w 5"/>
                  <a:gd name="T19" fmla="*/ 0 h 6"/>
                  <a:gd name="T20" fmla="*/ 1 w 5"/>
                  <a:gd name="T21" fmla="*/ 0 h 6"/>
                  <a:gd name="T22" fmla="*/ 1 w 5"/>
                  <a:gd name="T23" fmla="*/ 0 h 6"/>
                  <a:gd name="T24" fmla="*/ 0 w 5"/>
                  <a:gd name="T25" fmla="*/ 2 h 6"/>
                  <a:gd name="T26" fmla="*/ 0 w 5"/>
                  <a:gd name="T27" fmla="*/ 4 h 6"/>
                  <a:gd name="T28" fmla="*/ 0 w 5"/>
                  <a:gd name="T29" fmla="*/ 4 h 6"/>
                  <a:gd name="T30" fmla="*/ 1 w 5"/>
                  <a:gd name="T31" fmla="*/ 6 h 6"/>
                  <a:gd name="T32" fmla="*/ 1 w 5"/>
                  <a:gd name="T33" fmla="*/ 6 h 6"/>
                  <a:gd name="T34" fmla="*/ 3 w 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6"/>
                  <a:gd name="T56" fmla="*/ 5 w 5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6">
                    <a:moveTo>
                      <a:pt x="3" y="6"/>
                    </a:moveTo>
                    <a:lnTo>
                      <a:pt x="3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59" name="Freeform 360"/>
              <p:cNvSpPr>
                <a:spLocks/>
              </p:cNvSpPr>
              <p:nvPr/>
            </p:nvSpPr>
            <p:spPr bwMode="auto">
              <a:xfrm>
                <a:off x="382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6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6 w 6"/>
                  <a:gd name="T13" fmla="*/ 0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2 w 6"/>
                  <a:gd name="T29" fmla="*/ 6 h 6"/>
                  <a:gd name="T30" fmla="*/ 2 w 6"/>
                  <a:gd name="T31" fmla="*/ 6 h 6"/>
                  <a:gd name="T32" fmla="*/ 4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60" name="Freeform 361"/>
              <p:cNvSpPr>
                <a:spLocks/>
              </p:cNvSpPr>
              <p:nvPr/>
            </p:nvSpPr>
            <p:spPr bwMode="auto">
              <a:xfrm>
                <a:off x="3823" y="3102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6 w 6"/>
                  <a:gd name="T15" fmla="*/ 0 h 6"/>
                  <a:gd name="T16" fmla="*/ 4 w 6"/>
                  <a:gd name="T17" fmla="*/ 0 h 6"/>
                  <a:gd name="T18" fmla="*/ 4 w 6"/>
                  <a:gd name="T19" fmla="*/ 0 h 6"/>
                  <a:gd name="T20" fmla="*/ 2 w 6"/>
                  <a:gd name="T21" fmla="*/ 0 h 6"/>
                  <a:gd name="T22" fmla="*/ 2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2 w 6"/>
                  <a:gd name="T31" fmla="*/ 6 h 6"/>
                  <a:gd name="T32" fmla="*/ 2 w 6"/>
                  <a:gd name="T33" fmla="*/ 6 h 6"/>
                  <a:gd name="T34" fmla="*/ 4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4" y="6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61" name="Freeform 362"/>
              <p:cNvSpPr>
                <a:spLocks/>
              </p:cNvSpPr>
              <p:nvPr/>
            </p:nvSpPr>
            <p:spPr bwMode="auto">
              <a:xfrm>
                <a:off x="383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4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6 w 6"/>
                  <a:gd name="T9" fmla="*/ 4 h 6"/>
                  <a:gd name="T10" fmla="*/ 6 w 6"/>
                  <a:gd name="T11" fmla="*/ 2 h 6"/>
                  <a:gd name="T12" fmla="*/ 4 w 6"/>
                  <a:gd name="T13" fmla="*/ 0 h 6"/>
                  <a:gd name="T14" fmla="*/ 4 w 6"/>
                  <a:gd name="T15" fmla="*/ 0 h 6"/>
                  <a:gd name="T16" fmla="*/ 2 w 6"/>
                  <a:gd name="T17" fmla="*/ 0 h 6"/>
                  <a:gd name="T18" fmla="*/ 2 w 6"/>
                  <a:gd name="T19" fmla="*/ 0 h 6"/>
                  <a:gd name="T20" fmla="*/ 0 w 6"/>
                  <a:gd name="T21" fmla="*/ 0 h 6"/>
                  <a:gd name="T22" fmla="*/ 0 w 6"/>
                  <a:gd name="T23" fmla="*/ 2 h 6"/>
                  <a:gd name="T24" fmla="*/ 0 w 6"/>
                  <a:gd name="T25" fmla="*/ 4 h 6"/>
                  <a:gd name="T26" fmla="*/ 0 w 6"/>
                  <a:gd name="T27" fmla="*/ 4 h 6"/>
                  <a:gd name="T28" fmla="*/ 0 w 6"/>
                  <a:gd name="T29" fmla="*/ 6 h 6"/>
                  <a:gd name="T30" fmla="*/ 2 w 6"/>
                  <a:gd name="T31" fmla="*/ 6 h 6"/>
                  <a:gd name="T32" fmla="*/ 2 w 6"/>
                  <a:gd name="T33" fmla="*/ 6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6"/>
                  <a:gd name="T53" fmla="*/ 6 w 6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6">
                    <a:moveTo>
                      <a:pt x="2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62" name="Freeform 363"/>
              <p:cNvSpPr>
                <a:spLocks/>
              </p:cNvSpPr>
              <p:nvPr/>
            </p:nvSpPr>
            <p:spPr bwMode="auto">
              <a:xfrm>
                <a:off x="3832" y="3102"/>
                <a:ext cx="6" cy="6"/>
              </a:xfrm>
              <a:custGeom>
                <a:avLst/>
                <a:gdLst>
                  <a:gd name="T0" fmla="*/ 2 w 6"/>
                  <a:gd name="T1" fmla="*/ 6 h 6"/>
                  <a:gd name="T2" fmla="*/ 2 w 6"/>
                  <a:gd name="T3" fmla="*/ 6 h 6"/>
                  <a:gd name="T4" fmla="*/ 4 w 6"/>
                  <a:gd name="T5" fmla="*/ 6 h 6"/>
                  <a:gd name="T6" fmla="*/ 4 w 6"/>
                  <a:gd name="T7" fmla="*/ 6 h 6"/>
                  <a:gd name="T8" fmla="*/ 6 w 6"/>
                  <a:gd name="T9" fmla="*/ 4 h 6"/>
                  <a:gd name="T10" fmla="*/ 6 w 6"/>
                  <a:gd name="T11" fmla="*/ 4 h 6"/>
                  <a:gd name="T12" fmla="*/ 6 w 6"/>
                  <a:gd name="T13" fmla="*/ 2 h 6"/>
                  <a:gd name="T14" fmla="*/ 4 w 6"/>
                  <a:gd name="T15" fmla="*/ 0 h 6"/>
                  <a:gd name="T16" fmla="*/ 4 w 6"/>
                  <a:gd name="T17" fmla="*/ 0 h 6"/>
                  <a:gd name="T18" fmla="*/ 2 w 6"/>
                  <a:gd name="T19" fmla="*/ 0 h 6"/>
                  <a:gd name="T20" fmla="*/ 2 w 6"/>
                  <a:gd name="T21" fmla="*/ 0 h 6"/>
                  <a:gd name="T22" fmla="*/ 0 w 6"/>
                  <a:gd name="T23" fmla="*/ 0 h 6"/>
                  <a:gd name="T24" fmla="*/ 0 w 6"/>
                  <a:gd name="T25" fmla="*/ 2 h 6"/>
                  <a:gd name="T26" fmla="*/ 0 w 6"/>
                  <a:gd name="T27" fmla="*/ 4 h 6"/>
                  <a:gd name="T28" fmla="*/ 0 w 6"/>
                  <a:gd name="T29" fmla="*/ 4 h 6"/>
                  <a:gd name="T30" fmla="*/ 0 w 6"/>
                  <a:gd name="T31" fmla="*/ 6 h 6"/>
                  <a:gd name="T32" fmla="*/ 2 w 6"/>
                  <a:gd name="T33" fmla="*/ 6 h 6"/>
                  <a:gd name="T34" fmla="*/ 2 w 6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6"/>
                  <a:gd name="T56" fmla="*/ 6 w 6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6">
                    <a:moveTo>
                      <a:pt x="2" y="6"/>
                    </a:move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63" name="Freeform 364"/>
              <p:cNvSpPr>
                <a:spLocks/>
              </p:cNvSpPr>
              <p:nvPr/>
            </p:nvSpPr>
            <p:spPr bwMode="auto">
              <a:xfrm>
                <a:off x="375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4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6 w 6"/>
                  <a:gd name="T13" fmla="*/ 2 h 5"/>
                  <a:gd name="T14" fmla="*/ 4 w 6"/>
                  <a:gd name="T15" fmla="*/ 0 h 5"/>
                  <a:gd name="T16" fmla="*/ 2 w 6"/>
                  <a:gd name="T17" fmla="*/ 0 h 5"/>
                  <a:gd name="T18" fmla="*/ 2 w 6"/>
                  <a:gd name="T19" fmla="*/ 0 h 5"/>
                  <a:gd name="T20" fmla="*/ 0 w 6"/>
                  <a:gd name="T21" fmla="*/ 2 h 5"/>
                  <a:gd name="T22" fmla="*/ 0 w 6"/>
                  <a:gd name="T23" fmla="*/ 2 h 5"/>
                  <a:gd name="T24" fmla="*/ 0 w 6"/>
                  <a:gd name="T25" fmla="*/ 3 h 5"/>
                  <a:gd name="T26" fmla="*/ 0 w 6"/>
                  <a:gd name="T27" fmla="*/ 5 h 5"/>
                  <a:gd name="T28" fmla="*/ 0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2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64" name="Freeform 365"/>
              <p:cNvSpPr>
                <a:spLocks/>
              </p:cNvSpPr>
              <p:nvPr/>
            </p:nvSpPr>
            <p:spPr bwMode="auto">
              <a:xfrm>
                <a:off x="375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2 w 6"/>
                  <a:gd name="T3" fmla="*/ 5 h 5"/>
                  <a:gd name="T4" fmla="*/ 4 w 6"/>
                  <a:gd name="T5" fmla="*/ 5 h 5"/>
                  <a:gd name="T6" fmla="*/ 6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0 h 5"/>
                  <a:gd name="T22" fmla="*/ 0 w 6"/>
                  <a:gd name="T23" fmla="*/ 2 h 5"/>
                  <a:gd name="T24" fmla="*/ 0 w 6"/>
                  <a:gd name="T25" fmla="*/ 2 h 5"/>
                  <a:gd name="T26" fmla="*/ 0 w 6"/>
                  <a:gd name="T27" fmla="*/ 3 h 5"/>
                  <a:gd name="T28" fmla="*/ 0 w 6"/>
                  <a:gd name="T29" fmla="*/ 5 h 5"/>
                  <a:gd name="T30" fmla="*/ 0 w 6"/>
                  <a:gd name="T31" fmla="*/ 5 h 5"/>
                  <a:gd name="T32" fmla="*/ 2 w 6"/>
                  <a:gd name="T33" fmla="*/ 5 h 5"/>
                  <a:gd name="T34" fmla="*/ 2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65" name="Freeform 366"/>
              <p:cNvSpPr>
                <a:spLocks/>
              </p:cNvSpPr>
              <p:nvPr/>
            </p:nvSpPr>
            <p:spPr bwMode="auto">
              <a:xfrm>
                <a:off x="3763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4 w 5"/>
                  <a:gd name="T3" fmla="*/ 5 h 5"/>
                  <a:gd name="T4" fmla="*/ 4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4 w 5"/>
                  <a:gd name="T13" fmla="*/ 2 h 5"/>
                  <a:gd name="T14" fmla="*/ 4 w 5"/>
                  <a:gd name="T15" fmla="*/ 0 h 5"/>
                  <a:gd name="T16" fmla="*/ 2 w 5"/>
                  <a:gd name="T17" fmla="*/ 0 h 5"/>
                  <a:gd name="T18" fmla="*/ 2 w 5"/>
                  <a:gd name="T19" fmla="*/ 0 h 5"/>
                  <a:gd name="T20" fmla="*/ 0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5 h 5"/>
                  <a:gd name="T28" fmla="*/ 0 w 5"/>
                  <a:gd name="T29" fmla="*/ 5 h 5"/>
                  <a:gd name="T30" fmla="*/ 2 w 5"/>
                  <a:gd name="T31" fmla="*/ 5 h 5"/>
                  <a:gd name="T32" fmla="*/ 2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2" y="5"/>
                    </a:move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66" name="Freeform 367"/>
              <p:cNvSpPr>
                <a:spLocks/>
              </p:cNvSpPr>
              <p:nvPr/>
            </p:nvSpPr>
            <p:spPr bwMode="auto">
              <a:xfrm>
                <a:off x="3763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2 w 5"/>
                  <a:gd name="T3" fmla="*/ 5 h 5"/>
                  <a:gd name="T4" fmla="*/ 4 w 5"/>
                  <a:gd name="T5" fmla="*/ 5 h 5"/>
                  <a:gd name="T6" fmla="*/ 4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4 w 5"/>
                  <a:gd name="T15" fmla="*/ 2 h 5"/>
                  <a:gd name="T16" fmla="*/ 4 w 5"/>
                  <a:gd name="T17" fmla="*/ 0 h 5"/>
                  <a:gd name="T18" fmla="*/ 2 w 5"/>
                  <a:gd name="T19" fmla="*/ 0 h 5"/>
                  <a:gd name="T20" fmla="*/ 2 w 5"/>
                  <a:gd name="T21" fmla="*/ 0 h 5"/>
                  <a:gd name="T22" fmla="*/ 0 w 5"/>
                  <a:gd name="T23" fmla="*/ 2 h 5"/>
                  <a:gd name="T24" fmla="*/ 0 w 5"/>
                  <a:gd name="T25" fmla="*/ 2 h 5"/>
                  <a:gd name="T26" fmla="*/ 0 w 5"/>
                  <a:gd name="T27" fmla="*/ 3 h 5"/>
                  <a:gd name="T28" fmla="*/ 0 w 5"/>
                  <a:gd name="T29" fmla="*/ 5 h 5"/>
                  <a:gd name="T30" fmla="*/ 0 w 5"/>
                  <a:gd name="T31" fmla="*/ 5 h 5"/>
                  <a:gd name="T32" fmla="*/ 2 w 5"/>
                  <a:gd name="T33" fmla="*/ 5 h 5"/>
                  <a:gd name="T34" fmla="*/ 2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67" name="Freeform 368"/>
              <p:cNvSpPr>
                <a:spLocks/>
              </p:cNvSpPr>
              <p:nvPr/>
            </p:nvSpPr>
            <p:spPr bwMode="auto">
              <a:xfrm>
                <a:off x="3770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6 w 6"/>
                  <a:gd name="T13" fmla="*/ 2 h 5"/>
                  <a:gd name="T14" fmla="*/ 4 w 6"/>
                  <a:gd name="T15" fmla="*/ 0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2 h 5"/>
                  <a:gd name="T22" fmla="*/ 2 w 6"/>
                  <a:gd name="T23" fmla="*/ 2 h 5"/>
                  <a:gd name="T24" fmla="*/ 0 w 6"/>
                  <a:gd name="T25" fmla="*/ 3 h 5"/>
                  <a:gd name="T26" fmla="*/ 2 w 6"/>
                  <a:gd name="T27" fmla="*/ 5 h 5"/>
                  <a:gd name="T28" fmla="*/ 2 w 6"/>
                  <a:gd name="T29" fmla="*/ 5 h 5"/>
                  <a:gd name="T30" fmla="*/ 2 w 6"/>
                  <a:gd name="T31" fmla="*/ 5 h 5"/>
                  <a:gd name="T32" fmla="*/ 4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4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68" name="Freeform 369"/>
              <p:cNvSpPr>
                <a:spLocks/>
              </p:cNvSpPr>
              <p:nvPr/>
            </p:nvSpPr>
            <p:spPr bwMode="auto">
              <a:xfrm>
                <a:off x="3770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4 w 6"/>
                  <a:gd name="T5" fmla="*/ 5 h 5"/>
                  <a:gd name="T6" fmla="*/ 6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4 w 6"/>
                  <a:gd name="T17" fmla="*/ 0 h 5"/>
                  <a:gd name="T18" fmla="*/ 4 w 6"/>
                  <a:gd name="T19" fmla="*/ 0 h 5"/>
                  <a:gd name="T20" fmla="*/ 2 w 6"/>
                  <a:gd name="T21" fmla="*/ 0 h 5"/>
                  <a:gd name="T22" fmla="*/ 2 w 6"/>
                  <a:gd name="T23" fmla="*/ 2 h 5"/>
                  <a:gd name="T24" fmla="*/ 2 w 6"/>
                  <a:gd name="T25" fmla="*/ 2 h 5"/>
                  <a:gd name="T26" fmla="*/ 0 w 6"/>
                  <a:gd name="T27" fmla="*/ 3 h 5"/>
                  <a:gd name="T28" fmla="*/ 2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4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4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69" name="Freeform 370"/>
              <p:cNvSpPr>
                <a:spLocks/>
              </p:cNvSpPr>
              <p:nvPr/>
            </p:nvSpPr>
            <p:spPr bwMode="auto">
              <a:xfrm>
                <a:off x="3780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4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4 w 5"/>
                  <a:gd name="T15" fmla="*/ 0 h 5"/>
                  <a:gd name="T16" fmla="*/ 2 w 5"/>
                  <a:gd name="T17" fmla="*/ 0 h 5"/>
                  <a:gd name="T18" fmla="*/ 2 w 5"/>
                  <a:gd name="T19" fmla="*/ 0 h 5"/>
                  <a:gd name="T20" fmla="*/ 0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5 h 5"/>
                  <a:gd name="T28" fmla="*/ 0 w 5"/>
                  <a:gd name="T29" fmla="*/ 5 h 5"/>
                  <a:gd name="T30" fmla="*/ 2 w 5"/>
                  <a:gd name="T31" fmla="*/ 5 h 5"/>
                  <a:gd name="T32" fmla="*/ 2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2" y="5"/>
                    </a:move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70" name="Freeform 371"/>
              <p:cNvSpPr>
                <a:spLocks/>
              </p:cNvSpPr>
              <p:nvPr/>
            </p:nvSpPr>
            <p:spPr bwMode="auto">
              <a:xfrm>
                <a:off x="3780" y="3071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2 w 5"/>
                  <a:gd name="T3" fmla="*/ 5 h 5"/>
                  <a:gd name="T4" fmla="*/ 4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5 w 5"/>
                  <a:gd name="T15" fmla="*/ 2 h 5"/>
                  <a:gd name="T16" fmla="*/ 4 w 5"/>
                  <a:gd name="T17" fmla="*/ 0 h 5"/>
                  <a:gd name="T18" fmla="*/ 2 w 5"/>
                  <a:gd name="T19" fmla="*/ 0 h 5"/>
                  <a:gd name="T20" fmla="*/ 2 w 5"/>
                  <a:gd name="T21" fmla="*/ 0 h 5"/>
                  <a:gd name="T22" fmla="*/ 0 w 5"/>
                  <a:gd name="T23" fmla="*/ 2 h 5"/>
                  <a:gd name="T24" fmla="*/ 0 w 5"/>
                  <a:gd name="T25" fmla="*/ 2 h 5"/>
                  <a:gd name="T26" fmla="*/ 0 w 5"/>
                  <a:gd name="T27" fmla="*/ 3 h 5"/>
                  <a:gd name="T28" fmla="*/ 0 w 5"/>
                  <a:gd name="T29" fmla="*/ 5 h 5"/>
                  <a:gd name="T30" fmla="*/ 0 w 5"/>
                  <a:gd name="T31" fmla="*/ 5 h 5"/>
                  <a:gd name="T32" fmla="*/ 2 w 5"/>
                  <a:gd name="T33" fmla="*/ 5 h 5"/>
                  <a:gd name="T34" fmla="*/ 2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71" name="Freeform 372"/>
              <p:cNvSpPr>
                <a:spLocks/>
              </p:cNvSpPr>
              <p:nvPr/>
            </p:nvSpPr>
            <p:spPr bwMode="auto">
              <a:xfrm>
                <a:off x="3804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6 w 6"/>
                  <a:gd name="T13" fmla="*/ 2 h 5"/>
                  <a:gd name="T14" fmla="*/ 6 w 6"/>
                  <a:gd name="T15" fmla="*/ 0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2 h 5"/>
                  <a:gd name="T22" fmla="*/ 2 w 6"/>
                  <a:gd name="T23" fmla="*/ 2 h 5"/>
                  <a:gd name="T24" fmla="*/ 0 w 6"/>
                  <a:gd name="T25" fmla="*/ 3 h 5"/>
                  <a:gd name="T26" fmla="*/ 2 w 6"/>
                  <a:gd name="T27" fmla="*/ 5 h 5"/>
                  <a:gd name="T28" fmla="*/ 2 w 6"/>
                  <a:gd name="T29" fmla="*/ 5 h 5"/>
                  <a:gd name="T30" fmla="*/ 2 w 6"/>
                  <a:gd name="T31" fmla="*/ 5 h 5"/>
                  <a:gd name="T32" fmla="*/ 4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4" y="5"/>
                    </a:move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72" name="Freeform 373"/>
              <p:cNvSpPr>
                <a:spLocks/>
              </p:cNvSpPr>
              <p:nvPr/>
            </p:nvSpPr>
            <p:spPr bwMode="auto">
              <a:xfrm>
                <a:off x="3804" y="3071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6 w 6"/>
                  <a:gd name="T5" fmla="*/ 5 h 5"/>
                  <a:gd name="T6" fmla="*/ 6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6 w 6"/>
                  <a:gd name="T17" fmla="*/ 0 h 5"/>
                  <a:gd name="T18" fmla="*/ 4 w 6"/>
                  <a:gd name="T19" fmla="*/ 0 h 5"/>
                  <a:gd name="T20" fmla="*/ 2 w 6"/>
                  <a:gd name="T21" fmla="*/ 0 h 5"/>
                  <a:gd name="T22" fmla="*/ 2 w 6"/>
                  <a:gd name="T23" fmla="*/ 2 h 5"/>
                  <a:gd name="T24" fmla="*/ 2 w 6"/>
                  <a:gd name="T25" fmla="*/ 2 h 5"/>
                  <a:gd name="T26" fmla="*/ 0 w 6"/>
                  <a:gd name="T27" fmla="*/ 3 h 5"/>
                  <a:gd name="T28" fmla="*/ 2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4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4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73" name="Freeform 374"/>
              <p:cNvSpPr>
                <a:spLocks/>
              </p:cNvSpPr>
              <p:nvPr/>
            </p:nvSpPr>
            <p:spPr bwMode="auto">
              <a:xfrm>
                <a:off x="3814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3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3 w 5"/>
                  <a:gd name="T15" fmla="*/ 0 h 5"/>
                  <a:gd name="T16" fmla="*/ 3 w 5"/>
                  <a:gd name="T17" fmla="*/ 0 h 5"/>
                  <a:gd name="T18" fmla="*/ 1 w 5"/>
                  <a:gd name="T19" fmla="*/ 0 h 5"/>
                  <a:gd name="T20" fmla="*/ 1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5 h 5"/>
                  <a:gd name="T28" fmla="*/ 1 w 5"/>
                  <a:gd name="T29" fmla="*/ 5 h 5"/>
                  <a:gd name="T30" fmla="*/ 1 w 5"/>
                  <a:gd name="T31" fmla="*/ 5 h 5"/>
                  <a:gd name="T32" fmla="*/ 3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74" name="Freeform 375"/>
              <p:cNvSpPr>
                <a:spLocks/>
              </p:cNvSpPr>
              <p:nvPr/>
            </p:nvSpPr>
            <p:spPr bwMode="auto">
              <a:xfrm>
                <a:off x="3814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3 w 5"/>
                  <a:gd name="T3" fmla="*/ 5 h 5"/>
                  <a:gd name="T4" fmla="*/ 3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5 w 5"/>
                  <a:gd name="T15" fmla="*/ 2 h 5"/>
                  <a:gd name="T16" fmla="*/ 3 w 5"/>
                  <a:gd name="T17" fmla="*/ 0 h 5"/>
                  <a:gd name="T18" fmla="*/ 3 w 5"/>
                  <a:gd name="T19" fmla="*/ 0 h 5"/>
                  <a:gd name="T20" fmla="*/ 1 w 5"/>
                  <a:gd name="T21" fmla="*/ 0 h 5"/>
                  <a:gd name="T22" fmla="*/ 1 w 5"/>
                  <a:gd name="T23" fmla="*/ 2 h 5"/>
                  <a:gd name="T24" fmla="*/ 0 w 5"/>
                  <a:gd name="T25" fmla="*/ 2 h 5"/>
                  <a:gd name="T26" fmla="*/ 0 w 5"/>
                  <a:gd name="T27" fmla="*/ 3 h 5"/>
                  <a:gd name="T28" fmla="*/ 0 w 5"/>
                  <a:gd name="T29" fmla="*/ 5 h 5"/>
                  <a:gd name="T30" fmla="*/ 1 w 5"/>
                  <a:gd name="T31" fmla="*/ 5 h 5"/>
                  <a:gd name="T32" fmla="*/ 1 w 5"/>
                  <a:gd name="T33" fmla="*/ 5 h 5"/>
                  <a:gd name="T34" fmla="*/ 3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75" name="Freeform 376"/>
              <p:cNvSpPr>
                <a:spLocks/>
              </p:cNvSpPr>
              <p:nvPr/>
            </p:nvSpPr>
            <p:spPr bwMode="auto">
              <a:xfrm>
                <a:off x="382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4 w 6"/>
                  <a:gd name="T3" fmla="*/ 5 h 5"/>
                  <a:gd name="T4" fmla="*/ 4 w 6"/>
                  <a:gd name="T5" fmla="*/ 5 h 5"/>
                  <a:gd name="T6" fmla="*/ 6 w 6"/>
                  <a:gd name="T7" fmla="*/ 5 h 5"/>
                  <a:gd name="T8" fmla="*/ 6 w 6"/>
                  <a:gd name="T9" fmla="*/ 3 h 5"/>
                  <a:gd name="T10" fmla="*/ 6 w 6"/>
                  <a:gd name="T11" fmla="*/ 2 h 5"/>
                  <a:gd name="T12" fmla="*/ 4 w 6"/>
                  <a:gd name="T13" fmla="*/ 2 h 5"/>
                  <a:gd name="T14" fmla="*/ 4 w 6"/>
                  <a:gd name="T15" fmla="*/ 0 h 5"/>
                  <a:gd name="T16" fmla="*/ 2 w 6"/>
                  <a:gd name="T17" fmla="*/ 0 h 5"/>
                  <a:gd name="T18" fmla="*/ 2 w 6"/>
                  <a:gd name="T19" fmla="*/ 0 h 5"/>
                  <a:gd name="T20" fmla="*/ 0 w 6"/>
                  <a:gd name="T21" fmla="*/ 2 h 5"/>
                  <a:gd name="T22" fmla="*/ 0 w 6"/>
                  <a:gd name="T23" fmla="*/ 2 h 5"/>
                  <a:gd name="T24" fmla="*/ 0 w 6"/>
                  <a:gd name="T25" fmla="*/ 3 h 5"/>
                  <a:gd name="T26" fmla="*/ 0 w 6"/>
                  <a:gd name="T27" fmla="*/ 5 h 5"/>
                  <a:gd name="T28" fmla="*/ 0 w 6"/>
                  <a:gd name="T29" fmla="*/ 5 h 5"/>
                  <a:gd name="T30" fmla="*/ 2 w 6"/>
                  <a:gd name="T31" fmla="*/ 5 h 5"/>
                  <a:gd name="T32" fmla="*/ 2 w 6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"/>
                  <a:gd name="T52" fmla="*/ 0 h 5"/>
                  <a:gd name="T53" fmla="*/ 6 w 6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" h="5">
                    <a:moveTo>
                      <a:pt x="2" y="5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76" name="Freeform 377"/>
              <p:cNvSpPr>
                <a:spLocks/>
              </p:cNvSpPr>
              <p:nvPr/>
            </p:nvSpPr>
            <p:spPr bwMode="auto">
              <a:xfrm>
                <a:off x="3823" y="3071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2 w 6"/>
                  <a:gd name="T3" fmla="*/ 5 h 5"/>
                  <a:gd name="T4" fmla="*/ 4 w 6"/>
                  <a:gd name="T5" fmla="*/ 5 h 5"/>
                  <a:gd name="T6" fmla="*/ 4 w 6"/>
                  <a:gd name="T7" fmla="*/ 5 h 5"/>
                  <a:gd name="T8" fmla="*/ 6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4 w 6"/>
                  <a:gd name="T15" fmla="*/ 2 h 5"/>
                  <a:gd name="T16" fmla="*/ 4 w 6"/>
                  <a:gd name="T17" fmla="*/ 0 h 5"/>
                  <a:gd name="T18" fmla="*/ 2 w 6"/>
                  <a:gd name="T19" fmla="*/ 0 h 5"/>
                  <a:gd name="T20" fmla="*/ 2 w 6"/>
                  <a:gd name="T21" fmla="*/ 0 h 5"/>
                  <a:gd name="T22" fmla="*/ 0 w 6"/>
                  <a:gd name="T23" fmla="*/ 2 h 5"/>
                  <a:gd name="T24" fmla="*/ 0 w 6"/>
                  <a:gd name="T25" fmla="*/ 2 h 5"/>
                  <a:gd name="T26" fmla="*/ 0 w 6"/>
                  <a:gd name="T27" fmla="*/ 3 h 5"/>
                  <a:gd name="T28" fmla="*/ 0 w 6"/>
                  <a:gd name="T29" fmla="*/ 5 h 5"/>
                  <a:gd name="T30" fmla="*/ 0 w 6"/>
                  <a:gd name="T31" fmla="*/ 5 h 5"/>
                  <a:gd name="T32" fmla="*/ 2 w 6"/>
                  <a:gd name="T33" fmla="*/ 5 h 5"/>
                  <a:gd name="T34" fmla="*/ 2 w 6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5"/>
                  <a:gd name="T56" fmla="*/ 6 w 6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77" name="Freeform 378"/>
              <p:cNvSpPr>
                <a:spLocks/>
              </p:cNvSpPr>
              <p:nvPr/>
            </p:nvSpPr>
            <p:spPr bwMode="auto">
              <a:xfrm>
                <a:off x="3831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0 h 5"/>
                  <a:gd name="T16" fmla="*/ 3 w 5"/>
                  <a:gd name="T17" fmla="*/ 0 h 5"/>
                  <a:gd name="T18" fmla="*/ 1 w 5"/>
                  <a:gd name="T19" fmla="*/ 0 h 5"/>
                  <a:gd name="T20" fmla="*/ 1 w 5"/>
                  <a:gd name="T21" fmla="*/ 2 h 5"/>
                  <a:gd name="T22" fmla="*/ 1 w 5"/>
                  <a:gd name="T23" fmla="*/ 2 h 5"/>
                  <a:gd name="T24" fmla="*/ 0 w 5"/>
                  <a:gd name="T25" fmla="*/ 3 h 5"/>
                  <a:gd name="T26" fmla="*/ 1 w 5"/>
                  <a:gd name="T27" fmla="*/ 5 h 5"/>
                  <a:gd name="T28" fmla="*/ 1 w 5"/>
                  <a:gd name="T29" fmla="*/ 5 h 5"/>
                  <a:gd name="T30" fmla="*/ 1 w 5"/>
                  <a:gd name="T31" fmla="*/ 5 h 5"/>
                  <a:gd name="T32" fmla="*/ 3 w 5"/>
                  <a:gd name="T33" fmla="*/ 5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5"/>
                  <a:gd name="T53" fmla="*/ 5 w 5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5">
                    <a:moveTo>
                      <a:pt x="3" y="5"/>
                    </a:move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78" name="Freeform 379"/>
              <p:cNvSpPr>
                <a:spLocks/>
              </p:cNvSpPr>
              <p:nvPr/>
            </p:nvSpPr>
            <p:spPr bwMode="auto">
              <a:xfrm>
                <a:off x="3831" y="3071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3 w 5"/>
                  <a:gd name="T3" fmla="*/ 5 h 5"/>
                  <a:gd name="T4" fmla="*/ 5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5 w 5"/>
                  <a:gd name="T11" fmla="*/ 3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0 h 5"/>
                  <a:gd name="T18" fmla="*/ 3 w 5"/>
                  <a:gd name="T19" fmla="*/ 0 h 5"/>
                  <a:gd name="T20" fmla="*/ 1 w 5"/>
                  <a:gd name="T21" fmla="*/ 0 h 5"/>
                  <a:gd name="T22" fmla="*/ 1 w 5"/>
                  <a:gd name="T23" fmla="*/ 2 h 5"/>
                  <a:gd name="T24" fmla="*/ 1 w 5"/>
                  <a:gd name="T25" fmla="*/ 2 h 5"/>
                  <a:gd name="T26" fmla="*/ 0 w 5"/>
                  <a:gd name="T27" fmla="*/ 3 h 5"/>
                  <a:gd name="T28" fmla="*/ 1 w 5"/>
                  <a:gd name="T29" fmla="*/ 5 h 5"/>
                  <a:gd name="T30" fmla="*/ 1 w 5"/>
                  <a:gd name="T31" fmla="*/ 5 h 5"/>
                  <a:gd name="T32" fmla="*/ 1 w 5"/>
                  <a:gd name="T33" fmla="*/ 5 h 5"/>
                  <a:gd name="T34" fmla="*/ 3 w 5"/>
                  <a:gd name="T35" fmla="*/ 5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"/>
                  <a:gd name="T55" fmla="*/ 0 h 5"/>
                  <a:gd name="T56" fmla="*/ 5 w 5"/>
                  <a:gd name="T57" fmla="*/ 5 h 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79" name="Rectangle 380"/>
              <p:cNvSpPr>
                <a:spLocks noChangeArrowheads="1"/>
              </p:cNvSpPr>
              <p:nvPr/>
            </p:nvSpPr>
            <p:spPr bwMode="auto">
              <a:xfrm>
                <a:off x="3793" y="3039"/>
                <a:ext cx="9" cy="21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80" name="Rectangle 381"/>
              <p:cNvSpPr>
                <a:spLocks noChangeArrowheads="1"/>
              </p:cNvSpPr>
              <p:nvPr/>
            </p:nvSpPr>
            <p:spPr bwMode="auto">
              <a:xfrm>
                <a:off x="3793" y="3039"/>
                <a:ext cx="9" cy="2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81" name="Rectangle 382"/>
              <p:cNvSpPr>
                <a:spLocks noChangeArrowheads="1"/>
              </p:cNvSpPr>
              <p:nvPr/>
            </p:nvSpPr>
            <p:spPr bwMode="auto">
              <a:xfrm>
                <a:off x="3778" y="3129"/>
                <a:ext cx="9" cy="18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82" name="Rectangle 383"/>
              <p:cNvSpPr>
                <a:spLocks noChangeArrowheads="1"/>
              </p:cNvSpPr>
              <p:nvPr/>
            </p:nvSpPr>
            <p:spPr bwMode="auto">
              <a:xfrm>
                <a:off x="3778" y="3129"/>
                <a:ext cx="9" cy="18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83" name="Rectangle 384"/>
              <p:cNvSpPr>
                <a:spLocks noChangeArrowheads="1"/>
              </p:cNvSpPr>
              <p:nvPr/>
            </p:nvSpPr>
            <p:spPr bwMode="auto">
              <a:xfrm>
                <a:off x="3789" y="3069"/>
                <a:ext cx="10" cy="22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84" name="Rectangle 385"/>
              <p:cNvSpPr>
                <a:spLocks noChangeArrowheads="1"/>
              </p:cNvSpPr>
              <p:nvPr/>
            </p:nvSpPr>
            <p:spPr bwMode="auto">
              <a:xfrm>
                <a:off x="3789" y="3069"/>
                <a:ext cx="10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85" name="Rectangle 386"/>
              <p:cNvSpPr>
                <a:spLocks noChangeArrowheads="1"/>
              </p:cNvSpPr>
              <p:nvPr/>
            </p:nvSpPr>
            <p:spPr bwMode="auto">
              <a:xfrm>
                <a:off x="3784" y="3099"/>
                <a:ext cx="7" cy="24"/>
              </a:xfrm>
              <a:prstGeom prst="rect">
                <a:avLst/>
              </a:prstGeom>
              <a:solidFill>
                <a:srgbClr val="66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86" name="Rectangle 387"/>
              <p:cNvSpPr>
                <a:spLocks noChangeArrowheads="1"/>
              </p:cNvSpPr>
              <p:nvPr/>
            </p:nvSpPr>
            <p:spPr bwMode="auto">
              <a:xfrm>
                <a:off x="3784" y="3099"/>
                <a:ext cx="7" cy="24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87" name="Rectangle 388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88" name="Rectangle 389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89" name="Rectangle 390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90" name="Rectangle 391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91" name="Rectangle 392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92" name="Rectangle 393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93" name="Rectangle 394"/>
              <p:cNvSpPr>
                <a:spLocks noChangeArrowheads="1"/>
              </p:cNvSpPr>
              <p:nvPr/>
            </p:nvSpPr>
            <p:spPr bwMode="auto">
              <a:xfrm>
                <a:off x="4159" y="3009"/>
                <a:ext cx="6" cy="118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94" name="Rectangle 395"/>
              <p:cNvSpPr>
                <a:spLocks noChangeArrowheads="1"/>
              </p:cNvSpPr>
              <p:nvPr/>
            </p:nvSpPr>
            <p:spPr bwMode="auto">
              <a:xfrm>
                <a:off x="4159" y="3009"/>
                <a:ext cx="6" cy="118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95" name="Freeform 396"/>
              <p:cNvSpPr>
                <a:spLocks/>
              </p:cNvSpPr>
              <p:nvPr/>
            </p:nvSpPr>
            <p:spPr bwMode="auto">
              <a:xfrm>
                <a:off x="4158" y="3007"/>
                <a:ext cx="7" cy="2"/>
              </a:xfrm>
              <a:custGeom>
                <a:avLst/>
                <a:gdLst>
                  <a:gd name="T0" fmla="*/ 3 w 7"/>
                  <a:gd name="T1" fmla="*/ 0 h 2"/>
                  <a:gd name="T2" fmla="*/ 5 w 7"/>
                  <a:gd name="T3" fmla="*/ 0 h 2"/>
                  <a:gd name="T4" fmla="*/ 7 w 7"/>
                  <a:gd name="T5" fmla="*/ 0 h 2"/>
                  <a:gd name="T6" fmla="*/ 7 w 7"/>
                  <a:gd name="T7" fmla="*/ 0 h 2"/>
                  <a:gd name="T8" fmla="*/ 7 w 7"/>
                  <a:gd name="T9" fmla="*/ 0 h 2"/>
                  <a:gd name="T10" fmla="*/ 7 w 7"/>
                  <a:gd name="T11" fmla="*/ 2 h 2"/>
                  <a:gd name="T12" fmla="*/ 7 w 7"/>
                  <a:gd name="T13" fmla="*/ 2 h 2"/>
                  <a:gd name="T14" fmla="*/ 5 w 7"/>
                  <a:gd name="T15" fmla="*/ 2 h 2"/>
                  <a:gd name="T16" fmla="*/ 3 w 7"/>
                  <a:gd name="T17" fmla="*/ 2 h 2"/>
                  <a:gd name="T18" fmla="*/ 1 w 7"/>
                  <a:gd name="T19" fmla="*/ 2 h 2"/>
                  <a:gd name="T20" fmla="*/ 1 w 7"/>
                  <a:gd name="T21" fmla="*/ 2 h 2"/>
                  <a:gd name="T22" fmla="*/ 0 w 7"/>
                  <a:gd name="T23" fmla="*/ 2 h 2"/>
                  <a:gd name="T24" fmla="*/ 0 w 7"/>
                  <a:gd name="T25" fmla="*/ 0 h 2"/>
                  <a:gd name="T26" fmla="*/ 0 w 7"/>
                  <a:gd name="T27" fmla="*/ 0 h 2"/>
                  <a:gd name="T28" fmla="*/ 1 w 7"/>
                  <a:gd name="T29" fmla="*/ 0 h 2"/>
                  <a:gd name="T30" fmla="*/ 1 w 7"/>
                  <a:gd name="T31" fmla="*/ 0 h 2"/>
                  <a:gd name="T32" fmla="*/ 3 w 7"/>
                  <a:gd name="T33" fmla="*/ 0 h 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"/>
                  <a:gd name="T52" fmla="*/ 0 h 2"/>
                  <a:gd name="T53" fmla="*/ 7 w 7"/>
                  <a:gd name="T54" fmla="*/ 2 h 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" h="2">
                    <a:moveTo>
                      <a:pt x="3" y="0"/>
                    </a:move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96" name="Freeform 397"/>
              <p:cNvSpPr>
                <a:spLocks/>
              </p:cNvSpPr>
              <p:nvPr/>
            </p:nvSpPr>
            <p:spPr bwMode="auto">
              <a:xfrm>
                <a:off x="4158" y="3007"/>
                <a:ext cx="7" cy="2"/>
              </a:xfrm>
              <a:custGeom>
                <a:avLst/>
                <a:gdLst>
                  <a:gd name="T0" fmla="*/ 3 w 7"/>
                  <a:gd name="T1" fmla="*/ 0 h 2"/>
                  <a:gd name="T2" fmla="*/ 3 w 7"/>
                  <a:gd name="T3" fmla="*/ 0 h 2"/>
                  <a:gd name="T4" fmla="*/ 5 w 7"/>
                  <a:gd name="T5" fmla="*/ 0 h 2"/>
                  <a:gd name="T6" fmla="*/ 7 w 7"/>
                  <a:gd name="T7" fmla="*/ 0 h 2"/>
                  <a:gd name="T8" fmla="*/ 7 w 7"/>
                  <a:gd name="T9" fmla="*/ 0 h 2"/>
                  <a:gd name="T10" fmla="*/ 7 w 7"/>
                  <a:gd name="T11" fmla="*/ 0 h 2"/>
                  <a:gd name="T12" fmla="*/ 7 w 7"/>
                  <a:gd name="T13" fmla="*/ 2 h 2"/>
                  <a:gd name="T14" fmla="*/ 7 w 7"/>
                  <a:gd name="T15" fmla="*/ 2 h 2"/>
                  <a:gd name="T16" fmla="*/ 5 w 7"/>
                  <a:gd name="T17" fmla="*/ 2 h 2"/>
                  <a:gd name="T18" fmla="*/ 3 w 7"/>
                  <a:gd name="T19" fmla="*/ 2 h 2"/>
                  <a:gd name="T20" fmla="*/ 1 w 7"/>
                  <a:gd name="T21" fmla="*/ 2 h 2"/>
                  <a:gd name="T22" fmla="*/ 1 w 7"/>
                  <a:gd name="T23" fmla="*/ 2 h 2"/>
                  <a:gd name="T24" fmla="*/ 0 w 7"/>
                  <a:gd name="T25" fmla="*/ 2 h 2"/>
                  <a:gd name="T26" fmla="*/ 0 w 7"/>
                  <a:gd name="T27" fmla="*/ 0 h 2"/>
                  <a:gd name="T28" fmla="*/ 0 w 7"/>
                  <a:gd name="T29" fmla="*/ 0 h 2"/>
                  <a:gd name="T30" fmla="*/ 1 w 7"/>
                  <a:gd name="T31" fmla="*/ 0 h 2"/>
                  <a:gd name="T32" fmla="*/ 1 w 7"/>
                  <a:gd name="T33" fmla="*/ 0 h 2"/>
                  <a:gd name="T34" fmla="*/ 3 w 7"/>
                  <a:gd name="T35" fmla="*/ 0 h 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2"/>
                  <a:gd name="T56" fmla="*/ 7 w 7"/>
                  <a:gd name="T57" fmla="*/ 2 h 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2">
                    <a:moveTo>
                      <a:pt x="3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897" name="Rectangle 398"/>
              <p:cNvSpPr>
                <a:spLocks noChangeArrowheads="1"/>
              </p:cNvSpPr>
              <p:nvPr/>
            </p:nvSpPr>
            <p:spPr bwMode="auto">
              <a:xfrm>
                <a:off x="4364" y="3009"/>
                <a:ext cx="6" cy="11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98" name="Rectangle 399"/>
              <p:cNvSpPr>
                <a:spLocks noChangeArrowheads="1"/>
              </p:cNvSpPr>
              <p:nvPr/>
            </p:nvSpPr>
            <p:spPr bwMode="auto">
              <a:xfrm>
                <a:off x="4364" y="3009"/>
                <a:ext cx="6" cy="116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899" name="Freeform 400"/>
              <p:cNvSpPr>
                <a:spLocks/>
              </p:cNvSpPr>
              <p:nvPr/>
            </p:nvSpPr>
            <p:spPr bwMode="auto">
              <a:xfrm>
                <a:off x="4363" y="3006"/>
                <a:ext cx="7" cy="3"/>
              </a:xfrm>
              <a:custGeom>
                <a:avLst/>
                <a:gdLst>
                  <a:gd name="T0" fmla="*/ 3 w 7"/>
                  <a:gd name="T1" fmla="*/ 0 h 3"/>
                  <a:gd name="T2" fmla="*/ 5 w 7"/>
                  <a:gd name="T3" fmla="*/ 1 h 3"/>
                  <a:gd name="T4" fmla="*/ 7 w 7"/>
                  <a:gd name="T5" fmla="*/ 1 h 3"/>
                  <a:gd name="T6" fmla="*/ 7 w 7"/>
                  <a:gd name="T7" fmla="*/ 1 h 3"/>
                  <a:gd name="T8" fmla="*/ 7 w 7"/>
                  <a:gd name="T9" fmla="*/ 1 h 3"/>
                  <a:gd name="T10" fmla="*/ 7 w 7"/>
                  <a:gd name="T11" fmla="*/ 3 h 3"/>
                  <a:gd name="T12" fmla="*/ 7 w 7"/>
                  <a:gd name="T13" fmla="*/ 3 h 3"/>
                  <a:gd name="T14" fmla="*/ 5 w 7"/>
                  <a:gd name="T15" fmla="*/ 3 h 3"/>
                  <a:gd name="T16" fmla="*/ 3 w 7"/>
                  <a:gd name="T17" fmla="*/ 3 h 3"/>
                  <a:gd name="T18" fmla="*/ 1 w 7"/>
                  <a:gd name="T19" fmla="*/ 3 h 3"/>
                  <a:gd name="T20" fmla="*/ 1 w 7"/>
                  <a:gd name="T21" fmla="*/ 3 h 3"/>
                  <a:gd name="T22" fmla="*/ 0 w 7"/>
                  <a:gd name="T23" fmla="*/ 3 h 3"/>
                  <a:gd name="T24" fmla="*/ 0 w 7"/>
                  <a:gd name="T25" fmla="*/ 1 h 3"/>
                  <a:gd name="T26" fmla="*/ 0 w 7"/>
                  <a:gd name="T27" fmla="*/ 1 h 3"/>
                  <a:gd name="T28" fmla="*/ 1 w 7"/>
                  <a:gd name="T29" fmla="*/ 1 h 3"/>
                  <a:gd name="T30" fmla="*/ 1 w 7"/>
                  <a:gd name="T31" fmla="*/ 1 h 3"/>
                  <a:gd name="T32" fmla="*/ 3 w 7"/>
                  <a:gd name="T33" fmla="*/ 0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"/>
                  <a:gd name="T52" fmla="*/ 0 h 3"/>
                  <a:gd name="T53" fmla="*/ 7 w 7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" h="3">
                    <a:moveTo>
                      <a:pt x="3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00" name="Freeform 401"/>
              <p:cNvSpPr>
                <a:spLocks/>
              </p:cNvSpPr>
              <p:nvPr/>
            </p:nvSpPr>
            <p:spPr bwMode="auto">
              <a:xfrm>
                <a:off x="4363" y="3006"/>
                <a:ext cx="7" cy="3"/>
              </a:xfrm>
              <a:custGeom>
                <a:avLst/>
                <a:gdLst>
                  <a:gd name="T0" fmla="*/ 3 w 7"/>
                  <a:gd name="T1" fmla="*/ 0 h 3"/>
                  <a:gd name="T2" fmla="*/ 3 w 7"/>
                  <a:gd name="T3" fmla="*/ 0 h 3"/>
                  <a:gd name="T4" fmla="*/ 5 w 7"/>
                  <a:gd name="T5" fmla="*/ 1 h 3"/>
                  <a:gd name="T6" fmla="*/ 7 w 7"/>
                  <a:gd name="T7" fmla="*/ 1 h 3"/>
                  <a:gd name="T8" fmla="*/ 7 w 7"/>
                  <a:gd name="T9" fmla="*/ 1 h 3"/>
                  <a:gd name="T10" fmla="*/ 7 w 7"/>
                  <a:gd name="T11" fmla="*/ 1 h 3"/>
                  <a:gd name="T12" fmla="*/ 7 w 7"/>
                  <a:gd name="T13" fmla="*/ 3 h 3"/>
                  <a:gd name="T14" fmla="*/ 7 w 7"/>
                  <a:gd name="T15" fmla="*/ 3 h 3"/>
                  <a:gd name="T16" fmla="*/ 5 w 7"/>
                  <a:gd name="T17" fmla="*/ 3 h 3"/>
                  <a:gd name="T18" fmla="*/ 3 w 7"/>
                  <a:gd name="T19" fmla="*/ 3 h 3"/>
                  <a:gd name="T20" fmla="*/ 1 w 7"/>
                  <a:gd name="T21" fmla="*/ 3 h 3"/>
                  <a:gd name="T22" fmla="*/ 1 w 7"/>
                  <a:gd name="T23" fmla="*/ 3 h 3"/>
                  <a:gd name="T24" fmla="*/ 0 w 7"/>
                  <a:gd name="T25" fmla="*/ 3 h 3"/>
                  <a:gd name="T26" fmla="*/ 0 w 7"/>
                  <a:gd name="T27" fmla="*/ 1 h 3"/>
                  <a:gd name="T28" fmla="*/ 0 w 7"/>
                  <a:gd name="T29" fmla="*/ 1 h 3"/>
                  <a:gd name="T30" fmla="*/ 1 w 7"/>
                  <a:gd name="T31" fmla="*/ 1 h 3"/>
                  <a:gd name="T32" fmla="*/ 1 w 7"/>
                  <a:gd name="T33" fmla="*/ 1 h 3"/>
                  <a:gd name="T34" fmla="*/ 3 w 7"/>
                  <a:gd name="T35" fmla="*/ 0 h 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3"/>
                  <a:gd name="T56" fmla="*/ 7 w 7"/>
                  <a:gd name="T57" fmla="*/ 3 h 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3">
                    <a:moveTo>
                      <a:pt x="3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01" name="Rectangle 402"/>
              <p:cNvSpPr>
                <a:spLocks noChangeArrowheads="1"/>
              </p:cNvSpPr>
              <p:nvPr/>
            </p:nvSpPr>
            <p:spPr bwMode="auto">
              <a:xfrm>
                <a:off x="3958" y="3009"/>
                <a:ext cx="6" cy="11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02" name="Rectangle 403"/>
              <p:cNvSpPr>
                <a:spLocks noChangeArrowheads="1"/>
              </p:cNvSpPr>
              <p:nvPr/>
            </p:nvSpPr>
            <p:spPr bwMode="auto">
              <a:xfrm>
                <a:off x="3958" y="3009"/>
                <a:ext cx="6" cy="116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03" name="Freeform 404"/>
              <p:cNvSpPr>
                <a:spLocks/>
              </p:cNvSpPr>
              <p:nvPr/>
            </p:nvSpPr>
            <p:spPr bwMode="auto">
              <a:xfrm>
                <a:off x="3956" y="3006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6 w 8"/>
                  <a:gd name="T3" fmla="*/ 1 h 3"/>
                  <a:gd name="T4" fmla="*/ 8 w 8"/>
                  <a:gd name="T5" fmla="*/ 1 h 3"/>
                  <a:gd name="T6" fmla="*/ 8 w 8"/>
                  <a:gd name="T7" fmla="*/ 1 h 3"/>
                  <a:gd name="T8" fmla="*/ 8 w 8"/>
                  <a:gd name="T9" fmla="*/ 1 h 3"/>
                  <a:gd name="T10" fmla="*/ 8 w 8"/>
                  <a:gd name="T11" fmla="*/ 3 h 3"/>
                  <a:gd name="T12" fmla="*/ 8 w 8"/>
                  <a:gd name="T13" fmla="*/ 3 h 3"/>
                  <a:gd name="T14" fmla="*/ 6 w 8"/>
                  <a:gd name="T15" fmla="*/ 3 h 3"/>
                  <a:gd name="T16" fmla="*/ 4 w 8"/>
                  <a:gd name="T17" fmla="*/ 3 h 3"/>
                  <a:gd name="T18" fmla="*/ 4 w 8"/>
                  <a:gd name="T19" fmla="*/ 3 h 3"/>
                  <a:gd name="T20" fmla="*/ 2 w 8"/>
                  <a:gd name="T21" fmla="*/ 3 h 3"/>
                  <a:gd name="T22" fmla="*/ 0 w 8"/>
                  <a:gd name="T23" fmla="*/ 3 h 3"/>
                  <a:gd name="T24" fmla="*/ 0 w 8"/>
                  <a:gd name="T25" fmla="*/ 1 h 3"/>
                  <a:gd name="T26" fmla="*/ 0 w 8"/>
                  <a:gd name="T27" fmla="*/ 1 h 3"/>
                  <a:gd name="T28" fmla="*/ 2 w 8"/>
                  <a:gd name="T29" fmla="*/ 1 h 3"/>
                  <a:gd name="T30" fmla="*/ 4 w 8"/>
                  <a:gd name="T31" fmla="*/ 1 h 3"/>
                  <a:gd name="T32" fmla="*/ 4 w 8"/>
                  <a:gd name="T33" fmla="*/ 0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"/>
                  <a:gd name="T52" fmla="*/ 0 h 3"/>
                  <a:gd name="T53" fmla="*/ 8 w 8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" h="3">
                    <a:moveTo>
                      <a:pt x="4" y="0"/>
                    </a:moveTo>
                    <a:lnTo>
                      <a:pt x="6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04" name="Freeform 405"/>
              <p:cNvSpPr>
                <a:spLocks/>
              </p:cNvSpPr>
              <p:nvPr/>
            </p:nvSpPr>
            <p:spPr bwMode="auto">
              <a:xfrm>
                <a:off x="3956" y="3006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4 w 8"/>
                  <a:gd name="T3" fmla="*/ 0 h 3"/>
                  <a:gd name="T4" fmla="*/ 6 w 8"/>
                  <a:gd name="T5" fmla="*/ 1 h 3"/>
                  <a:gd name="T6" fmla="*/ 8 w 8"/>
                  <a:gd name="T7" fmla="*/ 1 h 3"/>
                  <a:gd name="T8" fmla="*/ 8 w 8"/>
                  <a:gd name="T9" fmla="*/ 1 h 3"/>
                  <a:gd name="T10" fmla="*/ 8 w 8"/>
                  <a:gd name="T11" fmla="*/ 1 h 3"/>
                  <a:gd name="T12" fmla="*/ 8 w 8"/>
                  <a:gd name="T13" fmla="*/ 3 h 3"/>
                  <a:gd name="T14" fmla="*/ 8 w 8"/>
                  <a:gd name="T15" fmla="*/ 3 h 3"/>
                  <a:gd name="T16" fmla="*/ 6 w 8"/>
                  <a:gd name="T17" fmla="*/ 3 h 3"/>
                  <a:gd name="T18" fmla="*/ 4 w 8"/>
                  <a:gd name="T19" fmla="*/ 3 h 3"/>
                  <a:gd name="T20" fmla="*/ 4 w 8"/>
                  <a:gd name="T21" fmla="*/ 3 h 3"/>
                  <a:gd name="T22" fmla="*/ 2 w 8"/>
                  <a:gd name="T23" fmla="*/ 3 h 3"/>
                  <a:gd name="T24" fmla="*/ 0 w 8"/>
                  <a:gd name="T25" fmla="*/ 3 h 3"/>
                  <a:gd name="T26" fmla="*/ 0 w 8"/>
                  <a:gd name="T27" fmla="*/ 1 h 3"/>
                  <a:gd name="T28" fmla="*/ 0 w 8"/>
                  <a:gd name="T29" fmla="*/ 1 h 3"/>
                  <a:gd name="T30" fmla="*/ 2 w 8"/>
                  <a:gd name="T31" fmla="*/ 1 h 3"/>
                  <a:gd name="T32" fmla="*/ 4 w 8"/>
                  <a:gd name="T33" fmla="*/ 1 h 3"/>
                  <a:gd name="T34" fmla="*/ 4 w 8"/>
                  <a:gd name="T35" fmla="*/ 0 h 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"/>
                  <a:gd name="T55" fmla="*/ 0 h 3"/>
                  <a:gd name="T56" fmla="*/ 8 w 8"/>
                  <a:gd name="T57" fmla="*/ 3 h 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" h="3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05" name="Freeform 406"/>
              <p:cNvSpPr>
                <a:spLocks/>
              </p:cNvSpPr>
              <p:nvPr/>
            </p:nvSpPr>
            <p:spPr bwMode="auto">
              <a:xfrm>
                <a:off x="4163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6 w 92"/>
                  <a:gd name="T3" fmla="*/ 61 h 70"/>
                  <a:gd name="T4" fmla="*/ 12 w 92"/>
                  <a:gd name="T5" fmla="*/ 57 h 70"/>
                  <a:gd name="T6" fmla="*/ 17 w 92"/>
                  <a:gd name="T7" fmla="*/ 54 h 70"/>
                  <a:gd name="T8" fmla="*/ 23 w 92"/>
                  <a:gd name="T9" fmla="*/ 50 h 70"/>
                  <a:gd name="T10" fmla="*/ 28 w 92"/>
                  <a:gd name="T11" fmla="*/ 46 h 70"/>
                  <a:gd name="T12" fmla="*/ 34 w 92"/>
                  <a:gd name="T13" fmla="*/ 41 h 70"/>
                  <a:gd name="T14" fmla="*/ 40 w 92"/>
                  <a:gd name="T15" fmla="*/ 37 h 70"/>
                  <a:gd name="T16" fmla="*/ 45 w 92"/>
                  <a:gd name="T17" fmla="*/ 33 h 70"/>
                  <a:gd name="T18" fmla="*/ 51 w 92"/>
                  <a:gd name="T19" fmla="*/ 29 h 70"/>
                  <a:gd name="T20" fmla="*/ 57 w 92"/>
                  <a:gd name="T21" fmla="*/ 26 h 70"/>
                  <a:gd name="T22" fmla="*/ 62 w 92"/>
                  <a:gd name="T23" fmla="*/ 20 h 70"/>
                  <a:gd name="T24" fmla="*/ 68 w 92"/>
                  <a:gd name="T25" fmla="*/ 16 h 70"/>
                  <a:gd name="T26" fmla="*/ 74 w 92"/>
                  <a:gd name="T27" fmla="*/ 13 h 70"/>
                  <a:gd name="T28" fmla="*/ 79 w 92"/>
                  <a:gd name="T29" fmla="*/ 9 h 70"/>
                  <a:gd name="T30" fmla="*/ 85 w 92"/>
                  <a:gd name="T31" fmla="*/ 5 h 70"/>
                  <a:gd name="T32" fmla="*/ 90 w 92"/>
                  <a:gd name="T33" fmla="*/ 0 h 70"/>
                  <a:gd name="T34" fmla="*/ 92 w 92"/>
                  <a:gd name="T35" fmla="*/ 2 h 70"/>
                  <a:gd name="T36" fmla="*/ 92 w 92"/>
                  <a:gd name="T37" fmla="*/ 2 h 70"/>
                  <a:gd name="T38" fmla="*/ 92 w 92"/>
                  <a:gd name="T39" fmla="*/ 3 h 70"/>
                  <a:gd name="T40" fmla="*/ 92 w 92"/>
                  <a:gd name="T41" fmla="*/ 5 h 70"/>
                  <a:gd name="T42" fmla="*/ 2 w 92"/>
                  <a:gd name="T43" fmla="*/ 70 h 70"/>
                  <a:gd name="T44" fmla="*/ 0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0" y="67"/>
                    </a:moveTo>
                    <a:lnTo>
                      <a:pt x="6" y="61"/>
                    </a:lnTo>
                    <a:lnTo>
                      <a:pt x="12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4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06" name="Freeform 407"/>
              <p:cNvSpPr>
                <a:spLocks/>
              </p:cNvSpPr>
              <p:nvPr/>
            </p:nvSpPr>
            <p:spPr bwMode="auto">
              <a:xfrm>
                <a:off x="4163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0 w 92"/>
                  <a:gd name="T3" fmla="*/ 67 h 70"/>
                  <a:gd name="T4" fmla="*/ 6 w 92"/>
                  <a:gd name="T5" fmla="*/ 61 h 70"/>
                  <a:gd name="T6" fmla="*/ 12 w 92"/>
                  <a:gd name="T7" fmla="*/ 57 h 70"/>
                  <a:gd name="T8" fmla="*/ 17 w 92"/>
                  <a:gd name="T9" fmla="*/ 54 h 70"/>
                  <a:gd name="T10" fmla="*/ 23 w 92"/>
                  <a:gd name="T11" fmla="*/ 50 h 70"/>
                  <a:gd name="T12" fmla="*/ 28 w 92"/>
                  <a:gd name="T13" fmla="*/ 46 h 70"/>
                  <a:gd name="T14" fmla="*/ 34 w 92"/>
                  <a:gd name="T15" fmla="*/ 41 h 70"/>
                  <a:gd name="T16" fmla="*/ 40 w 92"/>
                  <a:gd name="T17" fmla="*/ 37 h 70"/>
                  <a:gd name="T18" fmla="*/ 45 w 92"/>
                  <a:gd name="T19" fmla="*/ 33 h 70"/>
                  <a:gd name="T20" fmla="*/ 51 w 92"/>
                  <a:gd name="T21" fmla="*/ 29 h 70"/>
                  <a:gd name="T22" fmla="*/ 57 w 92"/>
                  <a:gd name="T23" fmla="*/ 26 h 70"/>
                  <a:gd name="T24" fmla="*/ 62 w 92"/>
                  <a:gd name="T25" fmla="*/ 20 h 70"/>
                  <a:gd name="T26" fmla="*/ 68 w 92"/>
                  <a:gd name="T27" fmla="*/ 16 h 70"/>
                  <a:gd name="T28" fmla="*/ 74 w 92"/>
                  <a:gd name="T29" fmla="*/ 13 h 70"/>
                  <a:gd name="T30" fmla="*/ 79 w 92"/>
                  <a:gd name="T31" fmla="*/ 9 h 70"/>
                  <a:gd name="T32" fmla="*/ 85 w 92"/>
                  <a:gd name="T33" fmla="*/ 5 h 70"/>
                  <a:gd name="T34" fmla="*/ 90 w 92"/>
                  <a:gd name="T35" fmla="*/ 0 h 70"/>
                  <a:gd name="T36" fmla="*/ 92 w 92"/>
                  <a:gd name="T37" fmla="*/ 2 h 70"/>
                  <a:gd name="T38" fmla="*/ 92 w 92"/>
                  <a:gd name="T39" fmla="*/ 2 h 70"/>
                  <a:gd name="T40" fmla="*/ 92 w 92"/>
                  <a:gd name="T41" fmla="*/ 3 h 70"/>
                  <a:gd name="T42" fmla="*/ 92 w 92"/>
                  <a:gd name="T43" fmla="*/ 5 h 70"/>
                  <a:gd name="T44" fmla="*/ 2 w 92"/>
                  <a:gd name="T45" fmla="*/ 70 h 70"/>
                  <a:gd name="T46" fmla="*/ 0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0" y="67"/>
                    </a:moveTo>
                    <a:lnTo>
                      <a:pt x="0" y="67"/>
                    </a:lnTo>
                    <a:lnTo>
                      <a:pt x="6" y="61"/>
                    </a:lnTo>
                    <a:lnTo>
                      <a:pt x="12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4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07" name="Freeform 408"/>
              <p:cNvSpPr>
                <a:spLocks/>
              </p:cNvSpPr>
              <p:nvPr/>
            </p:nvSpPr>
            <p:spPr bwMode="auto">
              <a:xfrm>
                <a:off x="4067" y="3047"/>
                <a:ext cx="92" cy="68"/>
              </a:xfrm>
              <a:custGeom>
                <a:avLst/>
                <a:gdLst>
                  <a:gd name="T0" fmla="*/ 92 w 92"/>
                  <a:gd name="T1" fmla="*/ 65 h 68"/>
                  <a:gd name="T2" fmla="*/ 87 w 92"/>
                  <a:gd name="T3" fmla="*/ 61 h 68"/>
                  <a:gd name="T4" fmla="*/ 81 w 92"/>
                  <a:gd name="T5" fmla="*/ 55 h 68"/>
                  <a:gd name="T6" fmla="*/ 76 w 92"/>
                  <a:gd name="T7" fmla="*/ 52 h 68"/>
                  <a:gd name="T8" fmla="*/ 70 w 92"/>
                  <a:gd name="T9" fmla="*/ 48 h 68"/>
                  <a:gd name="T10" fmla="*/ 64 w 92"/>
                  <a:gd name="T11" fmla="*/ 44 h 68"/>
                  <a:gd name="T12" fmla="*/ 59 w 92"/>
                  <a:gd name="T13" fmla="*/ 41 h 68"/>
                  <a:gd name="T14" fmla="*/ 53 w 92"/>
                  <a:gd name="T15" fmla="*/ 35 h 68"/>
                  <a:gd name="T16" fmla="*/ 47 w 92"/>
                  <a:gd name="T17" fmla="*/ 31 h 68"/>
                  <a:gd name="T18" fmla="*/ 42 w 92"/>
                  <a:gd name="T19" fmla="*/ 27 h 68"/>
                  <a:gd name="T20" fmla="*/ 36 w 92"/>
                  <a:gd name="T21" fmla="*/ 24 h 68"/>
                  <a:gd name="T22" fmla="*/ 30 w 92"/>
                  <a:gd name="T23" fmla="*/ 20 h 68"/>
                  <a:gd name="T24" fmla="*/ 25 w 92"/>
                  <a:gd name="T25" fmla="*/ 16 h 68"/>
                  <a:gd name="T26" fmla="*/ 19 w 92"/>
                  <a:gd name="T27" fmla="*/ 11 h 68"/>
                  <a:gd name="T28" fmla="*/ 14 w 92"/>
                  <a:gd name="T29" fmla="*/ 7 h 68"/>
                  <a:gd name="T30" fmla="*/ 8 w 92"/>
                  <a:gd name="T31" fmla="*/ 3 h 68"/>
                  <a:gd name="T32" fmla="*/ 2 w 92"/>
                  <a:gd name="T33" fmla="*/ 0 h 68"/>
                  <a:gd name="T34" fmla="*/ 2 w 92"/>
                  <a:gd name="T35" fmla="*/ 0 h 68"/>
                  <a:gd name="T36" fmla="*/ 2 w 92"/>
                  <a:gd name="T37" fmla="*/ 0 h 68"/>
                  <a:gd name="T38" fmla="*/ 0 w 92"/>
                  <a:gd name="T39" fmla="*/ 1 h 68"/>
                  <a:gd name="T40" fmla="*/ 0 w 92"/>
                  <a:gd name="T41" fmla="*/ 3 h 68"/>
                  <a:gd name="T42" fmla="*/ 92 w 92"/>
                  <a:gd name="T43" fmla="*/ 68 h 68"/>
                  <a:gd name="T44" fmla="*/ 92 w 92"/>
                  <a:gd name="T45" fmla="*/ 65 h 6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68"/>
                  <a:gd name="T71" fmla="*/ 92 w 92"/>
                  <a:gd name="T72" fmla="*/ 68 h 6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68">
                    <a:moveTo>
                      <a:pt x="92" y="65"/>
                    </a:moveTo>
                    <a:lnTo>
                      <a:pt x="87" y="61"/>
                    </a:lnTo>
                    <a:lnTo>
                      <a:pt x="81" y="55"/>
                    </a:lnTo>
                    <a:lnTo>
                      <a:pt x="76" y="52"/>
                    </a:lnTo>
                    <a:lnTo>
                      <a:pt x="70" y="48"/>
                    </a:lnTo>
                    <a:lnTo>
                      <a:pt x="64" y="44"/>
                    </a:lnTo>
                    <a:lnTo>
                      <a:pt x="59" y="41"/>
                    </a:lnTo>
                    <a:lnTo>
                      <a:pt x="53" y="35"/>
                    </a:lnTo>
                    <a:lnTo>
                      <a:pt x="47" y="31"/>
                    </a:lnTo>
                    <a:lnTo>
                      <a:pt x="42" y="27"/>
                    </a:lnTo>
                    <a:lnTo>
                      <a:pt x="36" y="24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1"/>
                    </a:lnTo>
                    <a:lnTo>
                      <a:pt x="14" y="7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92" y="68"/>
                    </a:lnTo>
                    <a:lnTo>
                      <a:pt x="92" y="65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08" name="Freeform 409"/>
              <p:cNvSpPr>
                <a:spLocks/>
              </p:cNvSpPr>
              <p:nvPr/>
            </p:nvSpPr>
            <p:spPr bwMode="auto">
              <a:xfrm>
                <a:off x="4067" y="3047"/>
                <a:ext cx="92" cy="68"/>
              </a:xfrm>
              <a:custGeom>
                <a:avLst/>
                <a:gdLst>
                  <a:gd name="T0" fmla="*/ 92 w 92"/>
                  <a:gd name="T1" fmla="*/ 65 h 68"/>
                  <a:gd name="T2" fmla="*/ 92 w 92"/>
                  <a:gd name="T3" fmla="*/ 65 h 68"/>
                  <a:gd name="T4" fmla="*/ 87 w 92"/>
                  <a:gd name="T5" fmla="*/ 61 h 68"/>
                  <a:gd name="T6" fmla="*/ 81 w 92"/>
                  <a:gd name="T7" fmla="*/ 55 h 68"/>
                  <a:gd name="T8" fmla="*/ 76 w 92"/>
                  <a:gd name="T9" fmla="*/ 52 h 68"/>
                  <a:gd name="T10" fmla="*/ 70 w 92"/>
                  <a:gd name="T11" fmla="*/ 48 h 68"/>
                  <a:gd name="T12" fmla="*/ 64 w 92"/>
                  <a:gd name="T13" fmla="*/ 44 h 68"/>
                  <a:gd name="T14" fmla="*/ 59 w 92"/>
                  <a:gd name="T15" fmla="*/ 41 h 68"/>
                  <a:gd name="T16" fmla="*/ 53 w 92"/>
                  <a:gd name="T17" fmla="*/ 35 h 68"/>
                  <a:gd name="T18" fmla="*/ 47 w 92"/>
                  <a:gd name="T19" fmla="*/ 31 h 68"/>
                  <a:gd name="T20" fmla="*/ 42 w 92"/>
                  <a:gd name="T21" fmla="*/ 27 h 68"/>
                  <a:gd name="T22" fmla="*/ 36 w 92"/>
                  <a:gd name="T23" fmla="*/ 24 h 68"/>
                  <a:gd name="T24" fmla="*/ 30 w 92"/>
                  <a:gd name="T25" fmla="*/ 20 h 68"/>
                  <a:gd name="T26" fmla="*/ 25 w 92"/>
                  <a:gd name="T27" fmla="*/ 16 h 68"/>
                  <a:gd name="T28" fmla="*/ 19 w 92"/>
                  <a:gd name="T29" fmla="*/ 11 h 68"/>
                  <a:gd name="T30" fmla="*/ 14 w 92"/>
                  <a:gd name="T31" fmla="*/ 7 h 68"/>
                  <a:gd name="T32" fmla="*/ 8 w 92"/>
                  <a:gd name="T33" fmla="*/ 3 h 68"/>
                  <a:gd name="T34" fmla="*/ 2 w 92"/>
                  <a:gd name="T35" fmla="*/ 0 h 68"/>
                  <a:gd name="T36" fmla="*/ 2 w 92"/>
                  <a:gd name="T37" fmla="*/ 0 h 68"/>
                  <a:gd name="T38" fmla="*/ 2 w 92"/>
                  <a:gd name="T39" fmla="*/ 0 h 68"/>
                  <a:gd name="T40" fmla="*/ 0 w 92"/>
                  <a:gd name="T41" fmla="*/ 1 h 68"/>
                  <a:gd name="T42" fmla="*/ 0 w 92"/>
                  <a:gd name="T43" fmla="*/ 3 h 68"/>
                  <a:gd name="T44" fmla="*/ 92 w 92"/>
                  <a:gd name="T45" fmla="*/ 68 h 68"/>
                  <a:gd name="T46" fmla="*/ 92 w 92"/>
                  <a:gd name="T47" fmla="*/ 65 h 6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68"/>
                  <a:gd name="T74" fmla="*/ 92 w 92"/>
                  <a:gd name="T75" fmla="*/ 68 h 6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68">
                    <a:moveTo>
                      <a:pt x="92" y="65"/>
                    </a:moveTo>
                    <a:lnTo>
                      <a:pt x="92" y="65"/>
                    </a:lnTo>
                    <a:lnTo>
                      <a:pt x="87" y="61"/>
                    </a:lnTo>
                    <a:lnTo>
                      <a:pt x="81" y="55"/>
                    </a:lnTo>
                    <a:lnTo>
                      <a:pt x="76" y="52"/>
                    </a:lnTo>
                    <a:lnTo>
                      <a:pt x="70" y="48"/>
                    </a:lnTo>
                    <a:lnTo>
                      <a:pt x="64" y="44"/>
                    </a:lnTo>
                    <a:lnTo>
                      <a:pt x="59" y="41"/>
                    </a:lnTo>
                    <a:lnTo>
                      <a:pt x="53" y="35"/>
                    </a:lnTo>
                    <a:lnTo>
                      <a:pt x="47" y="31"/>
                    </a:lnTo>
                    <a:lnTo>
                      <a:pt x="42" y="27"/>
                    </a:lnTo>
                    <a:lnTo>
                      <a:pt x="36" y="24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1"/>
                    </a:lnTo>
                    <a:lnTo>
                      <a:pt x="14" y="7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92" y="68"/>
                    </a:lnTo>
                    <a:lnTo>
                      <a:pt x="92" y="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09" name="Freeform 410"/>
              <p:cNvSpPr>
                <a:spLocks/>
              </p:cNvSpPr>
              <p:nvPr/>
            </p:nvSpPr>
            <p:spPr bwMode="auto">
              <a:xfrm>
                <a:off x="4368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6 w 92"/>
                  <a:gd name="T3" fmla="*/ 61 h 70"/>
                  <a:gd name="T4" fmla="*/ 11 w 92"/>
                  <a:gd name="T5" fmla="*/ 57 h 70"/>
                  <a:gd name="T6" fmla="*/ 17 w 92"/>
                  <a:gd name="T7" fmla="*/ 54 h 70"/>
                  <a:gd name="T8" fmla="*/ 23 w 92"/>
                  <a:gd name="T9" fmla="*/ 50 h 70"/>
                  <a:gd name="T10" fmla="*/ 28 w 92"/>
                  <a:gd name="T11" fmla="*/ 46 h 70"/>
                  <a:gd name="T12" fmla="*/ 34 w 92"/>
                  <a:gd name="T13" fmla="*/ 41 h 70"/>
                  <a:gd name="T14" fmla="*/ 40 w 92"/>
                  <a:gd name="T15" fmla="*/ 37 h 70"/>
                  <a:gd name="T16" fmla="*/ 45 w 92"/>
                  <a:gd name="T17" fmla="*/ 33 h 70"/>
                  <a:gd name="T18" fmla="*/ 51 w 92"/>
                  <a:gd name="T19" fmla="*/ 29 h 70"/>
                  <a:gd name="T20" fmla="*/ 57 w 92"/>
                  <a:gd name="T21" fmla="*/ 26 h 70"/>
                  <a:gd name="T22" fmla="*/ 62 w 92"/>
                  <a:gd name="T23" fmla="*/ 22 h 70"/>
                  <a:gd name="T24" fmla="*/ 68 w 92"/>
                  <a:gd name="T25" fmla="*/ 16 h 70"/>
                  <a:gd name="T26" fmla="*/ 73 w 92"/>
                  <a:gd name="T27" fmla="*/ 13 h 70"/>
                  <a:gd name="T28" fmla="*/ 79 w 92"/>
                  <a:gd name="T29" fmla="*/ 9 h 70"/>
                  <a:gd name="T30" fmla="*/ 85 w 92"/>
                  <a:gd name="T31" fmla="*/ 5 h 70"/>
                  <a:gd name="T32" fmla="*/ 90 w 92"/>
                  <a:gd name="T33" fmla="*/ 0 h 70"/>
                  <a:gd name="T34" fmla="*/ 92 w 92"/>
                  <a:gd name="T35" fmla="*/ 2 h 70"/>
                  <a:gd name="T36" fmla="*/ 92 w 92"/>
                  <a:gd name="T37" fmla="*/ 2 h 70"/>
                  <a:gd name="T38" fmla="*/ 92 w 92"/>
                  <a:gd name="T39" fmla="*/ 3 h 70"/>
                  <a:gd name="T40" fmla="*/ 92 w 92"/>
                  <a:gd name="T41" fmla="*/ 5 h 70"/>
                  <a:gd name="T42" fmla="*/ 2 w 92"/>
                  <a:gd name="T43" fmla="*/ 70 h 70"/>
                  <a:gd name="T44" fmla="*/ 0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0" y="67"/>
                    </a:moveTo>
                    <a:lnTo>
                      <a:pt x="6" y="61"/>
                    </a:lnTo>
                    <a:lnTo>
                      <a:pt x="11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2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10" name="Freeform 411"/>
              <p:cNvSpPr>
                <a:spLocks/>
              </p:cNvSpPr>
              <p:nvPr/>
            </p:nvSpPr>
            <p:spPr bwMode="auto">
              <a:xfrm>
                <a:off x="4368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0 w 92"/>
                  <a:gd name="T3" fmla="*/ 67 h 70"/>
                  <a:gd name="T4" fmla="*/ 6 w 92"/>
                  <a:gd name="T5" fmla="*/ 61 h 70"/>
                  <a:gd name="T6" fmla="*/ 11 w 92"/>
                  <a:gd name="T7" fmla="*/ 57 h 70"/>
                  <a:gd name="T8" fmla="*/ 17 w 92"/>
                  <a:gd name="T9" fmla="*/ 54 h 70"/>
                  <a:gd name="T10" fmla="*/ 23 w 92"/>
                  <a:gd name="T11" fmla="*/ 50 h 70"/>
                  <a:gd name="T12" fmla="*/ 28 w 92"/>
                  <a:gd name="T13" fmla="*/ 46 h 70"/>
                  <a:gd name="T14" fmla="*/ 34 w 92"/>
                  <a:gd name="T15" fmla="*/ 41 h 70"/>
                  <a:gd name="T16" fmla="*/ 40 w 92"/>
                  <a:gd name="T17" fmla="*/ 37 h 70"/>
                  <a:gd name="T18" fmla="*/ 45 w 92"/>
                  <a:gd name="T19" fmla="*/ 33 h 70"/>
                  <a:gd name="T20" fmla="*/ 51 w 92"/>
                  <a:gd name="T21" fmla="*/ 29 h 70"/>
                  <a:gd name="T22" fmla="*/ 57 w 92"/>
                  <a:gd name="T23" fmla="*/ 26 h 70"/>
                  <a:gd name="T24" fmla="*/ 62 w 92"/>
                  <a:gd name="T25" fmla="*/ 22 h 70"/>
                  <a:gd name="T26" fmla="*/ 68 w 92"/>
                  <a:gd name="T27" fmla="*/ 16 h 70"/>
                  <a:gd name="T28" fmla="*/ 73 w 92"/>
                  <a:gd name="T29" fmla="*/ 13 h 70"/>
                  <a:gd name="T30" fmla="*/ 79 w 92"/>
                  <a:gd name="T31" fmla="*/ 9 h 70"/>
                  <a:gd name="T32" fmla="*/ 85 w 92"/>
                  <a:gd name="T33" fmla="*/ 5 h 70"/>
                  <a:gd name="T34" fmla="*/ 90 w 92"/>
                  <a:gd name="T35" fmla="*/ 0 h 70"/>
                  <a:gd name="T36" fmla="*/ 92 w 92"/>
                  <a:gd name="T37" fmla="*/ 2 h 70"/>
                  <a:gd name="T38" fmla="*/ 92 w 92"/>
                  <a:gd name="T39" fmla="*/ 2 h 70"/>
                  <a:gd name="T40" fmla="*/ 92 w 92"/>
                  <a:gd name="T41" fmla="*/ 3 h 70"/>
                  <a:gd name="T42" fmla="*/ 92 w 92"/>
                  <a:gd name="T43" fmla="*/ 5 h 70"/>
                  <a:gd name="T44" fmla="*/ 2 w 92"/>
                  <a:gd name="T45" fmla="*/ 70 h 70"/>
                  <a:gd name="T46" fmla="*/ 0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0" y="67"/>
                    </a:moveTo>
                    <a:lnTo>
                      <a:pt x="0" y="67"/>
                    </a:lnTo>
                    <a:lnTo>
                      <a:pt x="6" y="61"/>
                    </a:lnTo>
                    <a:lnTo>
                      <a:pt x="11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62" y="22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11" name="Freeform 412"/>
              <p:cNvSpPr>
                <a:spLocks/>
              </p:cNvSpPr>
              <p:nvPr/>
            </p:nvSpPr>
            <p:spPr bwMode="auto">
              <a:xfrm>
                <a:off x="4272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87 w 92"/>
                  <a:gd name="T3" fmla="*/ 61 h 70"/>
                  <a:gd name="T4" fmla="*/ 81 w 92"/>
                  <a:gd name="T5" fmla="*/ 57 h 70"/>
                  <a:gd name="T6" fmla="*/ 75 w 92"/>
                  <a:gd name="T7" fmla="*/ 54 h 70"/>
                  <a:gd name="T8" fmla="*/ 70 w 92"/>
                  <a:gd name="T9" fmla="*/ 50 h 70"/>
                  <a:gd name="T10" fmla="*/ 64 w 92"/>
                  <a:gd name="T11" fmla="*/ 46 h 70"/>
                  <a:gd name="T12" fmla="*/ 59 w 92"/>
                  <a:gd name="T13" fmla="*/ 41 h 70"/>
                  <a:gd name="T14" fmla="*/ 53 w 92"/>
                  <a:gd name="T15" fmla="*/ 37 h 70"/>
                  <a:gd name="T16" fmla="*/ 47 w 92"/>
                  <a:gd name="T17" fmla="*/ 33 h 70"/>
                  <a:gd name="T18" fmla="*/ 42 w 92"/>
                  <a:gd name="T19" fmla="*/ 29 h 70"/>
                  <a:gd name="T20" fmla="*/ 36 w 92"/>
                  <a:gd name="T21" fmla="*/ 26 h 70"/>
                  <a:gd name="T22" fmla="*/ 30 w 92"/>
                  <a:gd name="T23" fmla="*/ 20 h 70"/>
                  <a:gd name="T24" fmla="*/ 25 w 92"/>
                  <a:gd name="T25" fmla="*/ 16 h 70"/>
                  <a:gd name="T26" fmla="*/ 19 w 92"/>
                  <a:gd name="T27" fmla="*/ 13 h 70"/>
                  <a:gd name="T28" fmla="*/ 13 w 92"/>
                  <a:gd name="T29" fmla="*/ 9 h 70"/>
                  <a:gd name="T30" fmla="*/ 8 w 92"/>
                  <a:gd name="T31" fmla="*/ 5 h 70"/>
                  <a:gd name="T32" fmla="*/ 2 w 92"/>
                  <a:gd name="T33" fmla="*/ 0 h 70"/>
                  <a:gd name="T34" fmla="*/ 2 w 92"/>
                  <a:gd name="T35" fmla="*/ 2 h 70"/>
                  <a:gd name="T36" fmla="*/ 2 w 92"/>
                  <a:gd name="T37" fmla="*/ 2 h 70"/>
                  <a:gd name="T38" fmla="*/ 0 w 92"/>
                  <a:gd name="T39" fmla="*/ 3 h 70"/>
                  <a:gd name="T40" fmla="*/ 0 w 92"/>
                  <a:gd name="T41" fmla="*/ 5 h 70"/>
                  <a:gd name="T42" fmla="*/ 92 w 92"/>
                  <a:gd name="T43" fmla="*/ 70 h 70"/>
                  <a:gd name="T44" fmla="*/ 92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92" y="67"/>
                    </a:move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9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12" name="Freeform 413"/>
              <p:cNvSpPr>
                <a:spLocks/>
              </p:cNvSpPr>
              <p:nvPr/>
            </p:nvSpPr>
            <p:spPr bwMode="auto">
              <a:xfrm>
                <a:off x="4272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92 w 92"/>
                  <a:gd name="T3" fmla="*/ 67 h 70"/>
                  <a:gd name="T4" fmla="*/ 87 w 92"/>
                  <a:gd name="T5" fmla="*/ 61 h 70"/>
                  <a:gd name="T6" fmla="*/ 81 w 92"/>
                  <a:gd name="T7" fmla="*/ 57 h 70"/>
                  <a:gd name="T8" fmla="*/ 75 w 92"/>
                  <a:gd name="T9" fmla="*/ 54 h 70"/>
                  <a:gd name="T10" fmla="*/ 70 w 92"/>
                  <a:gd name="T11" fmla="*/ 50 h 70"/>
                  <a:gd name="T12" fmla="*/ 64 w 92"/>
                  <a:gd name="T13" fmla="*/ 46 h 70"/>
                  <a:gd name="T14" fmla="*/ 59 w 92"/>
                  <a:gd name="T15" fmla="*/ 41 h 70"/>
                  <a:gd name="T16" fmla="*/ 53 w 92"/>
                  <a:gd name="T17" fmla="*/ 37 h 70"/>
                  <a:gd name="T18" fmla="*/ 47 w 92"/>
                  <a:gd name="T19" fmla="*/ 33 h 70"/>
                  <a:gd name="T20" fmla="*/ 42 w 92"/>
                  <a:gd name="T21" fmla="*/ 29 h 70"/>
                  <a:gd name="T22" fmla="*/ 36 w 92"/>
                  <a:gd name="T23" fmla="*/ 26 h 70"/>
                  <a:gd name="T24" fmla="*/ 30 w 92"/>
                  <a:gd name="T25" fmla="*/ 20 h 70"/>
                  <a:gd name="T26" fmla="*/ 25 w 92"/>
                  <a:gd name="T27" fmla="*/ 16 h 70"/>
                  <a:gd name="T28" fmla="*/ 19 w 92"/>
                  <a:gd name="T29" fmla="*/ 13 h 70"/>
                  <a:gd name="T30" fmla="*/ 13 w 92"/>
                  <a:gd name="T31" fmla="*/ 9 h 70"/>
                  <a:gd name="T32" fmla="*/ 8 w 92"/>
                  <a:gd name="T33" fmla="*/ 5 h 70"/>
                  <a:gd name="T34" fmla="*/ 2 w 92"/>
                  <a:gd name="T35" fmla="*/ 0 h 70"/>
                  <a:gd name="T36" fmla="*/ 2 w 92"/>
                  <a:gd name="T37" fmla="*/ 2 h 70"/>
                  <a:gd name="T38" fmla="*/ 2 w 92"/>
                  <a:gd name="T39" fmla="*/ 2 h 70"/>
                  <a:gd name="T40" fmla="*/ 0 w 92"/>
                  <a:gd name="T41" fmla="*/ 3 h 70"/>
                  <a:gd name="T42" fmla="*/ 0 w 92"/>
                  <a:gd name="T43" fmla="*/ 5 h 70"/>
                  <a:gd name="T44" fmla="*/ 92 w 92"/>
                  <a:gd name="T45" fmla="*/ 70 h 70"/>
                  <a:gd name="T46" fmla="*/ 92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92" y="67"/>
                    </a:moveTo>
                    <a:lnTo>
                      <a:pt x="92" y="67"/>
                    </a:ln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9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13" name="Freeform 414"/>
              <p:cNvSpPr>
                <a:spLocks/>
              </p:cNvSpPr>
              <p:nvPr/>
            </p:nvSpPr>
            <p:spPr bwMode="auto">
              <a:xfrm>
                <a:off x="3962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8 w 92"/>
                  <a:gd name="T3" fmla="*/ 61 h 70"/>
                  <a:gd name="T4" fmla="*/ 13 w 92"/>
                  <a:gd name="T5" fmla="*/ 57 h 70"/>
                  <a:gd name="T6" fmla="*/ 17 w 92"/>
                  <a:gd name="T7" fmla="*/ 54 h 70"/>
                  <a:gd name="T8" fmla="*/ 23 w 92"/>
                  <a:gd name="T9" fmla="*/ 50 h 70"/>
                  <a:gd name="T10" fmla="*/ 28 w 92"/>
                  <a:gd name="T11" fmla="*/ 46 h 70"/>
                  <a:gd name="T12" fmla="*/ 34 w 92"/>
                  <a:gd name="T13" fmla="*/ 41 h 70"/>
                  <a:gd name="T14" fmla="*/ 40 w 92"/>
                  <a:gd name="T15" fmla="*/ 37 h 70"/>
                  <a:gd name="T16" fmla="*/ 45 w 92"/>
                  <a:gd name="T17" fmla="*/ 33 h 70"/>
                  <a:gd name="T18" fmla="*/ 51 w 92"/>
                  <a:gd name="T19" fmla="*/ 29 h 70"/>
                  <a:gd name="T20" fmla="*/ 56 w 92"/>
                  <a:gd name="T21" fmla="*/ 26 h 70"/>
                  <a:gd name="T22" fmla="*/ 62 w 92"/>
                  <a:gd name="T23" fmla="*/ 20 h 70"/>
                  <a:gd name="T24" fmla="*/ 68 w 92"/>
                  <a:gd name="T25" fmla="*/ 16 h 70"/>
                  <a:gd name="T26" fmla="*/ 73 w 92"/>
                  <a:gd name="T27" fmla="*/ 13 h 70"/>
                  <a:gd name="T28" fmla="*/ 79 w 92"/>
                  <a:gd name="T29" fmla="*/ 9 h 70"/>
                  <a:gd name="T30" fmla="*/ 85 w 92"/>
                  <a:gd name="T31" fmla="*/ 5 h 70"/>
                  <a:gd name="T32" fmla="*/ 90 w 92"/>
                  <a:gd name="T33" fmla="*/ 0 h 70"/>
                  <a:gd name="T34" fmla="*/ 92 w 92"/>
                  <a:gd name="T35" fmla="*/ 2 h 70"/>
                  <a:gd name="T36" fmla="*/ 92 w 92"/>
                  <a:gd name="T37" fmla="*/ 2 h 70"/>
                  <a:gd name="T38" fmla="*/ 92 w 92"/>
                  <a:gd name="T39" fmla="*/ 3 h 70"/>
                  <a:gd name="T40" fmla="*/ 92 w 92"/>
                  <a:gd name="T41" fmla="*/ 5 h 70"/>
                  <a:gd name="T42" fmla="*/ 2 w 92"/>
                  <a:gd name="T43" fmla="*/ 70 h 70"/>
                  <a:gd name="T44" fmla="*/ 0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0" y="67"/>
                    </a:moveTo>
                    <a:lnTo>
                      <a:pt x="8" y="61"/>
                    </a:lnTo>
                    <a:lnTo>
                      <a:pt x="13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6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14" name="Freeform 415"/>
              <p:cNvSpPr>
                <a:spLocks/>
              </p:cNvSpPr>
              <p:nvPr/>
            </p:nvSpPr>
            <p:spPr bwMode="auto">
              <a:xfrm>
                <a:off x="3962" y="3045"/>
                <a:ext cx="92" cy="70"/>
              </a:xfrm>
              <a:custGeom>
                <a:avLst/>
                <a:gdLst>
                  <a:gd name="T0" fmla="*/ 0 w 92"/>
                  <a:gd name="T1" fmla="*/ 67 h 70"/>
                  <a:gd name="T2" fmla="*/ 0 w 92"/>
                  <a:gd name="T3" fmla="*/ 67 h 70"/>
                  <a:gd name="T4" fmla="*/ 8 w 92"/>
                  <a:gd name="T5" fmla="*/ 61 h 70"/>
                  <a:gd name="T6" fmla="*/ 13 w 92"/>
                  <a:gd name="T7" fmla="*/ 57 h 70"/>
                  <a:gd name="T8" fmla="*/ 17 w 92"/>
                  <a:gd name="T9" fmla="*/ 54 h 70"/>
                  <a:gd name="T10" fmla="*/ 23 w 92"/>
                  <a:gd name="T11" fmla="*/ 50 h 70"/>
                  <a:gd name="T12" fmla="*/ 28 w 92"/>
                  <a:gd name="T13" fmla="*/ 46 h 70"/>
                  <a:gd name="T14" fmla="*/ 34 w 92"/>
                  <a:gd name="T15" fmla="*/ 41 h 70"/>
                  <a:gd name="T16" fmla="*/ 40 w 92"/>
                  <a:gd name="T17" fmla="*/ 37 h 70"/>
                  <a:gd name="T18" fmla="*/ 45 w 92"/>
                  <a:gd name="T19" fmla="*/ 33 h 70"/>
                  <a:gd name="T20" fmla="*/ 51 w 92"/>
                  <a:gd name="T21" fmla="*/ 29 h 70"/>
                  <a:gd name="T22" fmla="*/ 56 w 92"/>
                  <a:gd name="T23" fmla="*/ 26 h 70"/>
                  <a:gd name="T24" fmla="*/ 62 w 92"/>
                  <a:gd name="T25" fmla="*/ 20 h 70"/>
                  <a:gd name="T26" fmla="*/ 68 w 92"/>
                  <a:gd name="T27" fmla="*/ 16 h 70"/>
                  <a:gd name="T28" fmla="*/ 73 w 92"/>
                  <a:gd name="T29" fmla="*/ 13 h 70"/>
                  <a:gd name="T30" fmla="*/ 79 w 92"/>
                  <a:gd name="T31" fmla="*/ 9 h 70"/>
                  <a:gd name="T32" fmla="*/ 85 w 92"/>
                  <a:gd name="T33" fmla="*/ 5 h 70"/>
                  <a:gd name="T34" fmla="*/ 90 w 92"/>
                  <a:gd name="T35" fmla="*/ 0 h 70"/>
                  <a:gd name="T36" fmla="*/ 92 w 92"/>
                  <a:gd name="T37" fmla="*/ 2 h 70"/>
                  <a:gd name="T38" fmla="*/ 92 w 92"/>
                  <a:gd name="T39" fmla="*/ 2 h 70"/>
                  <a:gd name="T40" fmla="*/ 92 w 92"/>
                  <a:gd name="T41" fmla="*/ 3 h 70"/>
                  <a:gd name="T42" fmla="*/ 92 w 92"/>
                  <a:gd name="T43" fmla="*/ 5 h 70"/>
                  <a:gd name="T44" fmla="*/ 2 w 92"/>
                  <a:gd name="T45" fmla="*/ 70 h 70"/>
                  <a:gd name="T46" fmla="*/ 0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0" y="67"/>
                    </a:moveTo>
                    <a:lnTo>
                      <a:pt x="0" y="67"/>
                    </a:lnTo>
                    <a:lnTo>
                      <a:pt x="8" y="61"/>
                    </a:lnTo>
                    <a:lnTo>
                      <a:pt x="13" y="57"/>
                    </a:lnTo>
                    <a:lnTo>
                      <a:pt x="17" y="54"/>
                    </a:lnTo>
                    <a:lnTo>
                      <a:pt x="23" y="50"/>
                    </a:lnTo>
                    <a:lnTo>
                      <a:pt x="28" y="46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5" y="33"/>
                    </a:lnTo>
                    <a:lnTo>
                      <a:pt x="51" y="29"/>
                    </a:lnTo>
                    <a:lnTo>
                      <a:pt x="56" y="26"/>
                    </a:lnTo>
                    <a:lnTo>
                      <a:pt x="62" y="20"/>
                    </a:lnTo>
                    <a:lnTo>
                      <a:pt x="68" y="16"/>
                    </a:lnTo>
                    <a:lnTo>
                      <a:pt x="73" y="13"/>
                    </a:lnTo>
                    <a:lnTo>
                      <a:pt x="79" y="9"/>
                    </a:lnTo>
                    <a:lnTo>
                      <a:pt x="85" y="5"/>
                    </a:lnTo>
                    <a:lnTo>
                      <a:pt x="90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2" y="7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15" name="Freeform 416"/>
              <p:cNvSpPr>
                <a:spLocks/>
              </p:cNvSpPr>
              <p:nvPr/>
            </p:nvSpPr>
            <p:spPr bwMode="auto">
              <a:xfrm>
                <a:off x="3866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87 w 92"/>
                  <a:gd name="T3" fmla="*/ 61 h 70"/>
                  <a:gd name="T4" fmla="*/ 81 w 92"/>
                  <a:gd name="T5" fmla="*/ 57 h 70"/>
                  <a:gd name="T6" fmla="*/ 75 w 92"/>
                  <a:gd name="T7" fmla="*/ 54 h 70"/>
                  <a:gd name="T8" fmla="*/ 70 w 92"/>
                  <a:gd name="T9" fmla="*/ 50 h 70"/>
                  <a:gd name="T10" fmla="*/ 64 w 92"/>
                  <a:gd name="T11" fmla="*/ 46 h 70"/>
                  <a:gd name="T12" fmla="*/ 58 w 92"/>
                  <a:gd name="T13" fmla="*/ 41 h 70"/>
                  <a:gd name="T14" fmla="*/ 53 w 92"/>
                  <a:gd name="T15" fmla="*/ 37 h 70"/>
                  <a:gd name="T16" fmla="*/ 47 w 92"/>
                  <a:gd name="T17" fmla="*/ 33 h 70"/>
                  <a:gd name="T18" fmla="*/ 42 w 92"/>
                  <a:gd name="T19" fmla="*/ 29 h 70"/>
                  <a:gd name="T20" fmla="*/ 36 w 92"/>
                  <a:gd name="T21" fmla="*/ 26 h 70"/>
                  <a:gd name="T22" fmla="*/ 30 w 92"/>
                  <a:gd name="T23" fmla="*/ 20 h 70"/>
                  <a:gd name="T24" fmla="*/ 25 w 92"/>
                  <a:gd name="T25" fmla="*/ 16 h 70"/>
                  <a:gd name="T26" fmla="*/ 19 w 92"/>
                  <a:gd name="T27" fmla="*/ 13 h 70"/>
                  <a:gd name="T28" fmla="*/ 13 w 92"/>
                  <a:gd name="T29" fmla="*/ 9 h 70"/>
                  <a:gd name="T30" fmla="*/ 8 w 92"/>
                  <a:gd name="T31" fmla="*/ 5 h 70"/>
                  <a:gd name="T32" fmla="*/ 2 w 92"/>
                  <a:gd name="T33" fmla="*/ 0 h 70"/>
                  <a:gd name="T34" fmla="*/ 2 w 92"/>
                  <a:gd name="T35" fmla="*/ 2 h 70"/>
                  <a:gd name="T36" fmla="*/ 2 w 92"/>
                  <a:gd name="T37" fmla="*/ 2 h 70"/>
                  <a:gd name="T38" fmla="*/ 0 w 92"/>
                  <a:gd name="T39" fmla="*/ 3 h 70"/>
                  <a:gd name="T40" fmla="*/ 0 w 92"/>
                  <a:gd name="T41" fmla="*/ 5 h 70"/>
                  <a:gd name="T42" fmla="*/ 92 w 92"/>
                  <a:gd name="T43" fmla="*/ 70 h 70"/>
                  <a:gd name="T44" fmla="*/ 92 w 92"/>
                  <a:gd name="T45" fmla="*/ 67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2"/>
                  <a:gd name="T70" fmla="*/ 0 h 70"/>
                  <a:gd name="T71" fmla="*/ 92 w 92"/>
                  <a:gd name="T72" fmla="*/ 70 h 7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2" h="70">
                    <a:moveTo>
                      <a:pt x="92" y="67"/>
                    </a:move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8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16" name="Freeform 417"/>
              <p:cNvSpPr>
                <a:spLocks/>
              </p:cNvSpPr>
              <p:nvPr/>
            </p:nvSpPr>
            <p:spPr bwMode="auto">
              <a:xfrm>
                <a:off x="3866" y="3045"/>
                <a:ext cx="92" cy="70"/>
              </a:xfrm>
              <a:custGeom>
                <a:avLst/>
                <a:gdLst>
                  <a:gd name="T0" fmla="*/ 92 w 92"/>
                  <a:gd name="T1" fmla="*/ 67 h 70"/>
                  <a:gd name="T2" fmla="*/ 92 w 92"/>
                  <a:gd name="T3" fmla="*/ 67 h 70"/>
                  <a:gd name="T4" fmla="*/ 87 w 92"/>
                  <a:gd name="T5" fmla="*/ 61 h 70"/>
                  <a:gd name="T6" fmla="*/ 81 w 92"/>
                  <a:gd name="T7" fmla="*/ 57 h 70"/>
                  <a:gd name="T8" fmla="*/ 75 w 92"/>
                  <a:gd name="T9" fmla="*/ 54 h 70"/>
                  <a:gd name="T10" fmla="*/ 70 w 92"/>
                  <a:gd name="T11" fmla="*/ 50 h 70"/>
                  <a:gd name="T12" fmla="*/ 64 w 92"/>
                  <a:gd name="T13" fmla="*/ 46 h 70"/>
                  <a:gd name="T14" fmla="*/ 58 w 92"/>
                  <a:gd name="T15" fmla="*/ 41 h 70"/>
                  <a:gd name="T16" fmla="*/ 53 w 92"/>
                  <a:gd name="T17" fmla="*/ 37 h 70"/>
                  <a:gd name="T18" fmla="*/ 47 w 92"/>
                  <a:gd name="T19" fmla="*/ 33 h 70"/>
                  <a:gd name="T20" fmla="*/ 42 w 92"/>
                  <a:gd name="T21" fmla="*/ 29 h 70"/>
                  <a:gd name="T22" fmla="*/ 36 w 92"/>
                  <a:gd name="T23" fmla="*/ 26 h 70"/>
                  <a:gd name="T24" fmla="*/ 30 w 92"/>
                  <a:gd name="T25" fmla="*/ 20 h 70"/>
                  <a:gd name="T26" fmla="*/ 25 w 92"/>
                  <a:gd name="T27" fmla="*/ 16 h 70"/>
                  <a:gd name="T28" fmla="*/ 19 w 92"/>
                  <a:gd name="T29" fmla="*/ 13 h 70"/>
                  <a:gd name="T30" fmla="*/ 13 w 92"/>
                  <a:gd name="T31" fmla="*/ 9 h 70"/>
                  <a:gd name="T32" fmla="*/ 8 w 92"/>
                  <a:gd name="T33" fmla="*/ 5 h 70"/>
                  <a:gd name="T34" fmla="*/ 2 w 92"/>
                  <a:gd name="T35" fmla="*/ 0 h 70"/>
                  <a:gd name="T36" fmla="*/ 2 w 92"/>
                  <a:gd name="T37" fmla="*/ 2 h 70"/>
                  <a:gd name="T38" fmla="*/ 2 w 92"/>
                  <a:gd name="T39" fmla="*/ 2 h 70"/>
                  <a:gd name="T40" fmla="*/ 0 w 92"/>
                  <a:gd name="T41" fmla="*/ 3 h 70"/>
                  <a:gd name="T42" fmla="*/ 0 w 92"/>
                  <a:gd name="T43" fmla="*/ 5 h 70"/>
                  <a:gd name="T44" fmla="*/ 92 w 92"/>
                  <a:gd name="T45" fmla="*/ 70 h 70"/>
                  <a:gd name="T46" fmla="*/ 92 w 92"/>
                  <a:gd name="T47" fmla="*/ 6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2"/>
                  <a:gd name="T73" fmla="*/ 0 h 70"/>
                  <a:gd name="T74" fmla="*/ 92 w 9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2" h="70">
                    <a:moveTo>
                      <a:pt x="92" y="67"/>
                    </a:moveTo>
                    <a:lnTo>
                      <a:pt x="92" y="67"/>
                    </a:lnTo>
                    <a:lnTo>
                      <a:pt x="87" y="61"/>
                    </a:lnTo>
                    <a:lnTo>
                      <a:pt x="81" y="57"/>
                    </a:lnTo>
                    <a:lnTo>
                      <a:pt x="75" y="54"/>
                    </a:lnTo>
                    <a:lnTo>
                      <a:pt x="70" y="50"/>
                    </a:lnTo>
                    <a:lnTo>
                      <a:pt x="64" y="46"/>
                    </a:lnTo>
                    <a:lnTo>
                      <a:pt x="58" y="41"/>
                    </a:lnTo>
                    <a:lnTo>
                      <a:pt x="53" y="37"/>
                    </a:lnTo>
                    <a:lnTo>
                      <a:pt x="47" y="33"/>
                    </a:lnTo>
                    <a:lnTo>
                      <a:pt x="42" y="29"/>
                    </a:lnTo>
                    <a:lnTo>
                      <a:pt x="36" y="26"/>
                    </a:lnTo>
                    <a:lnTo>
                      <a:pt x="30" y="20"/>
                    </a:lnTo>
                    <a:lnTo>
                      <a:pt x="25" y="16"/>
                    </a:lnTo>
                    <a:lnTo>
                      <a:pt x="19" y="13"/>
                    </a:lnTo>
                    <a:lnTo>
                      <a:pt x="13" y="9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92" y="70"/>
                    </a:lnTo>
                    <a:lnTo>
                      <a:pt x="92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17" name="Freeform 418"/>
              <p:cNvSpPr>
                <a:spLocks/>
              </p:cNvSpPr>
              <p:nvPr/>
            </p:nvSpPr>
            <p:spPr bwMode="auto">
              <a:xfrm>
                <a:off x="3763" y="3054"/>
                <a:ext cx="71" cy="6"/>
              </a:xfrm>
              <a:custGeom>
                <a:avLst/>
                <a:gdLst>
                  <a:gd name="T0" fmla="*/ 0 w 71"/>
                  <a:gd name="T1" fmla="*/ 6 h 6"/>
                  <a:gd name="T2" fmla="*/ 71 w 71"/>
                  <a:gd name="T3" fmla="*/ 6 h 6"/>
                  <a:gd name="T4" fmla="*/ 71 w 71"/>
                  <a:gd name="T5" fmla="*/ 0 h 6"/>
                  <a:gd name="T6" fmla="*/ 2 w 71"/>
                  <a:gd name="T7" fmla="*/ 0 h 6"/>
                  <a:gd name="T8" fmla="*/ 0 w 7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6"/>
                  <a:gd name="T17" fmla="*/ 71 w 71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6">
                    <a:moveTo>
                      <a:pt x="0" y="6"/>
                    </a:moveTo>
                    <a:lnTo>
                      <a:pt x="71" y="6"/>
                    </a:lnTo>
                    <a:lnTo>
                      <a:pt x="71" y="0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18" name="Freeform 419"/>
              <p:cNvSpPr>
                <a:spLocks/>
              </p:cNvSpPr>
              <p:nvPr/>
            </p:nvSpPr>
            <p:spPr bwMode="auto">
              <a:xfrm>
                <a:off x="3763" y="3054"/>
                <a:ext cx="71" cy="6"/>
              </a:xfrm>
              <a:custGeom>
                <a:avLst/>
                <a:gdLst>
                  <a:gd name="T0" fmla="*/ 0 w 71"/>
                  <a:gd name="T1" fmla="*/ 6 h 6"/>
                  <a:gd name="T2" fmla="*/ 71 w 71"/>
                  <a:gd name="T3" fmla="*/ 6 h 6"/>
                  <a:gd name="T4" fmla="*/ 71 w 71"/>
                  <a:gd name="T5" fmla="*/ 0 h 6"/>
                  <a:gd name="T6" fmla="*/ 2 w 71"/>
                  <a:gd name="T7" fmla="*/ 0 h 6"/>
                  <a:gd name="T8" fmla="*/ 0 w 7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6"/>
                  <a:gd name="T17" fmla="*/ 71 w 71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6">
                    <a:moveTo>
                      <a:pt x="0" y="6"/>
                    </a:moveTo>
                    <a:lnTo>
                      <a:pt x="71" y="6"/>
                    </a:lnTo>
                    <a:lnTo>
                      <a:pt x="71" y="0"/>
                    </a:lnTo>
                    <a:lnTo>
                      <a:pt x="2" y="0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19" name="Rectangle 420"/>
              <p:cNvSpPr>
                <a:spLocks noChangeArrowheads="1"/>
              </p:cNvSpPr>
              <p:nvPr/>
            </p:nvSpPr>
            <p:spPr bwMode="auto">
              <a:xfrm>
                <a:off x="3737" y="3086"/>
                <a:ext cx="101" cy="7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20" name="Rectangle 421"/>
              <p:cNvSpPr>
                <a:spLocks noChangeArrowheads="1"/>
              </p:cNvSpPr>
              <p:nvPr/>
            </p:nvSpPr>
            <p:spPr bwMode="auto">
              <a:xfrm>
                <a:off x="3737" y="3086"/>
                <a:ext cx="101" cy="7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21" name="Rectangle 422"/>
              <p:cNvSpPr>
                <a:spLocks noChangeArrowheads="1"/>
              </p:cNvSpPr>
              <p:nvPr/>
            </p:nvSpPr>
            <p:spPr bwMode="auto">
              <a:xfrm>
                <a:off x="3714" y="3117"/>
                <a:ext cx="145" cy="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22" name="Rectangle 423"/>
              <p:cNvSpPr>
                <a:spLocks noChangeArrowheads="1"/>
              </p:cNvSpPr>
              <p:nvPr/>
            </p:nvSpPr>
            <p:spPr bwMode="auto">
              <a:xfrm>
                <a:off x="3714" y="3117"/>
                <a:ext cx="145" cy="6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23" name="Freeform 424"/>
              <p:cNvSpPr>
                <a:spLocks/>
              </p:cNvSpPr>
              <p:nvPr/>
            </p:nvSpPr>
            <p:spPr bwMode="auto">
              <a:xfrm>
                <a:off x="3802" y="3117"/>
                <a:ext cx="38" cy="30"/>
              </a:xfrm>
              <a:custGeom>
                <a:avLst/>
                <a:gdLst>
                  <a:gd name="T0" fmla="*/ 29 w 38"/>
                  <a:gd name="T1" fmla="*/ 0 h 30"/>
                  <a:gd name="T2" fmla="*/ 0 w 38"/>
                  <a:gd name="T3" fmla="*/ 30 h 30"/>
                  <a:gd name="T4" fmla="*/ 8 w 38"/>
                  <a:gd name="T5" fmla="*/ 30 h 30"/>
                  <a:gd name="T6" fmla="*/ 38 w 38"/>
                  <a:gd name="T7" fmla="*/ 0 h 30"/>
                  <a:gd name="T8" fmla="*/ 29 w 3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30"/>
                  <a:gd name="T17" fmla="*/ 38 w 38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30">
                    <a:moveTo>
                      <a:pt x="29" y="0"/>
                    </a:moveTo>
                    <a:lnTo>
                      <a:pt x="0" y="30"/>
                    </a:lnTo>
                    <a:lnTo>
                      <a:pt x="8" y="30"/>
                    </a:lnTo>
                    <a:lnTo>
                      <a:pt x="38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24" name="Freeform 425"/>
              <p:cNvSpPr>
                <a:spLocks/>
              </p:cNvSpPr>
              <p:nvPr/>
            </p:nvSpPr>
            <p:spPr bwMode="auto">
              <a:xfrm>
                <a:off x="3802" y="3117"/>
                <a:ext cx="38" cy="30"/>
              </a:xfrm>
              <a:custGeom>
                <a:avLst/>
                <a:gdLst>
                  <a:gd name="T0" fmla="*/ 29 w 38"/>
                  <a:gd name="T1" fmla="*/ 0 h 30"/>
                  <a:gd name="T2" fmla="*/ 0 w 38"/>
                  <a:gd name="T3" fmla="*/ 30 h 30"/>
                  <a:gd name="T4" fmla="*/ 8 w 38"/>
                  <a:gd name="T5" fmla="*/ 30 h 30"/>
                  <a:gd name="T6" fmla="*/ 38 w 38"/>
                  <a:gd name="T7" fmla="*/ 0 h 30"/>
                  <a:gd name="T8" fmla="*/ 29 w 3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30"/>
                  <a:gd name="T17" fmla="*/ 38 w 38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30">
                    <a:moveTo>
                      <a:pt x="29" y="0"/>
                    </a:moveTo>
                    <a:lnTo>
                      <a:pt x="0" y="30"/>
                    </a:lnTo>
                    <a:lnTo>
                      <a:pt x="8" y="30"/>
                    </a:lnTo>
                    <a:lnTo>
                      <a:pt x="38" y="0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25" name="Freeform 426"/>
              <p:cNvSpPr>
                <a:spLocks/>
              </p:cNvSpPr>
              <p:nvPr/>
            </p:nvSpPr>
            <p:spPr bwMode="auto">
              <a:xfrm>
                <a:off x="3795" y="3054"/>
                <a:ext cx="39" cy="32"/>
              </a:xfrm>
              <a:custGeom>
                <a:avLst/>
                <a:gdLst>
                  <a:gd name="T0" fmla="*/ 30 w 39"/>
                  <a:gd name="T1" fmla="*/ 0 h 32"/>
                  <a:gd name="T2" fmla="*/ 0 w 39"/>
                  <a:gd name="T3" fmla="*/ 32 h 32"/>
                  <a:gd name="T4" fmla="*/ 9 w 39"/>
                  <a:gd name="T5" fmla="*/ 32 h 32"/>
                  <a:gd name="T6" fmla="*/ 39 w 39"/>
                  <a:gd name="T7" fmla="*/ 0 h 32"/>
                  <a:gd name="T8" fmla="*/ 30 w 39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2"/>
                  <a:gd name="T17" fmla="*/ 39 w 3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2">
                    <a:moveTo>
                      <a:pt x="30" y="0"/>
                    </a:moveTo>
                    <a:lnTo>
                      <a:pt x="0" y="32"/>
                    </a:lnTo>
                    <a:lnTo>
                      <a:pt x="9" y="32"/>
                    </a:lnTo>
                    <a:lnTo>
                      <a:pt x="39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26" name="Freeform 427"/>
              <p:cNvSpPr>
                <a:spLocks/>
              </p:cNvSpPr>
              <p:nvPr/>
            </p:nvSpPr>
            <p:spPr bwMode="auto">
              <a:xfrm>
                <a:off x="3795" y="3054"/>
                <a:ext cx="39" cy="32"/>
              </a:xfrm>
              <a:custGeom>
                <a:avLst/>
                <a:gdLst>
                  <a:gd name="T0" fmla="*/ 30 w 39"/>
                  <a:gd name="T1" fmla="*/ 0 h 32"/>
                  <a:gd name="T2" fmla="*/ 0 w 39"/>
                  <a:gd name="T3" fmla="*/ 32 h 32"/>
                  <a:gd name="T4" fmla="*/ 9 w 39"/>
                  <a:gd name="T5" fmla="*/ 32 h 32"/>
                  <a:gd name="T6" fmla="*/ 39 w 39"/>
                  <a:gd name="T7" fmla="*/ 0 h 32"/>
                  <a:gd name="T8" fmla="*/ 30 w 39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2"/>
                  <a:gd name="T17" fmla="*/ 39 w 3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2">
                    <a:moveTo>
                      <a:pt x="30" y="0"/>
                    </a:moveTo>
                    <a:lnTo>
                      <a:pt x="0" y="32"/>
                    </a:lnTo>
                    <a:lnTo>
                      <a:pt x="9" y="32"/>
                    </a:lnTo>
                    <a:lnTo>
                      <a:pt x="39" y="0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27" name="Line 428"/>
              <p:cNvSpPr>
                <a:spLocks noChangeShapeType="1"/>
              </p:cNvSpPr>
              <p:nvPr/>
            </p:nvSpPr>
            <p:spPr bwMode="auto">
              <a:xfrm>
                <a:off x="3746" y="3093"/>
                <a:ext cx="9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Rectangle 429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29" name="Rectangle 430"/>
              <p:cNvSpPr>
                <a:spLocks noChangeArrowheads="1"/>
              </p:cNvSpPr>
              <p:nvPr/>
            </p:nvSpPr>
            <p:spPr bwMode="auto">
              <a:xfrm>
                <a:off x="4154" y="3127"/>
                <a:ext cx="19" cy="20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30" name="Rectangle 431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31" name="Rectangle 432"/>
              <p:cNvSpPr>
                <a:spLocks noChangeArrowheads="1"/>
              </p:cNvSpPr>
              <p:nvPr/>
            </p:nvSpPr>
            <p:spPr bwMode="auto">
              <a:xfrm>
                <a:off x="4359" y="3125"/>
                <a:ext cx="19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32" name="Rectangle 433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33" name="Rectangle 434"/>
              <p:cNvSpPr>
                <a:spLocks noChangeArrowheads="1"/>
              </p:cNvSpPr>
              <p:nvPr/>
            </p:nvSpPr>
            <p:spPr bwMode="auto">
              <a:xfrm>
                <a:off x="3953" y="3125"/>
                <a:ext cx="18" cy="22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3934" name="Freeform 435"/>
              <p:cNvSpPr>
                <a:spLocks/>
              </p:cNvSpPr>
              <p:nvPr/>
            </p:nvSpPr>
            <p:spPr bwMode="auto">
              <a:xfrm>
                <a:off x="3797" y="3086"/>
                <a:ext cx="39" cy="31"/>
              </a:xfrm>
              <a:custGeom>
                <a:avLst/>
                <a:gdLst>
                  <a:gd name="T0" fmla="*/ 30 w 39"/>
                  <a:gd name="T1" fmla="*/ 0 h 31"/>
                  <a:gd name="T2" fmla="*/ 0 w 39"/>
                  <a:gd name="T3" fmla="*/ 31 h 31"/>
                  <a:gd name="T4" fmla="*/ 9 w 39"/>
                  <a:gd name="T5" fmla="*/ 31 h 31"/>
                  <a:gd name="T6" fmla="*/ 39 w 39"/>
                  <a:gd name="T7" fmla="*/ 0 h 31"/>
                  <a:gd name="T8" fmla="*/ 30 w 3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1"/>
                  <a:gd name="T17" fmla="*/ 39 w 39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1">
                    <a:moveTo>
                      <a:pt x="30" y="0"/>
                    </a:moveTo>
                    <a:lnTo>
                      <a:pt x="0" y="31"/>
                    </a:lnTo>
                    <a:lnTo>
                      <a:pt x="9" y="31"/>
                    </a:lnTo>
                    <a:lnTo>
                      <a:pt x="39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35" name="Freeform 436"/>
              <p:cNvSpPr>
                <a:spLocks/>
              </p:cNvSpPr>
              <p:nvPr/>
            </p:nvSpPr>
            <p:spPr bwMode="auto">
              <a:xfrm>
                <a:off x="3797" y="3086"/>
                <a:ext cx="39" cy="31"/>
              </a:xfrm>
              <a:custGeom>
                <a:avLst/>
                <a:gdLst>
                  <a:gd name="T0" fmla="*/ 30 w 39"/>
                  <a:gd name="T1" fmla="*/ 0 h 31"/>
                  <a:gd name="T2" fmla="*/ 0 w 39"/>
                  <a:gd name="T3" fmla="*/ 31 h 31"/>
                  <a:gd name="T4" fmla="*/ 9 w 39"/>
                  <a:gd name="T5" fmla="*/ 31 h 31"/>
                  <a:gd name="T6" fmla="*/ 39 w 39"/>
                  <a:gd name="T7" fmla="*/ 0 h 31"/>
                  <a:gd name="T8" fmla="*/ 30 w 3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1"/>
                  <a:gd name="T17" fmla="*/ 39 w 39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1">
                    <a:moveTo>
                      <a:pt x="30" y="0"/>
                    </a:moveTo>
                    <a:lnTo>
                      <a:pt x="0" y="31"/>
                    </a:lnTo>
                    <a:lnTo>
                      <a:pt x="9" y="31"/>
                    </a:lnTo>
                    <a:lnTo>
                      <a:pt x="39" y="0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36" name="Line 437"/>
              <p:cNvSpPr>
                <a:spLocks noChangeShapeType="1"/>
              </p:cNvSpPr>
              <p:nvPr/>
            </p:nvSpPr>
            <p:spPr bwMode="auto">
              <a:xfrm flipH="1">
                <a:off x="3928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Line 438"/>
              <p:cNvSpPr>
                <a:spLocks noChangeShapeType="1"/>
              </p:cNvSpPr>
              <p:nvPr/>
            </p:nvSpPr>
            <p:spPr bwMode="auto">
              <a:xfrm>
                <a:off x="3964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Line 439"/>
              <p:cNvSpPr>
                <a:spLocks noChangeShapeType="1"/>
              </p:cNvSpPr>
              <p:nvPr/>
            </p:nvSpPr>
            <p:spPr bwMode="auto">
              <a:xfrm flipH="1">
                <a:off x="4129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Line 440"/>
              <p:cNvSpPr>
                <a:spLocks noChangeShapeType="1"/>
              </p:cNvSpPr>
              <p:nvPr/>
            </p:nvSpPr>
            <p:spPr bwMode="auto">
              <a:xfrm>
                <a:off x="4165" y="3073"/>
                <a:ext cx="28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Line 441"/>
              <p:cNvSpPr>
                <a:spLocks noChangeShapeType="1"/>
              </p:cNvSpPr>
              <p:nvPr/>
            </p:nvSpPr>
            <p:spPr bwMode="auto">
              <a:xfrm flipH="1">
                <a:off x="4334" y="3073"/>
                <a:ext cx="30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Line 442"/>
              <p:cNvSpPr>
                <a:spLocks noChangeShapeType="1"/>
              </p:cNvSpPr>
              <p:nvPr/>
            </p:nvSpPr>
            <p:spPr bwMode="auto">
              <a:xfrm>
                <a:off x="4370" y="3073"/>
                <a:ext cx="28" cy="1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443"/>
              <p:cNvSpPr>
                <a:spLocks/>
              </p:cNvSpPr>
              <p:nvPr/>
            </p:nvSpPr>
            <p:spPr bwMode="auto">
              <a:xfrm>
                <a:off x="3652" y="3142"/>
                <a:ext cx="899" cy="82"/>
              </a:xfrm>
              <a:custGeom>
                <a:avLst/>
                <a:gdLst>
                  <a:gd name="T0" fmla="*/ 865 w 899"/>
                  <a:gd name="T1" fmla="*/ 82 h 82"/>
                  <a:gd name="T2" fmla="*/ 867 w 899"/>
                  <a:gd name="T3" fmla="*/ 78 h 82"/>
                  <a:gd name="T4" fmla="*/ 868 w 899"/>
                  <a:gd name="T5" fmla="*/ 72 h 82"/>
                  <a:gd name="T6" fmla="*/ 870 w 899"/>
                  <a:gd name="T7" fmla="*/ 67 h 82"/>
                  <a:gd name="T8" fmla="*/ 872 w 899"/>
                  <a:gd name="T9" fmla="*/ 61 h 82"/>
                  <a:gd name="T10" fmla="*/ 874 w 899"/>
                  <a:gd name="T11" fmla="*/ 57 h 82"/>
                  <a:gd name="T12" fmla="*/ 876 w 899"/>
                  <a:gd name="T13" fmla="*/ 52 h 82"/>
                  <a:gd name="T14" fmla="*/ 880 w 899"/>
                  <a:gd name="T15" fmla="*/ 46 h 82"/>
                  <a:gd name="T16" fmla="*/ 882 w 899"/>
                  <a:gd name="T17" fmla="*/ 41 h 82"/>
                  <a:gd name="T18" fmla="*/ 883 w 899"/>
                  <a:gd name="T19" fmla="*/ 35 h 82"/>
                  <a:gd name="T20" fmla="*/ 885 w 899"/>
                  <a:gd name="T21" fmla="*/ 31 h 82"/>
                  <a:gd name="T22" fmla="*/ 887 w 899"/>
                  <a:gd name="T23" fmla="*/ 26 h 82"/>
                  <a:gd name="T24" fmla="*/ 889 w 899"/>
                  <a:gd name="T25" fmla="*/ 20 h 82"/>
                  <a:gd name="T26" fmla="*/ 893 w 899"/>
                  <a:gd name="T27" fmla="*/ 14 h 82"/>
                  <a:gd name="T28" fmla="*/ 895 w 899"/>
                  <a:gd name="T29" fmla="*/ 11 h 82"/>
                  <a:gd name="T30" fmla="*/ 897 w 899"/>
                  <a:gd name="T31" fmla="*/ 5 h 82"/>
                  <a:gd name="T32" fmla="*/ 899 w 899"/>
                  <a:gd name="T33" fmla="*/ 0 h 82"/>
                  <a:gd name="T34" fmla="*/ 795 w 899"/>
                  <a:gd name="T35" fmla="*/ 5 h 82"/>
                  <a:gd name="T36" fmla="*/ 0 w 899"/>
                  <a:gd name="T37" fmla="*/ 5 h 82"/>
                  <a:gd name="T38" fmla="*/ 0 w 899"/>
                  <a:gd name="T39" fmla="*/ 41 h 82"/>
                  <a:gd name="T40" fmla="*/ 56 w 899"/>
                  <a:gd name="T41" fmla="*/ 82 h 82"/>
                  <a:gd name="T42" fmla="*/ 865 w 899"/>
                  <a:gd name="T43" fmla="*/ 82 h 8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99"/>
                  <a:gd name="T67" fmla="*/ 0 h 82"/>
                  <a:gd name="T68" fmla="*/ 899 w 899"/>
                  <a:gd name="T69" fmla="*/ 82 h 8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99" h="82">
                    <a:moveTo>
                      <a:pt x="865" y="82"/>
                    </a:moveTo>
                    <a:lnTo>
                      <a:pt x="867" y="78"/>
                    </a:lnTo>
                    <a:lnTo>
                      <a:pt x="868" y="72"/>
                    </a:lnTo>
                    <a:lnTo>
                      <a:pt x="870" y="67"/>
                    </a:lnTo>
                    <a:lnTo>
                      <a:pt x="872" y="61"/>
                    </a:lnTo>
                    <a:lnTo>
                      <a:pt x="874" y="57"/>
                    </a:lnTo>
                    <a:lnTo>
                      <a:pt x="876" y="52"/>
                    </a:lnTo>
                    <a:lnTo>
                      <a:pt x="880" y="46"/>
                    </a:lnTo>
                    <a:lnTo>
                      <a:pt x="882" y="41"/>
                    </a:lnTo>
                    <a:lnTo>
                      <a:pt x="883" y="35"/>
                    </a:lnTo>
                    <a:lnTo>
                      <a:pt x="885" y="31"/>
                    </a:lnTo>
                    <a:lnTo>
                      <a:pt x="887" y="26"/>
                    </a:lnTo>
                    <a:lnTo>
                      <a:pt x="889" y="20"/>
                    </a:lnTo>
                    <a:lnTo>
                      <a:pt x="893" y="14"/>
                    </a:lnTo>
                    <a:lnTo>
                      <a:pt x="895" y="11"/>
                    </a:lnTo>
                    <a:lnTo>
                      <a:pt x="897" y="5"/>
                    </a:lnTo>
                    <a:lnTo>
                      <a:pt x="899" y="0"/>
                    </a:lnTo>
                    <a:lnTo>
                      <a:pt x="795" y="5"/>
                    </a:lnTo>
                    <a:lnTo>
                      <a:pt x="0" y="5"/>
                    </a:lnTo>
                    <a:lnTo>
                      <a:pt x="0" y="41"/>
                    </a:lnTo>
                    <a:lnTo>
                      <a:pt x="56" y="82"/>
                    </a:lnTo>
                    <a:lnTo>
                      <a:pt x="865" y="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43" name="Freeform 444"/>
              <p:cNvSpPr>
                <a:spLocks/>
              </p:cNvSpPr>
              <p:nvPr/>
            </p:nvSpPr>
            <p:spPr bwMode="auto">
              <a:xfrm>
                <a:off x="3652" y="3142"/>
                <a:ext cx="899" cy="82"/>
              </a:xfrm>
              <a:custGeom>
                <a:avLst/>
                <a:gdLst>
                  <a:gd name="T0" fmla="*/ 865 w 899"/>
                  <a:gd name="T1" fmla="*/ 82 h 82"/>
                  <a:gd name="T2" fmla="*/ 865 w 899"/>
                  <a:gd name="T3" fmla="*/ 82 h 82"/>
                  <a:gd name="T4" fmla="*/ 867 w 899"/>
                  <a:gd name="T5" fmla="*/ 78 h 82"/>
                  <a:gd name="T6" fmla="*/ 868 w 899"/>
                  <a:gd name="T7" fmla="*/ 72 h 82"/>
                  <a:gd name="T8" fmla="*/ 870 w 899"/>
                  <a:gd name="T9" fmla="*/ 67 h 82"/>
                  <a:gd name="T10" fmla="*/ 872 w 899"/>
                  <a:gd name="T11" fmla="*/ 61 h 82"/>
                  <a:gd name="T12" fmla="*/ 874 w 899"/>
                  <a:gd name="T13" fmla="*/ 57 h 82"/>
                  <a:gd name="T14" fmla="*/ 876 w 899"/>
                  <a:gd name="T15" fmla="*/ 52 h 82"/>
                  <a:gd name="T16" fmla="*/ 880 w 899"/>
                  <a:gd name="T17" fmla="*/ 46 h 82"/>
                  <a:gd name="T18" fmla="*/ 882 w 899"/>
                  <a:gd name="T19" fmla="*/ 41 h 82"/>
                  <a:gd name="T20" fmla="*/ 883 w 899"/>
                  <a:gd name="T21" fmla="*/ 35 h 82"/>
                  <a:gd name="T22" fmla="*/ 885 w 899"/>
                  <a:gd name="T23" fmla="*/ 31 h 82"/>
                  <a:gd name="T24" fmla="*/ 887 w 899"/>
                  <a:gd name="T25" fmla="*/ 26 h 82"/>
                  <a:gd name="T26" fmla="*/ 889 w 899"/>
                  <a:gd name="T27" fmla="*/ 20 h 82"/>
                  <a:gd name="T28" fmla="*/ 893 w 899"/>
                  <a:gd name="T29" fmla="*/ 14 h 82"/>
                  <a:gd name="T30" fmla="*/ 895 w 899"/>
                  <a:gd name="T31" fmla="*/ 11 h 82"/>
                  <a:gd name="T32" fmla="*/ 897 w 899"/>
                  <a:gd name="T33" fmla="*/ 5 h 82"/>
                  <a:gd name="T34" fmla="*/ 899 w 899"/>
                  <a:gd name="T35" fmla="*/ 0 h 82"/>
                  <a:gd name="T36" fmla="*/ 795 w 899"/>
                  <a:gd name="T37" fmla="*/ 5 h 82"/>
                  <a:gd name="T38" fmla="*/ 0 w 899"/>
                  <a:gd name="T39" fmla="*/ 5 h 82"/>
                  <a:gd name="T40" fmla="*/ 0 w 899"/>
                  <a:gd name="T41" fmla="*/ 41 h 82"/>
                  <a:gd name="T42" fmla="*/ 56 w 899"/>
                  <a:gd name="T43" fmla="*/ 82 h 82"/>
                  <a:gd name="T44" fmla="*/ 865 w 899"/>
                  <a:gd name="T45" fmla="*/ 82 h 8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899"/>
                  <a:gd name="T70" fmla="*/ 0 h 82"/>
                  <a:gd name="T71" fmla="*/ 899 w 899"/>
                  <a:gd name="T72" fmla="*/ 82 h 8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899" h="82">
                    <a:moveTo>
                      <a:pt x="865" y="82"/>
                    </a:moveTo>
                    <a:lnTo>
                      <a:pt x="865" y="82"/>
                    </a:lnTo>
                    <a:lnTo>
                      <a:pt x="867" y="78"/>
                    </a:lnTo>
                    <a:lnTo>
                      <a:pt x="868" y="72"/>
                    </a:lnTo>
                    <a:lnTo>
                      <a:pt x="870" y="67"/>
                    </a:lnTo>
                    <a:lnTo>
                      <a:pt x="872" y="61"/>
                    </a:lnTo>
                    <a:lnTo>
                      <a:pt x="874" y="57"/>
                    </a:lnTo>
                    <a:lnTo>
                      <a:pt x="876" y="52"/>
                    </a:lnTo>
                    <a:lnTo>
                      <a:pt x="880" y="46"/>
                    </a:lnTo>
                    <a:lnTo>
                      <a:pt x="882" y="41"/>
                    </a:lnTo>
                    <a:lnTo>
                      <a:pt x="883" y="35"/>
                    </a:lnTo>
                    <a:lnTo>
                      <a:pt x="885" y="31"/>
                    </a:lnTo>
                    <a:lnTo>
                      <a:pt x="887" y="26"/>
                    </a:lnTo>
                    <a:lnTo>
                      <a:pt x="889" y="20"/>
                    </a:lnTo>
                    <a:lnTo>
                      <a:pt x="893" y="14"/>
                    </a:lnTo>
                    <a:lnTo>
                      <a:pt x="895" y="11"/>
                    </a:lnTo>
                    <a:lnTo>
                      <a:pt x="897" y="5"/>
                    </a:lnTo>
                    <a:lnTo>
                      <a:pt x="899" y="0"/>
                    </a:lnTo>
                    <a:lnTo>
                      <a:pt x="795" y="5"/>
                    </a:lnTo>
                    <a:lnTo>
                      <a:pt x="0" y="5"/>
                    </a:lnTo>
                    <a:lnTo>
                      <a:pt x="0" y="41"/>
                    </a:lnTo>
                    <a:lnTo>
                      <a:pt x="56" y="82"/>
                    </a:lnTo>
                    <a:lnTo>
                      <a:pt x="865" y="8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44" name="Freeform 445"/>
              <p:cNvSpPr>
                <a:spLocks/>
              </p:cNvSpPr>
              <p:nvPr/>
            </p:nvSpPr>
            <p:spPr bwMode="auto">
              <a:xfrm>
                <a:off x="3673" y="3197"/>
                <a:ext cx="853" cy="8"/>
              </a:xfrm>
              <a:custGeom>
                <a:avLst/>
                <a:gdLst>
                  <a:gd name="T0" fmla="*/ 0 w 853"/>
                  <a:gd name="T1" fmla="*/ 0 h 8"/>
                  <a:gd name="T2" fmla="*/ 853 w 853"/>
                  <a:gd name="T3" fmla="*/ 0 h 8"/>
                  <a:gd name="T4" fmla="*/ 851 w 853"/>
                  <a:gd name="T5" fmla="*/ 8 h 8"/>
                  <a:gd name="T6" fmla="*/ 9 w 853"/>
                  <a:gd name="T7" fmla="*/ 8 h 8"/>
                  <a:gd name="T8" fmla="*/ 0 w 85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3"/>
                  <a:gd name="T16" fmla="*/ 0 h 8"/>
                  <a:gd name="T17" fmla="*/ 853 w 853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3" h="8">
                    <a:moveTo>
                      <a:pt x="0" y="0"/>
                    </a:moveTo>
                    <a:lnTo>
                      <a:pt x="853" y="0"/>
                    </a:lnTo>
                    <a:lnTo>
                      <a:pt x="851" y="8"/>
                    </a:lnTo>
                    <a:lnTo>
                      <a:pt x="9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45" name="Freeform 446"/>
              <p:cNvSpPr>
                <a:spLocks/>
              </p:cNvSpPr>
              <p:nvPr/>
            </p:nvSpPr>
            <p:spPr bwMode="auto">
              <a:xfrm>
                <a:off x="3673" y="3197"/>
                <a:ext cx="853" cy="8"/>
              </a:xfrm>
              <a:custGeom>
                <a:avLst/>
                <a:gdLst>
                  <a:gd name="T0" fmla="*/ 0 w 853"/>
                  <a:gd name="T1" fmla="*/ 0 h 8"/>
                  <a:gd name="T2" fmla="*/ 853 w 853"/>
                  <a:gd name="T3" fmla="*/ 0 h 8"/>
                  <a:gd name="T4" fmla="*/ 851 w 853"/>
                  <a:gd name="T5" fmla="*/ 8 h 8"/>
                  <a:gd name="T6" fmla="*/ 9 w 853"/>
                  <a:gd name="T7" fmla="*/ 8 h 8"/>
                  <a:gd name="T8" fmla="*/ 0 w 85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3"/>
                  <a:gd name="T16" fmla="*/ 0 h 8"/>
                  <a:gd name="T17" fmla="*/ 853 w 853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3" h="8">
                    <a:moveTo>
                      <a:pt x="0" y="0"/>
                    </a:moveTo>
                    <a:lnTo>
                      <a:pt x="853" y="0"/>
                    </a:lnTo>
                    <a:lnTo>
                      <a:pt x="851" y="8"/>
                    </a:lnTo>
                    <a:lnTo>
                      <a:pt x="9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46" name="Freeform 447"/>
              <p:cNvSpPr>
                <a:spLocks/>
              </p:cNvSpPr>
              <p:nvPr/>
            </p:nvSpPr>
            <p:spPr bwMode="auto">
              <a:xfrm>
                <a:off x="4498" y="3166"/>
                <a:ext cx="9" cy="9"/>
              </a:xfrm>
              <a:custGeom>
                <a:avLst/>
                <a:gdLst>
                  <a:gd name="T0" fmla="*/ 0 w 9"/>
                  <a:gd name="T1" fmla="*/ 7 h 9"/>
                  <a:gd name="T2" fmla="*/ 2 w 9"/>
                  <a:gd name="T3" fmla="*/ 9 h 9"/>
                  <a:gd name="T4" fmla="*/ 2 w 9"/>
                  <a:gd name="T5" fmla="*/ 9 h 9"/>
                  <a:gd name="T6" fmla="*/ 2 w 9"/>
                  <a:gd name="T7" fmla="*/ 9 h 9"/>
                  <a:gd name="T8" fmla="*/ 4 w 9"/>
                  <a:gd name="T9" fmla="*/ 9 h 9"/>
                  <a:gd name="T10" fmla="*/ 6 w 9"/>
                  <a:gd name="T11" fmla="*/ 9 h 9"/>
                  <a:gd name="T12" fmla="*/ 6 w 9"/>
                  <a:gd name="T13" fmla="*/ 9 h 9"/>
                  <a:gd name="T14" fmla="*/ 7 w 9"/>
                  <a:gd name="T15" fmla="*/ 9 h 9"/>
                  <a:gd name="T16" fmla="*/ 7 w 9"/>
                  <a:gd name="T17" fmla="*/ 9 h 9"/>
                  <a:gd name="T18" fmla="*/ 9 w 9"/>
                  <a:gd name="T19" fmla="*/ 7 h 9"/>
                  <a:gd name="T20" fmla="*/ 9 w 9"/>
                  <a:gd name="T21" fmla="*/ 7 h 9"/>
                  <a:gd name="T22" fmla="*/ 9 w 9"/>
                  <a:gd name="T23" fmla="*/ 7 h 9"/>
                  <a:gd name="T24" fmla="*/ 9 w 9"/>
                  <a:gd name="T25" fmla="*/ 5 h 9"/>
                  <a:gd name="T26" fmla="*/ 9 w 9"/>
                  <a:gd name="T27" fmla="*/ 5 h 9"/>
                  <a:gd name="T28" fmla="*/ 9 w 9"/>
                  <a:gd name="T29" fmla="*/ 4 h 9"/>
                  <a:gd name="T30" fmla="*/ 9 w 9"/>
                  <a:gd name="T31" fmla="*/ 4 h 9"/>
                  <a:gd name="T32" fmla="*/ 9 w 9"/>
                  <a:gd name="T33" fmla="*/ 2 h 9"/>
                  <a:gd name="T34" fmla="*/ 9 w 9"/>
                  <a:gd name="T35" fmla="*/ 0 h 9"/>
                  <a:gd name="T36" fmla="*/ 7 w 9"/>
                  <a:gd name="T37" fmla="*/ 0 h 9"/>
                  <a:gd name="T38" fmla="*/ 6 w 9"/>
                  <a:gd name="T39" fmla="*/ 0 h 9"/>
                  <a:gd name="T40" fmla="*/ 6 w 9"/>
                  <a:gd name="T41" fmla="*/ 0 h 9"/>
                  <a:gd name="T42" fmla="*/ 6 w 9"/>
                  <a:gd name="T43" fmla="*/ 0 h 9"/>
                  <a:gd name="T44" fmla="*/ 6 w 9"/>
                  <a:gd name="T45" fmla="*/ 2 h 9"/>
                  <a:gd name="T46" fmla="*/ 4 w 9"/>
                  <a:gd name="T47" fmla="*/ 2 h 9"/>
                  <a:gd name="T48" fmla="*/ 4 w 9"/>
                  <a:gd name="T49" fmla="*/ 4 h 9"/>
                  <a:gd name="T50" fmla="*/ 2 w 9"/>
                  <a:gd name="T51" fmla="*/ 4 h 9"/>
                  <a:gd name="T52" fmla="*/ 2 w 9"/>
                  <a:gd name="T53" fmla="*/ 5 h 9"/>
                  <a:gd name="T54" fmla="*/ 0 w 9"/>
                  <a:gd name="T55" fmla="*/ 5 h 9"/>
                  <a:gd name="T56" fmla="*/ 0 w 9"/>
                  <a:gd name="T57" fmla="*/ 7 h 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9"/>
                  <a:gd name="T89" fmla="*/ 9 w 9"/>
                  <a:gd name="T90" fmla="*/ 9 h 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9">
                    <a:moveTo>
                      <a:pt x="0" y="7"/>
                    </a:moveTo>
                    <a:lnTo>
                      <a:pt x="2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47" name="Freeform 448"/>
              <p:cNvSpPr>
                <a:spLocks/>
              </p:cNvSpPr>
              <p:nvPr/>
            </p:nvSpPr>
            <p:spPr bwMode="auto">
              <a:xfrm>
                <a:off x="4498" y="3166"/>
                <a:ext cx="9" cy="9"/>
              </a:xfrm>
              <a:custGeom>
                <a:avLst/>
                <a:gdLst>
                  <a:gd name="T0" fmla="*/ 9 w 9"/>
                  <a:gd name="T1" fmla="*/ 2 h 9"/>
                  <a:gd name="T2" fmla="*/ 9 w 9"/>
                  <a:gd name="T3" fmla="*/ 0 h 9"/>
                  <a:gd name="T4" fmla="*/ 7 w 9"/>
                  <a:gd name="T5" fmla="*/ 0 h 9"/>
                  <a:gd name="T6" fmla="*/ 6 w 9"/>
                  <a:gd name="T7" fmla="*/ 0 h 9"/>
                  <a:gd name="T8" fmla="*/ 6 w 9"/>
                  <a:gd name="T9" fmla="*/ 0 h 9"/>
                  <a:gd name="T10" fmla="*/ 6 w 9"/>
                  <a:gd name="T11" fmla="*/ 0 h 9"/>
                  <a:gd name="T12" fmla="*/ 6 w 9"/>
                  <a:gd name="T13" fmla="*/ 2 h 9"/>
                  <a:gd name="T14" fmla="*/ 4 w 9"/>
                  <a:gd name="T15" fmla="*/ 2 h 9"/>
                  <a:gd name="T16" fmla="*/ 4 w 9"/>
                  <a:gd name="T17" fmla="*/ 2 h 9"/>
                  <a:gd name="T18" fmla="*/ 2 w 9"/>
                  <a:gd name="T19" fmla="*/ 4 h 9"/>
                  <a:gd name="T20" fmla="*/ 2 w 9"/>
                  <a:gd name="T21" fmla="*/ 5 h 9"/>
                  <a:gd name="T22" fmla="*/ 0 w 9"/>
                  <a:gd name="T23" fmla="*/ 5 h 9"/>
                  <a:gd name="T24" fmla="*/ 0 w 9"/>
                  <a:gd name="T25" fmla="*/ 7 h 9"/>
                  <a:gd name="T26" fmla="*/ 2 w 9"/>
                  <a:gd name="T27" fmla="*/ 7 h 9"/>
                  <a:gd name="T28" fmla="*/ 2 w 9"/>
                  <a:gd name="T29" fmla="*/ 9 h 9"/>
                  <a:gd name="T30" fmla="*/ 4 w 9"/>
                  <a:gd name="T31" fmla="*/ 9 h 9"/>
                  <a:gd name="T32" fmla="*/ 4 w 9"/>
                  <a:gd name="T33" fmla="*/ 9 h 9"/>
                  <a:gd name="T34" fmla="*/ 6 w 9"/>
                  <a:gd name="T35" fmla="*/ 9 h 9"/>
                  <a:gd name="T36" fmla="*/ 6 w 9"/>
                  <a:gd name="T37" fmla="*/ 7 h 9"/>
                  <a:gd name="T38" fmla="*/ 7 w 9"/>
                  <a:gd name="T39" fmla="*/ 7 h 9"/>
                  <a:gd name="T40" fmla="*/ 7 w 9"/>
                  <a:gd name="T41" fmla="*/ 7 h 9"/>
                  <a:gd name="T42" fmla="*/ 9 w 9"/>
                  <a:gd name="T43" fmla="*/ 7 h 9"/>
                  <a:gd name="T44" fmla="*/ 9 w 9"/>
                  <a:gd name="T45" fmla="*/ 7 h 9"/>
                  <a:gd name="T46" fmla="*/ 9 w 9"/>
                  <a:gd name="T47" fmla="*/ 5 h 9"/>
                  <a:gd name="T48" fmla="*/ 9 w 9"/>
                  <a:gd name="T49" fmla="*/ 5 h 9"/>
                  <a:gd name="T50" fmla="*/ 9 w 9"/>
                  <a:gd name="T51" fmla="*/ 4 h 9"/>
                  <a:gd name="T52" fmla="*/ 9 w 9"/>
                  <a:gd name="T53" fmla="*/ 4 h 9"/>
                  <a:gd name="T54" fmla="*/ 9 w 9"/>
                  <a:gd name="T55" fmla="*/ 2 h 9"/>
                  <a:gd name="T56" fmla="*/ 9 w 9"/>
                  <a:gd name="T57" fmla="*/ 2 h 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9"/>
                  <a:gd name="T89" fmla="*/ 9 w 9"/>
                  <a:gd name="T90" fmla="*/ 9 h 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9">
                    <a:moveTo>
                      <a:pt x="9" y="2"/>
                    </a:moveTo>
                    <a:lnTo>
                      <a:pt x="9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9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48" name="Freeform 449"/>
              <p:cNvSpPr>
                <a:spLocks/>
              </p:cNvSpPr>
              <p:nvPr/>
            </p:nvSpPr>
            <p:spPr bwMode="auto">
              <a:xfrm>
                <a:off x="4500" y="3166"/>
                <a:ext cx="7" cy="7"/>
              </a:xfrm>
              <a:custGeom>
                <a:avLst/>
                <a:gdLst>
                  <a:gd name="T0" fmla="*/ 7 w 7"/>
                  <a:gd name="T1" fmla="*/ 2 h 7"/>
                  <a:gd name="T2" fmla="*/ 7 w 7"/>
                  <a:gd name="T3" fmla="*/ 0 h 7"/>
                  <a:gd name="T4" fmla="*/ 5 w 7"/>
                  <a:gd name="T5" fmla="*/ 0 h 7"/>
                  <a:gd name="T6" fmla="*/ 4 w 7"/>
                  <a:gd name="T7" fmla="*/ 0 h 7"/>
                  <a:gd name="T8" fmla="*/ 4 w 7"/>
                  <a:gd name="T9" fmla="*/ 0 h 7"/>
                  <a:gd name="T10" fmla="*/ 4 w 7"/>
                  <a:gd name="T11" fmla="*/ 0 h 7"/>
                  <a:gd name="T12" fmla="*/ 4 w 7"/>
                  <a:gd name="T13" fmla="*/ 2 h 7"/>
                  <a:gd name="T14" fmla="*/ 2 w 7"/>
                  <a:gd name="T15" fmla="*/ 2 h 7"/>
                  <a:gd name="T16" fmla="*/ 2 w 7"/>
                  <a:gd name="T17" fmla="*/ 2 h 7"/>
                  <a:gd name="T18" fmla="*/ 0 w 7"/>
                  <a:gd name="T19" fmla="*/ 4 h 7"/>
                  <a:gd name="T20" fmla="*/ 0 w 7"/>
                  <a:gd name="T21" fmla="*/ 4 h 7"/>
                  <a:gd name="T22" fmla="*/ 0 w 7"/>
                  <a:gd name="T23" fmla="*/ 5 h 7"/>
                  <a:gd name="T24" fmla="*/ 0 w 7"/>
                  <a:gd name="T25" fmla="*/ 7 h 7"/>
                  <a:gd name="T26" fmla="*/ 0 w 7"/>
                  <a:gd name="T27" fmla="*/ 7 h 7"/>
                  <a:gd name="T28" fmla="*/ 0 w 7"/>
                  <a:gd name="T29" fmla="*/ 7 h 7"/>
                  <a:gd name="T30" fmla="*/ 2 w 7"/>
                  <a:gd name="T31" fmla="*/ 7 h 7"/>
                  <a:gd name="T32" fmla="*/ 2 w 7"/>
                  <a:gd name="T33" fmla="*/ 7 h 7"/>
                  <a:gd name="T34" fmla="*/ 4 w 7"/>
                  <a:gd name="T35" fmla="*/ 7 h 7"/>
                  <a:gd name="T36" fmla="*/ 4 w 7"/>
                  <a:gd name="T37" fmla="*/ 7 h 7"/>
                  <a:gd name="T38" fmla="*/ 5 w 7"/>
                  <a:gd name="T39" fmla="*/ 7 h 7"/>
                  <a:gd name="T40" fmla="*/ 5 w 7"/>
                  <a:gd name="T41" fmla="*/ 7 h 7"/>
                  <a:gd name="T42" fmla="*/ 7 w 7"/>
                  <a:gd name="T43" fmla="*/ 5 h 7"/>
                  <a:gd name="T44" fmla="*/ 7 w 7"/>
                  <a:gd name="T45" fmla="*/ 5 h 7"/>
                  <a:gd name="T46" fmla="*/ 7 w 7"/>
                  <a:gd name="T47" fmla="*/ 4 h 7"/>
                  <a:gd name="T48" fmla="*/ 7 w 7"/>
                  <a:gd name="T49" fmla="*/ 2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"/>
                  <a:gd name="T76" fmla="*/ 0 h 7"/>
                  <a:gd name="T77" fmla="*/ 7 w 7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" h="7">
                    <a:moveTo>
                      <a:pt x="7" y="2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85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49" name="Freeform 450"/>
              <p:cNvSpPr>
                <a:spLocks/>
              </p:cNvSpPr>
              <p:nvPr/>
            </p:nvSpPr>
            <p:spPr bwMode="auto">
              <a:xfrm>
                <a:off x="4500" y="3166"/>
                <a:ext cx="7" cy="7"/>
              </a:xfrm>
              <a:custGeom>
                <a:avLst/>
                <a:gdLst>
                  <a:gd name="T0" fmla="*/ 7 w 7"/>
                  <a:gd name="T1" fmla="*/ 2 h 7"/>
                  <a:gd name="T2" fmla="*/ 7 w 7"/>
                  <a:gd name="T3" fmla="*/ 0 h 7"/>
                  <a:gd name="T4" fmla="*/ 5 w 7"/>
                  <a:gd name="T5" fmla="*/ 0 h 7"/>
                  <a:gd name="T6" fmla="*/ 4 w 7"/>
                  <a:gd name="T7" fmla="*/ 0 h 7"/>
                  <a:gd name="T8" fmla="*/ 4 w 7"/>
                  <a:gd name="T9" fmla="*/ 0 h 7"/>
                  <a:gd name="T10" fmla="*/ 4 w 7"/>
                  <a:gd name="T11" fmla="*/ 0 h 7"/>
                  <a:gd name="T12" fmla="*/ 4 w 7"/>
                  <a:gd name="T13" fmla="*/ 0 h 7"/>
                  <a:gd name="T14" fmla="*/ 2 w 7"/>
                  <a:gd name="T15" fmla="*/ 2 h 7"/>
                  <a:gd name="T16" fmla="*/ 2 w 7"/>
                  <a:gd name="T17" fmla="*/ 2 h 7"/>
                  <a:gd name="T18" fmla="*/ 0 w 7"/>
                  <a:gd name="T19" fmla="*/ 4 h 7"/>
                  <a:gd name="T20" fmla="*/ 0 w 7"/>
                  <a:gd name="T21" fmla="*/ 4 h 7"/>
                  <a:gd name="T22" fmla="*/ 0 w 7"/>
                  <a:gd name="T23" fmla="*/ 5 h 7"/>
                  <a:gd name="T24" fmla="*/ 0 w 7"/>
                  <a:gd name="T25" fmla="*/ 5 h 7"/>
                  <a:gd name="T26" fmla="*/ 0 w 7"/>
                  <a:gd name="T27" fmla="*/ 7 h 7"/>
                  <a:gd name="T28" fmla="*/ 0 w 7"/>
                  <a:gd name="T29" fmla="*/ 7 h 7"/>
                  <a:gd name="T30" fmla="*/ 2 w 7"/>
                  <a:gd name="T31" fmla="*/ 7 h 7"/>
                  <a:gd name="T32" fmla="*/ 2 w 7"/>
                  <a:gd name="T33" fmla="*/ 7 h 7"/>
                  <a:gd name="T34" fmla="*/ 4 w 7"/>
                  <a:gd name="T35" fmla="*/ 7 h 7"/>
                  <a:gd name="T36" fmla="*/ 4 w 7"/>
                  <a:gd name="T37" fmla="*/ 5 h 7"/>
                  <a:gd name="T38" fmla="*/ 5 w 7"/>
                  <a:gd name="T39" fmla="*/ 5 h 7"/>
                  <a:gd name="T40" fmla="*/ 5 w 7"/>
                  <a:gd name="T41" fmla="*/ 5 h 7"/>
                  <a:gd name="T42" fmla="*/ 7 w 7"/>
                  <a:gd name="T43" fmla="*/ 5 h 7"/>
                  <a:gd name="T44" fmla="*/ 7 w 7"/>
                  <a:gd name="T45" fmla="*/ 4 h 7"/>
                  <a:gd name="T46" fmla="*/ 7 w 7"/>
                  <a:gd name="T47" fmla="*/ 4 h 7"/>
                  <a:gd name="T48" fmla="*/ 7 w 7"/>
                  <a:gd name="T49" fmla="*/ 2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"/>
                  <a:gd name="T76" fmla="*/ 0 h 7"/>
                  <a:gd name="T77" fmla="*/ 7 w 7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" h="7">
                    <a:moveTo>
                      <a:pt x="7" y="2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70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50" name="Freeform 451"/>
              <p:cNvSpPr>
                <a:spLocks/>
              </p:cNvSpPr>
              <p:nvPr/>
            </p:nvSpPr>
            <p:spPr bwMode="auto">
              <a:xfrm>
                <a:off x="4500" y="3166"/>
                <a:ext cx="7" cy="5"/>
              </a:xfrm>
              <a:custGeom>
                <a:avLst/>
                <a:gdLst>
                  <a:gd name="T0" fmla="*/ 0 w 7"/>
                  <a:gd name="T1" fmla="*/ 5 h 5"/>
                  <a:gd name="T2" fmla="*/ 0 w 7"/>
                  <a:gd name="T3" fmla="*/ 5 h 5"/>
                  <a:gd name="T4" fmla="*/ 0 w 7"/>
                  <a:gd name="T5" fmla="*/ 5 h 5"/>
                  <a:gd name="T6" fmla="*/ 2 w 7"/>
                  <a:gd name="T7" fmla="*/ 5 h 5"/>
                  <a:gd name="T8" fmla="*/ 2 w 7"/>
                  <a:gd name="T9" fmla="*/ 5 h 5"/>
                  <a:gd name="T10" fmla="*/ 4 w 7"/>
                  <a:gd name="T11" fmla="*/ 5 h 5"/>
                  <a:gd name="T12" fmla="*/ 4 w 7"/>
                  <a:gd name="T13" fmla="*/ 5 h 5"/>
                  <a:gd name="T14" fmla="*/ 5 w 7"/>
                  <a:gd name="T15" fmla="*/ 5 h 5"/>
                  <a:gd name="T16" fmla="*/ 5 w 7"/>
                  <a:gd name="T17" fmla="*/ 5 h 5"/>
                  <a:gd name="T18" fmla="*/ 7 w 7"/>
                  <a:gd name="T19" fmla="*/ 4 h 5"/>
                  <a:gd name="T20" fmla="*/ 7 w 7"/>
                  <a:gd name="T21" fmla="*/ 4 h 5"/>
                  <a:gd name="T22" fmla="*/ 7 w 7"/>
                  <a:gd name="T23" fmla="*/ 2 h 5"/>
                  <a:gd name="T24" fmla="*/ 7 w 7"/>
                  <a:gd name="T25" fmla="*/ 2 h 5"/>
                  <a:gd name="T26" fmla="*/ 7 w 7"/>
                  <a:gd name="T27" fmla="*/ 0 h 5"/>
                  <a:gd name="T28" fmla="*/ 5 w 7"/>
                  <a:gd name="T29" fmla="*/ 0 h 5"/>
                  <a:gd name="T30" fmla="*/ 4 w 7"/>
                  <a:gd name="T31" fmla="*/ 0 h 5"/>
                  <a:gd name="T32" fmla="*/ 4 w 7"/>
                  <a:gd name="T33" fmla="*/ 0 h 5"/>
                  <a:gd name="T34" fmla="*/ 4 w 7"/>
                  <a:gd name="T35" fmla="*/ 0 h 5"/>
                  <a:gd name="T36" fmla="*/ 2 w 7"/>
                  <a:gd name="T37" fmla="*/ 0 h 5"/>
                  <a:gd name="T38" fmla="*/ 2 w 7"/>
                  <a:gd name="T39" fmla="*/ 2 h 5"/>
                  <a:gd name="T40" fmla="*/ 2 w 7"/>
                  <a:gd name="T41" fmla="*/ 2 h 5"/>
                  <a:gd name="T42" fmla="*/ 0 w 7"/>
                  <a:gd name="T43" fmla="*/ 2 h 5"/>
                  <a:gd name="T44" fmla="*/ 0 w 7"/>
                  <a:gd name="T45" fmla="*/ 4 h 5"/>
                  <a:gd name="T46" fmla="*/ 0 w 7"/>
                  <a:gd name="T47" fmla="*/ 4 h 5"/>
                  <a:gd name="T48" fmla="*/ 0 w 7"/>
                  <a:gd name="T49" fmla="*/ 5 h 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"/>
                  <a:gd name="T76" fmla="*/ 0 h 5"/>
                  <a:gd name="T77" fmla="*/ 7 w 7"/>
                  <a:gd name="T78" fmla="*/ 5 h 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9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51" name="Freeform 452"/>
              <p:cNvSpPr>
                <a:spLocks/>
              </p:cNvSpPr>
              <p:nvPr/>
            </p:nvSpPr>
            <p:spPr bwMode="auto">
              <a:xfrm>
                <a:off x="4500" y="3170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4 w 4"/>
                  <a:gd name="T5" fmla="*/ 0 h 3"/>
                  <a:gd name="T6" fmla="*/ 2 w 4"/>
                  <a:gd name="T7" fmla="*/ 0 h 3"/>
                  <a:gd name="T8" fmla="*/ 0 w 4"/>
                  <a:gd name="T9" fmla="*/ 1 h 3"/>
                  <a:gd name="T10" fmla="*/ 0 w 4"/>
                  <a:gd name="T11" fmla="*/ 1 h 3"/>
                  <a:gd name="T12" fmla="*/ 0 w 4"/>
                  <a:gd name="T13" fmla="*/ 3 h 3"/>
                  <a:gd name="T14" fmla="*/ 0 w 4"/>
                  <a:gd name="T15" fmla="*/ 3 h 3"/>
                  <a:gd name="T16" fmla="*/ 0 w 4"/>
                  <a:gd name="T17" fmla="*/ 3 h 3"/>
                  <a:gd name="T18" fmla="*/ 0 w 4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3"/>
                  <a:gd name="T32" fmla="*/ 4 w 4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9900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52" name="Freeform 453"/>
              <p:cNvSpPr>
                <a:spLocks/>
              </p:cNvSpPr>
              <p:nvPr/>
            </p:nvSpPr>
            <p:spPr bwMode="auto">
              <a:xfrm>
                <a:off x="4500" y="3170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4 w 4"/>
                  <a:gd name="T5" fmla="*/ 0 h 3"/>
                  <a:gd name="T6" fmla="*/ 2 w 4"/>
                  <a:gd name="T7" fmla="*/ 0 h 3"/>
                  <a:gd name="T8" fmla="*/ 0 w 4"/>
                  <a:gd name="T9" fmla="*/ 1 h 3"/>
                  <a:gd name="T10" fmla="*/ 0 w 4"/>
                  <a:gd name="T11" fmla="*/ 1 h 3"/>
                  <a:gd name="T12" fmla="*/ 0 w 4"/>
                  <a:gd name="T13" fmla="*/ 3 h 3"/>
                  <a:gd name="T14" fmla="*/ 0 w 4"/>
                  <a:gd name="T15" fmla="*/ 3 h 3"/>
                  <a:gd name="T16" fmla="*/ 0 w 4"/>
                  <a:gd name="T17" fmla="*/ 3 h 3"/>
                  <a:gd name="T18" fmla="*/ 0 w 4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3"/>
                  <a:gd name="T32" fmla="*/ 4 w 4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53" name="Freeform 454"/>
              <p:cNvSpPr>
                <a:spLocks/>
              </p:cNvSpPr>
              <p:nvPr/>
            </p:nvSpPr>
            <p:spPr bwMode="auto">
              <a:xfrm>
                <a:off x="4494" y="3166"/>
                <a:ext cx="15" cy="13"/>
              </a:xfrm>
              <a:custGeom>
                <a:avLst/>
                <a:gdLst>
                  <a:gd name="T0" fmla="*/ 8 w 15"/>
                  <a:gd name="T1" fmla="*/ 5 h 13"/>
                  <a:gd name="T2" fmla="*/ 8 w 15"/>
                  <a:gd name="T3" fmla="*/ 5 h 13"/>
                  <a:gd name="T4" fmla="*/ 8 w 15"/>
                  <a:gd name="T5" fmla="*/ 4 h 13"/>
                  <a:gd name="T6" fmla="*/ 10 w 15"/>
                  <a:gd name="T7" fmla="*/ 4 h 13"/>
                  <a:gd name="T8" fmla="*/ 11 w 15"/>
                  <a:gd name="T9" fmla="*/ 4 h 13"/>
                  <a:gd name="T10" fmla="*/ 11 w 15"/>
                  <a:gd name="T11" fmla="*/ 2 h 13"/>
                  <a:gd name="T12" fmla="*/ 13 w 15"/>
                  <a:gd name="T13" fmla="*/ 2 h 13"/>
                  <a:gd name="T14" fmla="*/ 13 w 15"/>
                  <a:gd name="T15" fmla="*/ 2 h 13"/>
                  <a:gd name="T16" fmla="*/ 13 w 15"/>
                  <a:gd name="T17" fmla="*/ 2 h 13"/>
                  <a:gd name="T18" fmla="*/ 13 w 15"/>
                  <a:gd name="T19" fmla="*/ 0 h 13"/>
                  <a:gd name="T20" fmla="*/ 15 w 15"/>
                  <a:gd name="T21" fmla="*/ 0 h 13"/>
                  <a:gd name="T22" fmla="*/ 15 w 15"/>
                  <a:gd name="T23" fmla="*/ 0 h 13"/>
                  <a:gd name="T24" fmla="*/ 15 w 15"/>
                  <a:gd name="T25" fmla="*/ 0 h 13"/>
                  <a:gd name="T26" fmla="*/ 13 w 15"/>
                  <a:gd name="T27" fmla="*/ 0 h 13"/>
                  <a:gd name="T28" fmla="*/ 11 w 15"/>
                  <a:gd name="T29" fmla="*/ 0 h 13"/>
                  <a:gd name="T30" fmla="*/ 10 w 15"/>
                  <a:gd name="T31" fmla="*/ 0 h 13"/>
                  <a:gd name="T32" fmla="*/ 8 w 15"/>
                  <a:gd name="T33" fmla="*/ 0 h 13"/>
                  <a:gd name="T34" fmla="*/ 6 w 15"/>
                  <a:gd name="T35" fmla="*/ 0 h 13"/>
                  <a:gd name="T36" fmla="*/ 4 w 15"/>
                  <a:gd name="T37" fmla="*/ 2 h 13"/>
                  <a:gd name="T38" fmla="*/ 2 w 15"/>
                  <a:gd name="T39" fmla="*/ 2 h 13"/>
                  <a:gd name="T40" fmla="*/ 2 w 15"/>
                  <a:gd name="T41" fmla="*/ 2 h 13"/>
                  <a:gd name="T42" fmla="*/ 2 w 15"/>
                  <a:gd name="T43" fmla="*/ 2 h 13"/>
                  <a:gd name="T44" fmla="*/ 2 w 15"/>
                  <a:gd name="T45" fmla="*/ 2 h 13"/>
                  <a:gd name="T46" fmla="*/ 0 w 15"/>
                  <a:gd name="T47" fmla="*/ 4 h 13"/>
                  <a:gd name="T48" fmla="*/ 0 w 15"/>
                  <a:gd name="T49" fmla="*/ 4 h 13"/>
                  <a:gd name="T50" fmla="*/ 4 w 15"/>
                  <a:gd name="T51" fmla="*/ 13 h 13"/>
                  <a:gd name="T52" fmla="*/ 8 w 15"/>
                  <a:gd name="T53" fmla="*/ 13 h 13"/>
                  <a:gd name="T54" fmla="*/ 8 w 15"/>
                  <a:gd name="T55" fmla="*/ 13 h 13"/>
                  <a:gd name="T56" fmla="*/ 8 w 15"/>
                  <a:gd name="T57" fmla="*/ 13 h 13"/>
                  <a:gd name="T58" fmla="*/ 10 w 15"/>
                  <a:gd name="T59" fmla="*/ 13 h 13"/>
                  <a:gd name="T60" fmla="*/ 11 w 15"/>
                  <a:gd name="T61" fmla="*/ 13 h 13"/>
                  <a:gd name="T62" fmla="*/ 11 w 15"/>
                  <a:gd name="T63" fmla="*/ 11 h 13"/>
                  <a:gd name="T64" fmla="*/ 13 w 15"/>
                  <a:gd name="T65" fmla="*/ 9 h 13"/>
                  <a:gd name="T66" fmla="*/ 15 w 15"/>
                  <a:gd name="T67" fmla="*/ 7 h 13"/>
                  <a:gd name="T68" fmla="*/ 15 w 15"/>
                  <a:gd name="T69" fmla="*/ 5 h 13"/>
                  <a:gd name="T70" fmla="*/ 15 w 15"/>
                  <a:gd name="T71" fmla="*/ 5 h 13"/>
                  <a:gd name="T72" fmla="*/ 15 w 15"/>
                  <a:gd name="T73" fmla="*/ 4 h 13"/>
                  <a:gd name="T74" fmla="*/ 15 w 15"/>
                  <a:gd name="T75" fmla="*/ 4 h 13"/>
                  <a:gd name="T76" fmla="*/ 15 w 15"/>
                  <a:gd name="T77" fmla="*/ 4 h 13"/>
                  <a:gd name="T78" fmla="*/ 15 w 15"/>
                  <a:gd name="T79" fmla="*/ 5 h 13"/>
                  <a:gd name="T80" fmla="*/ 13 w 15"/>
                  <a:gd name="T81" fmla="*/ 5 h 13"/>
                  <a:gd name="T82" fmla="*/ 13 w 15"/>
                  <a:gd name="T83" fmla="*/ 5 h 13"/>
                  <a:gd name="T84" fmla="*/ 11 w 15"/>
                  <a:gd name="T85" fmla="*/ 7 h 13"/>
                  <a:gd name="T86" fmla="*/ 11 w 15"/>
                  <a:gd name="T87" fmla="*/ 7 h 13"/>
                  <a:gd name="T88" fmla="*/ 10 w 15"/>
                  <a:gd name="T89" fmla="*/ 7 h 13"/>
                  <a:gd name="T90" fmla="*/ 10 w 15"/>
                  <a:gd name="T91" fmla="*/ 7 h 13"/>
                  <a:gd name="T92" fmla="*/ 10 w 15"/>
                  <a:gd name="T93" fmla="*/ 7 h 13"/>
                  <a:gd name="T94" fmla="*/ 8 w 15"/>
                  <a:gd name="T95" fmla="*/ 7 h 13"/>
                  <a:gd name="T96" fmla="*/ 8 w 15"/>
                  <a:gd name="T97" fmla="*/ 7 h 13"/>
                  <a:gd name="T98" fmla="*/ 8 w 15"/>
                  <a:gd name="T99" fmla="*/ 7 h 13"/>
                  <a:gd name="T100" fmla="*/ 6 w 15"/>
                  <a:gd name="T101" fmla="*/ 7 h 13"/>
                  <a:gd name="T102" fmla="*/ 6 w 15"/>
                  <a:gd name="T103" fmla="*/ 7 h 13"/>
                  <a:gd name="T104" fmla="*/ 6 w 15"/>
                  <a:gd name="T105" fmla="*/ 7 h 13"/>
                  <a:gd name="T106" fmla="*/ 6 w 15"/>
                  <a:gd name="T107" fmla="*/ 7 h 13"/>
                  <a:gd name="T108" fmla="*/ 8 w 15"/>
                  <a:gd name="T109" fmla="*/ 5 h 1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5"/>
                  <a:gd name="T166" fmla="*/ 0 h 13"/>
                  <a:gd name="T167" fmla="*/ 15 w 15"/>
                  <a:gd name="T168" fmla="*/ 13 h 1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5" h="13">
                    <a:moveTo>
                      <a:pt x="8" y="5"/>
                    </a:moveTo>
                    <a:lnTo>
                      <a:pt x="8" y="5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B22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54" name="Freeform 455"/>
              <p:cNvSpPr>
                <a:spLocks/>
              </p:cNvSpPr>
              <p:nvPr/>
            </p:nvSpPr>
            <p:spPr bwMode="auto">
              <a:xfrm>
                <a:off x="4494" y="3166"/>
                <a:ext cx="15" cy="13"/>
              </a:xfrm>
              <a:custGeom>
                <a:avLst/>
                <a:gdLst>
                  <a:gd name="T0" fmla="*/ 8 w 15"/>
                  <a:gd name="T1" fmla="*/ 5 h 13"/>
                  <a:gd name="T2" fmla="*/ 8 w 15"/>
                  <a:gd name="T3" fmla="*/ 5 h 13"/>
                  <a:gd name="T4" fmla="*/ 8 w 15"/>
                  <a:gd name="T5" fmla="*/ 5 h 13"/>
                  <a:gd name="T6" fmla="*/ 8 w 15"/>
                  <a:gd name="T7" fmla="*/ 4 h 13"/>
                  <a:gd name="T8" fmla="*/ 10 w 15"/>
                  <a:gd name="T9" fmla="*/ 4 h 13"/>
                  <a:gd name="T10" fmla="*/ 11 w 15"/>
                  <a:gd name="T11" fmla="*/ 4 h 13"/>
                  <a:gd name="T12" fmla="*/ 11 w 15"/>
                  <a:gd name="T13" fmla="*/ 2 h 13"/>
                  <a:gd name="T14" fmla="*/ 13 w 15"/>
                  <a:gd name="T15" fmla="*/ 2 h 13"/>
                  <a:gd name="T16" fmla="*/ 13 w 15"/>
                  <a:gd name="T17" fmla="*/ 2 h 13"/>
                  <a:gd name="T18" fmla="*/ 13 w 15"/>
                  <a:gd name="T19" fmla="*/ 2 h 13"/>
                  <a:gd name="T20" fmla="*/ 13 w 15"/>
                  <a:gd name="T21" fmla="*/ 0 h 13"/>
                  <a:gd name="T22" fmla="*/ 15 w 15"/>
                  <a:gd name="T23" fmla="*/ 0 h 13"/>
                  <a:gd name="T24" fmla="*/ 15 w 15"/>
                  <a:gd name="T25" fmla="*/ 0 h 13"/>
                  <a:gd name="T26" fmla="*/ 15 w 15"/>
                  <a:gd name="T27" fmla="*/ 0 h 13"/>
                  <a:gd name="T28" fmla="*/ 13 w 15"/>
                  <a:gd name="T29" fmla="*/ 0 h 13"/>
                  <a:gd name="T30" fmla="*/ 11 w 15"/>
                  <a:gd name="T31" fmla="*/ 0 h 13"/>
                  <a:gd name="T32" fmla="*/ 10 w 15"/>
                  <a:gd name="T33" fmla="*/ 0 h 13"/>
                  <a:gd name="T34" fmla="*/ 8 w 15"/>
                  <a:gd name="T35" fmla="*/ 0 h 13"/>
                  <a:gd name="T36" fmla="*/ 6 w 15"/>
                  <a:gd name="T37" fmla="*/ 0 h 13"/>
                  <a:gd name="T38" fmla="*/ 4 w 15"/>
                  <a:gd name="T39" fmla="*/ 2 h 13"/>
                  <a:gd name="T40" fmla="*/ 2 w 15"/>
                  <a:gd name="T41" fmla="*/ 2 h 13"/>
                  <a:gd name="T42" fmla="*/ 2 w 15"/>
                  <a:gd name="T43" fmla="*/ 2 h 13"/>
                  <a:gd name="T44" fmla="*/ 2 w 15"/>
                  <a:gd name="T45" fmla="*/ 2 h 13"/>
                  <a:gd name="T46" fmla="*/ 2 w 15"/>
                  <a:gd name="T47" fmla="*/ 2 h 13"/>
                  <a:gd name="T48" fmla="*/ 0 w 15"/>
                  <a:gd name="T49" fmla="*/ 4 h 13"/>
                  <a:gd name="T50" fmla="*/ 0 w 15"/>
                  <a:gd name="T51" fmla="*/ 4 h 13"/>
                  <a:gd name="T52" fmla="*/ 4 w 15"/>
                  <a:gd name="T53" fmla="*/ 13 h 13"/>
                  <a:gd name="T54" fmla="*/ 8 w 15"/>
                  <a:gd name="T55" fmla="*/ 13 h 13"/>
                  <a:gd name="T56" fmla="*/ 8 w 15"/>
                  <a:gd name="T57" fmla="*/ 13 h 13"/>
                  <a:gd name="T58" fmla="*/ 8 w 15"/>
                  <a:gd name="T59" fmla="*/ 13 h 13"/>
                  <a:gd name="T60" fmla="*/ 10 w 15"/>
                  <a:gd name="T61" fmla="*/ 13 h 13"/>
                  <a:gd name="T62" fmla="*/ 11 w 15"/>
                  <a:gd name="T63" fmla="*/ 13 h 13"/>
                  <a:gd name="T64" fmla="*/ 11 w 15"/>
                  <a:gd name="T65" fmla="*/ 11 h 13"/>
                  <a:gd name="T66" fmla="*/ 13 w 15"/>
                  <a:gd name="T67" fmla="*/ 9 h 13"/>
                  <a:gd name="T68" fmla="*/ 15 w 15"/>
                  <a:gd name="T69" fmla="*/ 7 h 13"/>
                  <a:gd name="T70" fmla="*/ 15 w 15"/>
                  <a:gd name="T71" fmla="*/ 5 h 13"/>
                  <a:gd name="T72" fmla="*/ 15 w 15"/>
                  <a:gd name="T73" fmla="*/ 5 h 13"/>
                  <a:gd name="T74" fmla="*/ 15 w 15"/>
                  <a:gd name="T75" fmla="*/ 4 h 13"/>
                  <a:gd name="T76" fmla="*/ 15 w 15"/>
                  <a:gd name="T77" fmla="*/ 4 h 13"/>
                  <a:gd name="T78" fmla="*/ 15 w 15"/>
                  <a:gd name="T79" fmla="*/ 4 h 13"/>
                  <a:gd name="T80" fmla="*/ 15 w 15"/>
                  <a:gd name="T81" fmla="*/ 5 h 13"/>
                  <a:gd name="T82" fmla="*/ 13 w 15"/>
                  <a:gd name="T83" fmla="*/ 5 h 13"/>
                  <a:gd name="T84" fmla="*/ 13 w 15"/>
                  <a:gd name="T85" fmla="*/ 5 h 13"/>
                  <a:gd name="T86" fmla="*/ 11 w 15"/>
                  <a:gd name="T87" fmla="*/ 7 h 13"/>
                  <a:gd name="T88" fmla="*/ 11 w 15"/>
                  <a:gd name="T89" fmla="*/ 7 h 13"/>
                  <a:gd name="T90" fmla="*/ 10 w 15"/>
                  <a:gd name="T91" fmla="*/ 7 h 13"/>
                  <a:gd name="T92" fmla="*/ 10 w 15"/>
                  <a:gd name="T93" fmla="*/ 7 h 13"/>
                  <a:gd name="T94" fmla="*/ 10 w 15"/>
                  <a:gd name="T95" fmla="*/ 7 h 13"/>
                  <a:gd name="T96" fmla="*/ 8 w 15"/>
                  <a:gd name="T97" fmla="*/ 7 h 13"/>
                  <a:gd name="T98" fmla="*/ 8 w 15"/>
                  <a:gd name="T99" fmla="*/ 7 h 13"/>
                  <a:gd name="T100" fmla="*/ 8 w 15"/>
                  <a:gd name="T101" fmla="*/ 7 h 13"/>
                  <a:gd name="T102" fmla="*/ 6 w 15"/>
                  <a:gd name="T103" fmla="*/ 7 h 13"/>
                  <a:gd name="T104" fmla="*/ 6 w 15"/>
                  <a:gd name="T105" fmla="*/ 7 h 13"/>
                  <a:gd name="T106" fmla="*/ 6 w 15"/>
                  <a:gd name="T107" fmla="*/ 7 h 13"/>
                  <a:gd name="T108" fmla="*/ 6 w 15"/>
                  <a:gd name="T109" fmla="*/ 7 h 13"/>
                  <a:gd name="T110" fmla="*/ 8 w 15"/>
                  <a:gd name="T111" fmla="*/ 5 h 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5"/>
                  <a:gd name="T169" fmla="*/ 0 h 13"/>
                  <a:gd name="T170" fmla="*/ 15 w 15"/>
                  <a:gd name="T171" fmla="*/ 13 h 13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5" h="13">
                    <a:moveTo>
                      <a:pt x="8" y="5"/>
                    </a:moveTo>
                    <a:lnTo>
                      <a:pt x="8" y="5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8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55" name="Freeform 456"/>
              <p:cNvSpPr>
                <a:spLocks/>
              </p:cNvSpPr>
              <p:nvPr/>
            </p:nvSpPr>
            <p:spPr bwMode="auto">
              <a:xfrm>
                <a:off x="4494" y="3168"/>
                <a:ext cx="6" cy="11"/>
              </a:xfrm>
              <a:custGeom>
                <a:avLst/>
                <a:gdLst>
                  <a:gd name="T0" fmla="*/ 0 w 6"/>
                  <a:gd name="T1" fmla="*/ 2 h 11"/>
                  <a:gd name="T2" fmla="*/ 0 w 6"/>
                  <a:gd name="T3" fmla="*/ 2 h 11"/>
                  <a:gd name="T4" fmla="*/ 0 w 6"/>
                  <a:gd name="T5" fmla="*/ 2 h 11"/>
                  <a:gd name="T6" fmla="*/ 2 w 6"/>
                  <a:gd name="T7" fmla="*/ 2 h 11"/>
                  <a:gd name="T8" fmla="*/ 2 w 6"/>
                  <a:gd name="T9" fmla="*/ 0 h 11"/>
                  <a:gd name="T10" fmla="*/ 6 w 6"/>
                  <a:gd name="T11" fmla="*/ 11 h 11"/>
                  <a:gd name="T12" fmla="*/ 6 w 6"/>
                  <a:gd name="T13" fmla="*/ 11 h 11"/>
                  <a:gd name="T14" fmla="*/ 0 w 6"/>
                  <a:gd name="T15" fmla="*/ 2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11"/>
                  <a:gd name="T26" fmla="*/ 6 w 6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11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" y="1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C0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56" name="Freeform 457"/>
              <p:cNvSpPr>
                <a:spLocks/>
              </p:cNvSpPr>
              <p:nvPr/>
            </p:nvSpPr>
            <p:spPr bwMode="auto">
              <a:xfrm>
                <a:off x="4502" y="3173"/>
                <a:ext cx="7" cy="6"/>
              </a:xfrm>
              <a:custGeom>
                <a:avLst/>
                <a:gdLst>
                  <a:gd name="T0" fmla="*/ 0 w 7"/>
                  <a:gd name="T1" fmla="*/ 6 h 6"/>
                  <a:gd name="T2" fmla="*/ 0 w 7"/>
                  <a:gd name="T3" fmla="*/ 6 h 6"/>
                  <a:gd name="T4" fmla="*/ 0 w 7"/>
                  <a:gd name="T5" fmla="*/ 4 h 6"/>
                  <a:gd name="T6" fmla="*/ 2 w 7"/>
                  <a:gd name="T7" fmla="*/ 4 h 6"/>
                  <a:gd name="T8" fmla="*/ 3 w 7"/>
                  <a:gd name="T9" fmla="*/ 2 h 6"/>
                  <a:gd name="T10" fmla="*/ 3 w 7"/>
                  <a:gd name="T11" fmla="*/ 2 h 6"/>
                  <a:gd name="T12" fmla="*/ 5 w 7"/>
                  <a:gd name="T13" fmla="*/ 0 h 6"/>
                  <a:gd name="T14" fmla="*/ 5 w 7"/>
                  <a:gd name="T15" fmla="*/ 0 h 6"/>
                  <a:gd name="T16" fmla="*/ 7 w 7"/>
                  <a:gd name="T17" fmla="*/ 0 h 6"/>
                  <a:gd name="T18" fmla="*/ 5 w 7"/>
                  <a:gd name="T19" fmla="*/ 0 h 6"/>
                  <a:gd name="T20" fmla="*/ 5 w 7"/>
                  <a:gd name="T21" fmla="*/ 2 h 6"/>
                  <a:gd name="T22" fmla="*/ 3 w 7"/>
                  <a:gd name="T23" fmla="*/ 2 h 6"/>
                  <a:gd name="T24" fmla="*/ 2 w 7"/>
                  <a:gd name="T25" fmla="*/ 4 h 6"/>
                  <a:gd name="T26" fmla="*/ 0 w 7"/>
                  <a:gd name="T27" fmla="*/ 6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E1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57" name="Freeform 458"/>
              <p:cNvSpPr>
                <a:spLocks/>
              </p:cNvSpPr>
              <p:nvPr/>
            </p:nvSpPr>
            <p:spPr bwMode="auto">
              <a:xfrm>
                <a:off x="4498" y="3166"/>
                <a:ext cx="9" cy="4"/>
              </a:xfrm>
              <a:custGeom>
                <a:avLst/>
                <a:gdLst>
                  <a:gd name="T0" fmla="*/ 0 w 9"/>
                  <a:gd name="T1" fmla="*/ 4 h 4"/>
                  <a:gd name="T2" fmla="*/ 0 w 9"/>
                  <a:gd name="T3" fmla="*/ 4 h 4"/>
                  <a:gd name="T4" fmla="*/ 0 w 9"/>
                  <a:gd name="T5" fmla="*/ 4 h 4"/>
                  <a:gd name="T6" fmla="*/ 2 w 9"/>
                  <a:gd name="T7" fmla="*/ 4 h 4"/>
                  <a:gd name="T8" fmla="*/ 4 w 9"/>
                  <a:gd name="T9" fmla="*/ 2 h 4"/>
                  <a:gd name="T10" fmla="*/ 6 w 9"/>
                  <a:gd name="T11" fmla="*/ 2 h 4"/>
                  <a:gd name="T12" fmla="*/ 7 w 9"/>
                  <a:gd name="T13" fmla="*/ 2 h 4"/>
                  <a:gd name="T14" fmla="*/ 7 w 9"/>
                  <a:gd name="T15" fmla="*/ 0 h 4"/>
                  <a:gd name="T16" fmla="*/ 9 w 9"/>
                  <a:gd name="T17" fmla="*/ 0 h 4"/>
                  <a:gd name="T18" fmla="*/ 9 w 9"/>
                  <a:gd name="T19" fmla="*/ 0 h 4"/>
                  <a:gd name="T20" fmla="*/ 7 w 9"/>
                  <a:gd name="T21" fmla="*/ 0 h 4"/>
                  <a:gd name="T22" fmla="*/ 7 w 9"/>
                  <a:gd name="T23" fmla="*/ 2 h 4"/>
                  <a:gd name="T24" fmla="*/ 6 w 9"/>
                  <a:gd name="T25" fmla="*/ 2 h 4"/>
                  <a:gd name="T26" fmla="*/ 6 w 9"/>
                  <a:gd name="T27" fmla="*/ 2 h 4"/>
                  <a:gd name="T28" fmla="*/ 4 w 9"/>
                  <a:gd name="T29" fmla="*/ 2 h 4"/>
                  <a:gd name="T30" fmla="*/ 4 w 9"/>
                  <a:gd name="T31" fmla="*/ 4 h 4"/>
                  <a:gd name="T32" fmla="*/ 2 w 9"/>
                  <a:gd name="T33" fmla="*/ 4 h 4"/>
                  <a:gd name="T34" fmla="*/ 2 w 9"/>
                  <a:gd name="T35" fmla="*/ 4 h 4"/>
                  <a:gd name="T36" fmla="*/ 0 w 9"/>
                  <a:gd name="T37" fmla="*/ 4 h 4"/>
                  <a:gd name="T38" fmla="*/ 0 w 9"/>
                  <a:gd name="T39" fmla="*/ 4 h 4"/>
                  <a:gd name="T40" fmla="*/ 0 w 9"/>
                  <a:gd name="T41" fmla="*/ 4 h 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"/>
                  <a:gd name="T64" fmla="*/ 0 h 4"/>
                  <a:gd name="T65" fmla="*/ 9 w 9"/>
                  <a:gd name="T66" fmla="*/ 4 h 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E1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58" name="Freeform 459"/>
              <p:cNvSpPr>
                <a:spLocks/>
              </p:cNvSpPr>
              <p:nvPr/>
            </p:nvSpPr>
            <p:spPr bwMode="auto">
              <a:xfrm>
                <a:off x="4502" y="3173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0 h 2"/>
                  <a:gd name="T4" fmla="*/ 3 w 5"/>
                  <a:gd name="T5" fmla="*/ 0 h 2"/>
                  <a:gd name="T6" fmla="*/ 3 w 5"/>
                  <a:gd name="T7" fmla="*/ 0 h 2"/>
                  <a:gd name="T8" fmla="*/ 2 w 5"/>
                  <a:gd name="T9" fmla="*/ 2 h 2"/>
                  <a:gd name="T10" fmla="*/ 0 w 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2"/>
                  <a:gd name="T20" fmla="*/ 5 w 5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2">
                    <a:moveTo>
                      <a:pt x="0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BF3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959" name="Freeform 460"/>
              <p:cNvSpPr>
                <a:spLocks/>
              </p:cNvSpPr>
              <p:nvPr/>
            </p:nvSpPr>
            <p:spPr bwMode="auto">
              <a:xfrm>
                <a:off x="4498" y="3166"/>
                <a:ext cx="6" cy="2"/>
              </a:xfrm>
              <a:custGeom>
                <a:avLst/>
                <a:gdLst>
                  <a:gd name="T0" fmla="*/ 0 w 6"/>
                  <a:gd name="T1" fmla="*/ 2 h 2"/>
                  <a:gd name="T2" fmla="*/ 6 w 6"/>
                  <a:gd name="T3" fmla="*/ 0 h 2"/>
                  <a:gd name="T4" fmla="*/ 6 w 6"/>
                  <a:gd name="T5" fmla="*/ 0 h 2"/>
                  <a:gd name="T6" fmla="*/ 6 w 6"/>
                  <a:gd name="T7" fmla="*/ 0 h 2"/>
                  <a:gd name="T8" fmla="*/ 4 w 6"/>
                  <a:gd name="T9" fmla="*/ 0 h 2"/>
                  <a:gd name="T10" fmla="*/ 4 w 6"/>
                  <a:gd name="T11" fmla="*/ 0 h 2"/>
                  <a:gd name="T12" fmla="*/ 4 w 6"/>
                  <a:gd name="T13" fmla="*/ 2 h 2"/>
                  <a:gd name="T14" fmla="*/ 2 w 6"/>
                  <a:gd name="T15" fmla="*/ 2 h 2"/>
                  <a:gd name="T16" fmla="*/ 2 w 6"/>
                  <a:gd name="T17" fmla="*/ 2 h 2"/>
                  <a:gd name="T18" fmla="*/ 0 w 6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2"/>
                  <a:gd name="T32" fmla="*/ 6 w 6"/>
                  <a:gd name="T33" fmla="*/ 2 h 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2">
                    <a:moveTo>
                      <a:pt x="0" y="2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BF3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3811" name="Rectangle 485"/>
            <p:cNvSpPr>
              <a:spLocks noChangeArrowheads="1"/>
            </p:cNvSpPr>
            <p:nvPr/>
          </p:nvSpPr>
          <p:spPr bwMode="auto">
            <a:xfrm>
              <a:off x="2261" y="2976"/>
              <a:ext cx="2880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marL="342900" indent="-3429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lvl="1">
                <a:spcBef>
                  <a:spcPct val="50000"/>
                </a:spcBef>
              </a:pPr>
              <a:r>
                <a:rPr lang="ru-RU" altLang="en-US" sz="2000" dirty="0">
                  <a:solidFill>
                    <a:srgbClr val="A50021"/>
                  </a:solidFill>
                </a:rPr>
                <a:t>Доставки Товаров</a:t>
              </a:r>
              <a:endParaRPr lang="en-US" altLang="en-US" sz="2000" dirty="0">
                <a:solidFill>
                  <a:srgbClr val="A50021"/>
                </a:solidFill>
              </a:endParaRPr>
            </a:p>
            <a:p>
              <a:pPr lvl="1">
                <a:spcBef>
                  <a:spcPct val="50000"/>
                </a:spcBef>
              </a:pPr>
              <a:r>
                <a:rPr lang="ru-RU" altLang="en-US" sz="2000" dirty="0">
                  <a:solidFill>
                    <a:srgbClr val="A50021"/>
                  </a:solidFill>
                </a:rPr>
                <a:t>Передачи Рисков</a:t>
              </a:r>
              <a:endParaRPr lang="en-US" altLang="en-US" sz="2000" dirty="0">
                <a:solidFill>
                  <a:srgbClr val="A50021"/>
                </a:solidFill>
              </a:endParaRPr>
            </a:p>
            <a:p>
              <a:pPr lvl="1">
                <a:spcBef>
                  <a:spcPct val="50000"/>
                </a:spcBef>
              </a:pPr>
              <a:r>
                <a:rPr lang="ru-RU" altLang="en-US" sz="2000" dirty="0">
                  <a:solidFill>
                    <a:srgbClr val="A50021"/>
                  </a:solidFill>
                </a:rPr>
                <a:t>Передачи Затрат</a:t>
              </a:r>
              <a:endParaRPr lang="en-US" altLang="en-US" sz="2000" dirty="0">
                <a:solidFill>
                  <a:srgbClr val="A5002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11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14727911"/>
      </p:ext>
    </p:extLst>
  </p:cSld>
  <p:clrMapOvr>
    <a:masterClrMapping/>
  </p:clrMapOvr>
  <p:transition>
    <p:fade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122"/>
          <p:cNvSpPr>
            <a:spLocks noChangeArrowheads="1"/>
          </p:cNvSpPr>
          <p:nvPr/>
        </p:nvSpPr>
        <p:spPr bwMode="auto">
          <a:xfrm>
            <a:off x="933450" y="319088"/>
            <a:ext cx="7427913" cy="554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600" dirty="0">
                <a:solidFill>
                  <a:srgbClr val="006600"/>
                </a:solidFill>
              </a:rPr>
              <a:t>ИНКОТЕРМС четко определяют</a:t>
            </a:r>
            <a:endParaRPr lang="en-US" altLang="en-US" sz="1600" dirty="0">
              <a:solidFill>
                <a:srgbClr val="006600"/>
              </a:solidFill>
            </a:endParaRPr>
          </a:p>
        </p:txBody>
      </p:sp>
      <p:pic>
        <p:nvPicPr>
          <p:cNvPr id="35843" name="Picture 14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781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4" name="Text Box 146"/>
          <p:cNvSpPr txBox="1">
            <a:spLocks noChangeArrowheads="1"/>
          </p:cNvSpPr>
          <p:nvPr/>
        </p:nvSpPr>
        <p:spPr bwMode="auto">
          <a:xfrm>
            <a:off x="8382000" y="6643688"/>
            <a:ext cx="8382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800" i="1">
                <a:latin typeface="Arial" charset="0"/>
              </a:rPr>
              <a:t>M8:U6:6.2-2</a:t>
            </a:r>
          </a:p>
        </p:txBody>
      </p:sp>
      <p:sp>
        <p:nvSpPr>
          <p:cNvPr id="35845" name="Rectangle 146"/>
          <p:cNvSpPr>
            <a:spLocks noChangeArrowheads="1"/>
          </p:cNvSpPr>
          <p:nvPr/>
        </p:nvSpPr>
        <p:spPr bwMode="auto">
          <a:xfrm>
            <a:off x="533400" y="1126153"/>
            <a:ext cx="7958138" cy="44012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2000" b="0" dirty="0"/>
              <a:t>♦  </a:t>
            </a:r>
            <a:r>
              <a:rPr lang="ru-RU" altLang="en-US" sz="2000" b="0" u="sng" dirty="0"/>
              <a:t>Обязательства покупателя и продавца</a:t>
            </a:r>
            <a:endParaRPr lang="en-US" altLang="en-US" sz="2000" b="0" u="sng" dirty="0"/>
          </a:p>
          <a:p>
            <a:r>
              <a:rPr lang="en-US" altLang="en-US" sz="2000" b="0" dirty="0"/>
              <a:t>♦  </a:t>
            </a:r>
            <a:r>
              <a:rPr lang="ru-RU" altLang="en-US" sz="2000" b="0" dirty="0"/>
              <a:t>Лицензии, разрешения, проверка благонадежности и другие формальности для экспорта и импорта</a:t>
            </a:r>
            <a:endParaRPr lang="en-US" altLang="en-US" sz="2000" b="0" dirty="0"/>
          </a:p>
          <a:p>
            <a:r>
              <a:rPr lang="en-US" altLang="en-US" sz="2000" b="0" dirty="0"/>
              <a:t>♦  </a:t>
            </a:r>
            <a:r>
              <a:rPr lang="ru-RU" altLang="en-US" sz="2000" b="0" u="sng" dirty="0"/>
              <a:t>Договоры</a:t>
            </a:r>
            <a:r>
              <a:rPr lang="en-US" altLang="en-US" sz="2000" b="0" u="sng" dirty="0"/>
              <a:t> </a:t>
            </a:r>
            <a:r>
              <a:rPr lang="ru-RU" altLang="en-US" sz="2000" b="0" u="sng" dirty="0"/>
              <a:t>перевозки и страхования</a:t>
            </a:r>
          </a:p>
          <a:p>
            <a:r>
              <a:rPr lang="ru-RU" altLang="en-US" sz="2000" b="0" dirty="0"/>
              <a:t>♦  </a:t>
            </a:r>
            <a:r>
              <a:rPr lang="ru-RU" altLang="en-US" sz="2000" b="0" u="sng" dirty="0"/>
              <a:t>Пункт доставки</a:t>
            </a:r>
          </a:p>
          <a:p>
            <a:r>
              <a:rPr lang="ru-RU" altLang="en-US" sz="2000" b="0" dirty="0"/>
              <a:t>♦  </a:t>
            </a:r>
            <a:r>
              <a:rPr lang="ru-RU" altLang="en-US" sz="2000" b="0" u="sng" dirty="0"/>
              <a:t>Пункт передачи рисков</a:t>
            </a:r>
          </a:p>
          <a:p>
            <a:r>
              <a:rPr lang="ru-RU" altLang="en-US" sz="2000" b="0" dirty="0"/>
              <a:t>♦  </a:t>
            </a:r>
            <a:r>
              <a:rPr lang="ru-RU" altLang="en-US" sz="2000" b="0" u="sng" dirty="0"/>
              <a:t>Пункт передачи затрат </a:t>
            </a:r>
          </a:p>
          <a:p>
            <a:r>
              <a:rPr lang="en-US" altLang="en-US" sz="2000" b="0" dirty="0"/>
              <a:t>♦  </a:t>
            </a:r>
            <a:r>
              <a:rPr lang="ru-RU" altLang="en-US" sz="2000" b="0" dirty="0"/>
              <a:t>Уведомления продавцу или покупателю</a:t>
            </a:r>
          </a:p>
          <a:p>
            <a:r>
              <a:rPr lang="ru-RU" altLang="en-US" sz="2000" b="0" dirty="0"/>
              <a:t>♦  Документы поставки</a:t>
            </a:r>
          </a:p>
          <a:p>
            <a:r>
              <a:rPr lang="ru-RU" altLang="en-US" sz="2000" b="0" dirty="0"/>
              <a:t>♦  Проверка, упаковка и маркировка</a:t>
            </a:r>
          </a:p>
          <a:p>
            <a:r>
              <a:rPr lang="ru-RU" altLang="en-US" sz="2000" b="0" dirty="0"/>
              <a:t>♦  Помощь с информации и связанных с ней расходами</a:t>
            </a:r>
          </a:p>
          <a:p>
            <a:endParaRPr lang="en-US" altLang="en-US" sz="2000" b="0" dirty="0"/>
          </a:p>
          <a:p>
            <a:pPr algn="ctr"/>
            <a:r>
              <a:rPr lang="ru-RU" altLang="en-US" sz="2000" b="0" dirty="0">
                <a:solidFill>
                  <a:srgbClr val="FF0000"/>
                </a:solidFill>
              </a:rPr>
              <a:t>Инкотермс </a:t>
            </a:r>
            <a:r>
              <a:rPr lang="ru-RU" altLang="en-US" sz="2000" b="0" u="sng" dirty="0">
                <a:solidFill>
                  <a:srgbClr val="FF0000"/>
                </a:solidFill>
              </a:rPr>
              <a:t>не связаны </a:t>
            </a:r>
            <a:r>
              <a:rPr lang="ru-RU" altLang="en-US" sz="2000" b="0" dirty="0">
                <a:solidFill>
                  <a:srgbClr val="FF0000"/>
                </a:solidFill>
              </a:rPr>
              <a:t>с </a:t>
            </a:r>
            <a:r>
              <a:rPr lang="ru-RU" altLang="en-US" sz="2000" b="0" u="sng" dirty="0">
                <a:solidFill>
                  <a:srgbClr val="FF0000"/>
                </a:solidFill>
              </a:rPr>
              <a:t>передачей права собственности на товары</a:t>
            </a:r>
            <a:r>
              <a:rPr lang="ru-RU" altLang="en-US" sz="2000" b="0" dirty="0">
                <a:solidFill>
                  <a:srgbClr val="FF0000"/>
                </a:solidFill>
              </a:rPr>
              <a:t> или с </a:t>
            </a:r>
            <a:r>
              <a:rPr lang="ru-RU" altLang="en-US" sz="2000" b="0" u="sng" dirty="0">
                <a:solidFill>
                  <a:srgbClr val="FF0000"/>
                </a:solidFill>
              </a:rPr>
              <a:t>деталями об обязательствах по оплате</a:t>
            </a:r>
            <a:r>
              <a:rPr lang="en-US" altLang="en-US" sz="2000" b="0" dirty="0">
                <a:solidFill>
                  <a:srgbClr val="FF0000"/>
                </a:solidFill>
              </a:rPr>
              <a:t>. 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12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07084780"/>
      </p:ext>
    </p:extLst>
  </p:cSld>
  <p:clrMapOvr>
    <a:masterClrMapping/>
  </p:clrMapOvr>
  <p:transition>
    <p:fade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21E080F-8D32-7D3C-7342-8B06F643A29F}"/>
              </a:ext>
            </a:extLst>
          </p:cNvPr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866" name="Text Box 3"/>
          <p:cNvSpPr txBox="1">
            <a:spLocks noChangeArrowheads="1"/>
          </p:cNvSpPr>
          <p:nvPr/>
        </p:nvSpPr>
        <p:spPr bwMode="auto">
          <a:xfrm>
            <a:off x="360363" y="0"/>
            <a:ext cx="8315325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200" dirty="0" err="1">
                <a:solidFill>
                  <a:srgbClr val="333399"/>
                </a:solidFill>
              </a:rPr>
              <a:t>Инкотермс</a:t>
            </a:r>
            <a:r>
              <a:rPr lang="en-US" altLang="en-US" sz="3200" dirty="0">
                <a:solidFill>
                  <a:srgbClr val="333399"/>
                </a:solidFill>
              </a:rPr>
              <a:t> 2010</a:t>
            </a:r>
            <a:r>
              <a:rPr lang="en-US" altLang="en-US" sz="4000" dirty="0">
                <a:solidFill>
                  <a:srgbClr val="333399"/>
                </a:solidFill>
              </a:rPr>
              <a:t>:</a:t>
            </a:r>
            <a:r>
              <a:rPr lang="ru-RU" altLang="en-US" sz="2800" dirty="0">
                <a:solidFill>
                  <a:srgbClr val="A50021"/>
                </a:solidFill>
              </a:rPr>
              <a:t> Есть 2 группы</a:t>
            </a:r>
            <a:endParaRPr lang="en-US" altLang="en-US" sz="2800" dirty="0">
              <a:solidFill>
                <a:srgbClr val="660066"/>
              </a:solidFill>
            </a:endParaRPr>
          </a:p>
        </p:txBody>
      </p:sp>
      <p:sp>
        <p:nvSpPr>
          <p:cNvPr id="36867" name="Text Box 4"/>
          <p:cNvSpPr txBox="1">
            <a:spLocks noChangeArrowheads="1"/>
          </p:cNvSpPr>
          <p:nvPr/>
        </p:nvSpPr>
        <p:spPr bwMode="auto">
          <a:xfrm>
            <a:off x="898525" y="779463"/>
            <a:ext cx="184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36868" name="Text Box 29"/>
          <p:cNvSpPr txBox="1">
            <a:spLocks noChangeArrowheads="1"/>
          </p:cNvSpPr>
          <p:nvPr/>
        </p:nvSpPr>
        <p:spPr bwMode="auto">
          <a:xfrm>
            <a:off x="285750" y="3933825"/>
            <a:ext cx="8001000" cy="22831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346075" indent="111125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ru-RU" altLang="en-US" sz="1800" dirty="0">
                <a:solidFill>
                  <a:srgbClr val="A50021"/>
                </a:solidFill>
              </a:rPr>
              <a:t>Группа из 4 </a:t>
            </a:r>
            <a:r>
              <a:rPr lang="ru-RU" altLang="en-US" sz="1800" dirty="0" err="1">
                <a:solidFill>
                  <a:srgbClr val="A50021"/>
                </a:solidFill>
              </a:rPr>
              <a:t>Инкотермс</a:t>
            </a:r>
            <a:r>
              <a:rPr lang="ru-RU" altLang="en-US" sz="1800" dirty="0">
                <a:solidFill>
                  <a:srgbClr val="A50021"/>
                </a:solidFill>
              </a:rPr>
              <a:t>, специализирующаяся</a:t>
            </a:r>
            <a:endParaRPr lang="en-US" altLang="en-US" sz="1800" dirty="0">
              <a:solidFill>
                <a:srgbClr val="A50021"/>
              </a:solidFill>
            </a:endParaRPr>
          </a:p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ru-RU" altLang="en-US" sz="1800" dirty="0">
                <a:solidFill>
                  <a:srgbClr val="A50021"/>
                </a:solidFill>
              </a:rPr>
              <a:t>на речном транспорте</a:t>
            </a:r>
            <a:endParaRPr lang="en-US" altLang="en-US" sz="1800" dirty="0">
              <a:solidFill>
                <a:srgbClr val="A50021"/>
              </a:solidFill>
            </a:endParaRPr>
          </a:p>
          <a:p>
            <a:pPr>
              <a:lnSpc>
                <a:spcPct val="30000"/>
              </a:lnSpc>
              <a:buFont typeface="Symbol" pitchFamily="18" charset="2"/>
              <a:buNone/>
            </a:pPr>
            <a:endParaRPr lang="en-US" altLang="en-US" sz="1800" dirty="0"/>
          </a:p>
          <a:p>
            <a:pPr lvl="1">
              <a:lnSpc>
                <a:spcPct val="150000"/>
              </a:lnSpc>
              <a:buFont typeface="Symbol" pitchFamily="18" charset="2"/>
              <a:buChar char="¨"/>
            </a:pPr>
            <a:r>
              <a:rPr lang="en-US" altLang="en-US" sz="1800" dirty="0"/>
              <a:t>FAS</a:t>
            </a:r>
          </a:p>
          <a:p>
            <a:pPr lvl="1">
              <a:lnSpc>
                <a:spcPct val="150000"/>
              </a:lnSpc>
              <a:buFont typeface="Symbol" pitchFamily="18" charset="2"/>
              <a:buChar char="¨"/>
            </a:pPr>
            <a:r>
              <a:rPr lang="en-US" altLang="en-US" sz="1800" dirty="0"/>
              <a:t>FOB</a:t>
            </a:r>
          </a:p>
          <a:p>
            <a:pPr lvl="1">
              <a:lnSpc>
                <a:spcPct val="150000"/>
              </a:lnSpc>
              <a:buFont typeface="Symbol" pitchFamily="18" charset="2"/>
              <a:buChar char="¨"/>
            </a:pPr>
            <a:r>
              <a:rPr lang="en-US" altLang="en-US" sz="1800" dirty="0"/>
              <a:t>CFR</a:t>
            </a:r>
          </a:p>
          <a:p>
            <a:pPr lvl="1">
              <a:lnSpc>
                <a:spcPct val="150000"/>
              </a:lnSpc>
              <a:buFont typeface="Symbol" pitchFamily="18" charset="2"/>
              <a:buChar char="¨"/>
            </a:pPr>
            <a:r>
              <a:rPr lang="en-US" altLang="en-US" sz="1800" dirty="0"/>
              <a:t>CIF</a:t>
            </a:r>
            <a:endParaRPr lang="en-US" altLang="en-US" sz="2200" dirty="0"/>
          </a:p>
        </p:txBody>
      </p:sp>
      <p:sp>
        <p:nvSpPr>
          <p:cNvPr id="36869" name="Text Box 30"/>
          <p:cNvSpPr txBox="1">
            <a:spLocks noChangeArrowheads="1"/>
          </p:cNvSpPr>
          <p:nvPr/>
        </p:nvSpPr>
        <p:spPr bwMode="auto">
          <a:xfrm>
            <a:off x="174625" y="686594"/>
            <a:ext cx="8358188" cy="3250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346075" indent="111125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ru-RU" altLang="en-US" sz="1800" dirty="0">
                <a:solidFill>
                  <a:srgbClr val="A50021"/>
                </a:solidFill>
              </a:rPr>
              <a:t>Группа из 7 </a:t>
            </a:r>
            <a:r>
              <a:rPr lang="ru-RU" altLang="en-US" sz="1800" dirty="0" err="1">
                <a:solidFill>
                  <a:srgbClr val="A50021"/>
                </a:solidFill>
              </a:rPr>
              <a:t>Инкотермс</a:t>
            </a:r>
            <a:r>
              <a:rPr lang="ru-RU" altLang="en-US" sz="1800" dirty="0">
                <a:solidFill>
                  <a:srgbClr val="A50021"/>
                </a:solidFill>
              </a:rPr>
              <a:t>, используемая для любого</a:t>
            </a:r>
            <a:endParaRPr lang="en-US" altLang="en-US" sz="1800" dirty="0">
              <a:solidFill>
                <a:srgbClr val="A50021"/>
              </a:solidFill>
            </a:endParaRPr>
          </a:p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ru-RU" altLang="en-US" sz="1800" dirty="0">
                <a:solidFill>
                  <a:srgbClr val="A50021"/>
                </a:solidFill>
              </a:rPr>
              <a:t>вида транспорта или для унимодального транспорта:</a:t>
            </a:r>
            <a:endParaRPr lang="en-US" altLang="en-US" sz="1800" dirty="0">
              <a:solidFill>
                <a:srgbClr val="A50021"/>
              </a:solidFill>
            </a:endParaRPr>
          </a:p>
          <a:p>
            <a:pPr>
              <a:lnSpc>
                <a:spcPct val="30000"/>
              </a:lnSpc>
              <a:buFont typeface="Symbol" pitchFamily="18" charset="2"/>
              <a:buNone/>
            </a:pPr>
            <a:endParaRPr lang="en-US" altLang="en-US" sz="1800" dirty="0"/>
          </a:p>
          <a:p>
            <a:pPr lvl="1"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1800" dirty="0"/>
              <a:t>EXW</a:t>
            </a:r>
          </a:p>
          <a:p>
            <a:pPr lvl="1">
              <a:lnSpc>
                <a:spcPct val="90000"/>
              </a:lnSpc>
            </a:pPr>
            <a:endParaRPr lang="en-US" altLang="en-US" sz="1000" dirty="0"/>
          </a:p>
          <a:p>
            <a:pPr lvl="1"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1800" dirty="0"/>
              <a:t>FCA</a:t>
            </a:r>
          </a:p>
          <a:p>
            <a:pPr lvl="1">
              <a:lnSpc>
                <a:spcPct val="90000"/>
              </a:lnSpc>
            </a:pPr>
            <a:endParaRPr lang="en-US" altLang="en-US" sz="1000" dirty="0"/>
          </a:p>
          <a:p>
            <a:pPr lvl="1"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1800" dirty="0"/>
              <a:t>CPT</a:t>
            </a:r>
          </a:p>
          <a:p>
            <a:pPr lvl="1">
              <a:lnSpc>
                <a:spcPct val="90000"/>
              </a:lnSpc>
            </a:pPr>
            <a:endParaRPr lang="en-US" altLang="en-US" sz="1000" dirty="0"/>
          </a:p>
          <a:p>
            <a:pPr lvl="1"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1800" dirty="0"/>
              <a:t>CIP</a:t>
            </a:r>
          </a:p>
          <a:p>
            <a:pPr lvl="1">
              <a:lnSpc>
                <a:spcPct val="90000"/>
              </a:lnSpc>
            </a:pPr>
            <a:endParaRPr lang="en-US" altLang="en-US" sz="1000" dirty="0"/>
          </a:p>
          <a:p>
            <a:pPr lvl="1"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1800" dirty="0"/>
              <a:t>DAP</a:t>
            </a:r>
          </a:p>
          <a:p>
            <a:pPr lvl="1">
              <a:lnSpc>
                <a:spcPct val="90000"/>
              </a:lnSpc>
            </a:pPr>
            <a:endParaRPr lang="en-US" altLang="en-US" sz="1000" dirty="0"/>
          </a:p>
          <a:p>
            <a:pPr lvl="1"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1800" dirty="0"/>
              <a:t>DAT</a:t>
            </a:r>
          </a:p>
          <a:p>
            <a:pPr lvl="1">
              <a:lnSpc>
                <a:spcPct val="90000"/>
              </a:lnSpc>
            </a:pPr>
            <a:endParaRPr lang="en-US" altLang="en-US" sz="1000" dirty="0"/>
          </a:p>
          <a:p>
            <a:pPr lvl="1"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1800" dirty="0"/>
              <a:t>DDP</a:t>
            </a:r>
          </a:p>
        </p:txBody>
      </p:sp>
      <p:pic>
        <p:nvPicPr>
          <p:cNvPr id="36870" name="Picture 7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71" name="Text Box 76"/>
          <p:cNvSpPr txBox="1">
            <a:spLocks noChangeArrowheads="1"/>
          </p:cNvSpPr>
          <p:nvPr/>
        </p:nvSpPr>
        <p:spPr bwMode="auto">
          <a:xfrm>
            <a:off x="8388350" y="6643688"/>
            <a:ext cx="8001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M8:U6:6.2-3</a:t>
            </a:r>
            <a:endParaRPr lang="en-US" altLang="en-US" i="1">
              <a:latin typeface="Arial" charset="0"/>
            </a:endParaRPr>
          </a:p>
        </p:txBody>
      </p:sp>
      <p:pic>
        <p:nvPicPr>
          <p:cNvPr id="36872" name="Image 9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81000"/>
            <a:ext cx="1295400" cy="1241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73" name="Image 10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57750" y="5715000"/>
            <a:ext cx="18161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74" name="Flèche vers le bas 11"/>
          <p:cNvSpPr>
            <a:spLocks noChangeArrowheads="1"/>
          </p:cNvSpPr>
          <p:nvPr/>
        </p:nvSpPr>
        <p:spPr bwMode="auto">
          <a:xfrm>
            <a:off x="2000250" y="1323975"/>
            <a:ext cx="71438" cy="1571625"/>
          </a:xfrm>
          <a:prstGeom prst="downArrow">
            <a:avLst>
              <a:gd name="adj1" fmla="val 50000"/>
              <a:gd name="adj2" fmla="val 50009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6875" name="Flèche vers le bas 12"/>
          <p:cNvSpPr>
            <a:spLocks noChangeArrowheads="1"/>
          </p:cNvSpPr>
          <p:nvPr/>
        </p:nvSpPr>
        <p:spPr bwMode="auto">
          <a:xfrm>
            <a:off x="8358188" y="4714875"/>
            <a:ext cx="500062" cy="1428750"/>
          </a:xfrm>
          <a:prstGeom prst="downArrow">
            <a:avLst>
              <a:gd name="adj1" fmla="val 50000"/>
              <a:gd name="adj2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6876" name="AutoShape 79"/>
          <p:cNvSpPr>
            <a:spLocks noChangeArrowheads="1"/>
          </p:cNvSpPr>
          <p:nvPr/>
        </p:nvSpPr>
        <p:spPr bwMode="auto">
          <a:xfrm>
            <a:off x="1643063" y="1395413"/>
            <a:ext cx="388937" cy="2327275"/>
          </a:xfrm>
          <a:prstGeom prst="downArrow">
            <a:avLst>
              <a:gd name="adj1" fmla="val 50000"/>
              <a:gd name="adj2" fmla="val 149592"/>
            </a:avLst>
          </a:prstGeom>
          <a:gradFill rotWithShape="0">
            <a:gsLst>
              <a:gs pos="0">
                <a:srgbClr val="92D050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6877" name="ZoneTexte 16"/>
          <p:cNvSpPr txBox="1">
            <a:spLocks noChangeArrowheads="1"/>
          </p:cNvSpPr>
          <p:nvPr/>
        </p:nvSpPr>
        <p:spPr bwMode="auto">
          <a:xfrm>
            <a:off x="2214562" y="1395413"/>
            <a:ext cx="243363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400" dirty="0"/>
              <a:t>Минимальные обязательства</a:t>
            </a:r>
          </a:p>
          <a:p>
            <a:r>
              <a:rPr lang="ru-RU" altLang="en-US" sz="1400" dirty="0"/>
              <a:t>продавца</a:t>
            </a:r>
            <a:endParaRPr lang="fr-FR" altLang="en-US" sz="1400" dirty="0"/>
          </a:p>
        </p:txBody>
      </p:sp>
      <p:sp>
        <p:nvSpPr>
          <p:cNvPr id="36878" name="ZoneTexte 17"/>
          <p:cNvSpPr txBox="1">
            <a:spLocks noChangeArrowheads="1"/>
          </p:cNvSpPr>
          <p:nvPr/>
        </p:nvSpPr>
        <p:spPr bwMode="auto">
          <a:xfrm>
            <a:off x="2286000" y="3252788"/>
            <a:ext cx="2438400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400" dirty="0"/>
              <a:t>Максимальные обязательства</a:t>
            </a:r>
          </a:p>
          <a:p>
            <a:r>
              <a:rPr lang="ru-RU" altLang="en-US" sz="1400" dirty="0"/>
              <a:t>продавца</a:t>
            </a:r>
            <a:endParaRPr lang="fr-FR" altLang="en-US" sz="1400" dirty="0"/>
          </a:p>
          <a:p>
            <a:endParaRPr lang="fr-FR" altLang="en-US" sz="1400" dirty="0"/>
          </a:p>
        </p:txBody>
      </p:sp>
      <p:sp>
        <p:nvSpPr>
          <p:cNvPr id="36879" name="AutoShape 79"/>
          <p:cNvSpPr>
            <a:spLocks noChangeArrowheads="1"/>
          </p:cNvSpPr>
          <p:nvPr/>
        </p:nvSpPr>
        <p:spPr bwMode="auto">
          <a:xfrm>
            <a:off x="1611313" y="4762500"/>
            <a:ext cx="388937" cy="1398588"/>
          </a:xfrm>
          <a:prstGeom prst="downArrow">
            <a:avLst>
              <a:gd name="adj1" fmla="val 50000"/>
              <a:gd name="adj2" fmla="val 149597"/>
            </a:avLst>
          </a:prstGeom>
          <a:gradFill rotWithShape="0">
            <a:gsLst>
              <a:gs pos="0">
                <a:srgbClr val="92D050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6880" name="ZoneTexte 19"/>
          <p:cNvSpPr txBox="1">
            <a:spLocks noChangeArrowheads="1"/>
          </p:cNvSpPr>
          <p:nvPr/>
        </p:nvSpPr>
        <p:spPr bwMode="auto">
          <a:xfrm>
            <a:off x="2286000" y="4738688"/>
            <a:ext cx="23622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400" dirty="0"/>
              <a:t>Минимальные обязательства</a:t>
            </a:r>
          </a:p>
          <a:p>
            <a:r>
              <a:rPr lang="ru-RU" altLang="en-US" sz="1400" dirty="0"/>
              <a:t>продавца</a:t>
            </a:r>
            <a:endParaRPr lang="fr-FR" altLang="en-US" sz="1400" dirty="0"/>
          </a:p>
        </p:txBody>
      </p:sp>
      <p:sp>
        <p:nvSpPr>
          <p:cNvPr id="36881" name="ZoneTexte 20"/>
          <p:cNvSpPr txBox="1">
            <a:spLocks noChangeArrowheads="1"/>
          </p:cNvSpPr>
          <p:nvPr/>
        </p:nvSpPr>
        <p:spPr bwMode="auto">
          <a:xfrm>
            <a:off x="2286000" y="5691188"/>
            <a:ext cx="24384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400" dirty="0"/>
              <a:t>Максимальные обязательства</a:t>
            </a:r>
          </a:p>
          <a:p>
            <a:r>
              <a:rPr lang="ru-RU" altLang="en-US" sz="1400" dirty="0"/>
              <a:t>продавца</a:t>
            </a:r>
            <a:endParaRPr lang="fr-FR" altLang="en-US" sz="1400" dirty="0"/>
          </a:p>
        </p:txBody>
      </p:sp>
      <p:pic>
        <p:nvPicPr>
          <p:cNvPr id="36882" name="Picture 209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7800" y="1676400"/>
            <a:ext cx="3886200" cy="364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13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7560192"/>
      </p:ext>
    </p:extLst>
  </p:cSld>
  <p:clrMapOvr>
    <a:masterClrMapping/>
  </p:clrMapOvr>
  <p:transition>
    <p:fade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Text Box 3"/>
          <p:cNvSpPr txBox="1">
            <a:spLocks noChangeArrowheads="1"/>
          </p:cNvSpPr>
          <p:nvPr/>
        </p:nvSpPr>
        <p:spPr bwMode="auto">
          <a:xfrm>
            <a:off x="1163638" y="44450"/>
            <a:ext cx="5856287" cy="677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800" dirty="0">
                <a:solidFill>
                  <a:srgbClr val="A50021"/>
                </a:solidFill>
              </a:rPr>
              <a:t>11 </a:t>
            </a:r>
            <a:r>
              <a:rPr lang="ru-RU" altLang="en-US" sz="3800" dirty="0" err="1">
                <a:solidFill>
                  <a:srgbClr val="A50021"/>
                </a:solidFill>
              </a:rPr>
              <a:t>Инкотермс</a:t>
            </a:r>
            <a:r>
              <a:rPr lang="ru-RU" altLang="en-US" sz="3800" dirty="0">
                <a:solidFill>
                  <a:srgbClr val="A50021"/>
                </a:solidFill>
              </a:rPr>
              <a:t> </a:t>
            </a:r>
            <a:r>
              <a:rPr lang="en-US" altLang="en-US" sz="3800" dirty="0">
                <a:solidFill>
                  <a:srgbClr val="A50021"/>
                </a:solidFill>
              </a:rPr>
              <a:t>2010</a:t>
            </a:r>
            <a:endParaRPr lang="en-US" altLang="en-US" sz="3000" dirty="0">
              <a:solidFill>
                <a:srgbClr val="66CCFF"/>
              </a:solidFill>
            </a:endParaRPr>
          </a:p>
        </p:txBody>
      </p:sp>
      <p:sp>
        <p:nvSpPr>
          <p:cNvPr id="2052" name="Text Box 19"/>
          <p:cNvSpPr txBox="1">
            <a:spLocks noChangeArrowheads="1"/>
          </p:cNvSpPr>
          <p:nvPr/>
        </p:nvSpPr>
        <p:spPr bwMode="auto">
          <a:xfrm>
            <a:off x="1476375" y="714375"/>
            <a:ext cx="5825634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000" dirty="0">
                <a:solidFill>
                  <a:srgbClr val="006600"/>
                </a:solidFill>
              </a:rPr>
              <a:t>Группа омнимодальных Инкотермс</a:t>
            </a:r>
            <a:endParaRPr lang="en-GB" altLang="en-US" dirty="0"/>
          </a:p>
        </p:txBody>
      </p:sp>
      <p:sp>
        <p:nvSpPr>
          <p:cNvPr id="2053" name="Text Box 20"/>
          <p:cNvSpPr txBox="1">
            <a:spLocks noChangeArrowheads="1"/>
          </p:cNvSpPr>
          <p:nvPr/>
        </p:nvSpPr>
        <p:spPr bwMode="auto">
          <a:xfrm>
            <a:off x="917575" y="1336675"/>
            <a:ext cx="675216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fr-FR" altLang="en-US" sz="2400" dirty="0">
                <a:solidFill>
                  <a:srgbClr val="003366"/>
                </a:solidFill>
              </a:rPr>
              <a:t>EXW “</a:t>
            </a:r>
            <a:r>
              <a:rPr lang="ru-RU" altLang="en-US" sz="2400" dirty="0">
                <a:solidFill>
                  <a:srgbClr val="003366"/>
                </a:solidFill>
              </a:rPr>
              <a:t>ФРАНКО ЗАВОД</a:t>
            </a:r>
            <a:r>
              <a:rPr lang="fr-FR" altLang="en-US" sz="2400" dirty="0">
                <a:solidFill>
                  <a:srgbClr val="003366"/>
                </a:solidFill>
              </a:rPr>
              <a:t>” (</a:t>
            </a:r>
            <a:r>
              <a:rPr lang="ru-RU" altLang="en-US" sz="2400" dirty="0">
                <a:solidFill>
                  <a:srgbClr val="003366"/>
                </a:solidFill>
              </a:rPr>
              <a:t>названное место доставки</a:t>
            </a:r>
            <a:r>
              <a:rPr lang="fr-FR" altLang="en-US" sz="2400" dirty="0">
                <a:solidFill>
                  <a:srgbClr val="003366"/>
                </a:solidFill>
              </a:rPr>
              <a:t>)</a:t>
            </a:r>
            <a:endParaRPr lang="fr-FR" altLang="en-US" sz="2400" dirty="0">
              <a:solidFill>
                <a:srgbClr val="A50021"/>
              </a:solidFill>
            </a:endParaRPr>
          </a:p>
        </p:txBody>
      </p:sp>
      <p:sp>
        <p:nvSpPr>
          <p:cNvPr id="2054" name="Text Box 21"/>
          <p:cNvSpPr txBox="1">
            <a:spLocks noChangeArrowheads="1"/>
          </p:cNvSpPr>
          <p:nvPr/>
        </p:nvSpPr>
        <p:spPr bwMode="auto">
          <a:xfrm>
            <a:off x="928688" y="1785938"/>
            <a:ext cx="7950200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000" dirty="0"/>
              <a:t>Продавец </a:t>
            </a:r>
            <a:r>
              <a:rPr lang="ru-RU" altLang="en-US" sz="2000" u="sng" dirty="0"/>
              <a:t>осуществляет поставку</a:t>
            </a:r>
            <a:r>
              <a:rPr lang="ru-RU" altLang="en-US" sz="2000" dirty="0"/>
              <a:t>, когда он предоставляет товар в распоряжение покупателя </a:t>
            </a:r>
            <a:r>
              <a:rPr lang="ru-RU" altLang="en-US" sz="2000" u="sng" dirty="0"/>
              <a:t>в своих помещениях</a:t>
            </a:r>
            <a:r>
              <a:rPr lang="ru-RU" altLang="en-US" sz="2000" dirty="0"/>
              <a:t> или в ином согласованном месте (т.е. на предприятии, складе и т.д.), он также </a:t>
            </a:r>
            <a:r>
              <a:rPr lang="ru-RU" altLang="en-US" sz="2000" u="sng" dirty="0"/>
              <a:t>не обязан выполнять формальности, необходимые для вывоза, если таковые имеются</a:t>
            </a:r>
            <a:r>
              <a:rPr lang="ru-RU" altLang="en-US" sz="2000" dirty="0"/>
              <a:t>.</a:t>
            </a:r>
            <a:endParaRPr lang="en-GB" altLang="en-US" sz="2000" u="sng" dirty="0"/>
          </a:p>
          <a:p>
            <a:endParaRPr lang="en-GB" altLang="en-US" sz="2000" dirty="0"/>
          </a:p>
        </p:txBody>
      </p:sp>
      <p:sp>
        <p:nvSpPr>
          <p:cNvPr id="2055" name="AutoShape 24"/>
          <p:cNvSpPr>
            <a:spLocks noChangeArrowheads="1"/>
          </p:cNvSpPr>
          <p:nvPr/>
        </p:nvSpPr>
        <p:spPr bwMode="auto">
          <a:xfrm>
            <a:off x="231775" y="1358900"/>
            <a:ext cx="609600" cy="533400"/>
          </a:xfrm>
          <a:prstGeom prst="irregularSeal1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pic>
        <p:nvPicPr>
          <p:cNvPr id="2056" name="Picture 2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2963" y="0"/>
            <a:ext cx="1951037" cy="1196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7" name="Picture 26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8" name="Text Box 27"/>
          <p:cNvSpPr txBox="1">
            <a:spLocks noChangeArrowheads="1"/>
          </p:cNvSpPr>
          <p:nvPr/>
        </p:nvSpPr>
        <p:spPr bwMode="auto">
          <a:xfrm>
            <a:off x="8343900" y="6643688"/>
            <a:ext cx="8001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M8:U6:6.2-4</a:t>
            </a:r>
            <a:endParaRPr lang="en-US" altLang="en-US" i="1">
              <a:latin typeface="Arial" charset="0"/>
            </a:endParaRPr>
          </a:p>
        </p:txBody>
      </p:sp>
      <p:graphicFrame>
        <p:nvGraphicFramePr>
          <p:cNvPr id="2050" name="Object 2"/>
          <p:cNvGraphicFramePr>
            <a:graphicFrameLocks noChangeAspect="1"/>
          </p:cNvGraphicFramePr>
          <p:nvPr/>
        </p:nvGraphicFramePr>
        <p:xfrm>
          <a:off x="0" y="3505200"/>
          <a:ext cx="9129713" cy="2520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itmap Image" r:id="rId5" imgW="6001588" imgH="1657581" progId="PBrush">
                  <p:embed/>
                </p:oleObj>
              </mc:Choice>
              <mc:Fallback>
                <p:oleObj name="Bitmap Image" r:id="rId5" imgW="6001588" imgH="1657581" progId="PBrush">
                  <p:embed/>
                  <p:pic>
                    <p:nvPicPr>
                      <p:cNvPr id="205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3505200"/>
                        <a:ext cx="9129713" cy="25209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14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34507522"/>
      </p:ext>
    </p:extLst>
  </p:cSld>
  <p:clrMapOvr>
    <a:masterClrMapping/>
  </p:clrMapOvr>
  <p:transition>
    <p:fade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5" name="Text Box 3"/>
          <p:cNvSpPr txBox="1">
            <a:spLocks noChangeArrowheads="1"/>
          </p:cNvSpPr>
          <p:nvPr/>
        </p:nvSpPr>
        <p:spPr bwMode="auto">
          <a:xfrm>
            <a:off x="857250" y="785813"/>
            <a:ext cx="752526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 dirty="0">
                <a:solidFill>
                  <a:srgbClr val="003366"/>
                </a:solidFill>
              </a:rPr>
              <a:t>FCA “</a:t>
            </a:r>
            <a:r>
              <a:rPr lang="ru-RU" altLang="en-US" sz="2400" dirty="0">
                <a:solidFill>
                  <a:srgbClr val="003366"/>
                </a:solidFill>
              </a:rPr>
              <a:t>ФРАНКО ПЕРЕВОЗЧИК</a:t>
            </a:r>
            <a:r>
              <a:rPr lang="en-GB" altLang="en-US" sz="2400" dirty="0">
                <a:solidFill>
                  <a:srgbClr val="003366"/>
                </a:solidFill>
              </a:rPr>
              <a:t>” (</a:t>
            </a:r>
            <a:r>
              <a:rPr lang="ru-RU" altLang="en-US" sz="2400" dirty="0">
                <a:solidFill>
                  <a:srgbClr val="003366"/>
                </a:solidFill>
              </a:rPr>
              <a:t>названное место доставки</a:t>
            </a:r>
            <a:r>
              <a:rPr lang="en-GB" altLang="en-US" sz="2400" dirty="0">
                <a:solidFill>
                  <a:srgbClr val="003366"/>
                </a:solidFill>
              </a:rPr>
              <a:t>)</a:t>
            </a:r>
            <a:endParaRPr lang="en-GB" altLang="en-US" sz="2400" dirty="0">
              <a:solidFill>
                <a:srgbClr val="A50021"/>
              </a:solidFill>
            </a:endParaRPr>
          </a:p>
        </p:txBody>
      </p:sp>
      <p:sp>
        <p:nvSpPr>
          <p:cNvPr id="3076" name="Text Box 4"/>
          <p:cNvSpPr txBox="1">
            <a:spLocks noChangeArrowheads="1"/>
          </p:cNvSpPr>
          <p:nvPr/>
        </p:nvSpPr>
        <p:spPr bwMode="auto">
          <a:xfrm>
            <a:off x="457200" y="1357313"/>
            <a:ext cx="8686800" cy="2708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lvl="1">
              <a:spcAft>
                <a:spcPts val="1200"/>
              </a:spcAft>
            </a:pPr>
            <a:r>
              <a:rPr lang="ru-RU" altLang="en-US" sz="2000" dirty="0"/>
              <a:t>Продавец </a:t>
            </a:r>
            <a:r>
              <a:rPr lang="ru-RU" altLang="en-US" sz="2000" u="sng" dirty="0"/>
              <a:t>осуществляет передачу </a:t>
            </a:r>
            <a:r>
              <a:rPr lang="ru-RU" altLang="en-US" sz="2000" dirty="0"/>
              <a:t>товара, </a:t>
            </a:r>
            <a:r>
              <a:rPr lang="ru-RU" altLang="en-US" sz="2000" u="sng" dirty="0"/>
              <a:t>оформленного для вывоза перевозчику или иному лицу, номинированному покупателем, в своих помещениях или в ином обусловленном месте</a:t>
            </a:r>
            <a:r>
              <a:rPr lang="ru-RU" altLang="en-US" sz="2000" dirty="0"/>
              <a:t>. </a:t>
            </a:r>
            <a:endParaRPr lang="en-GB" altLang="en-US" sz="2000" dirty="0"/>
          </a:p>
          <a:p>
            <a:pPr lvl="1">
              <a:spcAft>
                <a:spcPts val="1200"/>
              </a:spcAft>
            </a:pPr>
            <a:r>
              <a:rPr lang="ru-RU" altLang="en-US" sz="2000" dirty="0"/>
              <a:t>Выбранное место доставки влияет на обязательства погрузки и разгрузки товаров на том месте: если доставка происходит в помещении продавца, продавец несет ответственность за погрузку на транспортные средства покупателя, в другом месте продавец не несет ответственности за погрузку транспортных средств.</a:t>
            </a:r>
            <a:endParaRPr lang="en-GB" altLang="en-US" sz="2400" dirty="0">
              <a:latin typeface="Arial" charset="0"/>
            </a:endParaRPr>
          </a:p>
        </p:txBody>
      </p:sp>
      <p:sp>
        <p:nvSpPr>
          <p:cNvPr id="3077" name="AutoShape 7"/>
          <p:cNvSpPr>
            <a:spLocks noChangeArrowheads="1"/>
          </p:cNvSpPr>
          <p:nvPr/>
        </p:nvSpPr>
        <p:spPr bwMode="auto">
          <a:xfrm>
            <a:off x="214313" y="714375"/>
            <a:ext cx="609600" cy="533400"/>
          </a:xfrm>
          <a:prstGeom prst="irregularSeal1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grpSp>
        <p:nvGrpSpPr>
          <p:cNvPr id="3078" name="Group 9"/>
          <p:cNvGrpSpPr>
            <a:grpSpLocks/>
          </p:cNvGrpSpPr>
          <p:nvPr/>
        </p:nvGrpSpPr>
        <p:grpSpPr bwMode="auto">
          <a:xfrm>
            <a:off x="7380288" y="44450"/>
            <a:ext cx="1584325" cy="720725"/>
            <a:chOff x="2304" y="2304"/>
            <a:chExt cx="1200" cy="744"/>
          </a:xfrm>
        </p:grpSpPr>
        <p:grpSp>
          <p:nvGrpSpPr>
            <p:cNvPr id="3082" name="Group 10"/>
            <p:cNvGrpSpPr>
              <a:grpSpLocks/>
            </p:cNvGrpSpPr>
            <p:nvPr/>
          </p:nvGrpSpPr>
          <p:grpSpPr bwMode="auto">
            <a:xfrm flipH="1">
              <a:off x="2304" y="2496"/>
              <a:ext cx="1200" cy="552"/>
              <a:chOff x="1823" y="1495"/>
              <a:chExt cx="1200" cy="552"/>
            </a:xfrm>
          </p:grpSpPr>
          <p:sp>
            <p:nvSpPr>
              <p:cNvPr id="3085" name="Freeform 11"/>
              <p:cNvSpPr>
                <a:spLocks/>
              </p:cNvSpPr>
              <p:nvPr/>
            </p:nvSpPr>
            <p:spPr bwMode="auto">
              <a:xfrm>
                <a:off x="1895" y="1807"/>
                <a:ext cx="1128" cy="156"/>
              </a:xfrm>
              <a:custGeom>
                <a:avLst/>
                <a:gdLst>
                  <a:gd name="T0" fmla="*/ 0 w 188"/>
                  <a:gd name="T1" fmla="*/ 151165444 h 26"/>
                  <a:gd name="T2" fmla="*/ 10077696 w 188"/>
                  <a:gd name="T3" fmla="*/ 161243137 h 26"/>
                  <a:gd name="T4" fmla="*/ 40310783 w 188"/>
                  <a:gd name="T5" fmla="*/ 161243137 h 26"/>
                  <a:gd name="T6" fmla="*/ 40310783 w 188"/>
                  <a:gd name="T7" fmla="*/ 151165444 h 26"/>
                  <a:gd name="T8" fmla="*/ 141087650 w 188"/>
                  <a:gd name="T9" fmla="*/ 171320830 h 26"/>
                  <a:gd name="T10" fmla="*/ 463573673 w 188"/>
                  <a:gd name="T11" fmla="*/ 201553957 h 26"/>
                  <a:gd name="T12" fmla="*/ 503884444 w 188"/>
                  <a:gd name="T13" fmla="*/ 211631650 h 26"/>
                  <a:gd name="T14" fmla="*/ 513962137 w 188"/>
                  <a:gd name="T15" fmla="*/ 262019923 h 26"/>
                  <a:gd name="T16" fmla="*/ 534117523 w 188"/>
                  <a:gd name="T17" fmla="*/ 251942422 h 26"/>
                  <a:gd name="T18" fmla="*/ 524039830 w 188"/>
                  <a:gd name="T19" fmla="*/ 211631650 h 26"/>
                  <a:gd name="T20" fmla="*/ 604661756 w 188"/>
                  <a:gd name="T21" fmla="*/ 191476216 h 26"/>
                  <a:gd name="T22" fmla="*/ 1068235045 w 188"/>
                  <a:gd name="T23" fmla="*/ 191476216 h 26"/>
                  <a:gd name="T24" fmla="*/ 1088390431 w 188"/>
                  <a:gd name="T25" fmla="*/ 201553957 h 26"/>
                  <a:gd name="T26" fmla="*/ 1249634282 w 188"/>
                  <a:gd name="T27" fmla="*/ 221709343 h 26"/>
                  <a:gd name="T28" fmla="*/ 1249634282 w 188"/>
                  <a:gd name="T29" fmla="*/ 201553957 h 26"/>
                  <a:gd name="T30" fmla="*/ 1108545816 w 188"/>
                  <a:gd name="T31" fmla="*/ 191476216 h 26"/>
                  <a:gd name="T32" fmla="*/ 1128701202 w 188"/>
                  <a:gd name="T33" fmla="*/ 171320830 h 26"/>
                  <a:gd name="T34" fmla="*/ 1199245051 w 188"/>
                  <a:gd name="T35" fmla="*/ 171320830 h 26"/>
                  <a:gd name="T36" fmla="*/ 1209323511 w 188"/>
                  <a:gd name="T37" fmla="*/ 201553957 h 26"/>
                  <a:gd name="T38" fmla="*/ 1551963528 w 188"/>
                  <a:gd name="T39" fmla="*/ 191476216 h 26"/>
                  <a:gd name="T40" fmla="*/ 1562041221 w 188"/>
                  <a:gd name="T41" fmla="*/ 181398523 h 26"/>
                  <a:gd name="T42" fmla="*/ 1562041221 w 188"/>
                  <a:gd name="T43" fmla="*/ 201553957 h 26"/>
                  <a:gd name="T44" fmla="*/ 1572118914 w 188"/>
                  <a:gd name="T45" fmla="*/ 171320830 h 26"/>
                  <a:gd name="T46" fmla="*/ 1602351992 w 188"/>
                  <a:gd name="T47" fmla="*/ 161243137 h 26"/>
                  <a:gd name="T48" fmla="*/ 1612430069 w 188"/>
                  <a:gd name="T49" fmla="*/ 231787036 h 26"/>
                  <a:gd name="T50" fmla="*/ 1602351992 w 188"/>
                  <a:gd name="T51" fmla="*/ 241864729 h 26"/>
                  <a:gd name="T52" fmla="*/ 1622507761 w 188"/>
                  <a:gd name="T53" fmla="*/ 251942422 h 26"/>
                  <a:gd name="T54" fmla="*/ 1622507761 w 188"/>
                  <a:gd name="T55" fmla="*/ 241864729 h 26"/>
                  <a:gd name="T56" fmla="*/ 1612430069 w 188"/>
                  <a:gd name="T57" fmla="*/ 161243137 h 26"/>
                  <a:gd name="T58" fmla="*/ 1662818532 w 188"/>
                  <a:gd name="T59" fmla="*/ 141087655 h 26"/>
                  <a:gd name="T60" fmla="*/ 1713206996 w 188"/>
                  <a:gd name="T61" fmla="*/ 151165444 h 26"/>
                  <a:gd name="T62" fmla="*/ 1723284689 w 188"/>
                  <a:gd name="T63" fmla="*/ 151165444 h 26"/>
                  <a:gd name="T64" fmla="*/ 1672896225 w 188"/>
                  <a:gd name="T65" fmla="*/ 141087655 h 26"/>
                  <a:gd name="T66" fmla="*/ 1693051610 w 188"/>
                  <a:gd name="T67" fmla="*/ 131010058 h 26"/>
                  <a:gd name="T68" fmla="*/ 1884527772 w 188"/>
                  <a:gd name="T69" fmla="*/ 120932365 h 26"/>
                  <a:gd name="T70" fmla="*/ 1894605465 w 188"/>
                  <a:gd name="T71" fmla="*/ 80621568 h 26"/>
                  <a:gd name="T72" fmla="*/ 1854294694 w 188"/>
                  <a:gd name="T73" fmla="*/ 80621568 h 26"/>
                  <a:gd name="T74" fmla="*/ 1854294694 w 188"/>
                  <a:gd name="T75" fmla="*/ 40310784 h 26"/>
                  <a:gd name="T76" fmla="*/ 1834139309 w 188"/>
                  <a:gd name="T77" fmla="*/ 20155392 h 26"/>
                  <a:gd name="T78" fmla="*/ 1813983923 w 188"/>
                  <a:gd name="T79" fmla="*/ 0 h 26"/>
                  <a:gd name="T80" fmla="*/ 70543825 w 188"/>
                  <a:gd name="T81" fmla="*/ 0 h 26"/>
                  <a:gd name="T82" fmla="*/ 0 w 188"/>
                  <a:gd name="T83" fmla="*/ 151165444 h 2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88"/>
                  <a:gd name="T127" fmla="*/ 0 h 26"/>
                  <a:gd name="T128" fmla="*/ 188 w 188"/>
                  <a:gd name="T129" fmla="*/ 26 h 2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88" h="26">
                    <a:moveTo>
                      <a:pt x="0" y="15"/>
                    </a:moveTo>
                    <a:lnTo>
                      <a:pt x="1" y="16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14" y="17"/>
                    </a:lnTo>
                    <a:lnTo>
                      <a:pt x="46" y="20"/>
                    </a:lnTo>
                    <a:lnTo>
                      <a:pt x="50" y="21"/>
                    </a:lnTo>
                    <a:lnTo>
                      <a:pt x="51" y="26"/>
                    </a:lnTo>
                    <a:lnTo>
                      <a:pt x="53" y="25"/>
                    </a:lnTo>
                    <a:lnTo>
                      <a:pt x="52" y="21"/>
                    </a:lnTo>
                    <a:cubicBezTo>
                      <a:pt x="53" y="21"/>
                      <a:pt x="56" y="20"/>
                      <a:pt x="60" y="19"/>
                    </a:cubicBezTo>
                    <a:lnTo>
                      <a:pt x="106" y="19"/>
                    </a:lnTo>
                    <a:cubicBezTo>
                      <a:pt x="107" y="20"/>
                      <a:pt x="108" y="20"/>
                      <a:pt x="108" y="20"/>
                    </a:cubicBezTo>
                    <a:lnTo>
                      <a:pt x="124" y="22"/>
                    </a:lnTo>
                    <a:lnTo>
                      <a:pt x="124" y="20"/>
                    </a:lnTo>
                    <a:lnTo>
                      <a:pt x="110" y="19"/>
                    </a:lnTo>
                    <a:lnTo>
                      <a:pt x="112" y="17"/>
                    </a:lnTo>
                    <a:lnTo>
                      <a:pt x="119" y="17"/>
                    </a:lnTo>
                    <a:lnTo>
                      <a:pt x="120" y="20"/>
                    </a:lnTo>
                    <a:lnTo>
                      <a:pt x="154" y="19"/>
                    </a:lnTo>
                    <a:lnTo>
                      <a:pt x="155" y="18"/>
                    </a:lnTo>
                    <a:lnTo>
                      <a:pt x="155" y="20"/>
                    </a:lnTo>
                    <a:lnTo>
                      <a:pt x="156" y="17"/>
                    </a:lnTo>
                    <a:lnTo>
                      <a:pt x="159" y="16"/>
                    </a:lnTo>
                    <a:lnTo>
                      <a:pt x="160" y="23"/>
                    </a:lnTo>
                    <a:lnTo>
                      <a:pt x="159" y="24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0" y="16"/>
                    </a:lnTo>
                    <a:lnTo>
                      <a:pt x="165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66" y="14"/>
                    </a:lnTo>
                    <a:lnTo>
                      <a:pt x="168" y="13"/>
                    </a:lnTo>
                    <a:lnTo>
                      <a:pt x="187" y="12"/>
                    </a:lnTo>
                    <a:lnTo>
                      <a:pt x="188" y="8"/>
                    </a:lnTo>
                    <a:lnTo>
                      <a:pt x="184" y="8"/>
                    </a:lnTo>
                    <a:lnTo>
                      <a:pt x="184" y="4"/>
                    </a:lnTo>
                    <a:lnTo>
                      <a:pt x="182" y="2"/>
                    </a:lnTo>
                    <a:lnTo>
                      <a:pt x="180" y="0"/>
                    </a:lnTo>
                    <a:lnTo>
                      <a:pt x="7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2328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86" name="Freeform 12"/>
              <p:cNvSpPr>
                <a:spLocks/>
              </p:cNvSpPr>
              <p:nvPr/>
            </p:nvSpPr>
            <p:spPr bwMode="auto">
              <a:xfrm>
                <a:off x="2651" y="1831"/>
                <a:ext cx="174" cy="174"/>
              </a:xfrm>
              <a:custGeom>
                <a:avLst/>
                <a:gdLst>
                  <a:gd name="T0" fmla="*/ 292253011 w 29"/>
                  <a:gd name="T1" fmla="*/ 131010062 h 29"/>
                  <a:gd name="T2" fmla="*/ 282175510 w 29"/>
                  <a:gd name="T3" fmla="*/ 110854675 h 29"/>
                  <a:gd name="T4" fmla="*/ 272097816 w 29"/>
                  <a:gd name="T5" fmla="*/ 80621571 h 29"/>
                  <a:gd name="T6" fmla="*/ 262020123 w 29"/>
                  <a:gd name="T7" fmla="*/ 60466184 h 29"/>
                  <a:gd name="T8" fmla="*/ 241864736 w 29"/>
                  <a:gd name="T9" fmla="*/ 40310785 h 29"/>
                  <a:gd name="T10" fmla="*/ 211631656 w 29"/>
                  <a:gd name="T11" fmla="*/ 20155393 h 29"/>
                  <a:gd name="T12" fmla="*/ 191476222 w 29"/>
                  <a:gd name="T13" fmla="*/ 10077696 h 29"/>
                  <a:gd name="T14" fmla="*/ 161243142 w 29"/>
                  <a:gd name="T15" fmla="*/ 10077696 h 29"/>
                  <a:gd name="T16" fmla="*/ 131010062 w 29"/>
                  <a:gd name="T17" fmla="*/ 10077696 h 29"/>
                  <a:gd name="T18" fmla="*/ 100776981 w 29"/>
                  <a:gd name="T19" fmla="*/ 10077696 h 29"/>
                  <a:gd name="T20" fmla="*/ 80621571 w 29"/>
                  <a:gd name="T21" fmla="*/ 20155393 h 29"/>
                  <a:gd name="T22" fmla="*/ 50388491 w 29"/>
                  <a:gd name="T23" fmla="*/ 40310785 h 29"/>
                  <a:gd name="T24" fmla="*/ 30233092 w 29"/>
                  <a:gd name="T25" fmla="*/ 60466184 h 29"/>
                  <a:gd name="T26" fmla="*/ 20155393 w 29"/>
                  <a:gd name="T27" fmla="*/ 80621571 h 29"/>
                  <a:gd name="T28" fmla="*/ 10077696 w 29"/>
                  <a:gd name="T29" fmla="*/ 110854675 h 29"/>
                  <a:gd name="T30" fmla="*/ 0 w 29"/>
                  <a:gd name="T31" fmla="*/ 131010062 h 29"/>
                  <a:gd name="T32" fmla="*/ 0 w 29"/>
                  <a:gd name="T33" fmla="*/ 161243142 h 29"/>
                  <a:gd name="T34" fmla="*/ 10077696 w 29"/>
                  <a:gd name="T35" fmla="*/ 191476222 h 29"/>
                  <a:gd name="T36" fmla="*/ 20155393 w 29"/>
                  <a:gd name="T37" fmla="*/ 211631656 h 29"/>
                  <a:gd name="T38" fmla="*/ 40310785 w 29"/>
                  <a:gd name="T39" fmla="*/ 241864736 h 29"/>
                  <a:gd name="T40" fmla="*/ 60466184 w 29"/>
                  <a:gd name="T41" fmla="*/ 262020123 h 29"/>
                  <a:gd name="T42" fmla="*/ 80621571 w 29"/>
                  <a:gd name="T43" fmla="*/ 272097816 h 29"/>
                  <a:gd name="T44" fmla="*/ 110854675 w 29"/>
                  <a:gd name="T45" fmla="*/ 282175510 h 29"/>
                  <a:gd name="T46" fmla="*/ 131010062 w 29"/>
                  <a:gd name="T47" fmla="*/ 292253011 h 29"/>
                  <a:gd name="T48" fmla="*/ 161243142 w 29"/>
                  <a:gd name="T49" fmla="*/ 292253011 h 29"/>
                  <a:gd name="T50" fmla="*/ 191476222 w 29"/>
                  <a:gd name="T51" fmla="*/ 282175510 h 29"/>
                  <a:gd name="T52" fmla="*/ 221709350 w 29"/>
                  <a:gd name="T53" fmla="*/ 272097816 h 29"/>
                  <a:gd name="T54" fmla="*/ 241864736 w 29"/>
                  <a:gd name="T55" fmla="*/ 251942430 h 29"/>
                  <a:gd name="T56" fmla="*/ 262020123 w 29"/>
                  <a:gd name="T57" fmla="*/ 231787043 h 29"/>
                  <a:gd name="T58" fmla="*/ 282175510 w 29"/>
                  <a:gd name="T59" fmla="*/ 211631656 h 29"/>
                  <a:gd name="T60" fmla="*/ 292253011 w 29"/>
                  <a:gd name="T61" fmla="*/ 181398528 h 29"/>
                  <a:gd name="T62" fmla="*/ 292253011 w 29"/>
                  <a:gd name="T63" fmla="*/ 161243142 h 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9"/>
                  <a:gd name="T97" fmla="*/ 0 h 29"/>
                  <a:gd name="T98" fmla="*/ 29 w 29"/>
                  <a:gd name="T99" fmla="*/ 29 h 2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9" h="29">
                    <a:moveTo>
                      <a:pt x="29" y="15"/>
                    </a:moveTo>
                    <a:lnTo>
                      <a:pt x="29" y="13"/>
                    </a:lnTo>
                    <a:lnTo>
                      <a:pt x="29" y="12"/>
                    </a:lnTo>
                    <a:lnTo>
                      <a:pt x="28" y="11"/>
                    </a:lnTo>
                    <a:lnTo>
                      <a:pt x="28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6" y="6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23" y="3"/>
                    </a:lnTo>
                    <a:lnTo>
                      <a:pt x="21" y="2"/>
                    </a:lnTo>
                    <a:lnTo>
                      <a:pt x="20" y="1"/>
                    </a:lnTo>
                    <a:lnTo>
                      <a:pt x="19" y="1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2" y="8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1" y="20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5" y="25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8" y="27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2" y="29"/>
                    </a:lnTo>
                    <a:lnTo>
                      <a:pt x="13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9" y="28"/>
                    </a:lnTo>
                    <a:lnTo>
                      <a:pt x="20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4" y="25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7" y="22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</a:path>
                </a:pathLst>
              </a:custGeom>
              <a:solidFill>
                <a:srgbClr val="2328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87" name="Freeform 13"/>
              <p:cNvSpPr>
                <a:spLocks/>
              </p:cNvSpPr>
              <p:nvPr/>
            </p:nvSpPr>
            <p:spPr bwMode="auto">
              <a:xfrm>
                <a:off x="1847" y="1705"/>
                <a:ext cx="24" cy="78"/>
              </a:xfrm>
              <a:custGeom>
                <a:avLst/>
                <a:gdLst>
                  <a:gd name="T0" fmla="*/ 20155388 w 4"/>
                  <a:gd name="T1" fmla="*/ 0 h 13"/>
                  <a:gd name="T2" fmla="*/ 0 w 4"/>
                  <a:gd name="T3" fmla="*/ 20155392 h 13"/>
                  <a:gd name="T4" fmla="*/ 0 w 4"/>
                  <a:gd name="T5" fmla="*/ 110854671 h 13"/>
                  <a:gd name="T6" fmla="*/ 20155388 w 4"/>
                  <a:gd name="T7" fmla="*/ 131010058 h 13"/>
                  <a:gd name="T8" fmla="*/ 40310777 w 4"/>
                  <a:gd name="T9" fmla="*/ 131010058 h 13"/>
                  <a:gd name="T10" fmla="*/ 40310777 w 4"/>
                  <a:gd name="T11" fmla="*/ 0 h 13"/>
                  <a:gd name="T12" fmla="*/ 20155388 w 4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13"/>
                  <a:gd name="T23" fmla="*/ 4 w 4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13">
                    <a:moveTo>
                      <a:pt x="2" y="0"/>
                    </a:moveTo>
                    <a:lnTo>
                      <a:pt x="0" y="2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4" y="13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88" name="Freeform 14"/>
              <p:cNvSpPr>
                <a:spLocks/>
              </p:cNvSpPr>
              <p:nvPr/>
            </p:nvSpPr>
            <p:spPr bwMode="auto">
              <a:xfrm>
                <a:off x="1853" y="1705"/>
                <a:ext cx="18" cy="78"/>
              </a:xfrm>
              <a:custGeom>
                <a:avLst/>
                <a:gdLst>
                  <a:gd name="T0" fmla="*/ 10077696 w 3"/>
                  <a:gd name="T1" fmla="*/ 0 h 13"/>
                  <a:gd name="T2" fmla="*/ 0 w 3"/>
                  <a:gd name="T3" fmla="*/ 20155392 h 13"/>
                  <a:gd name="T4" fmla="*/ 0 w 3"/>
                  <a:gd name="T5" fmla="*/ 110854671 h 13"/>
                  <a:gd name="T6" fmla="*/ 10077696 w 3"/>
                  <a:gd name="T7" fmla="*/ 131010058 h 13"/>
                  <a:gd name="T8" fmla="*/ 30233090 w 3"/>
                  <a:gd name="T9" fmla="*/ 131010058 h 13"/>
                  <a:gd name="T10" fmla="*/ 30233090 w 3"/>
                  <a:gd name="T11" fmla="*/ 0 h 13"/>
                  <a:gd name="T12" fmla="*/ 10077696 w 3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3"/>
                  <a:gd name="T23" fmla="*/ 3 w 3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3">
                    <a:moveTo>
                      <a:pt x="1" y="0"/>
                    </a:moveTo>
                    <a:lnTo>
                      <a:pt x="0" y="2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3" y="13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solidFill>
                <a:srgbClr val="F99F62"/>
              </a:solidFill>
              <a:ln w="0">
                <a:solidFill>
                  <a:srgbClr val="23282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89" name="Freeform 15"/>
              <p:cNvSpPr>
                <a:spLocks/>
              </p:cNvSpPr>
              <p:nvPr/>
            </p:nvSpPr>
            <p:spPr bwMode="auto">
              <a:xfrm>
                <a:off x="1853" y="1495"/>
                <a:ext cx="1140" cy="402"/>
              </a:xfrm>
              <a:custGeom>
                <a:avLst/>
                <a:gdLst>
                  <a:gd name="T0" fmla="*/ 423262904 w 190"/>
                  <a:gd name="T1" fmla="*/ 0 h 67"/>
                  <a:gd name="T2" fmla="*/ 0 w 190"/>
                  <a:gd name="T3" fmla="*/ 362796603 h 67"/>
                  <a:gd name="T4" fmla="*/ 30233090 w 190"/>
                  <a:gd name="T5" fmla="*/ 362796603 h 67"/>
                  <a:gd name="T6" fmla="*/ 40310783 w 190"/>
                  <a:gd name="T7" fmla="*/ 513962070 h 67"/>
                  <a:gd name="T8" fmla="*/ 20155392 w 190"/>
                  <a:gd name="T9" fmla="*/ 513962070 h 67"/>
                  <a:gd name="T10" fmla="*/ 20155392 w 190"/>
                  <a:gd name="T11" fmla="*/ 624816291 h 67"/>
                  <a:gd name="T12" fmla="*/ 0 w 190"/>
                  <a:gd name="T13" fmla="*/ 624816291 h 67"/>
                  <a:gd name="T14" fmla="*/ 0 w 190"/>
                  <a:gd name="T15" fmla="*/ 644971674 h 67"/>
                  <a:gd name="T16" fmla="*/ 30233090 w 190"/>
                  <a:gd name="T17" fmla="*/ 675204748 h 67"/>
                  <a:gd name="T18" fmla="*/ 171320825 w 190"/>
                  <a:gd name="T19" fmla="*/ 675204748 h 67"/>
                  <a:gd name="T20" fmla="*/ 191476210 w 190"/>
                  <a:gd name="T21" fmla="*/ 665127057 h 67"/>
                  <a:gd name="T22" fmla="*/ 564350603 w 190"/>
                  <a:gd name="T23" fmla="*/ 665127057 h 67"/>
                  <a:gd name="T24" fmla="*/ 564350603 w 190"/>
                  <a:gd name="T25" fmla="*/ 665127057 h 67"/>
                  <a:gd name="T26" fmla="*/ 564350603 w 190"/>
                  <a:gd name="T27" fmla="*/ 675204748 h 67"/>
                  <a:gd name="T28" fmla="*/ 564350603 w 190"/>
                  <a:gd name="T29" fmla="*/ 675204748 h 67"/>
                  <a:gd name="T30" fmla="*/ 634894836 w 190"/>
                  <a:gd name="T31" fmla="*/ 675204748 h 67"/>
                  <a:gd name="T32" fmla="*/ 685283300 w 190"/>
                  <a:gd name="T33" fmla="*/ 554272452 h 67"/>
                  <a:gd name="T34" fmla="*/ 1884527779 w 190"/>
                  <a:gd name="T35" fmla="*/ 554272452 h 67"/>
                  <a:gd name="T36" fmla="*/ 1914760857 w 190"/>
                  <a:gd name="T37" fmla="*/ 554272452 h 67"/>
                  <a:gd name="T38" fmla="*/ 1914760857 w 190"/>
                  <a:gd name="T39" fmla="*/ 503884378 h 67"/>
                  <a:gd name="T40" fmla="*/ 1904683164 w 190"/>
                  <a:gd name="T41" fmla="*/ 503884378 h 67"/>
                  <a:gd name="T42" fmla="*/ 1884527779 w 190"/>
                  <a:gd name="T43" fmla="*/ 463573613 h 67"/>
                  <a:gd name="T44" fmla="*/ 1884527779 w 190"/>
                  <a:gd name="T45" fmla="*/ 332563529 h 67"/>
                  <a:gd name="T46" fmla="*/ 1904683164 w 190"/>
                  <a:gd name="T47" fmla="*/ 322485837 h 67"/>
                  <a:gd name="T48" fmla="*/ 1894605471 w 190"/>
                  <a:gd name="T49" fmla="*/ 262019881 h 67"/>
                  <a:gd name="T50" fmla="*/ 685283300 w 190"/>
                  <a:gd name="T51" fmla="*/ 262019881 h 67"/>
                  <a:gd name="T52" fmla="*/ 685283300 w 190"/>
                  <a:gd name="T53" fmla="*/ 0 h 67"/>
                  <a:gd name="T54" fmla="*/ 423262904 w 190"/>
                  <a:gd name="T55" fmla="*/ 0 h 6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90"/>
                  <a:gd name="T85" fmla="*/ 0 h 67"/>
                  <a:gd name="T86" fmla="*/ 190 w 190"/>
                  <a:gd name="T87" fmla="*/ 67 h 6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90" h="67">
                    <a:moveTo>
                      <a:pt x="42" y="0"/>
                    </a:moveTo>
                    <a:cubicBezTo>
                      <a:pt x="19" y="1"/>
                      <a:pt x="8" y="18"/>
                      <a:pt x="0" y="36"/>
                    </a:cubicBezTo>
                    <a:lnTo>
                      <a:pt x="3" y="36"/>
                    </a:lnTo>
                    <a:lnTo>
                      <a:pt x="4" y="51"/>
                    </a:lnTo>
                    <a:lnTo>
                      <a:pt x="2" y="51"/>
                    </a:lnTo>
                    <a:lnTo>
                      <a:pt x="2" y="62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3" y="67"/>
                    </a:lnTo>
                    <a:lnTo>
                      <a:pt x="17" y="67"/>
                    </a:lnTo>
                    <a:lnTo>
                      <a:pt x="19" y="66"/>
                    </a:lnTo>
                    <a:cubicBezTo>
                      <a:pt x="26" y="47"/>
                      <a:pt x="48" y="48"/>
                      <a:pt x="56" y="66"/>
                    </a:cubicBezTo>
                    <a:lnTo>
                      <a:pt x="56" y="67"/>
                    </a:lnTo>
                    <a:lnTo>
                      <a:pt x="63" y="67"/>
                    </a:lnTo>
                    <a:lnTo>
                      <a:pt x="68" y="55"/>
                    </a:lnTo>
                    <a:lnTo>
                      <a:pt x="187" y="55"/>
                    </a:lnTo>
                    <a:lnTo>
                      <a:pt x="190" y="55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7" y="46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88" y="26"/>
                    </a:lnTo>
                    <a:lnTo>
                      <a:pt x="68" y="26"/>
                    </a:lnTo>
                    <a:lnTo>
                      <a:pt x="68" y="0"/>
                    </a:lnTo>
                    <a:lnTo>
                      <a:pt x="42" y="0"/>
                    </a:lnTo>
                  </a:path>
                </a:pathLst>
              </a:custGeom>
              <a:solidFill>
                <a:srgbClr val="E54A2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90" name="Freeform 16"/>
              <p:cNvSpPr>
                <a:spLocks/>
              </p:cNvSpPr>
              <p:nvPr/>
            </p:nvSpPr>
            <p:spPr bwMode="auto">
              <a:xfrm>
                <a:off x="1883" y="1513"/>
                <a:ext cx="342" cy="372"/>
              </a:xfrm>
              <a:custGeom>
                <a:avLst/>
                <a:gdLst>
                  <a:gd name="T0" fmla="*/ 574428326 w 57"/>
                  <a:gd name="T1" fmla="*/ 433341013 h 62"/>
                  <a:gd name="T2" fmla="*/ 574428326 w 57"/>
                  <a:gd name="T3" fmla="*/ 0 h 62"/>
                  <a:gd name="T4" fmla="*/ 342641668 w 57"/>
                  <a:gd name="T5" fmla="*/ 0 h 62"/>
                  <a:gd name="T6" fmla="*/ 0 w 57"/>
                  <a:gd name="T7" fmla="*/ 302330902 h 62"/>
                  <a:gd name="T8" fmla="*/ 0 w 57"/>
                  <a:gd name="T9" fmla="*/ 614739497 h 62"/>
                  <a:gd name="T10" fmla="*/ 20155393 w 57"/>
                  <a:gd name="T11" fmla="*/ 624817190 h 62"/>
                  <a:gd name="T12" fmla="*/ 120932368 w 57"/>
                  <a:gd name="T13" fmla="*/ 624817190 h 62"/>
                  <a:gd name="T14" fmla="*/ 322486282 w 57"/>
                  <a:gd name="T15" fmla="*/ 483729481 h 62"/>
                  <a:gd name="T16" fmla="*/ 524040244 w 57"/>
                  <a:gd name="T17" fmla="*/ 483729481 h 62"/>
                  <a:gd name="T18" fmla="*/ 574428326 w 57"/>
                  <a:gd name="T19" fmla="*/ 433341013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7"/>
                  <a:gd name="T31" fmla="*/ 0 h 62"/>
                  <a:gd name="T32" fmla="*/ 57 w 57"/>
                  <a:gd name="T33" fmla="*/ 62 h 6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7" h="62">
                    <a:moveTo>
                      <a:pt x="57" y="43"/>
                    </a:moveTo>
                    <a:lnTo>
                      <a:pt x="57" y="0"/>
                    </a:lnTo>
                    <a:lnTo>
                      <a:pt x="34" y="0"/>
                    </a:lnTo>
                    <a:cubicBezTo>
                      <a:pt x="18" y="0"/>
                      <a:pt x="6" y="16"/>
                      <a:pt x="0" y="30"/>
                    </a:cubicBezTo>
                    <a:lnTo>
                      <a:pt x="0" y="61"/>
                    </a:lnTo>
                    <a:lnTo>
                      <a:pt x="2" y="62"/>
                    </a:lnTo>
                    <a:cubicBezTo>
                      <a:pt x="5" y="62"/>
                      <a:pt x="8" y="62"/>
                      <a:pt x="12" y="62"/>
                    </a:cubicBezTo>
                    <a:cubicBezTo>
                      <a:pt x="15" y="50"/>
                      <a:pt x="20" y="48"/>
                      <a:pt x="32" y="48"/>
                    </a:cubicBezTo>
                    <a:cubicBezTo>
                      <a:pt x="44" y="48"/>
                      <a:pt x="52" y="48"/>
                      <a:pt x="52" y="48"/>
                    </a:cubicBezTo>
                    <a:lnTo>
                      <a:pt x="57" y="43"/>
                    </a:ln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91" name="Freeform 17"/>
              <p:cNvSpPr>
                <a:spLocks/>
              </p:cNvSpPr>
              <p:nvPr/>
            </p:nvSpPr>
            <p:spPr bwMode="auto">
              <a:xfrm>
                <a:off x="2975" y="1705"/>
                <a:ext cx="24" cy="3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60466181 h 6"/>
                  <a:gd name="T4" fmla="*/ 40310777 w 4"/>
                  <a:gd name="T5" fmla="*/ 60466181 h 6"/>
                  <a:gd name="T6" fmla="*/ 40310777 w 4"/>
                  <a:gd name="T7" fmla="*/ 30233090 h 6"/>
                  <a:gd name="T8" fmla="*/ 30233062 w 4"/>
                  <a:gd name="T9" fmla="*/ 30233090 h 6"/>
                  <a:gd name="T10" fmla="*/ 30233062 w 4"/>
                  <a:gd name="T11" fmla="*/ 0 h 6"/>
                  <a:gd name="T12" fmla="*/ 0 w 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0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EB6C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92" name="Freeform 18"/>
              <p:cNvSpPr>
                <a:spLocks/>
              </p:cNvSpPr>
              <p:nvPr/>
            </p:nvSpPr>
            <p:spPr bwMode="auto">
              <a:xfrm>
                <a:off x="2975" y="1705"/>
                <a:ext cx="24" cy="3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60466181 h 6"/>
                  <a:gd name="T4" fmla="*/ 40310777 w 4"/>
                  <a:gd name="T5" fmla="*/ 60466181 h 6"/>
                  <a:gd name="T6" fmla="*/ 40310777 w 4"/>
                  <a:gd name="T7" fmla="*/ 30233090 h 6"/>
                  <a:gd name="T8" fmla="*/ 30233062 w 4"/>
                  <a:gd name="T9" fmla="*/ 30233090 h 6"/>
                  <a:gd name="T10" fmla="*/ 30233062 w 4"/>
                  <a:gd name="T11" fmla="*/ 0 h 6"/>
                  <a:gd name="T12" fmla="*/ 0 w 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0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23282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93" name="Rectangle 19"/>
              <p:cNvSpPr>
                <a:spLocks noChangeArrowheads="1"/>
              </p:cNvSpPr>
              <p:nvPr/>
            </p:nvSpPr>
            <p:spPr bwMode="auto">
              <a:xfrm>
                <a:off x="2975" y="1741"/>
                <a:ext cx="18" cy="4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094" name="Rectangle 20"/>
              <p:cNvSpPr>
                <a:spLocks noChangeArrowheads="1"/>
              </p:cNvSpPr>
              <p:nvPr/>
            </p:nvSpPr>
            <p:spPr bwMode="auto">
              <a:xfrm>
                <a:off x="2975" y="1741"/>
                <a:ext cx="18" cy="48"/>
              </a:xfrm>
              <a:prstGeom prst="rect">
                <a:avLst/>
              </a:prstGeom>
              <a:noFill/>
              <a:ln w="0">
                <a:solidFill>
                  <a:srgbClr val="23282B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095" name="Freeform 21"/>
              <p:cNvSpPr>
                <a:spLocks/>
              </p:cNvSpPr>
              <p:nvPr/>
            </p:nvSpPr>
            <p:spPr bwMode="auto">
              <a:xfrm>
                <a:off x="2261" y="1675"/>
                <a:ext cx="672" cy="78"/>
              </a:xfrm>
              <a:custGeom>
                <a:avLst/>
                <a:gdLst>
                  <a:gd name="T0" fmla="*/ 1128701260 w 112"/>
                  <a:gd name="T1" fmla="*/ 10077696 h 13"/>
                  <a:gd name="T2" fmla="*/ 1128701260 w 112"/>
                  <a:gd name="T3" fmla="*/ 10077696 h 13"/>
                  <a:gd name="T4" fmla="*/ 1118623567 w 112"/>
                  <a:gd name="T5" fmla="*/ 10077696 h 13"/>
                  <a:gd name="T6" fmla="*/ 10077696 w 112"/>
                  <a:gd name="T7" fmla="*/ 10077696 h 13"/>
                  <a:gd name="T8" fmla="*/ 0 w 112"/>
                  <a:gd name="T9" fmla="*/ 10077696 h 13"/>
                  <a:gd name="T10" fmla="*/ 0 w 112"/>
                  <a:gd name="T11" fmla="*/ 10077696 h 13"/>
                  <a:gd name="T12" fmla="*/ 10077696 w 112"/>
                  <a:gd name="T13" fmla="*/ 0 h 13"/>
                  <a:gd name="T14" fmla="*/ 1118623567 w 112"/>
                  <a:gd name="T15" fmla="*/ 0 h 13"/>
                  <a:gd name="T16" fmla="*/ 1128701260 w 112"/>
                  <a:gd name="T17" fmla="*/ 10077696 h 13"/>
                  <a:gd name="T18" fmla="*/ 1128701260 w 112"/>
                  <a:gd name="T19" fmla="*/ 30233091 h 13"/>
                  <a:gd name="T20" fmla="*/ 1128701260 w 112"/>
                  <a:gd name="T21" fmla="*/ 30233091 h 13"/>
                  <a:gd name="T22" fmla="*/ 1118623567 w 112"/>
                  <a:gd name="T23" fmla="*/ 40310784 h 13"/>
                  <a:gd name="T24" fmla="*/ 10077696 w 112"/>
                  <a:gd name="T25" fmla="*/ 40310784 h 13"/>
                  <a:gd name="T26" fmla="*/ 0 w 112"/>
                  <a:gd name="T27" fmla="*/ 30233091 h 13"/>
                  <a:gd name="T28" fmla="*/ 0 w 112"/>
                  <a:gd name="T29" fmla="*/ 30233091 h 13"/>
                  <a:gd name="T30" fmla="*/ 10077696 w 112"/>
                  <a:gd name="T31" fmla="*/ 30233091 h 13"/>
                  <a:gd name="T32" fmla="*/ 1118623567 w 112"/>
                  <a:gd name="T33" fmla="*/ 30233091 h 13"/>
                  <a:gd name="T34" fmla="*/ 1128701260 w 112"/>
                  <a:gd name="T35" fmla="*/ 30233091 h 13"/>
                  <a:gd name="T36" fmla="*/ 1128701260 w 112"/>
                  <a:gd name="T37" fmla="*/ 60466182 h 13"/>
                  <a:gd name="T38" fmla="*/ 1128701260 w 112"/>
                  <a:gd name="T39" fmla="*/ 60466182 h 13"/>
                  <a:gd name="T40" fmla="*/ 1118623567 w 112"/>
                  <a:gd name="T41" fmla="*/ 60466182 h 13"/>
                  <a:gd name="T42" fmla="*/ 10077696 w 112"/>
                  <a:gd name="T43" fmla="*/ 60466182 h 13"/>
                  <a:gd name="T44" fmla="*/ 0 w 112"/>
                  <a:gd name="T45" fmla="*/ 60466182 h 13"/>
                  <a:gd name="T46" fmla="*/ 0 w 112"/>
                  <a:gd name="T47" fmla="*/ 60466182 h 13"/>
                  <a:gd name="T48" fmla="*/ 10077696 w 112"/>
                  <a:gd name="T49" fmla="*/ 50388489 h 13"/>
                  <a:gd name="T50" fmla="*/ 1118623567 w 112"/>
                  <a:gd name="T51" fmla="*/ 50388489 h 13"/>
                  <a:gd name="T52" fmla="*/ 1128701260 w 112"/>
                  <a:gd name="T53" fmla="*/ 60466182 h 13"/>
                  <a:gd name="T54" fmla="*/ 1128701260 w 112"/>
                  <a:gd name="T55" fmla="*/ 80621568 h 13"/>
                  <a:gd name="T56" fmla="*/ 1128701260 w 112"/>
                  <a:gd name="T57" fmla="*/ 80621568 h 13"/>
                  <a:gd name="T58" fmla="*/ 1118623567 w 112"/>
                  <a:gd name="T59" fmla="*/ 80621568 h 13"/>
                  <a:gd name="T60" fmla="*/ 10077696 w 112"/>
                  <a:gd name="T61" fmla="*/ 80621568 h 13"/>
                  <a:gd name="T62" fmla="*/ 0 w 112"/>
                  <a:gd name="T63" fmla="*/ 80621568 h 13"/>
                  <a:gd name="T64" fmla="*/ 0 w 112"/>
                  <a:gd name="T65" fmla="*/ 80621568 h 13"/>
                  <a:gd name="T66" fmla="*/ 10077696 w 112"/>
                  <a:gd name="T67" fmla="*/ 70543875 h 13"/>
                  <a:gd name="T68" fmla="*/ 1118623567 w 112"/>
                  <a:gd name="T69" fmla="*/ 70543875 h 13"/>
                  <a:gd name="T70" fmla="*/ 1128701260 w 112"/>
                  <a:gd name="T71" fmla="*/ 80621568 h 13"/>
                  <a:gd name="T72" fmla="*/ 1128701260 w 112"/>
                  <a:gd name="T73" fmla="*/ 100776978 h 13"/>
                  <a:gd name="T74" fmla="*/ 1128701260 w 112"/>
                  <a:gd name="T75" fmla="*/ 100776978 h 13"/>
                  <a:gd name="T76" fmla="*/ 1118623567 w 112"/>
                  <a:gd name="T77" fmla="*/ 110854671 h 13"/>
                  <a:gd name="T78" fmla="*/ 10077696 w 112"/>
                  <a:gd name="T79" fmla="*/ 110854671 h 13"/>
                  <a:gd name="T80" fmla="*/ 0 w 112"/>
                  <a:gd name="T81" fmla="*/ 100776978 h 13"/>
                  <a:gd name="T82" fmla="*/ 0 w 112"/>
                  <a:gd name="T83" fmla="*/ 100776978 h 13"/>
                  <a:gd name="T84" fmla="*/ 10077696 w 112"/>
                  <a:gd name="T85" fmla="*/ 100776978 h 13"/>
                  <a:gd name="T86" fmla="*/ 1118623567 w 112"/>
                  <a:gd name="T87" fmla="*/ 100776978 h 13"/>
                  <a:gd name="T88" fmla="*/ 1128701260 w 112"/>
                  <a:gd name="T89" fmla="*/ 100776978 h 13"/>
                  <a:gd name="T90" fmla="*/ 1128701260 w 112"/>
                  <a:gd name="T91" fmla="*/ 131010058 h 13"/>
                  <a:gd name="T92" fmla="*/ 1128701260 w 112"/>
                  <a:gd name="T93" fmla="*/ 131010058 h 13"/>
                  <a:gd name="T94" fmla="*/ 1118623567 w 112"/>
                  <a:gd name="T95" fmla="*/ 131010058 h 13"/>
                  <a:gd name="T96" fmla="*/ 10077696 w 112"/>
                  <a:gd name="T97" fmla="*/ 131010058 h 13"/>
                  <a:gd name="T98" fmla="*/ 0 w 112"/>
                  <a:gd name="T99" fmla="*/ 131010058 h 13"/>
                  <a:gd name="T100" fmla="*/ 0 w 112"/>
                  <a:gd name="T101" fmla="*/ 131010058 h 13"/>
                  <a:gd name="T102" fmla="*/ 10077696 w 112"/>
                  <a:gd name="T103" fmla="*/ 120932365 h 13"/>
                  <a:gd name="T104" fmla="*/ 1118623567 w 112"/>
                  <a:gd name="T105" fmla="*/ 120932365 h 13"/>
                  <a:gd name="T106" fmla="*/ 1128701260 w 112"/>
                  <a:gd name="T107" fmla="*/ 131010058 h 1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2"/>
                  <a:gd name="T163" fmla="*/ 0 h 13"/>
                  <a:gd name="T164" fmla="*/ 112 w 112"/>
                  <a:gd name="T165" fmla="*/ 13 h 13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2" h="13">
                    <a:moveTo>
                      <a:pt x="112" y="1"/>
                    </a:moveTo>
                    <a:lnTo>
                      <a:pt x="112" y="1"/>
                    </a:lnTo>
                    <a:cubicBezTo>
                      <a:pt x="112" y="1"/>
                      <a:pt x="111" y="1"/>
                      <a:pt x="111" y="1"/>
                    </a:cubicBezTo>
                    <a:lnTo>
                      <a:pt x="1" y="1"/>
                    </a:ln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lnTo>
                      <a:pt x="111" y="0"/>
                    </a:lnTo>
                    <a:cubicBezTo>
                      <a:pt x="111" y="0"/>
                      <a:pt x="112" y="1"/>
                      <a:pt x="112" y="1"/>
                    </a:cubicBezTo>
                    <a:moveTo>
                      <a:pt x="112" y="3"/>
                    </a:moveTo>
                    <a:lnTo>
                      <a:pt x="112" y="3"/>
                    </a:lnTo>
                    <a:cubicBezTo>
                      <a:pt x="112" y="3"/>
                      <a:pt x="111" y="4"/>
                      <a:pt x="111" y="4"/>
                    </a:cubicBezTo>
                    <a:lnTo>
                      <a:pt x="1" y="4"/>
                    </a:lnTo>
                    <a:cubicBezTo>
                      <a:pt x="1" y="4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lnTo>
                      <a:pt x="111" y="3"/>
                    </a:lnTo>
                    <a:cubicBezTo>
                      <a:pt x="111" y="3"/>
                      <a:pt x="112" y="3"/>
                      <a:pt x="112" y="3"/>
                    </a:cubicBezTo>
                    <a:moveTo>
                      <a:pt x="112" y="6"/>
                    </a:moveTo>
                    <a:lnTo>
                      <a:pt x="112" y="6"/>
                    </a:lnTo>
                    <a:cubicBezTo>
                      <a:pt x="112" y="6"/>
                      <a:pt x="111" y="6"/>
                      <a:pt x="111" y="6"/>
                    </a:cubicBezTo>
                    <a:lnTo>
                      <a:pt x="1" y="6"/>
                    </a:lnTo>
                    <a:cubicBezTo>
                      <a:pt x="1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5"/>
                    </a:cubicBezTo>
                    <a:lnTo>
                      <a:pt x="111" y="5"/>
                    </a:lnTo>
                    <a:cubicBezTo>
                      <a:pt x="111" y="5"/>
                      <a:pt x="112" y="5"/>
                      <a:pt x="112" y="6"/>
                    </a:cubicBezTo>
                    <a:moveTo>
                      <a:pt x="112" y="8"/>
                    </a:moveTo>
                    <a:lnTo>
                      <a:pt x="112" y="8"/>
                    </a:lnTo>
                    <a:cubicBezTo>
                      <a:pt x="112" y="8"/>
                      <a:pt x="111" y="8"/>
                      <a:pt x="111" y="8"/>
                    </a:cubicBezTo>
                    <a:lnTo>
                      <a:pt x="1" y="8"/>
                    </a:ln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1" y="7"/>
                      <a:pt x="1" y="7"/>
                    </a:cubicBezTo>
                    <a:lnTo>
                      <a:pt x="111" y="7"/>
                    </a:lnTo>
                    <a:cubicBezTo>
                      <a:pt x="111" y="7"/>
                      <a:pt x="112" y="8"/>
                      <a:pt x="112" y="8"/>
                    </a:cubicBezTo>
                    <a:moveTo>
                      <a:pt x="112" y="10"/>
                    </a:moveTo>
                    <a:lnTo>
                      <a:pt x="112" y="10"/>
                    </a:lnTo>
                    <a:cubicBezTo>
                      <a:pt x="112" y="10"/>
                      <a:pt x="111" y="11"/>
                      <a:pt x="111" y="11"/>
                    </a:cubicBezTo>
                    <a:lnTo>
                      <a:pt x="1" y="11"/>
                    </a:lnTo>
                    <a:cubicBezTo>
                      <a:pt x="1" y="11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lnTo>
                      <a:pt x="111" y="10"/>
                    </a:lnTo>
                    <a:cubicBezTo>
                      <a:pt x="111" y="10"/>
                      <a:pt x="112" y="10"/>
                      <a:pt x="112" y="10"/>
                    </a:cubicBezTo>
                    <a:moveTo>
                      <a:pt x="112" y="13"/>
                    </a:moveTo>
                    <a:lnTo>
                      <a:pt x="112" y="13"/>
                    </a:lnTo>
                    <a:cubicBezTo>
                      <a:pt x="112" y="13"/>
                      <a:pt x="111" y="13"/>
                      <a:pt x="111" y="13"/>
                    </a:cubicBezTo>
                    <a:lnTo>
                      <a:pt x="1" y="13"/>
                    </a:lnTo>
                    <a:cubicBezTo>
                      <a:pt x="1" y="13"/>
                      <a:pt x="0" y="13"/>
                      <a:pt x="0" y="13"/>
                    </a:cubicBezTo>
                    <a:cubicBezTo>
                      <a:pt x="0" y="12"/>
                      <a:pt x="1" y="12"/>
                      <a:pt x="1" y="12"/>
                    </a:cubicBezTo>
                    <a:lnTo>
                      <a:pt x="111" y="12"/>
                    </a:lnTo>
                    <a:cubicBezTo>
                      <a:pt x="111" y="12"/>
                      <a:pt x="112" y="12"/>
                      <a:pt x="112" y="13"/>
                    </a:cubicBez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96" name="Freeform 22"/>
              <p:cNvSpPr>
                <a:spLocks/>
              </p:cNvSpPr>
              <p:nvPr/>
            </p:nvSpPr>
            <p:spPr bwMode="auto">
              <a:xfrm>
                <a:off x="2267" y="1837"/>
                <a:ext cx="228" cy="72"/>
              </a:xfrm>
              <a:custGeom>
                <a:avLst/>
                <a:gdLst>
                  <a:gd name="T0" fmla="*/ 20155390 w 38"/>
                  <a:gd name="T1" fmla="*/ 0 h 12"/>
                  <a:gd name="T2" fmla="*/ 372874314 w 38"/>
                  <a:gd name="T3" fmla="*/ 0 h 12"/>
                  <a:gd name="T4" fmla="*/ 382952006 w 38"/>
                  <a:gd name="T5" fmla="*/ 10077696 h 12"/>
                  <a:gd name="T6" fmla="*/ 382952006 w 38"/>
                  <a:gd name="T7" fmla="*/ 110854669 h 12"/>
                  <a:gd name="T8" fmla="*/ 372874314 w 38"/>
                  <a:gd name="T9" fmla="*/ 120932362 h 12"/>
                  <a:gd name="T10" fmla="*/ 20155390 w 38"/>
                  <a:gd name="T11" fmla="*/ 120932362 h 12"/>
                  <a:gd name="T12" fmla="*/ 0 w 38"/>
                  <a:gd name="T13" fmla="*/ 110854669 h 12"/>
                  <a:gd name="T14" fmla="*/ 0 w 38"/>
                  <a:gd name="T15" fmla="*/ 10077696 h 12"/>
                  <a:gd name="T16" fmla="*/ 20155390 w 38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"/>
                  <a:gd name="T28" fmla="*/ 0 h 12"/>
                  <a:gd name="T29" fmla="*/ 38 w 38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" h="12">
                    <a:moveTo>
                      <a:pt x="2" y="0"/>
                    </a:moveTo>
                    <a:lnTo>
                      <a:pt x="37" y="0"/>
                    </a:lnTo>
                    <a:cubicBezTo>
                      <a:pt x="38" y="0"/>
                      <a:pt x="38" y="0"/>
                      <a:pt x="38" y="1"/>
                    </a:cubicBezTo>
                    <a:lnTo>
                      <a:pt x="38" y="11"/>
                    </a:lnTo>
                    <a:cubicBezTo>
                      <a:pt x="38" y="11"/>
                      <a:pt x="38" y="12"/>
                      <a:pt x="37" y="12"/>
                    </a:cubicBezTo>
                    <a:lnTo>
                      <a:pt x="2" y="12"/>
                    </a:lnTo>
                    <a:cubicBezTo>
                      <a:pt x="1" y="12"/>
                      <a:pt x="0" y="11"/>
                      <a:pt x="0" y="11"/>
                    </a:cubicBezTo>
                    <a:lnTo>
                      <a:pt x="0" y="1"/>
                    </a:ln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97" name="Oval 23"/>
              <p:cNvSpPr>
                <a:spLocks noChangeArrowheads="1"/>
              </p:cNvSpPr>
              <p:nvPr/>
            </p:nvSpPr>
            <p:spPr bwMode="auto">
              <a:xfrm>
                <a:off x="2309" y="1825"/>
                <a:ext cx="42" cy="48"/>
              </a:xfrm>
              <a:prstGeom prst="ellipse">
                <a:avLst/>
              </a:prstGeom>
              <a:solidFill>
                <a:srgbClr val="968165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098" name="Oval 24"/>
              <p:cNvSpPr>
                <a:spLocks noChangeArrowheads="1"/>
              </p:cNvSpPr>
              <p:nvPr/>
            </p:nvSpPr>
            <p:spPr bwMode="auto">
              <a:xfrm>
                <a:off x="2309" y="1825"/>
                <a:ext cx="48" cy="36"/>
              </a:xfrm>
              <a:prstGeom prst="ellipse">
                <a:avLst/>
              </a:pr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099" name="Oval 25"/>
              <p:cNvSpPr>
                <a:spLocks noChangeArrowheads="1"/>
              </p:cNvSpPr>
              <p:nvPr/>
            </p:nvSpPr>
            <p:spPr bwMode="auto">
              <a:xfrm>
                <a:off x="2309" y="1825"/>
                <a:ext cx="48" cy="30"/>
              </a:xfrm>
              <a:prstGeom prst="ellipse">
                <a:avLst/>
              </a:prstGeom>
              <a:solidFill>
                <a:srgbClr val="968165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00" name="Freeform 26"/>
              <p:cNvSpPr>
                <a:spLocks/>
              </p:cNvSpPr>
              <p:nvPr/>
            </p:nvSpPr>
            <p:spPr bwMode="auto">
              <a:xfrm>
                <a:off x="1913" y="1525"/>
                <a:ext cx="300" cy="120"/>
              </a:xfrm>
              <a:custGeom>
                <a:avLst/>
                <a:gdLst>
                  <a:gd name="T0" fmla="*/ 503884454 w 50"/>
                  <a:gd name="T1" fmla="*/ 0 h 20"/>
                  <a:gd name="T2" fmla="*/ 503884454 w 50"/>
                  <a:gd name="T3" fmla="*/ 201553747 h 20"/>
                  <a:gd name="T4" fmla="*/ 0 w 50"/>
                  <a:gd name="T5" fmla="*/ 201553747 h 20"/>
                  <a:gd name="T6" fmla="*/ 282175306 w 50"/>
                  <a:gd name="T7" fmla="*/ 0 h 20"/>
                  <a:gd name="T8" fmla="*/ 503884454 w 50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20"/>
                  <a:gd name="T17" fmla="*/ 50 w 5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20">
                    <a:moveTo>
                      <a:pt x="50" y="0"/>
                    </a:moveTo>
                    <a:lnTo>
                      <a:pt x="50" y="20"/>
                    </a:lnTo>
                    <a:lnTo>
                      <a:pt x="0" y="20"/>
                    </a:lnTo>
                    <a:cubicBezTo>
                      <a:pt x="10" y="10"/>
                      <a:pt x="14" y="2"/>
                      <a:pt x="28" y="0"/>
                    </a:cubicBezTo>
                    <a:lnTo>
                      <a:pt x="50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01" name="Freeform 27"/>
              <p:cNvSpPr>
                <a:spLocks/>
              </p:cNvSpPr>
              <p:nvPr/>
            </p:nvSpPr>
            <p:spPr bwMode="auto">
              <a:xfrm>
                <a:off x="1913" y="1525"/>
                <a:ext cx="300" cy="120"/>
              </a:xfrm>
              <a:custGeom>
                <a:avLst/>
                <a:gdLst>
                  <a:gd name="T0" fmla="*/ 503884454 w 50"/>
                  <a:gd name="T1" fmla="*/ 0 h 20"/>
                  <a:gd name="T2" fmla="*/ 503884454 w 50"/>
                  <a:gd name="T3" fmla="*/ 201553747 h 20"/>
                  <a:gd name="T4" fmla="*/ 0 w 50"/>
                  <a:gd name="T5" fmla="*/ 201553747 h 20"/>
                  <a:gd name="T6" fmla="*/ 282175306 w 50"/>
                  <a:gd name="T7" fmla="*/ 0 h 20"/>
                  <a:gd name="T8" fmla="*/ 503884454 w 50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20"/>
                  <a:gd name="T17" fmla="*/ 50 w 5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20">
                    <a:moveTo>
                      <a:pt x="50" y="0"/>
                    </a:moveTo>
                    <a:lnTo>
                      <a:pt x="50" y="20"/>
                    </a:lnTo>
                    <a:lnTo>
                      <a:pt x="0" y="20"/>
                    </a:lnTo>
                    <a:cubicBezTo>
                      <a:pt x="9" y="11"/>
                      <a:pt x="14" y="2"/>
                      <a:pt x="28" y="0"/>
                    </a:cubicBezTo>
                    <a:lnTo>
                      <a:pt x="5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02" name="Freeform 28"/>
              <p:cNvSpPr>
                <a:spLocks/>
              </p:cNvSpPr>
              <p:nvPr/>
            </p:nvSpPr>
            <p:spPr bwMode="auto">
              <a:xfrm>
                <a:off x="1913" y="1591"/>
                <a:ext cx="126" cy="54"/>
              </a:xfrm>
              <a:custGeom>
                <a:avLst/>
                <a:gdLst>
                  <a:gd name="T0" fmla="*/ 0 w 21"/>
                  <a:gd name="T1" fmla="*/ 90699250 h 9"/>
                  <a:gd name="T2" fmla="*/ 80621563 w 21"/>
                  <a:gd name="T3" fmla="*/ 90699250 h 9"/>
                  <a:gd name="T4" fmla="*/ 80621563 w 21"/>
                  <a:gd name="T5" fmla="*/ 50388435 h 9"/>
                  <a:gd name="T6" fmla="*/ 120932260 w 21"/>
                  <a:gd name="T7" fmla="*/ 50388435 h 9"/>
                  <a:gd name="T8" fmla="*/ 191476202 w 21"/>
                  <a:gd name="T9" fmla="*/ 90699250 h 9"/>
                  <a:gd name="T10" fmla="*/ 211631443 w 21"/>
                  <a:gd name="T11" fmla="*/ 90699250 h 9"/>
                  <a:gd name="T12" fmla="*/ 141087645 w 21"/>
                  <a:gd name="T13" fmla="*/ 50388435 h 9"/>
                  <a:gd name="T14" fmla="*/ 141087645 w 21"/>
                  <a:gd name="T15" fmla="*/ 50388435 h 9"/>
                  <a:gd name="T16" fmla="*/ 141087645 w 21"/>
                  <a:gd name="T17" fmla="*/ 10077695 h 9"/>
                  <a:gd name="T18" fmla="*/ 80621563 w 21"/>
                  <a:gd name="T19" fmla="*/ 10077695 h 9"/>
                  <a:gd name="T20" fmla="*/ 80621563 w 21"/>
                  <a:gd name="T21" fmla="*/ 0 h 9"/>
                  <a:gd name="T22" fmla="*/ 50388486 w 21"/>
                  <a:gd name="T23" fmla="*/ 0 h 9"/>
                  <a:gd name="T24" fmla="*/ 50388486 w 21"/>
                  <a:gd name="T25" fmla="*/ 30233063 h 9"/>
                  <a:gd name="T26" fmla="*/ 0 w 21"/>
                  <a:gd name="T27" fmla="*/ 90699250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1"/>
                  <a:gd name="T43" fmla="*/ 0 h 9"/>
                  <a:gd name="T44" fmla="*/ 21 w 21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1" h="9">
                    <a:moveTo>
                      <a:pt x="0" y="9"/>
                    </a:moveTo>
                    <a:lnTo>
                      <a:pt x="8" y="9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9" y="9"/>
                    </a:lnTo>
                    <a:lnTo>
                      <a:pt x="21" y="9"/>
                    </a:lnTo>
                    <a:lnTo>
                      <a:pt x="14" y="5"/>
                    </a:lnTo>
                    <a:lnTo>
                      <a:pt x="14" y="1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2328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03" name="Freeform 29"/>
              <p:cNvSpPr>
                <a:spLocks/>
              </p:cNvSpPr>
              <p:nvPr/>
            </p:nvSpPr>
            <p:spPr bwMode="auto">
              <a:xfrm>
                <a:off x="1913" y="1591"/>
                <a:ext cx="126" cy="54"/>
              </a:xfrm>
              <a:custGeom>
                <a:avLst/>
                <a:gdLst>
                  <a:gd name="T0" fmla="*/ 0 w 21"/>
                  <a:gd name="T1" fmla="*/ 90699250 h 9"/>
                  <a:gd name="T2" fmla="*/ 80621563 w 21"/>
                  <a:gd name="T3" fmla="*/ 90699250 h 9"/>
                  <a:gd name="T4" fmla="*/ 80621563 w 21"/>
                  <a:gd name="T5" fmla="*/ 50388435 h 9"/>
                  <a:gd name="T6" fmla="*/ 120932260 w 21"/>
                  <a:gd name="T7" fmla="*/ 50388435 h 9"/>
                  <a:gd name="T8" fmla="*/ 191476202 w 21"/>
                  <a:gd name="T9" fmla="*/ 90699250 h 9"/>
                  <a:gd name="T10" fmla="*/ 211631443 w 21"/>
                  <a:gd name="T11" fmla="*/ 90699250 h 9"/>
                  <a:gd name="T12" fmla="*/ 141087645 w 21"/>
                  <a:gd name="T13" fmla="*/ 50388435 h 9"/>
                  <a:gd name="T14" fmla="*/ 141087645 w 21"/>
                  <a:gd name="T15" fmla="*/ 50388435 h 9"/>
                  <a:gd name="T16" fmla="*/ 141087645 w 21"/>
                  <a:gd name="T17" fmla="*/ 10077695 h 9"/>
                  <a:gd name="T18" fmla="*/ 80621563 w 21"/>
                  <a:gd name="T19" fmla="*/ 10077695 h 9"/>
                  <a:gd name="T20" fmla="*/ 80621563 w 21"/>
                  <a:gd name="T21" fmla="*/ 0 h 9"/>
                  <a:gd name="T22" fmla="*/ 50388486 w 21"/>
                  <a:gd name="T23" fmla="*/ 0 h 9"/>
                  <a:gd name="T24" fmla="*/ 50388486 w 21"/>
                  <a:gd name="T25" fmla="*/ 30233063 h 9"/>
                  <a:gd name="T26" fmla="*/ 0 w 21"/>
                  <a:gd name="T27" fmla="*/ 90699250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1"/>
                  <a:gd name="T43" fmla="*/ 0 h 9"/>
                  <a:gd name="T44" fmla="*/ 21 w 21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1" h="9">
                    <a:moveTo>
                      <a:pt x="0" y="9"/>
                    </a:moveTo>
                    <a:lnTo>
                      <a:pt x="8" y="9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9" y="9"/>
                    </a:lnTo>
                    <a:lnTo>
                      <a:pt x="21" y="9"/>
                    </a:lnTo>
                    <a:lnTo>
                      <a:pt x="14" y="5"/>
                    </a:lnTo>
                    <a:lnTo>
                      <a:pt x="14" y="1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23282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04" name="Rectangle 30"/>
              <p:cNvSpPr>
                <a:spLocks noChangeArrowheads="1"/>
              </p:cNvSpPr>
              <p:nvPr/>
            </p:nvSpPr>
            <p:spPr bwMode="auto">
              <a:xfrm>
                <a:off x="2171" y="1687"/>
                <a:ext cx="42" cy="12"/>
              </a:xfrm>
              <a:prstGeom prst="rect">
                <a:avLst/>
              </a:prstGeom>
              <a:solidFill>
                <a:srgbClr val="2328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05" name="Rectangle 31"/>
              <p:cNvSpPr>
                <a:spLocks noChangeArrowheads="1"/>
              </p:cNvSpPr>
              <p:nvPr/>
            </p:nvSpPr>
            <p:spPr bwMode="auto">
              <a:xfrm>
                <a:off x="2171" y="1687"/>
                <a:ext cx="42" cy="12"/>
              </a:xfrm>
              <a:prstGeom prst="rect">
                <a:avLst/>
              </a:prstGeom>
              <a:noFill/>
              <a:ln w="0">
                <a:solidFill>
                  <a:srgbClr val="23282B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06" name="Freeform 32"/>
              <p:cNvSpPr>
                <a:spLocks/>
              </p:cNvSpPr>
              <p:nvPr/>
            </p:nvSpPr>
            <p:spPr bwMode="auto">
              <a:xfrm>
                <a:off x="1823" y="1765"/>
                <a:ext cx="1122" cy="102"/>
              </a:xfrm>
              <a:custGeom>
                <a:avLst/>
                <a:gdLst>
                  <a:gd name="T0" fmla="*/ 80621566 w 187"/>
                  <a:gd name="T1" fmla="*/ 171320611 h 17"/>
                  <a:gd name="T2" fmla="*/ 30233090 w 187"/>
                  <a:gd name="T3" fmla="*/ 171320611 h 17"/>
                  <a:gd name="T4" fmla="*/ 0 w 187"/>
                  <a:gd name="T5" fmla="*/ 151165420 h 17"/>
                  <a:gd name="T6" fmla="*/ 0 w 187"/>
                  <a:gd name="T7" fmla="*/ 80621556 h 17"/>
                  <a:gd name="T8" fmla="*/ 10077696 w 187"/>
                  <a:gd name="T9" fmla="*/ 70543816 h 17"/>
                  <a:gd name="T10" fmla="*/ 60466180 w 187"/>
                  <a:gd name="T11" fmla="*/ 60466125 h 17"/>
                  <a:gd name="T12" fmla="*/ 60466180 w 187"/>
                  <a:gd name="T13" fmla="*/ 30233062 h 17"/>
                  <a:gd name="T14" fmla="*/ 705438682 w 187"/>
                  <a:gd name="T15" fmla="*/ 30233062 h 17"/>
                  <a:gd name="T16" fmla="*/ 755826377 w 187"/>
                  <a:gd name="T17" fmla="*/ 0 h 17"/>
                  <a:gd name="T18" fmla="*/ 1884527769 w 187"/>
                  <a:gd name="T19" fmla="*/ 0 h 17"/>
                  <a:gd name="T20" fmla="*/ 1884527769 w 187"/>
                  <a:gd name="T21" fmla="*/ 30233062 h 17"/>
                  <a:gd name="T22" fmla="*/ 755826377 w 187"/>
                  <a:gd name="T23" fmla="*/ 30233062 h 17"/>
                  <a:gd name="T24" fmla="*/ 705438682 w 187"/>
                  <a:gd name="T25" fmla="*/ 60466125 h 17"/>
                  <a:gd name="T26" fmla="*/ 90699258 w 187"/>
                  <a:gd name="T27" fmla="*/ 60466125 h 17"/>
                  <a:gd name="T28" fmla="*/ 80621566 w 187"/>
                  <a:gd name="T29" fmla="*/ 70543816 h 17"/>
                  <a:gd name="T30" fmla="*/ 80621566 w 187"/>
                  <a:gd name="T31" fmla="*/ 171320611 h 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7"/>
                  <a:gd name="T49" fmla="*/ 0 h 17"/>
                  <a:gd name="T50" fmla="*/ 187 w 187"/>
                  <a:gd name="T51" fmla="*/ 17 h 1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7" h="17">
                    <a:moveTo>
                      <a:pt x="8" y="17"/>
                    </a:moveTo>
                    <a:lnTo>
                      <a:pt x="3" y="17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70" y="3"/>
                    </a:lnTo>
                    <a:lnTo>
                      <a:pt x="75" y="0"/>
                    </a:lnTo>
                    <a:lnTo>
                      <a:pt x="187" y="0"/>
                    </a:lnTo>
                    <a:lnTo>
                      <a:pt x="187" y="3"/>
                    </a:lnTo>
                    <a:lnTo>
                      <a:pt x="75" y="3"/>
                    </a:lnTo>
                    <a:lnTo>
                      <a:pt x="70" y="6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8" y="17"/>
                    </a:lnTo>
                  </a:path>
                </a:pathLst>
              </a:custGeom>
              <a:solidFill>
                <a:srgbClr val="2328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07" name="Oval 33"/>
              <p:cNvSpPr>
                <a:spLocks noChangeArrowheads="1"/>
              </p:cNvSpPr>
              <p:nvPr/>
            </p:nvSpPr>
            <p:spPr bwMode="auto">
              <a:xfrm>
                <a:off x="2675" y="1861"/>
                <a:ext cx="126" cy="126"/>
              </a:xfrm>
              <a:prstGeom prst="ellipse">
                <a:avLst/>
              </a:prstGeom>
              <a:solidFill>
                <a:srgbClr val="504C4B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08" name="Freeform 34"/>
              <p:cNvSpPr>
                <a:spLocks/>
              </p:cNvSpPr>
              <p:nvPr/>
            </p:nvSpPr>
            <p:spPr bwMode="auto">
              <a:xfrm>
                <a:off x="2615" y="1801"/>
                <a:ext cx="246" cy="246"/>
              </a:xfrm>
              <a:custGeom>
                <a:avLst/>
                <a:gdLst>
                  <a:gd name="T0" fmla="*/ 413185190 w 41"/>
                  <a:gd name="T1" fmla="*/ 211631441 h 41"/>
                  <a:gd name="T2" fmla="*/ 201553749 w 41"/>
                  <a:gd name="T3" fmla="*/ 0 h 41"/>
                  <a:gd name="T4" fmla="*/ 0 w 41"/>
                  <a:gd name="T5" fmla="*/ 211631441 h 41"/>
                  <a:gd name="T6" fmla="*/ 201553749 w 41"/>
                  <a:gd name="T7" fmla="*/ 413185190 h 41"/>
                  <a:gd name="T8" fmla="*/ 413185190 w 41"/>
                  <a:gd name="T9" fmla="*/ 211631441 h 41"/>
                  <a:gd name="T10" fmla="*/ 393029710 w 41"/>
                  <a:gd name="T11" fmla="*/ 211631441 h 41"/>
                  <a:gd name="T12" fmla="*/ 201553749 w 41"/>
                  <a:gd name="T13" fmla="*/ 393029710 h 41"/>
                  <a:gd name="T14" fmla="*/ 20155390 w 41"/>
                  <a:gd name="T15" fmla="*/ 211631441 h 41"/>
                  <a:gd name="T16" fmla="*/ 201553749 w 41"/>
                  <a:gd name="T17" fmla="*/ 20155390 h 41"/>
                  <a:gd name="T18" fmla="*/ 393029710 w 41"/>
                  <a:gd name="T19" fmla="*/ 211631441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1"/>
                  <a:gd name="T31" fmla="*/ 0 h 41"/>
                  <a:gd name="T32" fmla="*/ 41 w 41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1" h="41">
                    <a:moveTo>
                      <a:pt x="41" y="21"/>
                    </a:moveTo>
                    <a:cubicBezTo>
                      <a:pt x="41" y="9"/>
                      <a:pt x="32" y="0"/>
                      <a:pt x="20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2"/>
                      <a:pt x="9" y="41"/>
                      <a:pt x="20" y="41"/>
                    </a:cubicBezTo>
                    <a:cubicBezTo>
                      <a:pt x="32" y="41"/>
                      <a:pt x="41" y="32"/>
                      <a:pt x="41" y="21"/>
                    </a:cubicBezTo>
                    <a:moveTo>
                      <a:pt x="39" y="21"/>
                    </a:moveTo>
                    <a:cubicBezTo>
                      <a:pt x="39" y="31"/>
                      <a:pt x="31" y="39"/>
                      <a:pt x="20" y="39"/>
                    </a:cubicBezTo>
                    <a:cubicBezTo>
                      <a:pt x="10" y="39"/>
                      <a:pt x="2" y="31"/>
                      <a:pt x="2" y="21"/>
                    </a:cubicBezTo>
                    <a:cubicBezTo>
                      <a:pt x="2" y="11"/>
                      <a:pt x="10" y="2"/>
                      <a:pt x="20" y="2"/>
                    </a:cubicBezTo>
                    <a:cubicBezTo>
                      <a:pt x="31" y="2"/>
                      <a:pt x="39" y="11"/>
                      <a:pt x="39" y="21"/>
                    </a:cubicBezTo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09" name="Freeform 35"/>
              <p:cNvSpPr>
                <a:spLocks/>
              </p:cNvSpPr>
              <p:nvPr/>
            </p:nvSpPr>
            <p:spPr bwMode="auto">
              <a:xfrm>
                <a:off x="2621" y="1807"/>
                <a:ext cx="234" cy="234"/>
              </a:xfrm>
              <a:custGeom>
                <a:avLst/>
                <a:gdLst>
                  <a:gd name="T0" fmla="*/ 393029702 w 39"/>
                  <a:gd name="T1" fmla="*/ 201553745 h 39"/>
                  <a:gd name="T2" fmla="*/ 191476005 w 39"/>
                  <a:gd name="T3" fmla="*/ 0 h 39"/>
                  <a:gd name="T4" fmla="*/ 0 w 39"/>
                  <a:gd name="T5" fmla="*/ 201553745 h 39"/>
                  <a:gd name="T6" fmla="*/ 191476005 w 39"/>
                  <a:gd name="T7" fmla="*/ 393029702 h 39"/>
                  <a:gd name="T8" fmla="*/ 393029702 w 39"/>
                  <a:gd name="T9" fmla="*/ 201553745 h 39"/>
                  <a:gd name="T10" fmla="*/ 372874318 w 39"/>
                  <a:gd name="T11" fmla="*/ 201553745 h 39"/>
                  <a:gd name="T12" fmla="*/ 191476005 w 39"/>
                  <a:gd name="T13" fmla="*/ 372874318 h 39"/>
                  <a:gd name="T14" fmla="*/ 20155390 w 39"/>
                  <a:gd name="T15" fmla="*/ 201553745 h 39"/>
                  <a:gd name="T16" fmla="*/ 191476005 w 39"/>
                  <a:gd name="T17" fmla="*/ 20155390 h 39"/>
                  <a:gd name="T18" fmla="*/ 372874318 w 39"/>
                  <a:gd name="T19" fmla="*/ 201553745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39"/>
                  <a:gd name="T32" fmla="*/ 39 w 39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39">
                    <a:moveTo>
                      <a:pt x="39" y="20"/>
                    </a:moveTo>
                    <a:cubicBezTo>
                      <a:pt x="39" y="9"/>
                      <a:pt x="30" y="0"/>
                      <a:pt x="19" y="0"/>
                    </a:cubicBezTo>
                    <a:cubicBezTo>
                      <a:pt x="8" y="0"/>
                      <a:pt x="0" y="9"/>
                      <a:pt x="0" y="20"/>
                    </a:cubicBezTo>
                    <a:cubicBezTo>
                      <a:pt x="0" y="31"/>
                      <a:pt x="8" y="39"/>
                      <a:pt x="19" y="39"/>
                    </a:cubicBezTo>
                    <a:cubicBezTo>
                      <a:pt x="30" y="39"/>
                      <a:pt x="39" y="31"/>
                      <a:pt x="39" y="20"/>
                    </a:cubicBezTo>
                    <a:moveTo>
                      <a:pt x="37" y="20"/>
                    </a:moveTo>
                    <a:cubicBezTo>
                      <a:pt x="37" y="29"/>
                      <a:pt x="29" y="37"/>
                      <a:pt x="19" y="37"/>
                    </a:cubicBezTo>
                    <a:cubicBezTo>
                      <a:pt x="10" y="37"/>
                      <a:pt x="2" y="29"/>
                      <a:pt x="2" y="20"/>
                    </a:cubicBezTo>
                    <a:cubicBezTo>
                      <a:pt x="2" y="10"/>
                      <a:pt x="10" y="2"/>
                      <a:pt x="19" y="2"/>
                    </a:cubicBezTo>
                    <a:cubicBezTo>
                      <a:pt x="29" y="2"/>
                      <a:pt x="37" y="10"/>
                      <a:pt x="37" y="20"/>
                    </a:cubicBezTo>
                  </a:path>
                </a:pathLst>
              </a:custGeom>
              <a:solidFill>
                <a:srgbClr val="332F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10" name="Freeform 36"/>
              <p:cNvSpPr>
                <a:spLocks/>
              </p:cNvSpPr>
              <p:nvPr/>
            </p:nvSpPr>
            <p:spPr bwMode="auto">
              <a:xfrm>
                <a:off x="2627" y="1813"/>
                <a:ext cx="222" cy="222"/>
              </a:xfrm>
              <a:custGeom>
                <a:avLst/>
                <a:gdLst>
                  <a:gd name="T0" fmla="*/ 372874310 w 37"/>
                  <a:gd name="T1" fmla="*/ 191476001 h 37"/>
                  <a:gd name="T2" fmla="*/ 181398309 w 37"/>
                  <a:gd name="T3" fmla="*/ 0 h 37"/>
                  <a:gd name="T4" fmla="*/ 0 w 37"/>
                  <a:gd name="T5" fmla="*/ 191476001 h 37"/>
                  <a:gd name="T6" fmla="*/ 181398309 w 37"/>
                  <a:gd name="T7" fmla="*/ 372874310 h 37"/>
                  <a:gd name="T8" fmla="*/ 372874310 w 37"/>
                  <a:gd name="T9" fmla="*/ 191476001 h 37"/>
                  <a:gd name="T10" fmla="*/ 352718927 w 37"/>
                  <a:gd name="T11" fmla="*/ 191476001 h 37"/>
                  <a:gd name="T12" fmla="*/ 181398309 w 37"/>
                  <a:gd name="T13" fmla="*/ 352718927 h 37"/>
                  <a:gd name="T14" fmla="*/ 20155390 w 37"/>
                  <a:gd name="T15" fmla="*/ 191476001 h 37"/>
                  <a:gd name="T16" fmla="*/ 181398309 w 37"/>
                  <a:gd name="T17" fmla="*/ 20155390 h 37"/>
                  <a:gd name="T18" fmla="*/ 352718927 w 37"/>
                  <a:gd name="T19" fmla="*/ 191476001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"/>
                  <a:gd name="T31" fmla="*/ 0 h 37"/>
                  <a:gd name="T32" fmla="*/ 37 w 37"/>
                  <a:gd name="T33" fmla="*/ 37 h 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" h="37">
                    <a:moveTo>
                      <a:pt x="37" y="19"/>
                    </a:moveTo>
                    <a:cubicBezTo>
                      <a:pt x="37" y="9"/>
                      <a:pt x="29" y="0"/>
                      <a:pt x="18" y="0"/>
                    </a:cubicBezTo>
                    <a:cubicBezTo>
                      <a:pt x="8" y="0"/>
                      <a:pt x="0" y="9"/>
                      <a:pt x="0" y="19"/>
                    </a:cubicBezTo>
                    <a:cubicBezTo>
                      <a:pt x="0" y="29"/>
                      <a:pt x="8" y="37"/>
                      <a:pt x="18" y="37"/>
                    </a:cubicBezTo>
                    <a:cubicBezTo>
                      <a:pt x="29" y="37"/>
                      <a:pt x="37" y="29"/>
                      <a:pt x="37" y="19"/>
                    </a:cubicBezTo>
                    <a:moveTo>
                      <a:pt x="35" y="19"/>
                    </a:moveTo>
                    <a:cubicBezTo>
                      <a:pt x="35" y="28"/>
                      <a:pt x="27" y="35"/>
                      <a:pt x="18" y="35"/>
                    </a:cubicBezTo>
                    <a:cubicBezTo>
                      <a:pt x="9" y="35"/>
                      <a:pt x="2" y="28"/>
                      <a:pt x="2" y="19"/>
                    </a:cubicBezTo>
                    <a:cubicBezTo>
                      <a:pt x="2" y="10"/>
                      <a:pt x="9" y="2"/>
                      <a:pt x="18" y="2"/>
                    </a:cubicBezTo>
                    <a:cubicBezTo>
                      <a:pt x="27" y="2"/>
                      <a:pt x="35" y="10"/>
                      <a:pt x="35" y="19"/>
                    </a:cubicBezTo>
                  </a:path>
                </a:pathLst>
              </a:custGeom>
              <a:solidFill>
                <a:srgbClr val="3D3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11" name="Freeform 37"/>
              <p:cNvSpPr>
                <a:spLocks/>
              </p:cNvSpPr>
              <p:nvPr/>
            </p:nvSpPr>
            <p:spPr bwMode="auto">
              <a:xfrm>
                <a:off x="2633" y="1819"/>
                <a:ext cx="210" cy="210"/>
              </a:xfrm>
              <a:custGeom>
                <a:avLst/>
                <a:gdLst>
                  <a:gd name="T0" fmla="*/ 352718918 w 35"/>
                  <a:gd name="T1" fmla="*/ 181398305 h 35"/>
                  <a:gd name="T2" fmla="*/ 171320613 w 35"/>
                  <a:gd name="T3" fmla="*/ 0 h 35"/>
                  <a:gd name="T4" fmla="*/ 0 w 35"/>
                  <a:gd name="T5" fmla="*/ 181398305 h 35"/>
                  <a:gd name="T6" fmla="*/ 171320613 w 35"/>
                  <a:gd name="T7" fmla="*/ 352718918 h 35"/>
                  <a:gd name="T8" fmla="*/ 352718918 w 35"/>
                  <a:gd name="T9" fmla="*/ 181398305 h 35"/>
                  <a:gd name="T10" fmla="*/ 332563535 w 35"/>
                  <a:gd name="T11" fmla="*/ 181398305 h 35"/>
                  <a:gd name="T12" fmla="*/ 171320613 w 35"/>
                  <a:gd name="T13" fmla="*/ 332563535 h 35"/>
                  <a:gd name="T14" fmla="*/ 20155389 w 35"/>
                  <a:gd name="T15" fmla="*/ 181398305 h 35"/>
                  <a:gd name="T16" fmla="*/ 171320613 w 35"/>
                  <a:gd name="T17" fmla="*/ 20155389 h 35"/>
                  <a:gd name="T18" fmla="*/ 332563535 w 35"/>
                  <a:gd name="T19" fmla="*/ 181398305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"/>
                  <a:gd name="T31" fmla="*/ 0 h 35"/>
                  <a:gd name="T32" fmla="*/ 35 w 35"/>
                  <a:gd name="T33" fmla="*/ 35 h 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" h="35">
                    <a:moveTo>
                      <a:pt x="35" y="18"/>
                    </a:moveTo>
                    <a:cubicBezTo>
                      <a:pt x="35" y="8"/>
                      <a:pt x="27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27"/>
                      <a:pt x="8" y="35"/>
                      <a:pt x="17" y="35"/>
                    </a:cubicBezTo>
                    <a:cubicBezTo>
                      <a:pt x="27" y="35"/>
                      <a:pt x="35" y="27"/>
                      <a:pt x="35" y="18"/>
                    </a:cubicBezTo>
                    <a:moveTo>
                      <a:pt x="33" y="18"/>
                    </a:moveTo>
                    <a:cubicBezTo>
                      <a:pt x="33" y="26"/>
                      <a:pt x="26" y="33"/>
                      <a:pt x="17" y="33"/>
                    </a:cubicBezTo>
                    <a:cubicBezTo>
                      <a:pt x="9" y="33"/>
                      <a:pt x="2" y="26"/>
                      <a:pt x="2" y="18"/>
                    </a:cubicBezTo>
                    <a:cubicBezTo>
                      <a:pt x="2" y="9"/>
                      <a:pt x="9" y="2"/>
                      <a:pt x="17" y="2"/>
                    </a:cubicBezTo>
                    <a:cubicBezTo>
                      <a:pt x="26" y="2"/>
                      <a:pt x="33" y="9"/>
                      <a:pt x="33" y="18"/>
                    </a:cubicBezTo>
                  </a:path>
                </a:pathLst>
              </a:custGeom>
              <a:solidFill>
                <a:srgbClr val="464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12" name="Freeform 38"/>
              <p:cNvSpPr>
                <a:spLocks/>
              </p:cNvSpPr>
              <p:nvPr/>
            </p:nvSpPr>
            <p:spPr bwMode="auto">
              <a:xfrm>
                <a:off x="2639" y="1825"/>
                <a:ext cx="198" cy="198"/>
              </a:xfrm>
              <a:custGeom>
                <a:avLst/>
                <a:gdLst>
                  <a:gd name="T0" fmla="*/ 332563526 w 33"/>
                  <a:gd name="T1" fmla="*/ 171320609 h 33"/>
                  <a:gd name="T2" fmla="*/ 161242917 w 33"/>
                  <a:gd name="T3" fmla="*/ 0 h 33"/>
                  <a:gd name="T4" fmla="*/ 0 w 33"/>
                  <a:gd name="T5" fmla="*/ 171320609 h 33"/>
                  <a:gd name="T6" fmla="*/ 161242917 w 33"/>
                  <a:gd name="T7" fmla="*/ 332563526 h 33"/>
                  <a:gd name="T8" fmla="*/ 332563526 w 33"/>
                  <a:gd name="T9" fmla="*/ 171320609 h 33"/>
                  <a:gd name="T10" fmla="*/ 312408144 w 33"/>
                  <a:gd name="T11" fmla="*/ 171320609 h 33"/>
                  <a:gd name="T12" fmla="*/ 161242917 w 33"/>
                  <a:gd name="T13" fmla="*/ 312408144 h 33"/>
                  <a:gd name="T14" fmla="*/ 20155389 w 33"/>
                  <a:gd name="T15" fmla="*/ 171320609 h 33"/>
                  <a:gd name="T16" fmla="*/ 161242917 w 33"/>
                  <a:gd name="T17" fmla="*/ 20155389 h 33"/>
                  <a:gd name="T18" fmla="*/ 312408144 w 33"/>
                  <a:gd name="T19" fmla="*/ 171320609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33"/>
                  <a:gd name="T32" fmla="*/ 33 w 33"/>
                  <a:gd name="T33" fmla="*/ 33 h 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33">
                    <a:moveTo>
                      <a:pt x="33" y="17"/>
                    </a:moveTo>
                    <a:cubicBezTo>
                      <a:pt x="33" y="8"/>
                      <a:pt x="25" y="0"/>
                      <a:pt x="16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6"/>
                      <a:pt x="7" y="33"/>
                      <a:pt x="16" y="33"/>
                    </a:cubicBezTo>
                    <a:cubicBezTo>
                      <a:pt x="25" y="33"/>
                      <a:pt x="33" y="26"/>
                      <a:pt x="33" y="17"/>
                    </a:cubicBezTo>
                    <a:moveTo>
                      <a:pt x="31" y="17"/>
                    </a:moveTo>
                    <a:cubicBezTo>
                      <a:pt x="31" y="25"/>
                      <a:pt x="24" y="31"/>
                      <a:pt x="16" y="31"/>
                    </a:cubicBezTo>
                    <a:cubicBezTo>
                      <a:pt x="8" y="31"/>
                      <a:pt x="2" y="25"/>
                      <a:pt x="2" y="17"/>
                    </a:cubicBezTo>
                    <a:cubicBezTo>
                      <a:pt x="2" y="9"/>
                      <a:pt x="8" y="2"/>
                      <a:pt x="16" y="2"/>
                    </a:cubicBezTo>
                    <a:cubicBezTo>
                      <a:pt x="24" y="2"/>
                      <a:pt x="31" y="9"/>
                      <a:pt x="31" y="17"/>
                    </a:cubicBezTo>
                  </a:path>
                </a:pathLst>
              </a:custGeom>
              <a:solidFill>
                <a:srgbClr val="534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13" name="Freeform 39"/>
              <p:cNvSpPr>
                <a:spLocks/>
              </p:cNvSpPr>
              <p:nvPr/>
            </p:nvSpPr>
            <p:spPr bwMode="auto">
              <a:xfrm>
                <a:off x="2645" y="1831"/>
                <a:ext cx="186" cy="186"/>
              </a:xfrm>
              <a:custGeom>
                <a:avLst/>
                <a:gdLst>
                  <a:gd name="T0" fmla="*/ 312408595 w 31"/>
                  <a:gd name="T1" fmla="*/ 161243144 h 31"/>
                  <a:gd name="T2" fmla="*/ 151165451 w 31"/>
                  <a:gd name="T3" fmla="*/ 0 h 31"/>
                  <a:gd name="T4" fmla="*/ 0 w 31"/>
                  <a:gd name="T5" fmla="*/ 161243144 h 31"/>
                  <a:gd name="T6" fmla="*/ 151165451 w 31"/>
                  <a:gd name="T7" fmla="*/ 312408595 h 31"/>
                  <a:gd name="T8" fmla="*/ 312408595 w 31"/>
                  <a:gd name="T9" fmla="*/ 161243144 h 31"/>
                  <a:gd name="T10" fmla="*/ 292253208 w 31"/>
                  <a:gd name="T11" fmla="*/ 161243144 h 31"/>
                  <a:gd name="T12" fmla="*/ 151165451 w 31"/>
                  <a:gd name="T13" fmla="*/ 292253208 h 31"/>
                  <a:gd name="T14" fmla="*/ 20155393 w 31"/>
                  <a:gd name="T15" fmla="*/ 161243144 h 31"/>
                  <a:gd name="T16" fmla="*/ 151165451 w 31"/>
                  <a:gd name="T17" fmla="*/ 20155393 h 31"/>
                  <a:gd name="T18" fmla="*/ 292253208 w 31"/>
                  <a:gd name="T19" fmla="*/ 161243144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1"/>
                  <a:gd name="T31" fmla="*/ 0 h 31"/>
                  <a:gd name="T32" fmla="*/ 31 w 31"/>
                  <a:gd name="T33" fmla="*/ 31 h 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1" h="31">
                    <a:moveTo>
                      <a:pt x="31" y="16"/>
                    </a:moveTo>
                    <a:cubicBezTo>
                      <a:pt x="31" y="7"/>
                      <a:pt x="24" y="0"/>
                      <a:pt x="15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24"/>
                      <a:pt x="7" y="31"/>
                      <a:pt x="15" y="31"/>
                    </a:cubicBezTo>
                    <a:cubicBezTo>
                      <a:pt x="24" y="31"/>
                      <a:pt x="31" y="24"/>
                      <a:pt x="31" y="16"/>
                    </a:cubicBezTo>
                    <a:moveTo>
                      <a:pt x="29" y="16"/>
                    </a:moveTo>
                    <a:cubicBezTo>
                      <a:pt x="29" y="23"/>
                      <a:pt x="23" y="29"/>
                      <a:pt x="15" y="29"/>
                    </a:cubicBezTo>
                    <a:cubicBezTo>
                      <a:pt x="8" y="29"/>
                      <a:pt x="2" y="23"/>
                      <a:pt x="2" y="16"/>
                    </a:cubicBezTo>
                    <a:cubicBezTo>
                      <a:pt x="2" y="8"/>
                      <a:pt x="8" y="2"/>
                      <a:pt x="15" y="2"/>
                    </a:cubicBezTo>
                    <a:cubicBezTo>
                      <a:pt x="23" y="2"/>
                      <a:pt x="29" y="8"/>
                      <a:pt x="29" y="16"/>
                    </a:cubicBezTo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14" name="Freeform 40"/>
              <p:cNvSpPr>
                <a:spLocks/>
              </p:cNvSpPr>
              <p:nvPr/>
            </p:nvSpPr>
            <p:spPr bwMode="auto">
              <a:xfrm>
                <a:off x="2651" y="1837"/>
                <a:ext cx="174" cy="174"/>
              </a:xfrm>
              <a:custGeom>
                <a:avLst/>
                <a:gdLst>
                  <a:gd name="T0" fmla="*/ 292253011 w 29"/>
                  <a:gd name="T1" fmla="*/ 151165448 h 29"/>
                  <a:gd name="T2" fmla="*/ 141087755 w 29"/>
                  <a:gd name="T3" fmla="*/ 0 h 29"/>
                  <a:gd name="T4" fmla="*/ 0 w 29"/>
                  <a:gd name="T5" fmla="*/ 151165448 h 29"/>
                  <a:gd name="T6" fmla="*/ 141087755 w 29"/>
                  <a:gd name="T7" fmla="*/ 292253011 h 29"/>
                  <a:gd name="T8" fmla="*/ 292253011 w 29"/>
                  <a:gd name="T9" fmla="*/ 151165448 h 29"/>
                  <a:gd name="T10" fmla="*/ 272097816 w 29"/>
                  <a:gd name="T11" fmla="*/ 151165448 h 29"/>
                  <a:gd name="T12" fmla="*/ 141087755 w 29"/>
                  <a:gd name="T13" fmla="*/ 272097816 h 29"/>
                  <a:gd name="T14" fmla="*/ 20155393 w 29"/>
                  <a:gd name="T15" fmla="*/ 151165448 h 29"/>
                  <a:gd name="T16" fmla="*/ 141087755 w 29"/>
                  <a:gd name="T17" fmla="*/ 20155393 h 29"/>
                  <a:gd name="T18" fmla="*/ 272097816 w 29"/>
                  <a:gd name="T19" fmla="*/ 151165448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9"/>
                  <a:gd name="T31" fmla="*/ 0 h 29"/>
                  <a:gd name="T32" fmla="*/ 29 w 29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9" h="29">
                    <a:moveTo>
                      <a:pt x="29" y="15"/>
                    </a:moveTo>
                    <a:cubicBezTo>
                      <a:pt x="29" y="7"/>
                      <a:pt x="22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23"/>
                      <a:pt x="6" y="29"/>
                      <a:pt x="14" y="29"/>
                    </a:cubicBezTo>
                    <a:cubicBezTo>
                      <a:pt x="22" y="29"/>
                      <a:pt x="29" y="23"/>
                      <a:pt x="29" y="15"/>
                    </a:cubicBezTo>
                    <a:moveTo>
                      <a:pt x="27" y="15"/>
                    </a:moveTo>
                    <a:cubicBezTo>
                      <a:pt x="27" y="22"/>
                      <a:pt x="21" y="27"/>
                      <a:pt x="14" y="27"/>
                    </a:cubicBezTo>
                    <a:cubicBezTo>
                      <a:pt x="7" y="27"/>
                      <a:pt x="2" y="22"/>
                      <a:pt x="2" y="15"/>
                    </a:cubicBezTo>
                    <a:cubicBezTo>
                      <a:pt x="2" y="8"/>
                      <a:pt x="7" y="2"/>
                      <a:pt x="14" y="2"/>
                    </a:cubicBezTo>
                    <a:cubicBezTo>
                      <a:pt x="21" y="2"/>
                      <a:pt x="27" y="8"/>
                      <a:pt x="27" y="15"/>
                    </a:cubicBezTo>
                  </a:path>
                </a:pathLst>
              </a:custGeom>
              <a:solidFill>
                <a:srgbClr val="63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15" name="Freeform 41"/>
              <p:cNvSpPr>
                <a:spLocks/>
              </p:cNvSpPr>
              <p:nvPr/>
            </p:nvSpPr>
            <p:spPr bwMode="auto">
              <a:xfrm>
                <a:off x="2657" y="1843"/>
                <a:ext cx="162" cy="162"/>
              </a:xfrm>
              <a:custGeom>
                <a:avLst/>
                <a:gdLst>
                  <a:gd name="T0" fmla="*/ 272097619 w 27"/>
                  <a:gd name="T1" fmla="*/ 141087656 h 27"/>
                  <a:gd name="T2" fmla="*/ 131010059 w 27"/>
                  <a:gd name="T3" fmla="*/ 0 h 27"/>
                  <a:gd name="T4" fmla="*/ 0 w 27"/>
                  <a:gd name="T5" fmla="*/ 141087656 h 27"/>
                  <a:gd name="T6" fmla="*/ 131010059 w 27"/>
                  <a:gd name="T7" fmla="*/ 272097619 h 27"/>
                  <a:gd name="T8" fmla="*/ 272097619 w 27"/>
                  <a:gd name="T9" fmla="*/ 141087656 h 27"/>
                  <a:gd name="T10" fmla="*/ 251942425 w 27"/>
                  <a:gd name="T11" fmla="*/ 141087656 h 27"/>
                  <a:gd name="T12" fmla="*/ 131010059 w 27"/>
                  <a:gd name="T13" fmla="*/ 251942425 h 27"/>
                  <a:gd name="T14" fmla="*/ 20155392 w 27"/>
                  <a:gd name="T15" fmla="*/ 141087656 h 27"/>
                  <a:gd name="T16" fmla="*/ 131010059 w 27"/>
                  <a:gd name="T17" fmla="*/ 20155392 h 27"/>
                  <a:gd name="T18" fmla="*/ 251942425 w 27"/>
                  <a:gd name="T19" fmla="*/ 141087656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7"/>
                  <a:gd name="T31" fmla="*/ 0 h 27"/>
                  <a:gd name="T32" fmla="*/ 27 w 27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7" h="27">
                    <a:moveTo>
                      <a:pt x="27" y="14"/>
                    </a:moveTo>
                    <a:cubicBezTo>
                      <a:pt x="27" y="6"/>
                      <a:pt x="21" y="0"/>
                      <a:pt x="13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7"/>
                      <a:pt x="13" y="27"/>
                    </a:cubicBezTo>
                    <a:cubicBezTo>
                      <a:pt x="21" y="27"/>
                      <a:pt x="27" y="21"/>
                      <a:pt x="27" y="14"/>
                    </a:cubicBezTo>
                    <a:moveTo>
                      <a:pt x="25" y="14"/>
                    </a:moveTo>
                    <a:cubicBezTo>
                      <a:pt x="25" y="20"/>
                      <a:pt x="20" y="25"/>
                      <a:pt x="13" y="25"/>
                    </a:cubicBezTo>
                    <a:cubicBezTo>
                      <a:pt x="7" y="25"/>
                      <a:pt x="2" y="20"/>
                      <a:pt x="2" y="14"/>
                    </a:cubicBezTo>
                    <a:cubicBezTo>
                      <a:pt x="2" y="8"/>
                      <a:pt x="7" y="2"/>
                      <a:pt x="13" y="2"/>
                    </a:cubicBezTo>
                    <a:cubicBezTo>
                      <a:pt x="20" y="2"/>
                      <a:pt x="25" y="8"/>
                      <a:pt x="25" y="14"/>
                    </a:cubicBezTo>
                  </a:path>
                </a:pathLst>
              </a:custGeom>
              <a:solidFill>
                <a:srgbClr val="6C69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16" name="Freeform 42"/>
              <p:cNvSpPr>
                <a:spLocks/>
              </p:cNvSpPr>
              <p:nvPr/>
            </p:nvSpPr>
            <p:spPr bwMode="auto">
              <a:xfrm>
                <a:off x="2663" y="1849"/>
                <a:ext cx="150" cy="150"/>
              </a:xfrm>
              <a:custGeom>
                <a:avLst/>
                <a:gdLst>
                  <a:gd name="T0" fmla="*/ 251942227 w 25"/>
                  <a:gd name="T1" fmla="*/ 131009960 h 25"/>
                  <a:gd name="T2" fmla="*/ 120932363 w 25"/>
                  <a:gd name="T3" fmla="*/ 0 h 25"/>
                  <a:gd name="T4" fmla="*/ 0 w 25"/>
                  <a:gd name="T5" fmla="*/ 131009960 h 25"/>
                  <a:gd name="T6" fmla="*/ 120932363 w 25"/>
                  <a:gd name="T7" fmla="*/ 251942227 h 25"/>
                  <a:gd name="T8" fmla="*/ 251942227 w 25"/>
                  <a:gd name="T9" fmla="*/ 131009960 h 25"/>
                  <a:gd name="T10" fmla="*/ 231787033 w 25"/>
                  <a:gd name="T11" fmla="*/ 131009960 h 25"/>
                  <a:gd name="T12" fmla="*/ 120932363 w 25"/>
                  <a:gd name="T13" fmla="*/ 231787033 h 25"/>
                  <a:gd name="T14" fmla="*/ 20155392 w 25"/>
                  <a:gd name="T15" fmla="*/ 131009960 h 25"/>
                  <a:gd name="T16" fmla="*/ 120932363 w 25"/>
                  <a:gd name="T17" fmla="*/ 20155392 h 25"/>
                  <a:gd name="T18" fmla="*/ 231787033 w 25"/>
                  <a:gd name="T19" fmla="*/ 13100996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5"/>
                  <a:gd name="T31" fmla="*/ 0 h 25"/>
                  <a:gd name="T32" fmla="*/ 25 w 25"/>
                  <a:gd name="T33" fmla="*/ 25 h 2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5" h="25">
                    <a:moveTo>
                      <a:pt x="25" y="13"/>
                    </a:moveTo>
                    <a:cubicBezTo>
                      <a:pt x="25" y="6"/>
                      <a:pt x="19" y="0"/>
                      <a:pt x="12" y="0"/>
                    </a:cubicBezTo>
                    <a:cubicBezTo>
                      <a:pt x="5" y="0"/>
                      <a:pt x="0" y="6"/>
                      <a:pt x="0" y="13"/>
                    </a:cubicBezTo>
                    <a:cubicBezTo>
                      <a:pt x="0" y="20"/>
                      <a:pt x="5" y="25"/>
                      <a:pt x="12" y="25"/>
                    </a:cubicBezTo>
                    <a:cubicBezTo>
                      <a:pt x="19" y="25"/>
                      <a:pt x="25" y="20"/>
                      <a:pt x="25" y="13"/>
                    </a:cubicBezTo>
                    <a:moveTo>
                      <a:pt x="23" y="13"/>
                    </a:moveTo>
                    <a:cubicBezTo>
                      <a:pt x="23" y="19"/>
                      <a:pt x="18" y="23"/>
                      <a:pt x="12" y="23"/>
                    </a:cubicBezTo>
                    <a:cubicBezTo>
                      <a:pt x="7" y="23"/>
                      <a:pt x="2" y="19"/>
                      <a:pt x="2" y="13"/>
                    </a:cubicBezTo>
                    <a:cubicBezTo>
                      <a:pt x="2" y="7"/>
                      <a:pt x="7" y="2"/>
                      <a:pt x="12" y="2"/>
                    </a:cubicBezTo>
                    <a:cubicBezTo>
                      <a:pt x="18" y="2"/>
                      <a:pt x="23" y="7"/>
                      <a:pt x="23" y="13"/>
                    </a:cubicBezTo>
                  </a:path>
                </a:pathLst>
              </a:custGeom>
              <a:solidFill>
                <a:srgbClr val="757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17" name="Freeform 43"/>
              <p:cNvSpPr>
                <a:spLocks/>
              </p:cNvSpPr>
              <p:nvPr/>
            </p:nvSpPr>
            <p:spPr bwMode="auto">
              <a:xfrm>
                <a:off x="2669" y="1855"/>
                <a:ext cx="138" cy="138"/>
              </a:xfrm>
              <a:custGeom>
                <a:avLst/>
                <a:gdLst>
                  <a:gd name="T0" fmla="*/ 231786835 w 23"/>
                  <a:gd name="T1" fmla="*/ 120932264 h 23"/>
                  <a:gd name="T2" fmla="*/ 110854667 w 23"/>
                  <a:gd name="T3" fmla="*/ 0 h 23"/>
                  <a:gd name="T4" fmla="*/ 0 w 23"/>
                  <a:gd name="T5" fmla="*/ 120932264 h 23"/>
                  <a:gd name="T6" fmla="*/ 110854667 w 23"/>
                  <a:gd name="T7" fmla="*/ 231786835 h 23"/>
                  <a:gd name="T8" fmla="*/ 231786835 w 23"/>
                  <a:gd name="T9" fmla="*/ 120932264 h 23"/>
                  <a:gd name="T10" fmla="*/ 211631642 w 23"/>
                  <a:gd name="T11" fmla="*/ 120932264 h 23"/>
                  <a:gd name="T12" fmla="*/ 110854667 w 23"/>
                  <a:gd name="T13" fmla="*/ 211631642 h 23"/>
                  <a:gd name="T14" fmla="*/ 20155391 w 23"/>
                  <a:gd name="T15" fmla="*/ 120932264 h 23"/>
                  <a:gd name="T16" fmla="*/ 110854667 w 23"/>
                  <a:gd name="T17" fmla="*/ 20155391 h 23"/>
                  <a:gd name="T18" fmla="*/ 211631642 w 23"/>
                  <a:gd name="T19" fmla="*/ 120932264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"/>
                  <a:gd name="T31" fmla="*/ 0 h 23"/>
                  <a:gd name="T32" fmla="*/ 23 w 23"/>
                  <a:gd name="T33" fmla="*/ 23 h 2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" h="23">
                    <a:moveTo>
                      <a:pt x="23" y="12"/>
                    </a:moveTo>
                    <a:cubicBezTo>
                      <a:pt x="23" y="6"/>
                      <a:pt x="18" y="0"/>
                      <a:pt x="11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moveTo>
                      <a:pt x="21" y="12"/>
                    </a:moveTo>
                    <a:cubicBezTo>
                      <a:pt x="21" y="17"/>
                      <a:pt x="16" y="21"/>
                      <a:pt x="11" y="21"/>
                    </a:cubicBezTo>
                    <a:cubicBezTo>
                      <a:pt x="6" y="21"/>
                      <a:pt x="2" y="17"/>
                      <a:pt x="2" y="12"/>
                    </a:cubicBezTo>
                    <a:cubicBezTo>
                      <a:pt x="2" y="7"/>
                      <a:pt x="6" y="2"/>
                      <a:pt x="11" y="2"/>
                    </a:cubicBezTo>
                    <a:cubicBezTo>
                      <a:pt x="16" y="2"/>
                      <a:pt x="21" y="7"/>
                      <a:pt x="21" y="12"/>
                    </a:cubicBezTo>
                  </a:path>
                </a:pathLst>
              </a:custGeom>
              <a:solidFill>
                <a:srgbClr val="7E7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18" name="Freeform 44"/>
              <p:cNvSpPr>
                <a:spLocks/>
              </p:cNvSpPr>
              <p:nvPr/>
            </p:nvSpPr>
            <p:spPr bwMode="auto">
              <a:xfrm>
                <a:off x="2675" y="1861"/>
                <a:ext cx="126" cy="126"/>
              </a:xfrm>
              <a:custGeom>
                <a:avLst/>
                <a:gdLst>
                  <a:gd name="T0" fmla="*/ 211631443 w 21"/>
                  <a:gd name="T1" fmla="*/ 110854568 h 21"/>
                  <a:gd name="T2" fmla="*/ 100776971 w 21"/>
                  <a:gd name="T3" fmla="*/ 0 h 21"/>
                  <a:gd name="T4" fmla="*/ 0 w 21"/>
                  <a:gd name="T5" fmla="*/ 110854568 h 21"/>
                  <a:gd name="T6" fmla="*/ 100776971 w 21"/>
                  <a:gd name="T7" fmla="*/ 211631443 h 21"/>
                  <a:gd name="T8" fmla="*/ 211631443 w 21"/>
                  <a:gd name="T9" fmla="*/ 110854568 h 21"/>
                  <a:gd name="T10" fmla="*/ 191476202 w 21"/>
                  <a:gd name="T11" fmla="*/ 110854568 h 21"/>
                  <a:gd name="T12" fmla="*/ 100776971 w 21"/>
                  <a:gd name="T13" fmla="*/ 191476202 h 21"/>
                  <a:gd name="T14" fmla="*/ 20155391 w 21"/>
                  <a:gd name="T15" fmla="*/ 110854568 h 21"/>
                  <a:gd name="T16" fmla="*/ 100776971 w 21"/>
                  <a:gd name="T17" fmla="*/ 30233089 h 21"/>
                  <a:gd name="T18" fmla="*/ 191476202 w 21"/>
                  <a:gd name="T19" fmla="*/ 11085456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1"/>
                  <a:gd name="T31" fmla="*/ 0 h 21"/>
                  <a:gd name="T32" fmla="*/ 21 w 21"/>
                  <a:gd name="T33" fmla="*/ 21 h 2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1" h="21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7"/>
                      <a:pt x="5" y="21"/>
                      <a:pt x="10" y="21"/>
                    </a:cubicBezTo>
                    <a:cubicBezTo>
                      <a:pt x="16" y="21"/>
                      <a:pt x="21" y="17"/>
                      <a:pt x="21" y="11"/>
                    </a:cubicBezTo>
                    <a:moveTo>
                      <a:pt x="19" y="11"/>
                    </a:moveTo>
                    <a:cubicBezTo>
                      <a:pt x="19" y="15"/>
                      <a:pt x="15" y="19"/>
                      <a:pt x="10" y="19"/>
                    </a:cubicBezTo>
                    <a:cubicBezTo>
                      <a:pt x="6" y="19"/>
                      <a:pt x="2" y="15"/>
                      <a:pt x="2" y="11"/>
                    </a:cubicBezTo>
                    <a:cubicBezTo>
                      <a:pt x="2" y="6"/>
                      <a:pt x="6" y="3"/>
                      <a:pt x="10" y="3"/>
                    </a:cubicBezTo>
                    <a:cubicBezTo>
                      <a:pt x="15" y="3"/>
                      <a:pt x="19" y="6"/>
                      <a:pt x="19" y="11"/>
                    </a:cubicBezTo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19" name="Freeform 45"/>
              <p:cNvSpPr>
                <a:spLocks/>
              </p:cNvSpPr>
              <p:nvPr/>
            </p:nvSpPr>
            <p:spPr bwMode="auto">
              <a:xfrm>
                <a:off x="2681" y="1867"/>
                <a:ext cx="114" cy="114"/>
              </a:xfrm>
              <a:custGeom>
                <a:avLst/>
                <a:gdLst>
                  <a:gd name="T0" fmla="*/ 191476003 w 19"/>
                  <a:gd name="T1" fmla="*/ 100776872 h 19"/>
                  <a:gd name="T2" fmla="*/ 90699252 w 19"/>
                  <a:gd name="T3" fmla="*/ 0 h 19"/>
                  <a:gd name="T4" fmla="*/ 0 w 19"/>
                  <a:gd name="T5" fmla="*/ 100776872 h 19"/>
                  <a:gd name="T6" fmla="*/ 90699252 w 19"/>
                  <a:gd name="T7" fmla="*/ 191476003 h 19"/>
                  <a:gd name="T8" fmla="*/ 191476003 w 19"/>
                  <a:gd name="T9" fmla="*/ 100776872 h 19"/>
                  <a:gd name="T10" fmla="*/ 161243119 w 19"/>
                  <a:gd name="T11" fmla="*/ 100776872 h 19"/>
                  <a:gd name="T12" fmla="*/ 90699252 w 19"/>
                  <a:gd name="T13" fmla="*/ 171320811 h 19"/>
                  <a:gd name="T14" fmla="*/ 20155390 w 19"/>
                  <a:gd name="T15" fmla="*/ 100776872 h 19"/>
                  <a:gd name="T16" fmla="*/ 90699252 w 19"/>
                  <a:gd name="T17" fmla="*/ 30233064 h 19"/>
                  <a:gd name="T18" fmla="*/ 161243119 w 19"/>
                  <a:gd name="T19" fmla="*/ 100776872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9"/>
                  <a:gd name="T31" fmla="*/ 0 h 19"/>
                  <a:gd name="T32" fmla="*/ 19 w 19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9" h="19">
                    <a:moveTo>
                      <a:pt x="19" y="10"/>
                    </a:moveTo>
                    <a:cubicBezTo>
                      <a:pt x="19" y="5"/>
                      <a:pt x="14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4" y="19"/>
                      <a:pt x="9" y="19"/>
                    </a:cubicBezTo>
                    <a:cubicBezTo>
                      <a:pt x="14" y="19"/>
                      <a:pt x="19" y="15"/>
                      <a:pt x="19" y="10"/>
                    </a:cubicBezTo>
                    <a:moveTo>
                      <a:pt x="16" y="10"/>
                    </a:moveTo>
                    <a:cubicBezTo>
                      <a:pt x="16" y="14"/>
                      <a:pt x="13" y="17"/>
                      <a:pt x="9" y="17"/>
                    </a:cubicBezTo>
                    <a:cubicBezTo>
                      <a:pt x="5" y="17"/>
                      <a:pt x="2" y="14"/>
                      <a:pt x="2" y="10"/>
                    </a:cubicBezTo>
                    <a:cubicBezTo>
                      <a:pt x="2" y="6"/>
                      <a:pt x="5" y="3"/>
                      <a:pt x="9" y="3"/>
                    </a:cubicBezTo>
                    <a:cubicBezTo>
                      <a:pt x="13" y="3"/>
                      <a:pt x="16" y="6"/>
                      <a:pt x="16" y="10"/>
                    </a:cubicBezTo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20" name="Freeform 46"/>
              <p:cNvSpPr>
                <a:spLocks/>
              </p:cNvSpPr>
              <p:nvPr/>
            </p:nvSpPr>
            <p:spPr bwMode="auto">
              <a:xfrm>
                <a:off x="2687" y="1879"/>
                <a:ext cx="102" cy="96"/>
              </a:xfrm>
              <a:custGeom>
                <a:avLst/>
                <a:gdLst>
                  <a:gd name="T0" fmla="*/ 171320611 w 17"/>
                  <a:gd name="T1" fmla="*/ 80621554 h 16"/>
                  <a:gd name="T2" fmla="*/ 80621556 w 17"/>
                  <a:gd name="T3" fmla="*/ 0 h 16"/>
                  <a:gd name="T4" fmla="*/ 0 w 17"/>
                  <a:gd name="T5" fmla="*/ 80621554 h 16"/>
                  <a:gd name="T6" fmla="*/ 80621556 w 17"/>
                  <a:gd name="T7" fmla="*/ 161242915 h 16"/>
                  <a:gd name="T8" fmla="*/ 171320611 w 17"/>
                  <a:gd name="T9" fmla="*/ 80621554 h 16"/>
                  <a:gd name="T10" fmla="*/ 141087633 w 17"/>
                  <a:gd name="T11" fmla="*/ 80621554 h 16"/>
                  <a:gd name="T12" fmla="*/ 80621556 w 17"/>
                  <a:gd name="T13" fmla="*/ 141087629 h 16"/>
                  <a:gd name="T14" fmla="*/ 20155389 w 17"/>
                  <a:gd name="T15" fmla="*/ 80621554 h 16"/>
                  <a:gd name="T16" fmla="*/ 80621556 w 17"/>
                  <a:gd name="T17" fmla="*/ 20155388 h 16"/>
                  <a:gd name="T18" fmla="*/ 141087633 w 17"/>
                  <a:gd name="T19" fmla="*/ 80621554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"/>
                  <a:gd name="T31" fmla="*/ 0 h 16"/>
                  <a:gd name="T32" fmla="*/ 17 w 17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" h="16">
                    <a:moveTo>
                      <a:pt x="17" y="8"/>
                    </a:moveTo>
                    <a:cubicBezTo>
                      <a:pt x="17" y="3"/>
                      <a:pt x="13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12"/>
                      <a:pt x="4" y="16"/>
                      <a:pt x="8" y="16"/>
                    </a:cubicBezTo>
                    <a:cubicBezTo>
                      <a:pt x="13" y="16"/>
                      <a:pt x="17" y="12"/>
                      <a:pt x="17" y="8"/>
                    </a:cubicBezTo>
                    <a:moveTo>
                      <a:pt x="14" y="8"/>
                    </a:moveTo>
                    <a:cubicBezTo>
                      <a:pt x="14" y="11"/>
                      <a:pt x="12" y="14"/>
                      <a:pt x="8" y="14"/>
                    </a:cubicBezTo>
                    <a:cubicBezTo>
                      <a:pt x="5" y="14"/>
                      <a:pt x="2" y="11"/>
                      <a:pt x="2" y="8"/>
                    </a:cubicBezTo>
                    <a:cubicBezTo>
                      <a:pt x="2" y="4"/>
                      <a:pt x="5" y="2"/>
                      <a:pt x="8" y="2"/>
                    </a:cubicBezTo>
                    <a:cubicBezTo>
                      <a:pt x="12" y="2"/>
                      <a:pt x="14" y="4"/>
                      <a:pt x="14" y="8"/>
                    </a:cubicBezTo>
                  </a:path>
                </a:pathLst>
              </a:custGeom>
              <a:solidFill>
                <a:srgbClr val="9C9B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21" name="Freeform 47"/>
              <p:cNvSpPr>
                <a:spLocks/>
              </p:cNvSpPr>
              <p:nvPr/>
            </p:nvSpPr>
            <p:spPr bwMode="auto">
              <a:xfrm>
                <a:off x="2693" y="1885"/>
                <a:ext cx="84" cy="84"/>
              </a:xfrm>
              <a:custGeom>
                <a:avLst/>
                <a:gdLst>
                  <a:gd name="T0" fmla="*/ 141087754 w 14"/>
                  <a:gd name="T1" fmla="*/ 70543877 h 14"/>
                  <a:gd name="T2" fmla="*/ 70543877 w 14"/>
                  <a:gd name="T3" fmla="*/ 0 h 14"/>
                  <a:gd name="T4" fmla="*/ 0 w 14"/>
                  <a:gd name="T5" fmla="*/ 70543877 h 14"/>
                  <a:gd name="T6" fmla="*/ 70543877 w 14"/>
                  <a:gd name="T7" fmla="*/ 141087754 h 14"/>
                  <a:gd name="T8" fmla="*/ 141087754 w 14"/>
                  <a:gd name="T9" fmla="*/ 70543877 h 14"/>
                  <a:gd name="T10" fmla="*/ 120932367 w 14"/>
                  <a:gd name="T11" fmla="*/ 70543877 h 14"/>
                  <a:gd name="T12" fmla="*/ 70543877 w 14"/>
                  <a:gd name="T13" fmla="*/ 120932367 h 14"/>
                  <a:gd name="T14" fmla="*/ 20155393 w 14"/>
                  <a:gd name="T15" fmla="*/ 70543877 h 14"/>
                  <a:gd name="T16" fmla="*/ 70543877 w 14"/>
                  <a:gd name="T17" fmla="*/ 20155393 h 14"/>
                  <a:gd name="T18" fmla="*/ 120932367 w 14"/>
                  <a:gd name="T19" fmla="*/ 70543877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4"/>
                  <a:gd name="T32" fmla="*/ 14 w 14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4">
                    <a:moveTo>
                      <a:pt x="14" y="7"/>
                    </a:moveTo>
                    <a:cubicBezTo>
                      <a:pt x="14" y="3"/>
                      <a:pt x="11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4"/>
                      <a:pt x="7" y="14"/>
                    </a:cubicBezTo>
                    <a:cubicBezTo>
                      <a:pt x="11" y="14"/>
                      <a:pt x="14" y="11"/>
                      <a:pt x="14" y="7"/>
                    </a:cubicBezTo>
                    <a:moveTo>
                      <a:pt x="12" y="7"/>
                    </a:moveTo>
                    <a:cubicBezTo>
                      <a:pt x="12" y="10"/>
                      <a:pt x="10" y="12"/>
                      <a:pt x="7" y="12"/>
                    </a:cubicBezTo>
                    <a:cubicBezTo>
                      <a:pt x="4" y="12"/>
                      <a:pt x="2" y="10"/>
                      <a:pt x="2" y="7"/>
                    </a:cubicBezTo>
                    <a:cubicBezTo>
                      <a:pt x="2" y="4"/>
                      <a:pt x="4" y="2"/>
                      <a:pt x="7" y="2"/>
                    </a:cubicBezTo>
                    <a:cubicBezTo>
                      <a:pt x="10" y="2"/>
                      <a:pt x="12" y="4"/>
                      <a:pt x="12" y="7"/>
                    </a:cubicBezTo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22" name="Freeform 48"/>
              <p:cNvSpPr>
                <a:spLocks/>
              </p:cNvSpPr>
              <p:nvPr/>
            </p:nvSpPr>
            <p:spPr bwMode="auto">
              <a:xfrm>
                <a:off x="2699" y="1891"/>
                <a:ext cx="72" cy="72"/>
              </a:xfrm>
              <a:custGeom>
                <a:avLst/>
                <a:gdLst>
                  <a:gd name="T0" fmla="*/ 120932362 w 12"/>
                  <a:gd name="T1" fmla="*/ 60466181 h 12"/>
                  <a:gd name="T2" fmla="*/ 60466181 w 12"/>
                  <a:gd name="T3" fmla="*/ 0 h 12"/>
                  <a:gd name="T4" fmla="*/ 0 w 12"/>
                  <a:gd name="T5" fmla="*/ 60466181 h 12"/>
                  <a:gd name="T6" fmla="*/ 60466181 w 12"/>
                  <a:gd name="T7" fmla="*/ 120932362 h 12"/>
                  <a:gd name="T8" fmla="*/ 120932362 w 12"/>
                  <a:gd name="T9" fmla="*/ 60466181 h 12"/>
                  <a:gd name="T10" fmla="*/ 100776976 w 12"/>
                  <a:gd name="T11" fmla="*/ 60466181 h 12"/>
                  <a:gd name="T12" fmla="*/ 60466181 w 12"/>
                  <a:gd name="T13" fmla="*/ 100776976 h 12"/>
                  <a:gd name="T14" fmla="*/ 20155392 w 12"/>
                  <a:gd name="T15" fmla="*/ 60466181 h 12"/>
                  <a:gd name="T16" fmla="*/ 60466181 w 12"/>
                  <a:gd name="T17" fmla="*/ 20155392 h 12"/>
                  <a:gd name="T18" fmla="*/ 100776976 w 12"/>
                  <a:gd name="T19" fmla="*/ 6046618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2"/>
                  <a:gd name="T32" fmla="*/ 12 w 12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2">
                    <a:moveTo>
                      <a:pt x="12" y="6"/>
                    </a:moveTo>
                    <a:cubicBezTo>
                      <a:pt x="12" y="2"/>
                      <a:pt x="10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10" y="12"/>
                      <a:pt x="12" y="9"/>
                      <a:pt x="12" y="6"/>
                    </a:cubicBezTo>
                    <a:moveTo>
                      <a:pt x="10" y="6"/>
                    </a:moveTo>
                    <a:cubicBezTo>
                      <a:pt x="10" y="8"/>
                      <a:pt x="9" y="10"/>
                      <a:pt x="6" y="10"/>
                    </a:cubicBezTo>
                    <a:cubicBezTo>
                      <a:pt x="4" y="10"/>
                      <a:pt x="2" y="8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9" y="2"/>
                      <a:pt x="10" y="4"/>
                      <a:pt x="10" y="6"/>
                    </a:cubicBezTo>
                  </a:path>
                </a:pathLst>
              </a:custGeom>
              <a:solidFill>
                <a:srgbClr val="B0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23" name="Freeform 49"/>
              <p:cNvSpPr>
                <a:spLocks/>
              </p:cNvSpPr>
              <p:nvPr/>
            </p:nvSpPr>
            <p:spPr bwMode="auto">
              <a:xfrm>
                <a:off x="2705" y="1897"/>
                <a:ext cx="60" cy="60"/>
              </a:xfrm>
              <a:custGeom>
                <a:avLst/>
                <a:gdLst>
                  <a:gd name="T0" fmla="*/ 100776970 w 10"/>
                  <a:gd name="T1" fmla="*/ 50388485 h 10"/>
                  <a:gd name="T2" fmla="*/ 50388485 w 10"/>
                  <a:gd name="T3" fmla="*/ 0 h 10"/>
                  <a:gd name="T4" fmla="*/ 0 w 10"/>
                  <a:gd name="T5" fmla="*/ 50388485 h 10"/>
                  <a:gd name="T6" fmla="*/ 50388485 w 10"/>
                  <a:gd name="T7" fmla="*/ 100776970 h 10"/>
                  <a:gd name="T8" fmla="*/ 100776970 w 10"/>
                  <a:gd name="T9" fmla="*/ 50388485 h 10"/>
                  <a:gd name="T10" fmla="*/ 80621561 w 10"/>
                  <a:gd name="T11" fmla="*/ 50388485 h 10"/>
                  <a:gd name="T12" fmla="*/ 50388485 w 10"/>
                  <a:gd name="T13" fmla="*/ 80621561 h 10"/>
                  <a:gd name="T14" fmla="*/ 20155390 w 10"/>
                  <a:gd name="T15" fmla="*/ 50388485 h 10"/>
                  <a:gd name="T16" fmla="*/ 50388485 w 10"/>
                  <a:gd name="T17" fmla="*/ 20155390 h 10"/>
                  <a:gd name="T18" fmla="*/ 80621561 w 10"/>
                  <a:gd name="T19" fmla="*/ 50388485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"/>
                  <a:gd name="T31" fmla="*/ 0 h 10"/>
                  <a:gd name="T32" fmla="*/ 10 w 10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" h="10">
                    <a:moveTo>
                      <a:pt x="10" y="5"/>
                    </a:moveTo>
                    <a:cubicBezTo>
                      <a:pt x="10" y="2"/>
                      <a:pt x="8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0"/>
                      <a:pt x="10" y="8"/>
                      <a:pt x="10" y="5"/>
                    </a:cubicBezTo>
                    <a:moveTo>
                      <a:pt x="8" y="5"/>
                    </a:moveTo>
                    <a:cubicBezTo>
                      <a:pt x="8" y="7"/>
                      <a:pt x="7" y="8"/>
                      <a:pt x="5" y="8"/>
                    </a:cubicBezTo>
                    <a:cubicBezTo>
                      <a:pt x="4" y="8"/>
                      <a:pt x="2" y="7"/>
                      <a:pt x="2" y="5"/>
                    </a:cubicBezTo>
                    <a:cubicBezTo>
                      <a:pt x="2" y="3"/>
                      <a:pt x="4" y="2"/>
                      <a:pt x="5" y="2"/>
                    </a:cubicBezTo>
                    <a:cubicBezTo>
                      <a:pt x="7" y="2"/>
                      <a:pt x="8" y="3"/>
                      <a:pt x="8" y="5"/>
                    </a:cubicBezTo>
                  </a:path>
                </a:pathLst>
              </a:custGeom>
              <a:solidFill>
                <a:srgbClr val="BD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24" name="Freeform 50"/>
              <p:cNvSpPr>
                <a:spLocks/>
              </p:cNvSpPr>
              <p:nvPr/>
            </p:nvSpPr>
            <p:spPr bwMode="auto">
              <a:xfrm>
                <a:off x="2711" y="1903"/>
                <a:ext cx="48" cy="48"/>
              </a:xfrm>
              <a:custGeom>
                <a:avLst/>
                <a:gdLst>
                  <a:gd name="T0" fmla="*/ 80621554 w 8"/>
                  <a:gd name="T1" fmla="*/ 40310777 h 8"/>
                  <a:gd name="T2" fmla="*/ 40310777 w 8"/>
                  <a:gd name="T3" fmla="*/ 0 h 8"/>
                  <a:gd name="T4" fmla="*/ 0 w 8"/>
                  <a:gd name="T5" fmla="*/ 40310777 h 8"/>
                  <a:gd name="T6" fmla="*/ 40310777 w 8"/>
                  <a:gd name="T7" fmla="*/ 80621554 h 8"/>
                  <a:gd name="T8" fmla="*/ 80621554 w 8"/>
                  <a:gd name="T9" fmla="*/ 40310777 h 8"/>
                  <a:gd name="T10" fmla="*/ 60466123 w 8"/>
                  <a:gd name="T11" fmla="*/ 40310777 h 8"/>
                  <a:gd name="T12" fmla="*/ 40310777 w 8"/>
                  <a:gd name="T13" fmla="*/ 60466123 h 8"/>
                  <a:gd name="T14" fmla="*/ 20155388 w 8"/>
                  <a:gd name="T15" fmla="*/ 40310777 h 8"/>
                  <a:gd name="T16" fmla="*/ 40310777 w 8"/>
                  <a:gd name="T17" fmla="*/ 20155388 h 8"/>
                  <a:gd name="T18" fmla="*/ 60466123 w 8"/>
                  <a:gd name="T19" fmla="*/ 40310777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8"/>
                  <a:gd name="T32" fmla="*/ 8 w 8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8">
                    <a:moveTo>
                      <a:pt x="8" y="4"/>
                    </a:moveTo>
                    <a:cubicBezTo>
                      <a:pt x="8" y="2"/>
                      <a:pt x="7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7" y="8"/>
                      <a:pt x="8" y="6"/>
                      <a:pt x="8" y="4"/>
                    </a:cubicBezTo>
                    <a:moveTo>
                      <a:pt x="6" y="4"/>
                    </a:move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2" y="3"/>
                      <a:pt x="3" y="2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25" name="Oval 51"/>
              <p:cNvSpPr>
                <a:spLocks noChangeArrowheads="1"/>
              </p:cNvSpPr>
              <p:nvPr/>
            </p:nvSpPr>
            <p:spPr bwMode="auto">
              <a:xfrm>
                <a:off x="2717" y="1909"/>
                <a:ext cx="36" cy="36"/>
              </a:xfrm>
              <a:prstGeom prst="ellipse">
                <a:avLst/>
              </a:pr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26" name="Oval 52"/>
              <p:cNvSpPr>
                <a:spLocks noChangeArrowheads="1"/>
              </p:cNvSpPr>
              <p:nvPr/>
            </p:nvSpPr>
            <p:spPr bwMode="auto">
              <a:xfrm>
                <a:off x="2723" y="1915"/>
                <a:ext cx="24" cy="24"/>
              </a:xfrm>
              <a:prstGeom prst="ellipse">
                <a:avLst/>
              </a:prstGeom>
              <a:solidFill>
                <a:srgbClr val="ED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27" name="Oval 53"/>
              <p:cNvSpPr>
                <a:spLocks noChangeArrowheads="1"/>
              </p:cNvSpPr>
              <p:nvPr/>
            </p:nvSpPr>
            <p:spPr bwMode="auto">
              <a:xfrm>
                <a:off x="2729" y="192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28" name="Freeform 54"/>
              <p:cNvSpPr>
                <a:spLocks/>
              </p:cNvSpPr>
              <p:nvPr/>
            </p:nvSpPr>
            <p:spPr bwMode="auto">
              <a:xfrm>
                <a:off x="2651" y="1837"/>
                <a:ext cx="174" cy="174"/>
              </a:xfrm>
              <a:custGeom>
                <a:avLst/>
                <a:gdLst>
                  <a:gd name="T0" fmla="*/ 141087755 w 29"/>
                  <a:gd name="T1" fmla="*/ 0 h 29"/>
                  <a:gd name="T2" fmla="*/ 292253011 w 29"/>
                  <a:gd name="T3" fmla="*/ 151165448 h 29"/>
                  <a:gd name="T4" fmla="*/ 141087755 w 29"/>
                  <a:gd name="T5" fmla="*/ 292253011 h 29"/>
                  <a:gd name="T6" fmla="*/ 0 w 29"/>
                  <a:gd name="T7" fmla="*/ 151165448 h 29"/>
                  <a:gd name="T8" fmla="*/ 141087755 w 29"/>
                  <a:gd name="T9" fmla="*/ 0 h 29"/>
                  <a:gd name="T10" fmla="*/ 141087755 w 29"/>
                  <a:gd name="T11" fmla="*/ 60466184 h 29"/>
                  <a:gd name="T12" fmla="*/ 231787043 w 29"/>
                  <a:gd name="T13" fmla="*/ 151165448 h 29"/>
                  <a:gd name="T14" fmla="*/ 141087755 w 29"/>
                  <a:gd name="T15" fmla="*/ 241864736 h 29"/>
                  <a:gd name="T16" fmla="*/ 50388491 w 29"/>
                  <a:gd name="T17" fmla="*/ 151165448 h 29"/>
                  <a:gd name="T18" fmla="*/ 141087755 w 29"/>
                  <a:gd name="T19" fmla="*/ 6046618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9"/>
                  <a:gd name="T31" fmla="*/ 0 h 29"/>
                  <a:gd name="T32" fmla="*/ 29 w 29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9" h="29">
                    <a:moveTo>
                      <a:pt x="14" y="0"/>
                    </a:moveTo>
                    <a:cubicBezTo>
                      <a:pt x="22" y="0"/>
                      <a:pt x="29" y="7"/>
                      <a:pt x="29" y="15"/>
                    </a:cubicBezTo>
                    <a:cubicBezTo>
                      <a:pt x="29" y="23"/>
                      <a:pt x="22" y="29"/>
                      <a:pt x="14" y="29"/>
                    </a:cubicBezTo>
                    <a:cubicBezTo>
                      <a:pt x="6" y="29"/>
                      <a:pt x="0" y="23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moveTo>
                      <a:pt x="14" y="6"/>
                    </a:moveTo>
                    <a:cubicBezTo>
                      <a:pt x="19" y="6"/>
                      <a:pt x="23" y="10"/>
                      <a:pt x="23" y="15"/>
                    </a:cubicBezTo>
                    <a:cubicBezTo>
                      <a:pt x="23" y="20"/>
                      <a:pt x="19" y="24"/>
                      <a:pt x="14" y="24"/>
                    </a:cubicBezTo>
                    <a:cubicBezTo>
                      <a:pt x="9" y="24"/>
                      <a:pt x="5" y="20"/>
                      <a:pt x="5" y="15"/>
                    </a:cubicBezTo>
                    <a:cubicBezTo>
                      <a:pt x="5" y="10"/>
                      <a:pt x="9" y="6"/>
                      <a:pt x="14" y="6"/>
                    </a:cubicBez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29" name="Freeform 55"/>
              <p:cNvSpPr>
                <a:spLocks/>
              </p:cNvSpPr>
              <p:nvPr/>
            </p:nvSpPr>
            <p:spPr bwMode="auto">
              <a:xfrm>
                <a:off x="2663" y="1849"/>
                <a:ext cx="150" cy="150"/>
              </a:xfrm>
              <a:custGeom>
                <a:avLst/>
                <a:gdLst>
                  <a:gd name="T0" fmla="*/ 120932363 w 25"/>
                  <a:gd name="T1" fmla="*/ 0 h 25"/>
                  <a:gd name="T2" fmla="*/ 251942227 w 25"/>
                  <a:gd name="T3" fmla="*/ 131009960 h 25"/>
                  <a:gd name="T4" fmla="*/ 120932363 w 25"/>
                  <a:gd name="T5" fmla="*/ 251942227 h 25"/>
                  <a:gd name="T6" fmla="*/ 0 w 25"/>
                  <a:gd name="T7" fmla="*/ 131009960 h 25"/>
                  <a:gd name="T8" fmla="*/ 120932363 w 25"/>
                  <a:gd name="T9" fmla="*/ 0 h 25"/>
                  <a:gd name="T10" fmla="*/ 120932363 w 25"/>
                  <a:gd name="T11" fmla="*/ 10077696 h 25"/>
                  <a:gd name="T12" fmla="*/ 241864726 w 25"/>
                  <a:gd name="T13" fmla="*/ 131009960 h 25"/>
                  <a:gd name="T14" fmla="*/ 120932363 w 25"/>
                  <a:gd name="T15" fmla="*/ 241864726 h 25"/>
                  <a:gd name="T16" fmla="*/ 10077696 w 25"/>
                  <a:gd name="T17" fmla="*/ 131009960 h 25"/>
                  <a:gd name="T18" fmla="*/ 120932363 w 25"/>
                  <a:gd name="T19" fmla="*/ 10077696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5"/>
                  <a:gd name="T31" fmla="*/ 0 h 25"/>
                  <a:gd name="T32" fmla="*/ 25 w 25"/>
                  <a:gd name="T33" fmla="*/ 25 h 2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5" h="25">
                    <a:moveTo>
                      <a:pt x="12" y="0"/>
                    </a:moveTo>
                    <a:cubicBezTo>
                      <a:pt x="19" y="0"/>
                      <a:pt x="25" y="6"/>
                      <a:pt x="25" y="13"/>
                    </a:cubicBezTo>
                    <a:cubicBezTo>
                      <a:pt x="25" y="20"/>
                      <a:pt x="19" y="25"/>
                      <a:pt x="12" y="25"/>
                    </a:cubicBezTo>
                    <a:cubicBezTo>
                      <a:pt x="5" y="25"/>
                      <a:pt x="0" y="20"/>
                      <a:pt x="0" y="13"/>
                    </a:cubicBezTo>
                    <a:cubicBezTo>
                      <a:pt x="0" y="6"/>
                      <a:pt x="5" y="0"/>
                      <a:pt x="12" y="0"/>
                    </a:cubicBezTo>
                    <a:moveTo>
                      <a:pt x="12" y="1"/>
                    </a:moveTo>
                    <a:cubicBezTo>
                      <a:pt x="19" y="1"/>
                      <a:pt x="24" y="7"/>
                      <a:pt x="24" y="13"/>
                    </a:cubicBezTo>
                    <a:cubicBezTo>
                      <a:pt x="24" y="19"/>
                      <a:pt x="19" y="24"/>
                      <a:pt x="12" y="24"/>
                    </a:cubicBezTo>
                    <a:cubicBezTo>
                      <a:pt x="6" y="24"/>
                      <a:pt x="1" y="19"/>
                      <a:pt x="1" y="13"/>
                    </a:cubicBezTo>
                    <a:cubicBezTo>
                      <a:pt x="1" y="7"/>
                      <a:pt x="6" y="1"/>
                      <a:pt x="12" y="1"/>
                    </a:cubicBezTo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30" name="Freeform 56"/>
              <p:cNvSpPr>
                <a:spLocks/>
              </p:cNvSpPr>
              <p:nvPr/>
            </p:nvSpPr>
            <p:spPr bwMode="auto">
              <a:xfrm>
                <a:off x="2687" y="1879"/>
                <a:ext cx="96" cy="96"/>
              </a:xfrm>
              <a:custGeom>
                <a:avLst/>
                <a:gdLst>
                  <a:gd name="T0" fmla="*/ 80621554 w 16"/>
                  <a:gd name="T1" fmla="*/ 0 h 16"/>
                  <a:gd name="T2" fmla="*/ 161242915 w 16"/>
                  <a:gd name="T3" fmla="*/ 80621554 h 16"/>
                  <a:gd name="T4" fmla="*/ 80621554 w 16"/>
                  <a:gd name="T5" fmla="*/ 161242915 h 16"/>
                  <a:gd name="T6" fmla="*/ 0 w 16"/>
                  <a:gd name="T7" fmla="*/ 80621554 h 16"/>
                  <a:gd name="T8" fmla="*/ 80621554 w 16"/>
                  <a:gd name="T9" fmla="*/ 0 h 16"/>
                  <a:gd name="T10" fmla="*/ 80621554 w 16"/>
                  <a:gd name="T11" fmla="*/ 20155388 h 16"/>
                  <a:gd name="T12" fmla="*/ 141087629 w 16"/>
                  <a:gd name="T13" fmla="*/ 80621554 h 16"/>
                  <a:gd name="T14" fmla="*/ 80621554 w 16"/>
                  <a:gd name="T15" fmla="*/ 131009938 h 16"/>
                  <a:gd name="T16" fmla="*/ 30233062 w 16"/>
                  <a:gd name="T17" fmla="*/ 80621554 h 16"/>
                  <a:gd name="T18" fmla="*/ 80621554 w 16"/>
                  <a:gd name="T19" fmla="*/ 20155388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16"/>
                  <a:gd name="T32" fmla="*/ 16 w 16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16">
                    <a:moveTo>
                      <a:pt x="8" y="0"/>
                    </a:moveTo>
                    <a:cubicBezTo>
                      <a:pt x="13" y="0"/>
                      <a:pt x="16" y="3"/>
                      <a:pt x="16" y="8"/>
                    </a:cubicBezTo>
                    <a:cubicBezTo>
                      <a:pt x="16" y="12"/>
                      <a:pt x="13" y="16"/>
                      <a:pt x="8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moveTo>
                      <a:pt x="8" y="2"/>
                    </a:moveTo>
                    <a:cubicBezTo>
                      <a:pt x="11" y="2"/>
                      <a:pt x="14" y="5"/>
                      <a:pt x="14" y="8"/>
                    </a:cubicBezTo>
                    <a:cubicBezTo>
                      <a:pt x="14" y="11"/>
                      <a:pt x="11" y="13"/>
                      <a:pt x="8" y="13"/>
                    </a:cubicBezTo>
                    <a:cubicBezTo>
                      <a:pt x="5" y="13"/>
                      <a:pt x="3" y="11"/>
                      <a:pt x="3" y="8"/>
                    </a:cubicBezTo>
                    <a:cubicBezTo>
                      <a:pt x="3" y="5"/>
                      <a:pt x="5" y="2"/>
                      <a:pt x="8" y="2"/>
                    </a:cubicBezTo>
                  </a:path>
                </a:pathLst>
              </a:custGeom>
              <a:solidFill>
                <a:srgbClr val="3D3937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31" name="Freeform 57"/>
              <p:cNvSpPr>
                <a:spLocks/>
              </p:cNvSpPr>
              <p:nvPr/>
            </p:nvSpPr>
            <p:spPr bwMode="auto">
              <a:xfrm>
                <a:off x="2717" y="1945"/>
                <a:ext cx="36" cy="12"/>
              </a:xfrm>
              <a:custGeom>
                <a:avLst/>
                <a:gdLst>
                  <a:gd name="T0" fmla="*/ 30233090 w 6"/>
                  <a:gd name="T1" fmla="*/ 0 h 2"/>
                  <a:gd name="T2" fmla="*/ 60466181 w 6"/>
                  <a:gd name="T3" fmla="*/ 20155388 h 2"/>
                  <a:gd name="T4" fmla="*/ 30233090 w 6"/>
                  <a:gd name="T5" fmla="*/ 20155388 h 2"/>
                  <a:gd name="T6" fmla="*/ 0 w 6"/>
                  <a:gd name="T7" fmla="*/ 10077694 h 2"/>
                  <a:gd name="T8" fmla="*/ 30233090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2"/>
                  <a:gd name="T17" fmla="*/ 6 w 6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2">
                    <a:moveTo>
                      <a:pt x="3" y="0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32" name="Freeform 58"/>
              <p:cNvSpPr>
                <a:spLocks/>
              </p:cNvSpPr>
              <p:nvPr/>
            </p:nvSpPr>
            <p:spPr bwMode="auto">
              <a:xfrm>
                <a:off x="2747" y="1897"/>
                <a:ext cx="18" cy="18"/>
              </a:xfrm>
              <a:custGeom>
                <a:avLst/>
                <a:gdLst>
                  <a:gd name="T0" fmla="*/ 30233090 w 3"/>
                  <a:gd name="T1" fmla="*/ 30233090 h 3"/>
                  <a:gd name="T2" fmla="*/ 30233090 w 3"/>
                  <a:gd name="T3" fmla="*/ 30233090 h 3"/>
                  <a:gd name="T4" fmla="*/ 0 w 3"/>
                  <a:gd name="T5" fmla="*/ 0 h 3"/>
                  <a:gd name="T6" fmla="*/ 0 w 3"/>
                  <a:gd name="T7" fmla="*/ 0 h 3"/>
                  <a:gd name="T8" fmla="*/ 30233090 w 3"/>
                  <a:gd name="T9" fmla="*/ 3023309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2"/>
                      <a:pt x="3" y="3"/>
                    </a:cubicBezTo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33" name="Freeform 59"/>
              <p:cNvSpPr>
                <a:spLocks/>
              </p:cNvSpPr>
              <p:nvPr/>
            </p:nvSpPr>
            <p:spPr bwMode="auto">
              <a:xfrm>
                <a:off x="2705" y="1897"/>
                <a:ext cx="18" cy="24"/>
              </a:xfrm>
              <a:custGeom>
                <a:avLst/>
                <a:gdLst>
                  <a:gd name="T0" fmla="*/ 30233090 w 3"/>
                  <a:gd name="T1" fmla="*/ 0 h 4"/>
                  <a:gd name="T2" fmla="*/ 30233090 w 3"/>
                  <a:gd name="T3" fmla="*/ 10077694 h 4"/>
                  <a:gd name="T4" fmla="*/ 0 w 3"/>
                  <a:gd name="T5" fmla="*/ 40310777 h 4"/>
                  <a:gd name="T6" fmla="*/ 0 w 3"/>
                  <a:gd name="T7" fmla="*/ 40310777 h 4"/>
                  <a:gd name="T8" fmla="*/ 3023309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4"/>
                  <a:gd name="T17" fmla="*/ 3 w 3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4"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34" name="Oval 60"/>
              <p:cNvSpPr>
                <a:spLocks noChangeArrowheads="1"/>
              </p:cNvSpPr>
              <p:nvPr/>
            </p:nvSpPr>
            <p:spPr bwMode="auto">
              <a:xfrm>
                <a:off x="2723" y="1915"/>
                <a:ext cx="24" cy="18"/>
              </a:xfrm>
              <a:prstGeom prst="ellipse">
                <a:avLst/>
              </a:prstGeom>
              <a:solidFill>
                <a:srgbClr val="72706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35" name="Oval 61"/>
              <p:cNvSpPr>
                <a:spLocks noChangeArrowheads="1"/>
              </p:cNvSpPr>
              <p:nvPr/>
            </p:nvSpPr>
            <p:spPr bwMode="auto">
              <a:xfrm>
                <a:off x="2009" y="1861"/>
                <a:ext cx="126" cy="126"/>
              </a:xfrm>
              <a:prstGeom prst="ellipse">
                <a:avLst/>
              </a:prstGeom>
              <a:solidFill>
                <a:srgbClr val="504C4B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36" name="Freeform 62"/>
              <p:cNvSpPr>
                <a:spLocks/>
              </p:cNvSpPr>
              <p:nvPr/>
            </p:nvSpPr>
            <p:spPr bwMode="auto">
              <a:xfrm>
                <a:off x="1949" y="1801"/>
                <a:ext cx="252" cy="246"/>
              </a:xfrm>
              <a:custGeom>
                <a:avLst/>
                <a:gdLst>
                  <a:gd name="T0" fmla="*/ 423262886 w 42"/>
                  <a:gd name="T1" fmla="*/ 211631441 h 41"/>
                  <a:gd name="T2" fmla="*/ 211631443 w 42"/>
                  <a:gd name="T3" fmla="*/ 0 h 41"/>
                  <a:gd name="T4" fmla="*/ 0 w 42"/>
                  <a:gd name="T5" fmla="*/ 211631441 h 41"/>
                  <a:gd name="T6" fmla="*/ 211631443 w 42"/>
                  <a:gd name="T7" fmla="*/ 413185190 h 41"/>
                  <a:gd name="T8" fmla="*/ 423262886 w 42"/>
                  <a:gd name="T9" fmla="*/ 211631441 h 41"/>
                  <a:gd name="T10" fmla="*/ 403107502 w 42"/>
                  <a:gd name="T11" fmla="*/ 211631441 h 41"/>
                  <a:gd name="T12" fmla="*/ 211631443 w 42"/>
                  <a:gd name="T13" fmla="*/ 393029710 h 41"/>
                  <a:gd name="T14" fmla="*/ 20155391 w 42"/>
                  <a:gd name="T15" fmla="*/ 211631441 h 41"/>
                  <a:gd name="T16" fmla="*/ 211631443 w 42"/>
                  <a:gd name="T17" fmla="*/ 20155390 h 41"/>
                  <a:gd name="T18" fmla="*/ 403107502 w 42"/>
                  <a:gd name="T19" fmla="*/ 211631441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2"/>
                  <a:gd name="T31" fmla="*/ 0 h 41"/>
                  <a:gd name="T32" fmla="*/ 42 w 42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2" h="41">
                    <a:moveTo>
                      <a:pt x="42" y="21"/>
                    </a:moveTo>
                    <a:cubicBezTo>
                      <a:pt x="42" y="9"/>
                      <a:pt x="32" y="0"/>
                      <a:pt x="21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2"/>
                      <a:pt x="9" y="41"/>
                      <a:pt x="21" y="41"/>
                    </a:cubicBezTo>
                    <a:cubicBezTo>
                      <a:pt x="32" y="41"/>
                      <a:pt x="42" y="32"/>
                      <a:pt x="42" y="21"/>
                    </a:cubicBezTo>
                    <a:moveTo>
                      <a:pt x="40" y="21"/>
                    </a:moveTo>
                    <a:cubicBezTo>
                      <a:pt x="40" y="31"/>
                      <a:pt x="31" y="39"/>
                      <a:pt x="21" y="39"/>
                    </a:cubicBezTo>
                    <a:cubicBezTo>
                      <a:pt x="11" y="39"/>
                      <a:pt x="2" y="31"/>
                      <a:pt x="2" y="21"/>
                    </a:cubicBezTo>
                    <a:cubicBezTo>
                      <a:pt x="2" y="11"/>
                      <a:pt x="11" y="2"/>
                      <a:pt x="21" y="2"/>
                    </a:cubicBezTo>
                    <a:cubicBezTo>
                      <a:pt x="31" y="2"/>
                      <a:pt x="40" y="11"/>
                      <a:pt x="40" y="21"/>
                    </a:cubicBezTo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37" name="Freeform 63"/>
              <p:cNvSpPr>
                <a:spLocks/>
              </p:cNvSpPr>
              <p:nvPr/>
            </p:nvSpPr>
            <p:spPr bwMode="auto">
              <a:xfrm>
                <a:off x="1955" y="1807"/>
                <a:ext cx="240" cy="234"/>
              </a:xfrm>
              <a:custGeom>
                <a:avLst/>
                <a:gdLst>
                  <a:gd name="T0" fmla="*/ 403107494 w 40"/>
                  <a:gd name="T1" fmla="*/ 201553745 h 39"/>
                  <a:gd name="T2" fmla="*/ 201553747 w 40"/>
                  <a:gd name="T3" fmla="*/ 0 h 39"/>
                  <a:gd name="T4" fmla="*/ 0 w 40"/>
                  <a:gd name="T5" fmla="*/ 201553745 h 39"/>
                  <a:gd name="T6" fmla="*/ 201553747 w 40"/>
                  <a:gd name="T7" fmla="*/ 393029702 h 39"/>
                  <a:gd name="T8" fmla="*/ 403107494 w 40"/>
                  <a:gd name="T9" fmla="*/ 201553745 h 39"/>
                  <a:gd name="T10" fmla="*/ 372874322 w 40"/>
                  <a:gd name="T11" fmla="*/ 201553745 h 39"/>
                  <a:gd name="T12" fmla="*/ 201553747 w 40"/>
                  <a:gd name="T13" fmla="*/ 372874318 h 39"/>
                  <a:gd name="T14" fmla="*/ 20155390 w 40"/>
                  <a:gd name="T15" fmla="*/ 201553745 h 39"/>
                  <a:gd name="T16" fmla="*/ 201553747 w 40"/>
                  <a:gd name="T17" fmla="*/ 20155390 h 39"/>
                  <a:gd name="T18" fmla="*/ 372874322 w 40"/>
                  <a:gd name="T19" fmla="*/ 201553745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0"/>
                  <a:gd name="T31" fmla="*/ 0 h 39"/>
                  <a:gd name="T32" fmla="*/ 40 w 40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0" h="39">
                    <a:moveTo>
                      <a:pt x="40" y="20"/>
                    </a:moveTo>
                    <a:cubicBezTo>
                      <a:pt x="40" y="9"/>
                      <a:pt x="31" y="0"/>
                      <a:pt x="20" y="0"/>
                    </a:cubicBezTo>
                    <a:cubicBezTo>
                      <a:pt x="9" y="0"/>
                      <a:pt x="0" y="9"/>
                      <a:pt x="0" y="20"/>
                    </a:cubicBezTo>
                    <a:cubicBezTo>
                      <a:pt x="0" y="31"/>
                      <a:pt x="9" y="39"/>
                      <a:pt x="20" y="39"/>
                    </a:cubicBezTo>
                    <a:cubicBezTo>
                      <a:pt x="31" y="39"/>
                      <a:pt x="40" y="31"/>
                      <a:pt x="40" y="20"/>
                    </a:cubicBezTo>
                    <a:moveTo>
                      <a:pt x="37" y="20"/>
                    </a:moveTo>
                    <a:cubicBezTo>
                      <a:pt x="37" y="29"/>
                      <a:pt x="30" y="37"/>
                      <a:pt x="20" y="37"/>
                    </a:cubicBezTo>
                    <a:cubicBezTo>
                      <a:pt x="10" y="37"/>
                      <a:pt x="2" y="29"/>
                      <a:pt x="2" y="20"/>
                    </a:cubicBezTo>
                    <a:cubicBezTo>
                      <a:pt x="2" y="10"/>
                      <a:pt x="10" y="2"/>
                      <a:pt x="20" y="2"/>
                    </a:cubicBezTo>
                    <a:cubicBezTo>
                      <a:pt x="30" y="2"/>
                      <a:pt x="37" y="10"/>
                      <a:pt x="37" y="20"/>
                    </a:cubicBezTo>
                  </a:path>
                </a:pathLst>
              </a:custGeom>
              <a:solidFill>
                <a:srgbClr val="332F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38" name="Freeform 64"/>
              <p:cNvSpPr>
                <a:spLocks/>
              </p:cNvSpPr>
              <p:nvPr/>
            </p:nvSpPr>
            <p:spPr bwMode="auto">
              <a:xfrm>
                <a:off x="1961" y="1813"/>
                <a:ext cx="228" cy="222"/>
              </a:xfrm>
              <a:custGeom>
                <a:avLst/>
                <a:gdLst>
                  <a:gd name="T0" fmla="*/ 382952006 w 38"/>
                  <a:gd name="T1" fmla="*/ 191476001 h 37"/>
                  <a:gd name="T2" fmla="*/ 191476003 w 38"/>
                  <a:gd name="T3" fmla="*/ 0 h 37"/>
                  <a:gd name="T4" fmla="*/ 0 w 38"/>
                  <a:gd name="T5" fmla="*/ 191476001 h 37"/>
                  <a:gd name="T6" fmla="*/ 191476003 w 38"/>
                  <a:gd name="T7" fmla="*/ 372874310 h 37"/>
                  <a:gd name="T8" fmla="*/ 382952006 w 38"/>
                  <a:gd name="T9" fmla="*/ 191476001 h 37"/>
                  <a:gd name="T10" fmla="*/ 352718930 w 38"/>
                  <a:gd name="T11" fmla="*/ 191476001 h 37"/>
                  <a:gd name="T12" fmla="*/ 191476003 w 38"/>
                  <a:gd name="T13" fmla="*/ 352718927 h 37"/>
                  <a:gd name="T14" fmla="*/ 20155390 w 38"/>
                  <a:gd name="T15" fmla="*/ 191476001 h 37"/>
                  <a:gd name="T16" fmla="*/ 191476003 w 38"/>
                  <a:gd name="T17" fmla="*/ 20155390 h 37"/>
                  <a:gd name="T18" fmla="*/ 352718930 w 38"/>
                  <a:gd name="T19" fmla="*/ 191476001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8"/>
                  <a:gd name="T31" fmla="*/ 0 h 37"/>
                  <a:gd name="T32" fmla="*/ 38 w 38"/>
                  <a:gd name="T33" fmla="*/ 37 h 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8" h="37">
                    <a:moveTo>
                      <a:pt x="38" y="19"/>
                    </a:moveTo>
                    <a:cubicBezTo>
                      <a:pt x="38" y="9"/>
                      <a:pt x="29" y="0"/>
                      <a:pt x="19" y="0"/>
                    </a:cubicBezTo>
                    <a:cubicBezTo>
                      <a:pt x="9" y="0"/>
                      <a:pt x="0" y="9"/>
                      <a:pt x="0" y="19"/>
                    </a:cubicBezTo>
                    <a:cubicBezTo>
                      <a:pt x="0" y="29"/>
                      <a:pt x="9" y="37"/>
                      <a:pt x="19" y="37"/>
                    </a:cubicBezTo>
                    <a:cubicBezTo>
                      <a:pt x="29" y="37"/>
                      <a:pt x="38" y="29"/>
                      <a:pt x="38" y="19"/>
                    </a:cubicBezTo>
                    <a:moveTo>
                      <a:pt x="35" y="19"/>
                    </a:moveTo>
                    <a:cubicBezTo>
                      <a:pt x="35" y="28"/>
                      <a:pt x="28" y="35"/>
                      <a:pt x="19" y="35"/>
                    </a:cubicBezTo>
                    <a:cubicBezTo>
                      <a:pt x="10" y="35"/>
                      <a:pt x="2" y="28"/>
                      <a:pt x="2" y="19"/>
                    </a:cubicBezTo>
                    <a:cubicBezTo>
                      <a:pt x="2" y="10"/>
                      <a:pt x="10" y="2"/>
                      <a:pt x="19" y="2"/>
                    </a:cubicBezTo>
                    <a:cubicBezTo>
                      <a:pt x="28" y="2"/>
                      <a:pt x="35" y="10"/>
                      <a:pt x="35" y="19"/>
                    </a:cubicBezTo>
                  </a:path>
                </a:pathLst>
              </a:custGeom>
              <a:solidFill>
                <a:srgbClr val="3D3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39" name="Freeform 65"/>
              <p:cNvSpPr>
                <a:spLocks/>
              </p:cNvSpPr>
              <p:nvPr/>
            </p:nvSpPr>
            <p:spPr bwMode="auto">
              <a:xfrm>
                <a:off x="1967" y="1819"/>
                <a:ext cx="210" cy="210"/>
              </a:xfrm>
              <a:custGeom>
                <a:avLst/>
                <a:gdLst>
                  <a:gd name="T0" fmla="*/ 352718918 w 35"/>
                  <a:gd name="T1" fmla="*/ 181398305 h 35"/>
                  <a:gd name="T2" fmla="*/ 181398305 w 35"/>
                  <a:gd name="T3" fmla="*/ 0 h 35"/>
                  <a:gd name="T4" fmla="*/ 0 w 35"/>
                  <a:gd name="T5" fmla="*/ 181398305 h 35"/>
                  <a:gd name="T6" fmla="*/ 181398305 w 35"/>
                  <a:gd name="T7" fmla="*/ 352718918 h 35"/>
                  <a:gd name="T8" fmla="*/ 352718918 w 35"/>
                  <a:gd name="T9" fmla="*/ 181398305 h 35"/>
                  <a:gd name="T10" fmla="*/ 332563535 w 35"/>
                  <a:gd name="T11" fmla="*/ 181398305 h 35"/>
                  <a:gd name="T12" fmla="*/ 181398305 w 35"/>
                  <a:gd name="T13" fmla="*/ 332563535 h 35"/>
                  <a:gd name="T14" fmla="*/ 20155389 w 35"/>
                  <a:gd name="T15" fmla="*/ 181398305 h 35"/>
                  <a:gd name="T16" fmla="*/ 181398305 w 35"/>
                  <a:gd name="T17" fmla="*/ 20155389 h 35"/>
                  <a:gd name="T18" fmla="*/ 332563535 w 35"/>
                  <a:gd name="T19" fmla="*/ 181398305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"/>
                  <a:gd name="T31" fmla="*/ 0 h 35"/>
                  <a:gd name="T32" fmla="*/ 35 w 35"/>
                  <a:gd name="T33" fmla="*/ 35 h 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" h="35">
                    <a:moveTo>
                      <a:pt x="35" y="18"/>
                    </a:moveTo>
                    <a:cubicBezTo>
                      <a:pt x="35" y="8"/>
                      <a:pt x="28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27"/>
                      <a:pt x="8" y="35"/>
                      <a:pt x="18" y="35"/>
                    </a:cubicBezTo>
                    <a:cubicBezTo>
                      <a:pt x="28" y="35"/>
                      <a:pt x="35" y="27"/>
                      <a:pt x="35" y="18"/>
                    </a:cubicBezTo>
                    <a:moveTo>
                      <a:pt x="33" y="18"/>
                    </a:moveTo>
                    <a:cubicBezTo>
                      <a:pt x="33" y="26"/>
                      <a:pt x="26" y="33"/>
                      <a:pt x="18" y="33"/>
                    </a:cubicBezTo>
                    <a:cubicBezTo>
                      <a:pt x="9" y="33"/>
                      <a:pt x="2" y="26"/>
                      <a:pt x="2" y="18"/>
                    </a:cubicBezTo>
                    <a:cubicBezTo>
                      <a:pt x="2" y="9"/>
                      <a:pt x="9" y="2"/>
                      <a:pt x="18" y="2"/>
                    </a:cubicBezTo>
                    <a:cubicBezTo>
                      <a:pt x="26" y="2"/>
                      <a:pt x="33" y="9"/>
                      <a:pt x="33" y="18"/>
                    </a:cubicBezTo>
                  </a:path>
                </a:pathLst>
              </a:custGeom>
              <a:solidFill>
                <a:srgbClr val="464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40" name="Freeform 66"/>
              <p:cNvSpPr>
                <a:spLocks/>
              </p:cNvSpPr>
              <p:nvPr/>
            </p:nvSpPr>
            <p:spPr bwMode="auto">
              <a:xfrm>
                <a:off x="1973" y="1825"/>
                <a:ext cx="198" cy="198"/>
              </a:xfrm>
              <a:custGeom>
                <a:avLst/>
                <a:gdLst>
                  <a:gd name="T0" fmla="*/ 332563526 w 33"/>
                  <a:gd name="T1" fmla="*/ 171320609 h 33"/>
                  <a:gd name="T2" fmla="*/ 171320609 w 33"/>
                  <a:gd name="T3" fmla="*/ 0 h 33"/>
                  <a:gd name="T4" fmla="*/ 0 w 33"/>
                  <a:gd name="T5" fmla="*/ 171320609 h 33"/>
                  <a:gd name="T6" fmla="*/ 171320609 w 33"/>
                  <a:gd name="T7" fmla="*/ 332563526 h 33"/>
                  <a:gd name="T8" fmla="*/ 332563526 w 33"/>
                  <a:gd name="T9" fmla="*/ 171320609 h 33"/>
                  <a:gd name="T10" fmla="*/ 312408144 w 33"/>
                  <a:gd name="T11" fmla="*/ 171320609 h 33"/>
                  <a:gd name="T12" fmla="*/ 171320609 w 33"/>
                  <a:gd name="T13" fmla="*/ 312408144 h 33"/>
                  <a:gd name="T14" fmla="*/ 20155389 w 33"/>
                  <a:gd name="T15" fmla="*/ 171320609 h 33"/>
                  <a:gd name="T16" fmla="*/ 171320609 w 33"/>
                  <a:gd name="T17" fmla="*/ 20155389 h 33"/>
                  <a:gd name="T18" fmla="*/ 312408144 w 33"/>
                  <a:gd name="T19" fmla="*/ 171320609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33"/>
                  <a:gd name="T32" fmla="*/ 33 w 33"/>
                  <a:gd name="T33" fmla="*/ 33 h 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33">
                    <a:moveTo>
                      <a:pt x="33" y="17"/>
                    </a:moveTo>
                    <a:cubicBezTo>
                      <a:pt x="33" y="8"/>
                      <a:pt x="26" y="0"/>
                      <a:pt x="17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26"/>
                      <a:pt x="8" y="33"/>
                      <a:pt x="17" y="33"/>
                    </a:cubicBezTo>
                    <a:cubicBezTo>
                      <a:pt x="26" y="33"/>
                      <a:pt x="33" y="26"/>
                      <a:pt x="33" y="17"/>
                    </a:cubicBezTo>
                    <a:moveTo>
                      <a:pt x="31" y="17"/>
                    </a:moveTo>
                    <a:cubicBezTo>
                      <a:pt x="31" y="25"/>
                      <a:pt x="25" y="31"/>
                      <a:pt x="17" y="31"/>
                    </a:cubicBezTo>
                    <a:cubicBezTo>
                      <a:pt x="9" y="31"/>
                      <a:pt x="2" y="25"/>
                      <a:pt x="2" y="17"/>
                    </a:cubicBezTo>
                    <a:cubicBezTo>
                      <a:pt x="2" y="9"/>
                      <a:pt x="9" y="2"/>
                      <a:pt x="17" y="2"/>
                    </a:cubicBezTo>
                    <a:cubicBezTo>
                      <a:pt x="25" y="2"/>
                      <a:pt x="31" y="9"/>
                      <a:pt x="31" y="17"/>
                    </a:cubicBezTo>
                  </a:path>
                </a:pathLst>
              </a:custGeom>
              <a:solidFill>
                <a:srgbClr val="534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41" name="Freeform 67"/>
              <p:cNvSpPr>
                <a:spLocks/>
              </p:cNvSpPr>
              <p:nvPr/>
            </p:nvSpPr>
            <p:spPr bwMode="auto">
              <a:xfrm>
                <a:off x="1979" y="1831"/>
                <a:ext cx="186" cy="186"/>
              </a:xfrm>
              <a:custGeom>
                <a:avLst/>
                <a:gdLst>
                  <a:gd name="T0" fmla="*/ 312408595 w 31"/>
                  <a:gd name="T1" fmla="*/ 161243144 h 31"/>
                  <a:gd name="T2" fmla="*/ 161243144 w 31"/>
                  <a:gd name="T3" fmla="*/ 0 h 31"/>
                  <a:gd name="T4" fmla="*/ 0 w 31"/>
                  <a:gd name="T5" fmla="*/ 161243144 h 31"/>
                  <a:gd name="T6" fmla="*/ 161243144 w 31"/>
                  <a:gd name="T7" fmla="*/ 312408595 h 31"/>
                  <a:gd name="T8" fmla="*/ 312408595 w 31"/>
                  <a:gd name="T9" fmla="*/ 161243144 h 31"/>
                  <a:gd name="T10" fmla="*/ 292253208 w 31"/>
                  <a:gd name="T11" fmla="*/ 161243144 h 31"/>
                  <a:gd name="T12" fmla="*/ 161243144 w 31"/>
                  <a:gd name="T13" fmla="*/ 292253208 h 31"/>
                  <a:gd name="T14" fmla="*/ 20155393 w 31"/>
                  <a:gd name="T15" fmla="*/ 161243144 h 31"/>
                  <a:gd name="T16" fmla="*/ 161243144 w 31"/>
                  <a:gd name="T17" fmla="*/ 20155393 h 31"/>
                  <a:gd name="T18" fmla="*/ 292253208 w 31"/>
                  <a:gd name="T19" fmla="*/ 161243144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1"/>
                  <a:gd name="T31" fmla="*/ 0 h 31"/>
                  <a:gd name="T32" fmla="*/ 31 w 31"/>
                  <a:gd name="T33" fmla="*/ 31 h 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1" h="31">
                    <a:moveTo>
                      <a:pt x="31" y="16"/>
                    </a:moveTo>
                    <a:cubicBezTo>
                      <a:pt x="31" y="7"/>
                      <a:pt x="24" y="0"/>
                      <a:pt x="16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24"/>
                      <a:pt x="7" y="31"/>
                      <a:pt x="16" y="31"/>
                    </a:cubicBezTo>
                    <a:cubicBezTo>
                      <a:pt x="24" y="31"/>
                      <a:pt x="31" y="24"/>
                      <a:pt x="31" y="16"/>
                    </a:cubicBezTo>
                    <a:moveTo>
                      <a:pt x="29" y="16"/>
                    </a:moveTo>
                    <a:cubicBezTo>
                      <a:pt x="29" y="23"/>
                      <a:pt x="23" y="29"/>
                      <a:pt x="16" y="29"/>
                    </a:cubicBezTo>
                    <a:cubicBezTo>
                      <a:pt x="8" y="29"/>
                      <a:pt x="2" y="23"/>
                      <a:pt x="2" y="16"/>
                    </a:cubicBezTo>
                    <a:cubicBezTo>
                      <a:pt x="2" y="8"/>
                      <a:pt x="8" y="2"/>
                      <a:pt x="16" y="2"/>
                    </a:cubicBezTo>
                    <a:cubicBezTo>
                      <a:pt x="23" y="2"/>
                      <a:pt x="29" y="8"/>
                      <a:pt x="29" y="16"/>
                    </a:cubicBezTo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42" name="Freeform 68"/>
              <p:cNvSpPr>
                <a:spLocks/>
              </p:cNvSpPr>
              <p:nvPr/>
            </p:nvSpPr>
            <p:spPr bwMode="auto">
              <a:xfrm>
                <a:off x="1985" y="1837"/>
                <a:ext cx="174" cy="174"/>
              </a:xfrm>
              <a:custGeom>
                <a:avLst/>
                <a:gdLst>
                  <a:gd name="T0" fmla="*/ 292253011 w 29"/>
                  <a:gd name="T1" fmla="*/ 151165448 h 29"/>
                  <a:gd name="T2" fmla="*/ 151165448 w 29"/>
                  <a:gd name="T3" fmla="*/ 0 h 29"/>
                  <a:gd name="T4" fmla="*/ 0 w 29"/>
                  <a:gd name="T5" fmla="*/ 151165448 h 29"/>
                  <a:gd name="T6" fmla="*/ 151165448 w 29"/>
                  <a:gd name="T7" fmla="*/ 292253011 h 29"/>
                  <a:gd name="T8" fmla="*/ 292253011 w 29"/>
                  <a:gd name="T9" fmla="*/ 151165448 h 29"/>
                  <a:gd name="T10" fmla="*/ 272097816 w 29"/>
                  <a:gd name="T11" fmla="*/ 151165448 h 29"/>
                  <a:gd name="T12" fmla="*/ 151165448 w 29"/>
                  <a:gd name="T13" fmla="*/ 272097816 h 29"/>
                  <a:gd name="T14" fmla="*/ 20155393 w 29"/>
                  <a:gd name="T15" fmla="*/ 151165448 h 29"/>
                  <a:gd name="T16" fmla="*/ 151165448 w 29"/>
                  <a:gd name="T17" fmla="*/ 20155393 h 29"/>
                  <a:gd name="T18" fmla="*/ 272097816 w 29"/>
                  <a:gd name="T19" fmla="*/ 151165448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9"/>
                  <a:gd name="T31" fmla="*/ 0 h 29"/>
                  <a:gd name="T32" fmla="*/ 29 w 29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9" h="29">
                    <a:moveTo>
                      <a:pt x="29" y="15"/>
                    </a:moveTo>
                    <a:cubicBezTo>
                      <a:pt x="29" y="7"/>
                      <a:pt x="23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23"/>
                      <a:pt x="7" y="29"/>
                      <a:pt x="15" y="29"/>
                    </a:cubicBezTo>
                    <a:cubicBezTo>
                      <a:pt x="23" y="29"/>
                      <a:pt x="29" y="23"/>
                      <a:pt x="29" y="15"/>
                    </a:cubicBezTo>
                    <a:moveTo>
                      <a:pt x="27" y="15"/>
                    </a:moveTo>
                    <a:cubicBezTo>
                      <a:pt x="27" y="22"/>
                      <a:pt x="22" y="27"/>
                      <a:pt x="15" y="27"/>
                    </a:cubicBezTo>
                    <a:cubicBezTo>
                      <a:pt x="8" y="27"/>
                      <a:pt x="2" y="22"/>
                      <a:pt x="2" y="15"/>
                    </a:cubicBezTo>
                    <a:cubicBezTo>
                      <a:pt x="2" y="8"/>
                      <a:pt x="8" y="2"/>
                      <a:pt x="15" y="2"/>
                    </a:cubicBezTo>
                    <a:cubicBezTo>
                      <a:pt x="22" y="2"/>
                      <a:pt x="27" y="8"/>
                      <a:pt x="27" y="15"/>
                    </a:cubicBezTo>
                  </a:path>
                </a:pathLst>
              </a:custGeom>
              <a:solidFill>
                <a:srgbClr val="63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43" name="Freeform 69"/>
              <p:cNvSpPr>
                <a:spLocks/>
              </p:cNvSpPr>
              <p:nvPr/>
            </p:nvSpPr>
            <p:spPr bwMode="auto">
              <a:xfrm>
                <a:off x="1991" y="1843"/>
                <a:ext cx="162" cy="162"/>
              </a:xfrm>
              <a:custGeom>
                <a:avLst/>
                <a:gdLst>
                  <a:gd name="T0" fmla="*/ 272097619 w 27"/>
                  <a:gd name="T1" fmla="*/ 141087656 h 27"/>
                  <a:gd name="T2" fmla="*/ 141087656 w 27"/>
                  <a:gd name="T3" fmla="*/ 0 h 27"/>
                  <a:gd name="T4" fmla="*/ 0 w 27"/>
                  <a:gd name="T5" fmla="*/ 141087656 h 27"/>
                  <a:gd name="T6" fmla="*/ 141087656 w 27"/>
                  <a:gd name="T7" fmla="*/ 272097619 h 27"/>
                  <a:gd name="T8" fmla="*/ 272097619 w 27"/>
                  <a:gd name="T9" fmla="*/ 141087656 h 27"/>
                  <a:gd name="T10" fmla="*/ 251942425 w 27"/>
                  <a:gd name="T11" fmla="*/ 141087656 h 27"/>
                  <a:gd name="T12" fmla="*/ 141087656 w 27"/>
                  <a:gd name="T13" fmla="*/ 251942425 h 27"/>
                  <a:gd name="T14" fmla="*/ 20155392 w 27"/>
                  <a:gd name="T15" fmla="*/ 141087656 h 27"/>
                  <a:gd name="T16" fmla="*/ 141087656 w 27"/>
                  <a:gd name="T17" fmla="*/ 20155392 h 27"/>
                  <a:gd name="T18" fmla="*/ 251942425 w 27"/>
                  <a:gd name="T19" fmla="*/ 141087656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7"/>
                  <a:gd name="T31" fmla="*/ 0 h 27"/>
                  <a:gd name="T32" fmla="*/ 27 w 27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7" h="27">
                    <a:moveTo>
                      <a:pt x="27" y="14"/>
                    </a:moveTo>
                    <a:cubicBezTo>
                      <a:pt x="27" y="6"/>
                      <a:pt x="21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21" y="27"/>
                      <a:pt x="27" y="21"/>
                      <a:pt x="27" y="14"/>
                    </a:cubicBezTo>
                    <a:moveTo>
                      <a:pt x="25" y="14"/>
                    </a:moveTo>
                    <a:cubicBezTo>
                      <a:pt x="25" y="20"/>
                      <a:pt x="20" y="25"/>
                      <a:pt x="14" y="25"/>
                    </a:cubicBezTo>
                    <a:cubicBezTo>
                      <a:pt x="8" y="25"/>
                      <a:pt x="2" y="20"/>
                      <a:pt x="2" y="14"/>
                    </a:cubicBezTo>
                    <a:cubicBezTo>
                      <a:pt x="2" y="8"/>
                      <a:pt x="8" y="2"/>
                      <a:pt x="14" y="2"/>
                    </a:cubicBezTo>
                    <a:cubicBezTo>
                      <a:pt x="20" y="2"/>
                      <a:pt x="25" y="8"/>
                      <a:pt x="25" y="14"/>
                    </a:cubicBezTo>
                  </a:path>
                </a:pathLst>
              </a:custGeom>
              <a:solidFill>
                <a:srgbClr val="6C69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44" name="Freeform 70"/>
              <p:cNvSpPr>
                <a:spLocks/>
              </p:cNvSpPr>
              <p:nvPr/>
            </p:nvSpPr>
            <p:spPr bwMode="auto">
              <a:xfrm>
                <a:off x="1997" y="1849"/>
                <a:ext cx="150" cy="150"/>
              </a:xfrm>
              <a:custGeom>
                <a:avLst/>
                <a:gdLst>
                  <a:gd name="T0" fmla="*/ 251942227 w 25"/>
                  <a:gd name="T1" fmla="*/ 131009960 h 25"/>
                  <a:gd name="T2" fmla="*/ 131009960 w 25"/>
                  <a:gd name="T3" fmla="*/ 0 h 25"/>
                  <a:gd name="T4" fmla="*/ 0 w 25"/>
                  <a:gd name="T5" fmla="*/ 131009960 h 25"/>
                  <a:gd name="T6" fmla="*/ 131009960 w 25"/>
                  <a:gd name="T7" fmla="*/ 251942227 h 25"/>
                  <a:gd name="T8" fmla="*/ 251942227 w 25"/>
                  <a:gd name="T9" fmla="*/ 131009960 h 25"/>
                  <a:gd name="T10" fmla="*/ 231787033 w 25"/>
                  <a:gd name="T11" fmla="*/ 131009960 h 25"/>
                  <a:gd name="T12" fmla="*/ 131009960 w 25"/>
                  <a:gd name="T13" fmla="*/ 231787033 h 25"/>
                  <a:gd name="T14" fmla="*/ 20155392 w 25"/>
                  <a:gd name="T15" fmla="*/ 131009960 h 25"/>
                  <a:gd name="T16" fmla="*/ 131009960 w 25"/>
                  <a:gd name="T17" fmla="*/ 20155392 h 25"/>
                  <a:gd name="T18" fmla="*/ 231787033 w 25"/>
                  <a:gd name="T19" fmla="*/ 13100996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5"/>
                  <a:gd name="T31" fmla="*/ 0 h 25"/>
                  <a:gd name="T32" fmla="*/ 25 w 25"/>
                  <a:gd name="T33" fmla="*/ 25 h 2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5" h="25">
                    <a:moveTo>
                      <a:pt x="25" y="13"/>
                    </a:moveTo>
                    <a:cubicBezTo>
                      <a:pt x="25" y="6"/>
                      <a:pt x="20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20"/>
                      <a:pt x="6" y="25"/>
                      <a:pt x="13" y="25"/>
                    </a:cubicBezTo>
                    <a:cubicBezTo>
                      <a:pt x="20" y="25"/>
                      <a:pt x="25" y="20"/>
                      <a:pt x="25" y="13"/>
                    </a:cubicBezTo>
                    <a:moveTo>
                      <a:pt x="23" y="13"/>
                    </a:moveTo>
                    <a:cubicBezTo>
                      <a:pt x="23" y="19"/>
                      <a:pt x="19" y="23"/>
                      <a:pt x="13" y="23"/>
                    </a:cubicBezTo>
                    <a:cubicBezTo>
                      <a:pt x="7" y="23"/>
                      <a:pt x="2" y="19"/>
                      <a:pt x="2" y="13"/>
                    </a:cubicBezTo>
                    <a:cubicBezTo>
                      <a:pt x="2" y="7"/>
                      <a:pt x="7" y="2"/>
                      <a:pt x="13" y="2"/>
                    </a:cubicBezTo>
                    <a:cubicBezTo>
                      <a:pt x="19" y="2"/>
                      <a:pt x="23" y="7"/>
                      <a:pt x="23" y="13"/>
                    </a:cubicBezTo>
                  </a:path>
                </a:pathLst>
              </a:custGeom>
              <a:solidFill>
                <a:srgbClr val="757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45" name="Freeform 71"/>
              <p:cNvSpPr>
                <a:spLocks/>
              </p:cNvSpPr>
              <p:nvPr/>
            </p:nvSpPr>
            <p:spPr bwMode="auto">
              <a:xfrm>
                <a:off x="2003" y="1855"/>
                <a:ext cx="138" cy="138"/>
              </a:xfrm>
              <a:custGeom>
                <a:avLst/>
                <a:gdLst>
                  <a:gd name="T0" fmla="*/ 231786835 w 23"/>
                  <a:gd name="T1" fmla="*/ 120932264 h 23"/>
                  <a:gd name="T2" fmla="*/ 120932264 w 23"/>
                  <a:gd name="T3" fmla="*/ 0 h 23"/>
                  <a:gd name="T4" fmla="*/ 0 w 23"/>
                  <a:gd name="T5" fmla="*/ 120932264 h 23"/>
                  <a:gd name="T6" fmla="*/ 120932264 w 23"/>
                  <a:gd name="T7" fmla="*/ 231786835 h 23"/>
                  <a:gd name="T8" fmla="*/ 231786835 w 23"/>
                  <a:gd name="T9" fmla="*/ 120932264 h 23"/>
                  <a:gd name="T10" fmla="*/ 211631642 w 23"/>
                  <a:gd name="T11" fmla="*/ 120932264 h 23"/>
                  <a:gd name="T12" fmla="*/ 120932264 w 23"/>
                  <a:gd name="T13" fmla="*/ 211631642 h 23"/>
                  <a:gd name="T14" fmla="*/ 30233090 w 23"/>
                  <a:gd name="T15" fmla="*/ 120932264 h 23"/>
                  <a:gd name="T16" fmla="*/ 120932264 w 23"/>
                  <a:gd name="T17" fmla="*/ 20155391 h 23"/>
                  <a:gd name="T18" fmla="*/ 211631642 w 23"/>
                  <a:gd name="T19" fmla="*/ 120932264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"/>
                  <a:gd name="T31" fmla="*/ 0 h 23"/>
                  <a:gd name="T32" fmla="*/ 23 w 23"/>
                  <a:gd name="T33" fmla="*/ 23 h 2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" h="23">
                    <a:moveTo>
                      <a:pt x="23" y="12"/>
                    </a:moveTo>
                    <a:cubicBezTo>
                      <a:pt x="23" y="6"/>
                      <a:pt x="18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moveTo>
                      <a:pt x="21" y="12"/>
                    </a:moveTo>
                    <a:cubicBezTo>
                      <a:pt x="21" y="17"/>
                      <a:pt x="17" y="21"/>
                      <a:pt x="12" y="21"/>
                    </a:cubicBezTo>
                    <a:cubicBezTo>
                      <a:pt x="7" y="21"/>
                      <a:pt x="3" y="17"/>
                      <a:pt x="3" y="12"/>
                    </a:cubicBezTo>
                    <a:cubicBezTo>
                      <a:pt x="3" y="7"/>
                      <a:pt x="7" y="2"/>
                      <a:pt x="12" y="2"/>
                    </a:cubicBezTo>
                    <a:cubicBezTo>
                      <a:pt x="17" y="2"/>
                      <a:pt x="21" y="7"/>
                      <a:pt x="21" y="12"/>
                    </a:cubicBezTo>
                  </a:path>
                </a:pathLst>
              </a:custGeom>
              <a:solidFill>
                <a:srgbClr val="7E7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46" name="Freeform 72"/>
              <p:cNvSpPr>
                <a:spLocks/>
              </p:cNvSpPr>
              <p:nvPr/>
            </p:nvSpPr>
            <p:spPr bwMode="auto">
              <a:xfrm>
                <a:off x="2009" y="1861"/>
                <a:ext cx="126" cy="126"/>
              </a:xfrm>
              <a:custGeom>
                <a:avLst/>
                <a:gdLst>
                  <a:gd name="T0" fmla="*/ 211631443 w 21"/>
                  <a:gd name="T1" fmla="*/ 110854568 h 21"/>
                  <a:gd name="T2" fmla="*/ 110854568 w 21"/>
                  <a:gd name="T3" fmla="*/ 0 h 21"/>
                  <a:gd name="T4" fmla="*/ 0 w 21"/>
                  <a:gd name="T5" fmla="*/ 110854568 h 21"/>
                  <a:gd name="T6" fmla="*/ 110854568 w 21"/>
                  <a:gd name="T7" fmla="*/ 211631443 h 21"/>
                  <a:gd name="T8" fmla="*/ 211631443 w 21"/>
                  <a:gd name="T9" fmla="*/ 110854568 h 21"/>
                  <a:gd name="T10" fmla="*/ 191476202 w 21"/>
                  <a:gd name="T11" fmla="*/ 110854568 h 21"/>
                  <a:gd name="T12" fmla="*/ 110854568 w 21"/>
                  <a:gd name="T13" fmla="*/ 191476202 h 21"/>
                  <a:gd name="T14" fmla="*/ 30233089 w 21"/>
                  <a:gd name="T15" fmla="*/ 110854568 h 21"/>
                  <a:gd name="T16" fmla="*/ 110854568 w 21"/>
                  <a:gd name="T17" fmla="*/ 30233089 h 21"/>
                  <a:gd name="T18" fmla="*/ 191476202 w 21"/>
                  <a:gd name="T19" fmla="*/ 11085456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1"/>
                  <a:gd name="T31" fmla="*/ 0 h 21"/>
                  <a:gd name="T32" fmla="*/ 21 w 21"/>
                  <a:gd name="T33" fmla="*/ 21 h 2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1" h="21">
                    <a:moveTo>
                      <a:pt x="21" y="11"/>
                    </a:moveTo>
                    <a:cubicBezTo>
                      <a:pt x="21" y="5"/>
                      <a:pt x="17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7"/>
                      <a:pt x="5" y="21"/>
                      <a:pt x="11" y="21"/>
                    </a:cubicBezTo>
                    <a:cubicBezTo>
                      <a:pt x="17" y="21"/>
                      <a:pt x="21" y="17"/>
                      <a:pt x="21" y="11"/>
                    </a:cubicBezTo>
                    <a:moveTo>
                      <a:pt x="19" y="11"/>
                    </a:moveTo>
                    <a:cubicBezTo>
                      <a:pt x="19" y="15"/>
                      <a:pt x="15" y="19"/>
                      <a:pt x="11" y="19"/>
                    </a:cubicBezTo>
                    <a:cubicBezTo>
                      <a:pt x="6" y="19"/>
                      <a:pt x="3" y="15"/>
                      <a:pt x="3" y="11"/>
                    </a:cubicBezTo>
                    <a:cubicBezTo>
                      <a:pt x="3" y="6"/>
                      <a:pt x="6" y="3"/>
                      <a:pt x="11" y="3"/>
                    </a:cubicBezTo>
                    <a:cubicBezTo>
                      <a:pt x="15" y="3"/>
                      <a:pt x="19" y="6"/>
                      <a:pt x="19" y="11"/>
                    </a:cubicBezTo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47" name="Freeform 73"/>
              <p:cNvSpPr>
                <a:spLocks/>
              </p:cNvSpPr>
              <p:nvPr/>
            </p:nvSpPr>
            <p:spPr bwMode="auto">
              <a:xfrm>
                <a:off x="2021" y="1867"/>
                <a:ext cx="108" cy="114"/>
              </a:xfrm>
              <a:custGeom>
                <a:avLst/>
                <a:gdLst>
                  <a:gd name="T0" fmla="*/ 181398307 w 18"/>
                  <a:gd name="T1" fmla="*/ 100776872 h 19"/>
                  <a:gd name="T2" fmla="*/ 90699250 w 18"/>
                  <a:gd name="T3" fmla="*/ 0 h 19"/>
                  <a:gd name="T4" fmla="*/ 0 w 18"/>
                  <a:gd name="T5" fmla="*/ 100776872 h 19"/>
                  <a:gd name="T6" fmla="*/ 90699250 w 18"/>
                  <a:gd name="T7" fmla="*/ 191476003 h 19"/>
                  <a:gd name="T8" fmla="*/ 181398307 w 18"/>
                  <a:gd name="T9" fmla="*/ 100776872 h 19"/>
                  <a:gd name="T10" fmla="*/ 161243116 w 18"/>
                  <a:gd name="T11" fmla="*/ 100776872 h 19"/>
                  <a:gd name="T12" fmla="*/ 90699250 w 18"/>
                  <a:gd name="T13" fmla="*/ 171320811 h 19"/>
                  <a:gd name="T14" fmla="*/ 20155389 w 18"/>
                  <a:gd name="T15" fmla="*/ 100776872 h 19"/>
                  <a:gd name="T16" fmla="*/ 90699250 w 18"/>
                  <a:gd name="T17" fmla="*/ 30233064 h 19"/>
                  <a:gd name="T18" fmla="*/ 161243116 w 18"/>
                  <a:gd name="T19" fmla="*/ 100776872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19"/>
                  <a:gd name="T32" fmla="*/ 18 w 18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19">
                    <a:moveTo>
                      <a:pt x="18" y="10"/>
                    </a:moveTo>
                    <a:cubicBezTo>
                      <a:pt x="18" y="5"/>
                      <a:pt x="14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4" y="19"/>
                      <a:pt x="9" y="19"/>
                    </a:cubicBezTo>
                    <a:cubicBezTo>
                      <a:pt x="14" y="19"/>
                      <a:pt x="18" y="15"/>
                      <a:pt x="18" y="10"/>
                    </a:cubicBezTo>
                    <a:moveTo>
                      <a:pt x="16" y="10"/>
                    </a:moveTo>
                    <a:cubicBezTo>
                      <a:pt x="16" y="14"/>
                      <a:pt x="13" y="17"/>
                      <a:pt x="9" y="17"/>
                    </a:cubicBezTo>
                    <a:cubicBezTo>
                      <a:pt x="5" y="17"/>
                      <a:pt x="2" y="14"/>
                      <a:pt x="2" y="10"/>
                    </a:cubicBezTo>
                    <a:cubicBezTo>
                      <a:pt x="2" y="6"/>
                      <a:pt x="5" y="3"/>
                      <a:pt x="9" y="3"/>
                    </a:cubicBezTo>
                    <a:cubicBezTo>
                      <a:pt x="13" y="3"/>
                      <a:pt x="16" y="6"/>
                      <a:pt x="16" y="10"/>
                    </a:cubicBezTo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48" name="Freeform 74"/>
              <p:cNvSpPr>
                <a:spLocks/>
              </p:cNvSpPr>
              <p:nvPr/>
            </p:nvSpPr>
            <p:spPr bwMode="auto">
              <a:xfrm>
                <a:off x="2027" y="1879"/>
                <a:ext cx="96" cy="96"/>
              </a:xfrm>
              <a:custGeom>
                <a:avLst/>
                <a:gdLst>
                  <a:gd name="T0" fmla="*/ 161242915 w 16"/>
                  <a:gd name="T1" fmla="*/ 80621554 h 16"/>
                  <a:gd name="T2" fmla="*/ 80621554 w 16"/>
                  <a:gd name="T3" fmla="*/ 0 h 16"/>
                  <a:gd name="T4" fmla="*/ 0 w 16"/>
                  <a:gd name="T5" fmla="*/ 80621554 h 16"/>
                  <a:gd name="T6" fmla="*/ 80621554 w 16"/>
                  <a:gd name="T7" fmla="*/ 161242915 h 16"/>
                  <a:gd name="T8" fmla="*/ 161242915 w 16"/>
                  <a:gd name="T9" fmla="*/ 80621554 h 16"/>
                  <a:gd name="T10" fmla="*/ 141087629 w 16"/>
                  <a:gd name="T11" fmla="*/ 80621554 h 16"/>
                  <a:gd name="T12" fmla="*/ 80621554 w 16"/>
                  <a:gd name="T13" fmla="*/ 141087629 h 16"/>
                  <a:gd name="T14" fmla="*/ 20155388 w 16"/>
                  <a:gd name="T15" fmla="*/ 80621554 h 16"/>
                  <a:gd name="T16" fmla="*/ 80621554 w 16"/>
                  <a:gd name="T17" fmla="*/ 20155388 h 16"/>
                  <a:gd name="T18" fmla="*/ 141087629 w 16"/>
                  <a:gd name="T19" fmla="*/ 80621554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16"/>
                  <a:gd name="T32" fmla="*/ 16 w 16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16">
                    <a:moveTo>
                      <a:pt x="16" y="8"/>
                    </a:moveTo>
                    <a:cubicBezTo>
                      <a:pt x="16" y="3"/>
                      <a:pt x="12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12"/>
                      <a:pt x="3" y="16"/>
                      <a:pt x="8" y="16"/>
                    </a:cubicBezTo>
                    <a:cubicBezTo>
                      <a:pt x="12" y="16"/>
                      <a:pt x="16" y="12"/>
                      <a:pt x="16" y="8"/>
                    </a:cubicBezTo>
                    <a:moveTo>
                      <a:pt x="14" y="8"/>
                    </a:moveTo>
                    <a:cubicBezTo>
                      <a:pt x="14" y="11"/>
                      <a:pt x="11" y="14"/>
                      <a:pt x="8" y="14"/>
                    </a:cubicBezTo>
                    <a:cubicBezTo>
                      <a:pt x="4" y="14"/>
                      <a:pt x="2" y="11"/>
                      <a:pt x="2" y="8"/>
                    </a:cubicBezTo>
                    <a:cubicBezTo>
                      <a:pt x="2" y="4"/>
                      <a:pt x="4" y="2"/>
                      <a:pt x="8" y="2"/>
                    </a:cubicBezTo>
                    <a:cubicBezTo>
                      <a:pt x="11" y="2"/>
                      <a:pt x="14" y="4"/>
                      <a:pt x="14" y="8"/>
                    </a:cubicBezTo>
                  </a:path>
                </a:pathLst>
              </a:custGeom>
              <a:solidFill>
                <a:srgbClr val="9C9B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49" name="Freeform 75"/>
              <p:cNvSpPr>
                <a:spLocks/>
              </p:cNvSpPr>
              <p:nvPr/>
            </p:nvSpPr>
            <p:spPr bwMode="auto">
              <a:xfrm>
                <a:off x="2033" y="1885"/>
                <a:ext cx="84" cy="84"/>
              </a:xfrm>
              <a:custGeom>
                <a:avLst/>
                <a:gdLst>
                  <a:gd name="T0" fmla="*/ 141087754 w 14"/>
                  <a:gd name="T1" fmla="*/ 70543877 h 14"/>
                  <a:gd name="T2" fmla="*/ 70543877 w 14"/>
                  <a:gd name="T3" fmla="*/ 0 h 14"/>
                  <a:gd name="T4" fmla="*/ 0 w 14"/>
                  <a:gd name="T5" fmla="*/ 70543877 h 14"/>
                  <a:gd name="T6" fmla="*/ 70543877 w 14"/>
                  <a:gd name="T7" fmla="*/ 141087754 h 14"/>
                  <a:gd name="T8" fmla="*/ 141087754 w 14"/>
                  <a:gd name="T9" fmla="*/ 70543877 h 14"/>
                  <a:gd name="T10" fmla="*/ 120932367 w 14"/>
                  <a:gd name="T11" fmla="*/ 70543877 h 14"/>
                  <a:gd name="T12" fmla="*/ 70543877 w 14"/>
                  <a:gd name="T13" fmla="*/ 120932367 h 14"/>
                  <a:gd name="T14" fmla="*/ 20155393 w 14"/>
                  <a:gd name="T15" fmla="*/ 70543877 h 14"/>
                  <a:gd name="T16" fmla="*/ 70543877 w 14"/>
                  <a:gd name="T17" fmla="*/ 20155393 h 14"/>
                  <a:gd name="T18" fmla="*/ 120932367 w 14"/>
                  <a:gd name="T19" fmla="*/ 70543877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4"/>
                  <a:gd name="T32" fmla="*/ 14 w 14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4">
                    <a:moveTo>
                      <a:pt x="14" y="7"/>
                    </a:moveTo>
                    <a:cubicBezTo>
                      <a:pt x="14" y="3"/>
                      <a:pt x="11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4"/>
                      <a:pt x="7" y="14"/>
                    </a:cubicBezTo>
                    <a:cubicBezTo>
                      <a:pt x="11" y="14"/>
                      <a:pt x="14" y="11"/>
                      <a:pt x="14" y="7"/>
                    </a:cubicBezTo>
                    <a:moveTo>
                      <a:pt x="12" y="7"/>
                    </a:moveTo>
                    <a:cubicBezTo>
                      <a:pt x="12" y="10"/>
                      <a:pt x="10" y="12"/>
                      <a:pt x="7" y="12"/>
                    </a:cubicBezTo>
                    <a:cubicBezTo>
                      <a:pt x="4" y="12"/>
                      <a:pt x="2" y="10"/>
                      <a:pt x="2" y="7"/>
                    </a:cubicBezTo>
                    <a:cubicBezTo>
                      <a:pt x="2" y="4"/>
                      <a:pt x="4" y="2"/>
                      <a:pt x="7" y="2"/>
                    </a:cubicBezTo>
                    <a:cubicBezTo>
                      <a:pt x="10" y="2"/>
                      <a:pt x="12" y="4"/>
                      <a:pt x="12" y="7"/>
                    </a:cubicBezTo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50" name="Freeform 76"/>
              <p:cNvSpPr>
                <a:spLocks/>
              </p:cNvSpPr>
              <p:nvPr/>
            </p:nvSpPr>
            <p:spPr bwMode="auto">
              <a:xfrm>
                <a:off x="2039" y="1891"/>
                <a:ext cx="72" cy="72"/>
              </a:xfrm>
              <a:custGeom>
                <a:avLst/>
                <a:gdLst>
                  <a:gd name="T0" fmla="*/ 120932362 w 12"/>
                  <a:gd name="T1" fmla="*/ 60466181 h 12"/>
                  <a:gd name="T2" fmla="*/ 60466181 w 12"/>
                  <a:gd name="T3" fmla="*/ 0 h 12"/>
                  <a:gd name="T4" fmla="*/ 0 w 12"/>
                  <a:gd name="T5" fmla="*/ 60466181 h 12"/>
                  <a:gd name="T6" fmla="*/ 60466181 w 12"/>
                  <a:gd name="T7" fmla="*/ 120932362 h 12"/>
                  <a:gd name="T8" fmla="*/ 120932362 w 12"/>
                  <a:gd name="T9" fmla="*/ 60466181 h 12"/>
                  <a:gd name="T10" fmla="*/ 100776976 w 12"/>
                  <a:gd name="T11" fmla="*/ 60466181 h 12"/>
                  <a:gd name="T12" fmla="*/ 60466181 w 12"/>
                  <a:gd name="T13" fmla="*/ 100776976 h 12"/>
                  <a:gd name="T14" fmla="*/ 20155392 w 12"/>
                  <a:gd name="T15" fmla="*/ 60466181 h 12"/>
                  <a:gd name="T16" fmla="*/ 60466181 w 12"/>
                  <a:gd name="T17" fmla="*/ 20155392 h 12"/>
                  <a:gd name="T18" fmla="*/ 100776976 w 12"/>
                  <a:gd name="T19" fmla="*/ 6046618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2"/>
                  <a:gd name="T32" fmla="*/ 12 w 12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2">
                    <a:moveTo>
                      <a:pt x="12" y="6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2"/>
                      <a:pt x="6" y="12"/>
                    </a:cubicBezTo>
                    <a:cubicBezTo>
                      <a:pt x="9" y="12"/>
                      <a:pt x="12" y="9"/>
                      <a:pt x="12" y="6"/>
                    </a:cubicBezTo>
                    <a:moveTo>
                      <a:pt x="10" y="6"/>
                    </a:moveTo>
                    <a:cubicBezTo>
                      <a:pt x="10" y="8"/>
                      <a:pt x="8" y="10"/>
                      <a:pt x="6" y="10"/>
                    </a:cubicBezTo>
                    <a:cubicBezTo>
                      <a:pt x="4" y="10"/>
                      <a:pt x="2" y="8"/>
                      <a:pt x="2" y="6"/>
                    </a:cubicBezTo>
                    <a:cubicBezTo>
                      <a:pt x="2" y="4"/>
                      <a:pt x="4" y="2"/>
                      <a:pt x="6" y="2"/>
                    </a:cubicBezTo>
                    <a:cubicBezTo>
                      <a:pt x="8" y="2"/>
                      <a:pt x="10" y="4"/>
                      <a:pt x="10" y="6"/>
                    </a:cubicBezTo>
                  </a:path>
                </a:pathLst>
              </a:custGeom>
              <a:solidFill>
                <a:srgbClr val="B0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51" name="Freeform 77"/>
              <p:cNvSpPr>
                <a:spLocks/>
              </p:cNvSpPr>
              <p:nvPr/>
            </p:nvSpPr>
            <p:spPr bwMode="auto">
              <a:xfrm>
                <a:off x="2045" y="1897"/>
                <a:ext cx="60" cy="60"/>
              </a:xfrm>
              <a:custGeom>
                <a:avLst/>
                <a:gdLst>
                  <a:gd name="T0" fmla="*/ 100776970 w 10"/>
                  <a:gd name="T1" fmla="*/ 50388485 h 10"/>
                  <a:gd name="T2" fmla="*/ 50388485 w 10"/>
                  <a:gd name="T3" fmla="*/ 0 h 10"/>
                  <a:gd name="T4" fmla="*/ 0 w 10"/>
                  <a:gd name="T5" fmla="*/ 50388485 h 10"/>
                  <a:gd name="T6" fmla="*/ 50388485 w 10"/>
                  <a:gd name="T7" fmla="*/ 100776970 h 10"/>
                  <a:gd name="T8" fmla="*/ 100776970 w 10"/>
                  <a:gd name="T9" fmla="*/ 50388485 h 10"/>
                  <a:gd name="T10" fmla="*/ 80621561 w 10"/>
                  <a:gd name="T11" fmla="*/ 50388485 h 10"/>
                  <a:gd name="T12" fmla="*/ 50388485 w 10"/>
                  <a:gd name="T13" fmla="*/ 80621561 h 10"/>
                  <a:gd name="T14" fmla="*/ 20155390 w 10"/>
                  <a:gd name="T15" fmla="*/ 50388485 h 10"/>
                  <a:gd name="T16" fmla="*/ 50388485 w 10"/>
                  <a:gd name="T17" fmla="*/ 20155390 h 10"/>
                  <a:gd name="T18" fmla="*/ 80621561 w 10"/>
                  <a:gd name="T19" fmla="*/ 50388485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"/>
                  <a:gd name="T31" fmla="*/ 0 h 10"/>
                  <a:gd name="T32" fmla="*/ 10 w 10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" h="10">
                    <a:moveTo>
                      <a:pt x="10" y="5"/>
                    </a:moveTo>
                    <a:cubicBezTo>
                      <a:pt x="10" y="2"/>
                      <a:pt x="8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0"/>
                      <a:pt x="10" y="8"/>
                      <a:pt x="10" y="5"/>
                    </a:cubicBezTo>
                    <a:moveTo>
                      <a:pt x="8" y="5"/>
                    </a:moveTo>
                    <a:cubicBezTo>
                      <a:pt x="8" y="7"/>
                      <a:pt x="7" y="8"/>
                      <a:pt x="5" y="8"/>
                    </a:cubicBezTo>
                    <a:cubicBezTo>
                      <a:pt x="3" y="8"/>
                      <a:pt x="2" y="7"/>
                      <a:pt x="2" y="5"/>
                    </a:cubicBezTo>
                    <a:cubicBezTo>
                      <a:pt x="2" y="3"/>
                      <a:pt x="3" y="2"/>
                      <a:pt x="5" y="2"/>
                    </a:cubicBezTo>
                    <a:cubicBezTo>
                      <a:pt x="7" y="2"/>
                      <a:pt x="8" y="3"/>
                      <a:pt x="8" y="5"/>
                    </a:cubicBezTo>
                  </a:path>
                </a:pathLst>
              </a:custGeom>
              <a:solidFill>
                <a:srgbClr val="BD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52" name="Freeform 78"/>
              <p:cNvSpPr>
                <a:spLocks/>
              </p:cNvSpPr>
              <p:nvPr/>
            </p:nvSpPr>
            <p:spPr bwMode="auto">
              <a:xfrm>
                <a:off x="2051" y="1903"/>
                <a:ext cx="48" cy="48"/>
              </a:xfrm>
              <a:custGeom>
                <a:avLst/>
                <a:gdLst>
                  <a:gd name="T0" fmla="*/ 80621554 w 8"/>
                  <a:gd name="T1" fmla="*/ 40310777 h 8"/>
                  <a:gd name="T2" fmla="*/ 40310777 w 8"/>
                  <a:gd name="T3" fmla="*/ 0 h 8"/>
                  <a:gd name="T4" fmla="*/ 0 w 8"/>
                  <a:gd name="T5" fmla="*/ 40310777 h 8"/>
                  <a:gd name="T6" fmla="*/ 40310777 w 8"/>
                  <a:gd name="T7" fmla="*/ 80621554 h 8"/>
                  <a:gd name="T8" fmla="*/ 80621554 w 8"/>
                  <a:gd name="T9" fmla="*/ 40310777 h 8"/>
                  <a:gd name="T10" fmla="*/ 60466123 w 8"/>
                  <a:gd name="T11" fmla="*/ 40310777 h 8"/>
                  <a:gd name="T12" fmla="*/ 40310777 w 8"/>
                  <a:gd name="T13" fmla="*/ 60466123 h 8"/>
                  <a:gd name="T14" fmla="*/ 20155388 w 8"/>
                  <a:gd name="T15" fmla="*/ 40310777 h 8"/>
                  <a:gd name="T16" fmla="*/ 40310777 w 8"/>
                  <a:gd name="T17" fmla="*/ 20155388 h 8"/>
                  <a:gd name="T18" fmla="*/ 60466123 w 8"/>
                  <a:gd name="T19" fmla="*/ 40310777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8"/>
                  <a:gd name="T32" fmla="*/ 8 w 8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8">
                    <a:moveTo>
                      <a:pt x="8" y="4"/>
                    </a:move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moveTo>
                      <a:pt x="6" y="4"/>
                    </a:moveTo>
                    <a:cubicBezTo>
                      <a:pt x="6" y="5"/>
                      <a:pt x="5" y="6"/>
                      <a:pt x="4" y="6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2" y="3"/>
                      <a:pt x="3" y="2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53" name="Oval 79"/>
              <p:cNvSpPr>
                <a:spLocks noChangeArrowheads="1"/>
              </p:cNvSpPr>
              <p:nvPr/>
            </p:nvSpPr>
            <p:spPr bwMode="auto">
              <a:xfrm>
                <a:off x="2057" y="1909"/>
                <a:ext cx="36" cy="36"/>
              </a:xfrm>
              <a:prstGeom prst="ellipse">
                <a:avLst/>
              </a:pr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54" name="Oval 80"/>
              <p:cNvSpPr>
                <a:spLocks noChangeArrowheads="1"/>
              </p:cNvSpPr>
              <p:nvPr/>
            </p:nvSpPr>
            <p:spPr bwMode="auto">
              <a:xfrm>
                <a:off x="2063" y="1915"/>
                <a:ext cx="24" cy="24"/>
              </a:xfrm>
              <a:prstGeom prst="ellipse">
                <a:avLst/>
              </a:prstGeom>
              <a:solidFill>
                <a:srgbClr val="ED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55" name="Oval 81"/>
              <p:cNvSpPr>
                <a:spLocks noChangeArrowheads="1"/>
              </p:cNvSpPr>
              <p:nvPr/>
            </p:nvSpPr>
            <p:spPr bwMode="auto">
              <a:xfrm>
                <a:off x="2069" y="192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156" name="Freeform 82"/>
              <p:cNvSpPr>
                <a:spLocks/>
              </p:cNvSpPr>
              <p:nvPr/>
            </p:nvSpPr>
            <p:spPr bwMode="auto">
              <a:xfrm>
                <a:off x="1985" y="1837"/>
                <a:ext cx="180" cy="174"/>
              </a:xfrm>
              <a:custGeom>
                <a:avLst/>
                <a:gdLst>
                  <a:gd name="T0" fmla="*/ 151165450 w 30"/>
                  <a:gd name="T1" fmla="*/ 0 h 29"/>
                  <a:gd name="T2" fmla="*/ 302330899 w 30"/>
                  <a:gd name="T3" fmla="*/ 151165448 h 29"/>
                  <a:gd name="T4" fmla="*/ 151165450 w 30"/>
                  <a:gd name="T5" fmla="*/ 292253011 h 29"/>
                  <a:gd name="T6" fmla="*/ 0 w 30"/>
                  <a:gd name="T7" fmla="*/ 151165448 h 29"/>
                  <a:gd name="T8" fmla="*/ 151165450 w 30"/>
                  <a:gd name="T9" fmla="*/ 0 h 29"/>
                  <a:gd name="T10" fmla="*/ 151165450 w 30"/>
                  <a:gd name="T11" fmla="*/ 60466184 h 29"/>
                  <a:gd name="T12" fmla="*/ 241864738 w 30"/>
                  <a:gd name="T13" fmla="*/ 151165448 h 29"/>
                  <a:gd name="T14" fmla="*/ 151165450 w 30"/>
                  <a:gd name="T15" fmla="*/ 241864736 h 29"/>
                  <a:gd name="T16" fmla="*/ 60466185 w 30"/>
                  <a:gd name="T17" fmla="*/ 151165448 h 29"/>
                  <a:gd name="T18" fmla="*/ 151165450 w 30"/>
                  <a:gd name="T19" fmla="*/ 6046618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0"/>
                  <a:gd name="T31" fmla="*/ 0 h 29"/>
                  <a:gd name="T32" fmla="*/ 30 w 30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0" h="29">
                    <a:moveTo>
                      <a:pt x="15" y="0"/>
                    </a:moveTo>
                    <a:cubicBezTo>
                      <a:pt x="23" y="0"/>
                      <a:pt x="30" y="7"/>
                      <a:pt x="30" y="15"/>
                    </a:cubicBezTo>
                    <a:cubicBezTo>
                      <a:pt x="30" y="23"/>
                      <a:pt x="23" y="29"/>
                      <a:pt x="15" y="29"/>
                    </a:cubicBezTo>
                    <a:cubicBezTo>
                      <a:pt x="7" y="29"/>
                      <a:pt x="0" y="23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moveTo>
                      <a:pt x="15" y="6"/>
                    </a:moveTo>
                    <a:cubicBezTo>
                      <a:pt x="20" y="6"/>
                      <a:pt x="24" y="10"/>
                      <a:pt x="24" y="15"/>
                    </a:cubicBezTo>
                    <a:cubicBezTo>
                      <a:pt x="24" y="20"/>
                      <a:pt x="20" y="24"/>
                      <a:pt x="15" y="24"/>
                    </a:cubicBezTo>
                    <a:cubicBezTo>
                      <a:pt x="10" y="24"/>
                      <a:pt x="6" y="20"/>
                      <a:pt x="6" y="15"/>
                    </a:cubicBezTo>
                    <a:cubicBezTo>
                      <a:pt x="6" y="10"/>
                      <a:pt x="10" y="6"/>
                      <a:pt x="15" y="6"/>
                    </a:cubicBez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57" name="Freeform 83"/>
              <p:cNvSpPr>
                <a:spLocks/>
              </p:cNvSpPr>
              <p:nvPr/>
            </p:nvSpPr>
            <p:spPr bwMode="auto">
              <a:xfrm>
                <a:off x="1997" y="1849"/>
                <a:ext cx="150" cy="150"/>
              </a:xfrm>
              <a:custGeom>
                <a:avLst/>
                <a:gdLst>
                  <a:gd name="T0" fmla="*/ 131009960 w 25"/>
                  <a:gd name="T1" fmla="*/ 0 h 25"/>
                  <a:gd name="T2" fmla="*/ 251942227 w 25"/>
                  <a:gd name="T3" fmla="*/ 131009960 h 25"/>
                  <a:gd name="T4" fmla="*/ 131009960 w 25"/>
                  <a:gd name="T5" fmla="*/ 251942227 h 25"/>
                  <a:gd name="T6" fmla="*/ 0 w 25"/>
                  <a:gd name="T7" fmla="*/ 131009960 h 25"/>
                  <a:gd name="T8" fmla="*/ 131009960 w 25"/>
                  <a:gd name="T9" fmla="*/ 0 h 25"/>
                  <a:gd name="T10" fmla="*/ 131009960 w 25"/>
                  <a:gd name="T11" fmla="*/ 10077696 h 25"/>
                  <a:gd name="T12" fmla="*/ 241864726 w 25"/>
                  <a:gd name="T13" fmla="*/ 131009960 h 25"/>
                  <a:gd name="T14" fmla="*/ 131009960 w 25"/>
                  <a:gd name="T15" fmla="*/ 241864726 h 25"/>
                  <a:gd name="T16" fmla="*/ 10077696 w 25"/>
                  <a:gd name="T17" fmla="*/ 131009960 h 25"/>
                  <a:gd name="T18" fmla="*/ 131009960 w 25"/>
                  <a:gd name="T19" fmla="*/ 10077696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5"/>
                  <a:gd name="T31" fmla="*/ 0 h 25"/>
                  <a:gd name="T32" fmla="*/ 25 w 25"/>
                  <a:gd name="T33" fmla="*/ 25 h 2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5" h="25">
                    <a:moveTo>
                      <a:pt x="13" y="0"/>
                    </a:moveTo>
                    <a:cubicBezTo>
                      <a:pt x="20" y="0"/>
                      <a:pt x="25" y="6"/>
                      <a:pt x="25" y="13"/>
                    </a:cubicBezTo>
                    <a:cubicBezTo>
                      <a:pt x="25" y="20"/>
                      <a:pt x="20" y="25"/>
                      <a:pt x="13" y="25"/>
                    </a:cubicBezTo>
                    <a:cubicBezTo>
                      <a:pt x="6" y="25"/>
                      <a:pt x="0" y="20"/>
                      <a:pt x="0" y="13"/>
                    </a:cubicBezTo>
                    <a:cubicBezTo>
                      <a:pt x="0" y="6"/>
                      <a:pt x="6" y="0"/>
                      <a:pt x="13" y="0"/>
                    </a:cubicBezTo>
                    <a:moveTo>
                      <a:pt x="13" y="1"/>
                    </a:moveTo>
                    <a:cubicBezTo>
                      <a:pt x="19" y="1"/>
                      <a:pt x="24" y="7"/>
                      <a:pt x="24" y="13"/>
                    </a:cubicBezTo>
                    <a:cubicBezTo>
                      <a:pt x="24" y="19"/>
                      <a:pt x="19" y="24"/>
                      <a:pt x="13" y="24"/>
                    </a:cubicBezTo>
                    <a:cubicBezTo>
                      <a:pt x="7" y="24"/>
                      <a:pt x="1" y="19"/>
                      <a:pt x="1" y="13"/>
                    </a:cubicBezTo>
                    <a:cubicBezTo>
                      <a:pt x="1" y="7"/>
                      <a:pt x="7" y="1"/>
                      <a:pt x="13" y="1"/>
                    </a:cubicBezTo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58" name="Freeform 84"/>
              <p:cNvSpPr>
                <a:spLocks/>
              </p:cNvSpPr>
              <p:nvPr/>
            </p:nvSpPr>
            <p:spPr bwMode="auto">
              <a:xfrm>
                <a:off x="2027" y="1879"/>
                <a:ext cx="96" cy="96"/>
              </a:xfrm>
              <a:custGeom>
                <a:avLst/>
                <a:gdLst>
                  <a:gd name="T0" fmla="*/ 80621554 w 16"/>
                  <a:gd name="T1" fmla="*/ 0 h 16"/>
                  <a:gd name="T2" fmla="*/ 161242915 w 16"/>
                  <a:gd name="T3" fmla="*/ 80621554 h 16"/>
                  <a:gd name="T4" fmla="*/ 80621554 w 16"/>
                  <a:gd name="T5" fmla="*/ 161242915 h 16"/>
                  <a:gd name="T6" fmla="*/ 0 w 16"/>
                  <a:gd name="T7" fmla="*/ 80621554 h 16"/>
                  <a:gd name="T8" fmla="*/ 80621554 w 16"/>
                  <a:gd name="T9" fmla="*/ 0 h 16"/>
                  <a:gd name="T10" fmla="*/ 80621554 w 16"/>
                  <a:gd name="T11" fmla="*/ 20155388 h 16"/>
                  <a:gd name="T12" fmla="*/ 131009938 w 16"/>
                  <a:gd name="T13" fmla="*/ 80621554 h 16"/>
                  <a:gd name="T14" fmla="*/ 80621554 w 16"/>
                  <a:gd name="T15" fmla="*/ 131009938 h 16"/>
                  <a:gd name="T16" fmla="*/ 20155388 w 16"/>
                  <a:gd name="T17" fmla="*/ 80621554 h 16"/>
                  <a:gd name="T18" fmla="*/ 80621554 w 16"/>
                  <a:gd name="T19" fmla="*/ 20155388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16"/>
                  <a:gd name="T32" fmla="*/ 16 w 16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16">
                    <a:moveTo>
                      <a:pt x="8" y="0"/>
                    </a:moveTo>
                    <a:cubicBezTo>
                      <a:pt x="12" y="0"/>
                      <a:pt x="16" y="3"/>
                      <a:pt x="16" y="8"/>
                    </a:cubicBezTo>
                    <a:cubicBezTo>
                      <a:pt x="16" y="12"/>
                      <a:pt x="12" y="16"/>
                      <a:pt x="8" y="16"/>
                    </a:cubicBezTo>
                    <a:cubicBezTo>
                      <a:pt x="3" y="16"/>
                      <a:pt x="0" y="12"/>
                      <a:pt x="0" y="8"/>
                    </a:cubicBezTo>
                    <a:cubicBezTo>
                      <a:pt x="0" y="3"/>
                      <a:pt x="3" y="0"/>
                      <a:pt x="8" y="0"/>
                    </a:cubicBezTo>
                    <a:moveTo>
                      <a:pt x="8" y="2"/>
                    </a:moveTo>
                    <a:cubicBezTo>
                      <a:pt x="11" y="2"/>
                      <a:pt x="13" y="5"/>
                      <a:pt x="13" y="8"/>
                    </a:cubicBezTo>
                    <a:cubicBezTo>
                      <a:pt x="13" y="11"/>
                      <a:pt x="11" y="13"/>
                      <a:pt x="8" y="13"/>
                    </a:cubicBezTo>
                    <a:cubicBezTo>
                      <a:pt x="5" y="13"/>
                      <a:pt x="2" y="11"/>
                      <a:pt x="2" y="8"/>
                    </a:cubicBezTo>
                    <a:cubicBezTo>
                      <a:pt x="2" y="5"/>
                      <a:pt x="5" y="2"/>
                      <a:pt x="8" y="2"/>
                    </a:cubicBezTo>
                  </a:path>
                </a:pathLst>
              </a:custGeom>
              <a:solidFill>
                <a:srgbClr val="3D3937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59" name="Freeform 85"/>
              <p:cNvSpPr>
                <a:spLocks/>
              </p:cNvSpPr>
              <p:nvPr/>
            </p:nvSpPr>
            <p:spPr bwMode="auto">
              <a:xfrm>
                <a:off x="2057" y="1945"/>
                <a:ext cx="30" cy="12"/>
              </a:xfrm>
              <a:custGeom>
                <a:avLst/>
                <a:gdLst>
                  <a:gd name="T0" fmla="*/ 30233088 w 5"/>
                  <a:gd name="T1" fmla="*/ 0 h 2"/>
                  <a:gd name="T2" fmla="*/ 50388485 w 5"/>
                  <a:gd name="T3" fmla="*/ 20155388 h 2"/>
                  <a:gd name="T4" fmla="*/ 30233088 w 5"/>
                  <a:gd name="T5" fmla="*/ 20155388 h 2"/>
                  <a:gd name="T6" fmla="*/ 0 w 5"/>
                  <a:gd name="T7" fmla="*/ 10077694 h 2"/>
                  <a:gd name="T8" fmla="*/ 30233088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3" y="0"/>
                    </a:moveTo>
                    <a:cubicBezTo>
                      <a:pt x="4" y="0"/>
                      <a:pt x="5" y="1"/>
                      <a:pt x="5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60" name="Freeform 86"/>
              <p:cNvSpPr>
                <a:spLocks/>
              </p:cNvSpPr>
              <p:nvPr/>
            </p:nvSpPr>
            <p:spPr bwMode="auto">
              <a:xfrm>
                <a:off x="2087" y="1897"/>
                <a:ext cx="18" cy="18"/>
              </a:xfrm>
              <a:custGeom>
                <a:avLst/>
                <a:gdLst>
                  <a:gd name="T0" fmla="*/ 30233090 w 3"/>
                  <a:gd name="T1" fmla="*/ 30233090 h 3"/>
                  <a:gd name="T2" fmla="*/ 20155392 w 3"/>
                  <a:gd name="T3" fmla="*/ 30233090 h 3"/>
                  <a:gd name="T4" fmla="*/ 0 w 3"/>
                  <a:gd name="T5" fmla="*/ 0 h 3"/>
                  <a:gd name="T6" fmla="*/ 0 w 3"/>
                  <a:gd name="T7" fmla="*/ 0 h 3"/>
                  <a:gd name="T8" fmla="*/ 30233090 w 3"/>
                  <a:gd name="T9" fmla="*/ 3023309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2"/>
                      <a:pt x="3" y="3"/>
                    </a:cubicBezTo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61" name="Freeform 87"/>
              <p:cNvSpPr>
                <a:spLocks/>
              </p:cNvSpPr>
              <p:nvPr/>
            </p:nvSpPr>
            <p:spPr bwMode="auto">
              <a:xfrm>
                <a:off x="2045" y="1897"/>
                <a:ext cx="18" cy="24"/>
              </a:xfrm>
              <a:custGeom>
                <a:avLst/>
                <a:gdLst>
                  <a:gd name="T0" fmla="*/ 30233090 w 3"/>
                  <a:gd name="T1" fmla="*/ 0 h 4"/>
                  <a:gd name="T2" fmla="*/ 30233090 w 3"/>
                  <a:gd name="T3" fmla="*/ 10077694 h 4"/>
                  <a:gd name="T4" fmla="*/ 0 w 3"/>
                  <a:gd name="T5" fmla="*/ 40310777 h 4"/>
                  <a:gd name="T6" fmla="*/ 0 w 3"/>
                  <a:gd name="T7" fmla="*/ 40310777 h 4"/>
                  <a:gd name="T8" fmla="*/ 3023309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4"/>
                  <a:gd name="T17" fmla="*/ 3 w 3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4"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62" name="Oval 88"/>
              <p:cNvSpPr>
                <a:spLocks noChangeArrowheads="1"/>
              </p:cNvSpPr>
              <p:nvPr/>
            </p:nvSpPr>
            <p:spPr bwMode="auto">
              <a:xfrm>
                <a:off x="2063" y="1915"/>
                <a:ext cx="24" cy="18"/>
              </a:xfrm>
              <a:prstGeom prst="ellipse">
                <a:avLst/>
              </a:prstGeom>
              <a:solidFill>
                <a:srgbClr val="72706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</p:grpSp>
        <p:pic>
          <p:nvPicPr>
            <p:cNvPr id="3083" name="Picture 8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9" y="2304"/>
              <a:ext cx="357" cy="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4" name="Picture 9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88" y="2334"/>
              <a:ext cx="357" cy="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079" name="Picture 91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0" name="Text Box 92"/>
          <p:cNvSpPr txBox="1">
            <a:spLocks noChangeArrowheads="1"/>
          </p:cNvSpPr>
          <p:nvPr/>
        </p:nvSpPr>
        <p:spPr bwMode="auto">
          <a:xfrm>
            <a:off x="8343900" y="6643688"/>
            <a:ext cx="8001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M8:U6:6.2-6</a:t>
            </a:r>
            <a:endParaRPr lang="en-US" altLang="en-US" i="1">
              <a:latin typeface="Arial" charset="0"/>
            </a:endParaRPr>
          </a:p>
        </p:txBody>
      </p:sp>
      <p:sp>
        <p:nvSpPr>
          <p:cNvPr id="3081" name="Text Box 19"/>
          <p:cNvSpPr txBox="1">
            <a:spLocks noChangeArrowheads="1"/>
          </p:cNvSpPr>
          <p:nvPr/>
        </p:nvSpPr>
        <p:spPr bwMode="auto">
          <a:xfrm>
            <a:off x="1000125" y="142875"/>
            <a:ext cx="5825634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000" dirty="0">
                <a:solidFill>
                  <a:srgbClr val="006600"/>
                </a:solidFill>
              </a:rPr>
              <a:t>Группа омнимодальных Инкотермс</a:t>
            </a:r>
            <a:endParaRPr lang="en-GB" altLang="en-US" sz="3200" dirty="0"/>
          </a:p>
        </p:txBody>
      </p:sp>
      <p:graphicFrame>
        <p:nvGraphicFramePr>
          <p:cNvPr id="3074" name="Object 2"/>
          <p:cNvGraphicFramePr>
            <a:graphicFrameLocks noChangeAspect="1"/>
          </p:cNvGraphicFramePr>
          <p:nvPr/>
        </p:nvGraphicFramePr>
        <p:xfrm>
          <a:off x="92075" y="4005263"/>
          <a:ext cx="9017000" cy="23701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itmap Image" r:id="rId5" imgW="5904762" imgH="1552792" progId="PBrush">
                  <p:embed/>
                </p:oleObj>
              </mc:Choice>
              <mc:Fallback>
                <p:oleObj name="Bitmap Image" r:id="rId5" imgW="5904762" imgH="1552792" progId="PBrush">
                  <p:embed/>
                  <p:pic>
                    <p:nvPicPr>
                      <p:cNvPr id="3074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2075" y="4005263"/>
                        <a:ext cx="9017000" cy="237013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15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77906973"/>
      </p:ext>
    </p:extLst>
  </p:cSld>
  <p:clrMapOvr>
    <a:masterClrMapping/>
  </p:clrMapOvr>
  <p:transition>
    <p:fade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9" name="Text Box 3"/>
          <p:cNvSpPr txBox="1">
            <a:spLocks noChangeArrowheads="1"/>
          </p:cNvSpPr>
          <p:nvPr/>
        </p:nvSpPr>
        <p:spPr bwMode="auto">
          <a:xfrm>
            <a:off x="900113" y="928688"/>
            <a:ext cx="795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 dirty="0">
                <a:solidFill>
                  <a:srgbClr val="003366"/>
                </a:solidFill>
              </a:rPr>
              <a:t>CPT “</a:t>
            </a:r>
            <a:r>
              <a:rPr lang="ru-RU" altLang="en-US" sz="2400" dirty="0">
                <a:solidFill>
                  <a:srgbClr val="003366"/>
                </a:solidFill>
              </a:rPr>
              <a:t>ПЕРЕВОЗКА ОПЛАЧЕНА ДО</a:t>
            </a:r>
            <a:r>
              <a:rPr lang="en-GB" altLang="en-US" sz="2400" dirty="0">
                <a:solidFill>
                  <a:srgbClr val="003366"/>
                </a:solidFill>
              </a:rPr>
              <a:t>”</a:t>
            </a:r>
            <a:r>
              <a:rPr lang="en-GB" altLang="en-US" sz="2000" dirty="0">
                <a:solidFill>
                  <a:srgbClr val="003366"/>
                </a:solidFill>
              </a:rPr>
              <a:t> (</a:t>
            </a:r>
            <a:r>
              <a:rPr lang="ru-RU" altLang="en-US" sz="2000" dirty="0">
                <a:solidFill>
                  <a:srgbClr val="003366"/>
                </a:solidFill>
              </a:rPr>
              <a:t>назван пункт назначения)</a:t>
            </a:r>
            <a:endParaRPr lang="en-GB" altLang="en-US" dirty="0">
              <a:solidFill>
                <a:srgbClr val="A50021"/>
              </a:solidFill>
            </a:endParaRPr>
          </a:p>
        </p:txBody>
      </p:sp>
      <p:sp>
        <p:nvSpPr>
          <p:cNvPr id="4100" name="Text Box 4"/>
          <p:cNvSpPr txBox="1">
            <a:spLocks noChangeArrowheads="1"/>
          </p:cNvSpPr>
          <p:nvPr/>
        </p:nvSpPr>
        <p:spPr bwMode="auto">
          <a:xfrm>
            <a:off x="714375" y="1428750"/>
            <a:ext cx="7767638" cy="22498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1143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lvl="1">
              <a:spcAft>
                <a:spcPts val="1200"/>
              </a:spcAft>
            </a:pPr>
            <a:r>
              <a:rPr lang="ru-RU" altLang="en-US" sz="2000" dirty="0"/>
              <a:t>Продавец </a:t>
            </a:r>
            <a:r>
              <a:rPr lang="ru-RU" altLang="en-US" sz="2000" u="sng" dirty="0"/>
              <a:t>передает</a:t>
            </a:r>
            <a:r>
              <a:rPr lang="ru-RU" altLang="en-US" sz="2000" dirty="0"/>
              <a:t> товар перевозчику или иному лицу, </a:t>
            </a:r>
            <a:r>
              <a:rPr lang="ru-RU" altLang="en-US" sz="2000" u="sng" dirty="0"/>
              <a:t>назначенному продавцом</a:t>
            </a:r>
            <a:r>
              <a:rPr lang="ru-RU" altLang="en-US" sz="2000" dirty="0"/>
              <a:t>, но продавец обязан заключить договор перевозки и </a:t>
            </a:r>
            <a:r>
              <a:rPr lang="ru-RU" altLang="en-US" sz="2000" u="sng" dirty="0"/>
              <a:t>нести расходы по перевозке, необходимые для доставки товара в согласованное место назначения</a:t>
            </a:r>
            <a:r>
              <a:rPr lang="ru-RU" altLang="en-US" sz="2000" dirty="0"/>
              <a:t>. </a:t>
            </a:r>
            <a:endParaRPr lang="en-GB" altLang="en-US" sz="2000" dirty="0"/>
          </a:p>
          <a:p>
            <a:pPr lvl="1">
              <a:lnSpc>
                <a:spcPct val="0"/>
              </a:lnSpc>
              <a:spcAft>
                <a:spcPts val="1200"/>
              </a:spcAft>
            </a:pPr>
            <a:endParaRPr lang="en-GB" altLang="en-US" sz="2000" dirty="0"/>
          </a:p>
          <a:p>
            <a:pPr lvl="1">
              <a:spcAft>
                <a:spcPts val="1200"/>
              </a:spcAft>
            </a:pPr>
            <a:r>
              <a:rPr lang="ru-RU" altLang="en-US" sz="2000" dirty="0"/>
              <a:t>Покупатель несет все риски и любые другие затраты, возникающие после того, как товары были доставлены</a:t>
            </a:r>
            <a:r>
              <a:rPr lang="en-GB" altLang="en-US" sz="2000" dirty="0"/>
              <a:t>.</a:t>
            </a:r>
            <a:endParaRPr lang="en-GB" altLang="en-US" sz="2000" dirty="0">
              <a:latin typeface="Arial" charset="0"/>
            </a:endParaRPr>
          </a:p>
        </p:txBody>
      </p:sp>
      <p:sp>
        <p:nvSpPr>
          <p:cNvPr id="4101" name="AutoShape 7"/>
          <p:cNvSpPr>
            <a:spLocks noChangeArrowheads="1"/>
          </p:cNvSpPr>
          <p:nvPr/>
        </p:nvSpPr>
        <p:spPr bwMode="auto">
          <a:xfrm>
            <a:off x="250825" y="908050"/>
            <a:ext cx="609600" cy="533400"/>
          </a:xfrm>
          <a:prstGeom prst="irregularSeal1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pic>
        <p:nvPicPr>
          <p:cNvPr id="4102" name="Picture 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9500" y="214313"/>
            <a:ext cx="990600" cy="71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3" name="Text Box 12"/>
          <p:cNvSpPr txBox="1">
            <a:spLocks noChangeArrowheads="1"/>
          </p:cNvSpPr>
          <p:nvPr/>
        </p:nvSpPr>
        <p:spPr bwMode="auto">
          <a:xfrm rot="-2064510">
            <a:off x="7785100" y="442913"/>
            <a:ext cx="72231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>
                <a:latin typeface="Times New Roman" pitchFamily="18" charset="0"/>
              </a:rPr>
              <a:t>DELIVERY</a:t>
            </a:r>
          </a:p>
        </p:txBody>
      </p:sp>
      <p:pic>
        <p:nvPicPr>
          <p:cNvPr id="4104" name="Picture 1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5" name="Text Box 14"/>
          <p:cNvSpPr txBox="1">
            <a:spLocks noChangeArrowheads="1"/>
          </p:cNvSpPr>
          <p:nvPr/>
        </p:nvSpPr>
        <p:spPr bwMode="auto">
          <a:xfrm>
            <a:off x="8242300" y="6634163"/>
            <a:ext cx="9144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M8:U6:6.2-7</a:t>
            </a:r>
            <a:endParaRPr lang="en-US" altLang="en-US" i="1">
              <a:latin typeface="Arial" charset="0"/>
            </a:endParaRPr>
          </a:p>
        </p:txBody>
      </p:sp>
      <p:sp>
        <p:nvSpPr>
          <p:cNvPr id="4106" name="Text Box 19"/>
          <p:cNvSpPr txBox="1">
            <a:spLocks noChangeArrowheads="1"/>
          </p:cNvSpPr>
          <p:nvPr/>
        </p:nvSpPr>
        <p:spPr bwMode="auto">
          <a:xfrm>
            <a:off x="1000125" y="142875"/>
            <a:ext cx="5573962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000" dirty="0">
                <a:solidFill>
                  <a:srgbClr val="006600"/>
                </a:solidFill>
              </a:rPr>
              <a:t>Группа унимодальных </a:t>
            </a:r>
            <a:r>
              <a:rPr lang="ru-RU" altLang="en-US" sz="3000" dirty="0" err="1">
                <a:solidFill>
                  <a:srgbClr val="006600"/>
                </a:solidFill>
              </a:rPr>
              <a:t>Инкотермс</a:t>
            </a:r>
            <a:endParaRPr lang="en-GB" altLang="en-US" sz="3200" dirty="0"/>
          </a:p>
        </p:txBody>
      </p:sp>
      <p:graphicFrame>
        <p:nvGraphicFramePr>
          <p:cNvPr id="4098" name="Object 2"/>
          <p:cNvGraphicFramePr>
            <a:graphicFrameLocks noChangeAspect="1"/>
          </p:cNvGraphicFramePr>
          <p:nvPr/>
        </p:nvGraphicFramePr>
        <p:xfrm>
          <a:off x="219075" y="3933825"/>
          <a:ext cx="8816975" cy="2330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itmap Image" r:id="rId5" imgW="5942857" imgH="1571844" progId="PBrush">
                  <p:embed/>
                </p:oleObj>
              </mc:Choice>
              <mc:Fallback>
                <p:oleObj name="Bitmap Image" r:id="rId5" imgW="5942857" imgH="1571844" progId="PBrush">
                  <p:embed/>
                  <p:pic>
                    <p:nvPicPr>
                      <p:cNvPr id="4098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9075" y="3933825"/>
                        <a:ext cx="8816975" cy="23304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16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86492827"/>
      </p:ext>
    </p:extLst>
  </p:cSld>
  <p:clrMapOvr>
    <a:masterClrMapping/>
  </p:clrMapOvr>
  <p:transition>
    <p:fade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Text Box 3"/>
          <p:cNvSpPr txBox="1">
            <a:spLocks noChangeArrowheads="1"/>
          </p:cNvSpPr>
          <p:nvPr/>
        </p:nvSpPr>
        <p:spPr bwMode="auto">
          <a:xfrm>
            <a:off x="823913" y="1143000"/>
            <a:ext cx="828516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 dirty="0">
                <a:solidFill>
                  <a:srgbClr val="003366"/>
                </a:solidFill>
              </a:rPr>
              <a:t>CIP “</a:t>
            </a:r>
            <a:r>
              <a:rPr lang="ru-RU" altLang="en-US" sz="2400" dirty="0">
                <a:solidFill>
                  <a:srgbClr val="003366"/>
                </a:solidFill>
              </a:rPr>
              <a:t>ПЕРЕВОЗКА И СТРАХОВАНИЕ ОПЛАЧЕНЫ ДО</a:t>
            </a:r>
            <a:r>
              <a:rPr lang="en-GB" altLang="en-US" sz="2400" dirty="0">
                <a:solidFill>
                  <a:srgbClr val="003366"/>
                </a:solidFill>
              </a:rPr>
              <a:t>”</a:t>
            </a:r>
            <a:r>
              <a:rPr lang="en-GB" altLang="en-US" sz="2000" dirty="0">
                <a:solidFill>
                  <a:srgbClr val="003366"/>
                </a:solidFill>
              </a:rPr>
              <a:t> (</a:t>
            </a:r>
            <a:r>
              <a:rPr lang="ru-RU" altLang="en-US" sz="2000" dirty="0">
                <a:solidFill>
                  <a:srgbClr val="003366"/>
                </a:solidFill>
              </a:rPr>
              <a:t>назван пункт назначения</a:t>
            </a:r>
            <a:r>
              <a:rPr lang="en-GB" altLang="en-US" sz="2000" dirty="0">
                <a:solidFill>
                  <a:srgbClr val="003366"/>
                </a:solidFill>
              </a:rPr>
              <a:t>)</a:t>
            </a:r>
            <a:endParaRPr lang="en-GB" altLang="en-US" dirty="0">
              <a:solidFill>
                <a:srgbClr val="A50021"/>
              </a:solidFill>
            </a:endParaRPr>
          </a:p>
        </p:txBody>
      </p:sp>
      <p:sp>
        <p:nvSpPr>
          <p:cNvPr id="5124" name="AutoShape 7"/>
          <p:cNvSpPr>
            <a:spLocks noChangeArrowheads="1"/>
          </p:cNvSpPr>
          <p:nvPr/>
        </p:nvSpPr>
        <p:spPr bwMode="auto">
          <a:xfrm>
            <a:off x="179388" y="1125538"/>
            <a:ext cx="609600" cy="533400"/>
          </a:xfrm>
          <a:prstGeom prst="irregularSeal1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5125" name="Rectangle 46"/>
          <p:cNvSpPr>
            <a:spLocks noChangeArrowheads="1"/>
          </p:cNvSpPr>
          <p:nvPr/>
        </p:nvSpPr>
        <p:spPr bwMode="auto">
          <a:xfrm>
            <a:off x="630238" y="2195513"/>
            <a:ext cx="8559800" cy="267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grpSp>
        <p:nvGrpSpPr>
          <p:cNvPr id="5126" name="Group 52"/>
          <p:cNvGrpSpPr>
            <a:grpSpLocks/>
          </p:cNvGrpSpPr>
          <p:nvPr/>
        </p:nvGrpSpPr>
        <p:grpSpPr bwMode="auto">
          <a:xfrm>
            <a:off x="685800" y="2133601"/>
            <a:ext cx="8316913" cy="1538288"/>
            <a:chOff x="579" y="1266"/>
            <a:chExt cx="3991" cy="969"/>
          </a:xfrm>
        </p:grpSpPr>
        <p:sp>
          <p:nvSpPr>
            <p:cNvPr id="5131" name="Rectangle 47"/>
            <p:cNvSpPr>
              <a:spLocks noChangeArrowheads="1"/>
            </p:cNvSpPr>
            <p:nvPr/>
          </p:nvSpPr>
          <p:spPr bwMode="auto">
            <a:xfrm>
              <a:off x="582" y="1266"/>
              <a:ext cx="3988" cy="9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en-US" sz="2000" dirty="0">
                  <a:solidFill>
                    <a:srgbClr val="000000"/>
                  </a:solidFill>
                </a:rPr>
                <a:t>Такой же, как </a:t>
              </a:r>
              <a:r>
                <a:rPr lang="en-GB" altLang="en-US" sz="2000" dirty="0">
                  <a:solidFill>
                    <a:srgbClr val="000000"/>
                  </a:solidFill>
                </a:rPr>
                <a:t>CPT</a:t>
              </a:r>
              <a:r>
                <a:rPr lang="ru-RU" altLang="en-US" sz="2000" dirty="0">
                  <a:solidFill>
                    <a:srgbClr val="000000"/>
                  </a:solidFill>
                </a:rPr>
                <a:t>, но здесь </a:t>
              </a:r>
              <a:r>
                <a:rPr lang="ru-RU" altLang="en-US" sz="2000" u="sng" dirty="0">
                  <a:solidFill>
                    <a:srgbClr val="000000"/>
                  </a:solidFill>
                </a:rPr>
                <a:t>продавец также должен заключить договор страхования</a:t>
              </a:r>
              <a:r>
                <a:rPr lang="ru-RU" altLang="en-US" sz="2000" dirty="0">
                  <a:solidFill>
                    <a:srgbClr val="000000"/>
                  </a:solidFill>
                </a:rPr>
                <a:t>, покрывающий риск утраты или повреждения товара во время перевозки. </a:t>
              </a:r>
              <a:endParaRPr lang="en-GB" altLang="en-US" sz="2000" dirty="0"/>
            </a:p>
            <a:p>
              <a:endParaRPr lang="en-GB" altLang="en-US" sz="2000" dirty="0"/>
            </a:p>
            <a:p>
              <a:endParaRPr lang="en-GB" altLang="en-US" sz="2000" dirty="0"/>
            </a:p>
          </p:txBody>
        </p:sp>
        <p:sp>
          <p:nvSpPr>
            <p:cNvPr id="5132" name="Rectangle 48"/>
            <p:cNvSpPr>
              <a:spLocks noChangeArrowheads="1"/>
            </p:cNvSpPr>
            <p:nvPr/>
          </p:nvSpPr>
          <p:spPr bwMode="auto">
            <a:xfrm>
              <a:off x="579" y="1635"/>
              <a:ext cx="0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5133" name="Rectangle 49"/>
            <p:cNvSpPr>
              <a:spLocks noChangeArrowheads="1"/>
            </p:cNvSpPr>
            <p:nvPr/>
          </p:nvSpPr>
          <p:spPr bwMode="auto">
            <a:xfrm>
              <a:off x="583" y="1880"/>
              <a:ext cx="0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</p:grpSp>
      <p:sp>
        <p:nvSpPr>
          <p:cNvPr id="5127" name="Rectangle 50"/>
          <p:cNvSpPr>
            <a:spLocks noChangeArrowheads="1"/>
          </p:cNvSpPr>
          <p:nvPr/>
        </p:nvSpPr>
        <p:spPr bwMode="auto">
          <a:xfrm>
            <a:off x="714375" y="3071813"/>
            <a:ext cx="825225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000" dirty="0">
                <a:solidFill>
                  <a:srgbClr val="000000"/>
                </a:solidFill>
              </a:rPr>
              <a:t>Продавец заключает договор страхования и выплачивает страховую премию</a:t>
            </a:r>
            <a:endParaRPr lang="en-GB" altLang="en-US" sz="2000" dirty="0"/>
          </a:p>
        </p:txBody>
      </p:sp>
      <p:pic>
        <p:nvPicPr>
          <p:cNvPr id="5128" name="Picture 7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9" name="Text Box 71"/>
          <p:cNvSpPr txBox="1">
            <a:spLocks noChangeArrowheads="1"/>
          </p:cNvSpPr>
          <p:nvPr/>
        </p:nvSpPr>
        <p:spPr bwMode="auto">
          <a:xfrm>
            <a:off x="8264525" y="6643688"/>
            <a:ext cx="9144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M8:U6:6.2-8</a:t>
            </a:r>
            <a:endParaRPr lang="en-US" altLang="en-US" i="1">
              <a:latin typeface="Arial" charset="0"/>
            </a:endParaRPr>
          </a:p>
        </p:txBody>
      </p:sp>
      <p:sp>
        <p:nvSpPr>
          <p:cNvPr id="5130" name="Text Box 19"/>
          <p:cNvSpPr txBox="1">
            <a:spLocks noChangeArrowheads="1"/>
          </p:cNvSpPr>
          <p:nvPr/>
        </p:nvSpPr>
        <p:spPr bwMode="auto">
          <a:xfrm>
            <a:off x="1000125" y="142875"/>
            <a:ext cx="5573962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000" dirty="0">
                <a:solidFill>
                  <a:srgbClr val="006600"/>
                </a:solidFill>
              </a:rPr>
              <a:t>Группа унимодальных Инкотермс</a:t>
            </a:r>
            <a:endParaRPr lang="en-GB" altLang="en-US" sz="3200" dirty="0"/>
          </a:p>
        </p:txBody>
      </p:sp>
      <p:graphicFrame>
        <p:nvGraphicFramePr>
          <p:cNvPr id="5122" name="Object 2"/>
          <p:cNvGraphicFramePr>
            <a:graphicFrameLocks noChangeAspect="1"/>
          </p:cNvGraphicFramePr>
          <p:nvPr/>
        </p:nvGraphicFramePr>
        <p:xfrm>
          <a:off x="273050" y="3614738"/>
          <a:ext cx="8745538" cy="23352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itmap Image" r:id="rId4" imgW="5742857" imgH="1533739" progId="PBrush">
                  <p:embed/>
                </p:oleObj>
              </mc:Choice>
              <mc:Fallback>
                <p:oleObj name="Bitmap Image" r:id="rId4" imgW="5742857" imgH="1533739" progId="PBrush">
                  <p:embed/>
                  <p:pic>
                    <p:nvPicPr>
                      <p:cNvPr id="5122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3050" y="3614738"/>
                        <a:ext cx="8745538" cy="233521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17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003654"/>
      </p:ext>
    </p:extLst>
  </p:cSld>
  <p:clrMapOvr>
    <a:masterClrMapping/>
  </p:clrMapOvr>
  <p:transition>
    <p:fade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7" name="Text Box 19"/>
          <p:cNvSpPr txBox="1">
            <a:spLocks noChangeArrowheads="1"/>
          </p:cNvSpPr>
          <p:nvPr/>
        </p:nvSpPr>
        <p:spPr bwMode="auto">
          <a:xfrm>
            <a:off x="1000125" y="142875"/>
            <a:ext cx="5573962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000" dirty="0">
                <a:solidFill>
                  <a:srgbClr val="006600"/>
                </a:solidFill>
              </a:rPr>
              <a:t>Группа унимодальных </a:t>
            </a:r>
            <a:r>
              <a:rPr lang="ru-RU" altLang="en-US" sz="3000" dirty="0" err="1">
                <a:solidFill>
                  <a:srgbClr val="006600"/>
                </a:solidFill>
              </a:rPr>
              <a:t>Инкотермс</a:t>
            </a:r>
            <a:endParaRPr lang="en-GB" altLang="en-US" sz="3200" dirty="0"/>
          </a:p>
        </p:txBody>
      </p:sp>
      <p:sp>
        <p:nvSpPr>
          <p:cNvPr id="6148" name="AutoShape 7"/>
          <p:cNvSpPr>
            <a:spLocks noChangeArrowheads="1"/>
          </p:cNvSpPr>
          <p:nvPr/>
        </p:nvSpPr>
        <p:spPr bwMode="auto">
          <a:xfrm>
            <a:off x="179388" y="1125538"/>
            <a:ext cx="609600" cy="533400"/>
          </a:xfrm>
          <a:prstGeom prst="irregularSeal1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6149" name="Rectangle 47"/>
          <p:cNvSpPr>
            <a:spLocks noChangeArrowheads="1"/>
          </p:cNvSpPr>
          <p:nvPr/>
        </p:nvSpPr>
        <p:spPr bwMode="auto">
          <a:xfrm>
            <a:off x="928688" y="1857375"/>
            <a:ext cx="802322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000" dirty="0">
                <a:solidFill>
                  <a:srgbClr val="000000"/>
                </a:solidFill>
              </a:rPr>
              <a:t>Затраты и риски находятся в одном месте в </a:t>
            </a:r>
            <a:r>
              <a:rPr lang="ru-RU" altLang="en-US" sz="2000" u="sng" dirty="0">
                <a:solidFill>
                  <a:srgbClr val="000000"/>
                </a:solidFill>
              </a:rPr>
              <a:t>порту прибытия</a:t>
            </a:r>
            <a:r>
              <a:rPr lang="ru-RU" altLang="en-US" sz="2000" dirty="0">
                <a:solidFill>
                  <a:srgbClr val="000000"/>
                </a:solidFill>
              </a:rPr>
              <a:t>, </a:t>
            </a:r>
            <a:r>
              <a:rPr lang="ru-RU" altLang="en-US" sz="2000" u="sng" dirty="0">
                <a:solidFill>
                  <a:srgbClr val="000000"/>
                </a:solidFill>
              </a:rPr>
              <a:t>товары  находятся в транспорте</a:t>
            </a:r>
            <a:r>
              <a:rPr lang="ru-RU" altLang="en-US" sz="2000" dirty="0">
                <a:solidFill>
                  <a:srgbClr val="000000"/>
                </a:solidFill>
              </a:rPr>
              <a:t> и готовы к разгрузке, а таможенные пошлины в стране прибытия еще не оплачены. </a:t>
            </a:r>
            <a:endParaRPr lang="en-GB" altLang="en-US" sz="2000" dirty="0"/>
          </a:p>
        </p:txBody>
      </p:sp>
      <p:sp>
        <p:nvSpPr>
          <p:cNvPr id="6150" name="Text Box 3"/>
          <p:cNvSpPr txBox="1">
            <a:spLocks noChangeArrowheads="1"/>
          </p:cNvSpPr>
          <p:nvPr/>
        </p:nvSpPr>
        <p:spPr bwMode="auto">
          <a:xfrm>
            <a:off x="862013" y="1143000"/>
            <a:ext cx="824706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 dirty="0">
                <a:solidFill>
                  <a:srgbClr val="003366"/>
                </a:solidFill>
              </a:rPr>
              <a:t>DAP “</a:t>
            </a:r>
            <a:r>
              <a:rPr lang="ru-RU" altLang="en-US" sz="2400" dirty="0">
                <a:solidFill>
                  <a:srgbClr val="003366"/>
                </a:solidFill>
              </a:rPr>
              <a:t>ПОСТАВКА В МЕСТЕ НАЗНАЧЕНИЯ</a:t>
            </a:r>
            <a:r>
              <a:rPr lang="en-GB" altLang="en-US" sz="2400" dirty="0">
                <a:solidFill>
                  <a:srgbClr val="003366"/>
                </a:solidFill>
              </a:rPr>
              <a:t>”</a:t>
            </a:r>
            <a:r>
              <a:rPr lang="en-GB" altLang="en-US" sz="2000" dirty="0">
                <a:solidFill>
                  <a:srgbClr val="003366"/>
                </a:solidFill>
              </a:rPr>
              <a:t> (</a:t>
            </a:r>
            <a:r>
              <a:rPr lang="ru-RU" altLang="en-US" sz="2000" dirty="0">
                <a:solidFill>
                  <a:srgbClr val="003366"/>
                </a:solidFill>
              </a:rPr>
              <a:t>назван пункт назначения</a:t>
            </a:r>
            <a:r>
              <a:rPr lang="en-GB" altLang="en-US" sz="2000" dirty="0">
                <a:solidFill>
                  <a:srgbClr val="003366"/>
                </a:solidFill>
              </a:rPr>
              <a:t>)</a:t>
            </a:r>
            <a:endParaRPr lang="en-GB" altLang="en-US" dirty="0">
              <a:solidFill>
                <a:srgbClr val="A50021"/>
              </a:solidFill>
            </a:endParaRPr>
          </a:p>
        </p:txBody>
      </p:sp>
      <p:sp>
        <p:nvSpPr>
          <p:cNvPr id="6151" name="Text Box 71"/>
          <p:cNvSpPr txBox="1">
            <a:spLocks noChangeArrowheads="1"/>
          </p:cNvSpPr>
          <p:nvPr/>
        </p:nvSpPr>
        <p:spPr bwMode="auto">
          <a:xfrm>
            <a:off x="8264525" y="6643688"/>
            <a:ext cx="9144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M8:U6:6.2-9</a:t>
            </a:r>
            <a:endParaRPr lang="en-US" altLang="en-US" i="1">
              <a:latin typeface="Arial" charset="0"/>
            </a:endParaRPr>
          </a:p>
        </p:txBody>
      </p:sp>
      <p:pic>
        <p:nvPicPr>
          <p:cNvPr id="6152" name="Picture 6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146" name="Object 2"/>
          <p:cNvGraphicFramePr>
            <a:graphicFrameLocks noChangeAspect="1"/>
          </p:cNvGraphicFramePr>
          <p:nvPr/>
        </p:nvGraphicFramePr>
        <p:xfrm>
          <a:off x="263525" y="3357563"/>
          <a:ext cx="8772525" cy="28082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itmap Image" r:id="rId4" imgW="5266667" imgH="1685714" progId="PBrush">
                  <p:embed/>
                </p:oleObj>
              </mc:Choice>
              <mc:Fallback>
                <p:oleObj name="Bitmap Image" r:id="rId4" imgW="5266667" imgH="1685714" progId="PBrush">
                  <p:embed/>
                  <p:pic>
                    <p:nvPicPr>
                      <p:cNvPr id="6146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3525" y="3357563"/>
                        <a:ext cx="8772525" cy="28082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18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89546576"/>
      </p:ext>
    </p:extLst>
  </p:cSld>
  <p:clrMapOvr>
    <a:masterClrMapping/>
  </p:clrMapOvr>
  <p:transition>
    <p:fade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1" name="Text Box 19"/>
          <p:cNvSpPr txBox="1">
            <a:spLocks noChangeArrowheads="1"/>
          </p:cNvSpPr>
          <p:nvPr/>
        </p:nvSpPr>
        <p:spPr bwMode="auto">
          <a:xfrm>
            <a:off x="1000125" y="142875"/>
            <a:ext cx="5573962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000" dirty="0">
                <a:solidFill>
                  <a:srgbClr val="006600"/>
                </a:solidFill>
              </a:rPr>
              <a:t>Группа унимодальных </a:t>
            </a:r>
            <a:r>
              <a:rPr lang="ru-RU" altLang="en-US" sz="3000" dirty="0" err="1">
                <a:solidFill>
                  <a:srgbClr val="006600"/>
                </a:solidFill>
              </a:rPr>
              <a:t>Инкотермс</a:t>
            </a:r>
            <a:endParaRPr lang="en-GB" altLang="en-US" sz="3200" dirty="0"/>
          </a:p>
        </p:txBody>
      </p:sp>
      <p:sp>
        <p:nvSpPr>
          <p:cNvPr id="7172" name="Text Box 3"/>
          <p:cNvSpPr txBox="1">
            <a:spLocks noChangeArrowheads="1"/>
          </p:cNvSpPr>
          <p:nvPr/>
        </p:nvSpPr>
        <p:spPr bwMode="auto">
          <a:xfrm>
            <a:off x="1006475" y="1143000"/>
            <a:ext cx="76692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 dirty="0">
                <a:solidFill>
                  <a:srgbClr val="003366"/>
                </a:solidFill>
              </a:rPr>
              <a:t>DAT “</a:t>
            </a:r>
            <a:r>
              <a:rPr lang="ru-RU" altLang="en-US" sz="2400" dirty="0">
                <a:solidFill>
                  <a:srgbClr val="003366"/>
                </a:solidFill>
              </a:rPr>
              <a:t>ПОСТАВКА НА ТЕРМИНАЛЕ</a:t>
            </a:r>
            <a:r>
              <a:rPr lang="en-GB" altLang="en-US" sz="2400" dirty="0">
                <a:solidFill>
                  <a:srgbClr val="003366"/>
                </a:solidFill>
              </a:rPr>
              <a:t>”</a:t>
            </a:r>
            <a:r>
              <a:rPr lang="en-GB" altLang="en-US" sz="2000" dirty="0">
                <a:solidFill>
                  <a:srgbClr val="003366"/>
                </a:solidFill>
              </a:rPr>
              <a:t> (</a:t>
            </a:r>
            <a:r>
              <a:rPr lang="ru-RU" altLang="en-US" sz="2000" dirty="0">
                <a:solidFill>
                  <a:srgbClr val="003366"/>
                </a:solidFill>
              </a:rPr>
              <a:t>назван пункт назначения</a:t>
            </a:r>
            <a:r>
              <a:rPr lang="en-GB" altLang="en-US" sz="2000" dirty="0">
                <a:solidFill>
                  <a:srgbClr val="003366"/>
                </a:solidFill>
              </a:rPr>
              <a:t>)</a:t>
            </a:r>
            <a:endParaRPr lang="en-GB" altLang="en-US" dirty="0">
              <a:solidFill>
                <a:srgbClr val="A50021"/>
              </a:solidFill>
            </a:endParaRPr>
          </a:p>
        </p:txBody>
      </p:sp>
      <p:sp>
        <p:nvSpPr>
          <p:cNvPr id="7173" name="AutoShape 7"/>
          <p:cNvSpPr>
            <a:spLocks noChangeArrowheads="1"/>
          </p:cNvSpPr>
          <p:nvPr/>
        </p:nvSpPr>
        <p:spPr bwMode="auto">
          <a:xfrm>
            <a:off x="250825" y="1196975"/>
            <a:ext cx="609600" cy="533400"/>
          </a:xfrm>
          <a:prstGeom prst="irregularSeal1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7174" name="Rectangle 47"/>
          <p:cNvSpPr>
            <a:spLocks noChangeArrowheads="1"/>
          </p:cNvSpPr>
          <p:nvPr/>
        </p:nvSpPr>
        <p:spPr bwMode="auto">
          <a:xfrm>
            <a:off x="1071563" y="2286000"/>
            <a:ext cx="7572375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000" dirty="0">
                <a:solidFill>
                  <a:srgbClr val="000000"/>
                </a:solidFill>
              </a:rPr>
              <a:t>Такой же, как и </a:t>
            </a:r>
            <a:r>
              <a:rPr lang="en-GB" altLang="en-US" sz="2000" dirty="0">
                <a:solidFill>
                  <a:srgbClr val="000000"/>
                </a:solidFill>
              </a:rPr>
              <a:t>DAP, </a:t>
            </a:r>
            <a:r>
              <a:rPr lang="ru-RU" altLang="en-US" sz="2000" dirty="0">
                <a:solidFill>
                  <a:srgbClr val="000000"/>
                </a:solidFill>
              </a:rPr>
              <a:t>кроме того, что </a:t>
            </a:r>
            <a:r>
              <a:rPr lang="ru-RU" altLang="en-US" sz="2000" u="sng" dirty="0">
                <a:solidFill>
                  <a:srgbClr val="000000"/>
                </a:solidFill>
              </a:rPr>
              <a:t>товары уже разгружены</a:t>
            </a:r>
            <a:r>
              <a:rPr lang="ru-RU" altLang="en-US" sz="2000" dirty="0">
                <a:solidFill>
                  <a:srgbClr val="000000"/>
                </a:solidFill>
              </a:rPr>
              <a:t> с транспорта. </a:t>
            </a:r>
            <a:endParaRPr lang="en-GB" altLang="en-US" sz="2000" dirty="0"/>
          </a:p>
        </p:txBody>
      </p:sp>
      <p:sp>
        <p:nvSpPr>
          <p:cNvPr id="7175" name="Text Box 71"/>
          <p:cNvSpPr txBox="1">
            <a:spLocks noChangeArrowheads="1"/>
          </p:cNvSpPr>
          <p:nvPr/>
        </p:nvSpPr>
        <p:spPr bwMode="auto">
          <a:xfrm>
            <a:off x="8264525" y="6643688"/>
            <a:ext cx="9144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M8:U6:6.2-10</a:t>
            </a:r>
            <a:endParaRPr lang="en-US" altLang="en-US" i="1">
              <a:latin typeface="Arial" charset="0"/>
            </a:endParaRPr>
          </a:p>
        </p:txBody>
      </p:sp>
      <p:pic>
        <p:nvPicPr>
          <p:cNvPr id="7176" name="Picture 6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170" name="Object 2"/>
          <p:cNvGraphicFramePr>
            <a:graphicFrameLocks noChangeAspect="1"/>
          </p:cNvGraphicFramePr>
          <p:nvPr/>
        </p:nvGraphicFramePr>
        <p:xfrm>
          <a:off x="138113" y="3348038"/>
          <a:ext cx="8897937" cy="26019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itmap Image" r:id="rId4" imgW="5342857" imgH="1561905" progId="PBrush">
                  <p:embed/>
                </p:oleObj>
              </mc:Choice>
              <mc:Fallback>
                <p:oleObj name="Bitmap Image" r:id="rId4" imgW="5342857" imgH="1561905" progId="PBrush">
                  <p:embed/>
                  <p:pic>
                    <p:nvPicPr>
                      <p:cNvPr id="717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3348038"/>
                        <a:ext cx="8897937" cy="260191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19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06484613"/>
      </p:ext>
    </p:extLst>
  </p:cSld>
  <p:clrMapOvr>
    <a:masterClrMapping/>
  </p:clrMapOvr>
  <p:transition>
    <p:fade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5" name="Text Box 3"/>
          <p:cNvSpPr txBox="1">
            <a:spLocks noChangeArrowheads="1"/>
          </p:cNvSpPr>
          <p:nvPr/>
        </p:nvSpPr>
        <p:spPr bwMode="auto">
          <a:xfrm>
            <a:off x="790575" y="1071563"/>
            <a:ext cx="8605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 dirty="0">
                <a:solidFill>
                  <a:srgbClr val="003366"/>
                </a:solidFill>
              </a:rPr>
              <a:t>DDP “</a:t>
            </a:r>
            <a:r>
              <a:rPr lang="ru-RU" altLang="en-US" sz="2400" dirty="0">
                <a:solidFill>
                  <a:srgbClr val="003366"/>
                </a:solidFill>
              </a:rPr>
              <a:t>ПОСТАВКА С ОПЛАТОЙ ПОШЛИН</a:t>
            </a:r>
            <a:r>
              <a:rPr lang="en-GB" altLang="en-US" sz="2400" dirty="0">
                <a:solidFill>
                  <a:srgbClr val="003366"/>
                </a:solidFill>
              </a:rPr>
              <a:t>”</a:t>
            </a:r>
            <a:r>
              <a:rPr lang="en-GB" altLang="en-US" sz="2000" dirty="0">
                <a:solidFill>
                  <a:srgbClr val="003366"/>
                </a:solidFill>
              </a:rPr>
              <a:t> (</a:t>
            </a:r>
            <a:r>
              <a:rPr lang="ru-RU" altLang="en-US" sz="2000" dirty="0">
                <a:solidFill>
                  <a:srgbClr val="003366"/>
                </a:solidFill>
              </a:rPr>
              <a:t>назван пункт назначения</a:t>
            </a:r>
            <a:r>
              <a:rPr lang="en-GB" altLang="en-US" sz="2000" dirty="0">
                <a:solidFill>
                  <a:srgbClr val="003366"/>
                </a:solidFill>
              </a:rPr>
              <a:t>)</a:t>
            </a:r>
            <a:endParaRPr lang="en-GB" altLang="en-US" dirty="0">
              <a:solidFill>
                <a:srgbClr val="A50021"/>
              </a:solidFill>
            </a:endParaRPr>
          </a:p>
        </p:txBody>
      </p:sp>
      <p:sp>
        <p:nvSpPr>
          <p:cNvPr id="8196" name="Text Box 4"/>
          <p:cNvSpPr txBox="1">
            <a:spLocks noChangeArrowheads="1"/>
          </p:cNvSpPr>
          <p:nvPr/>
        </p:nvSpPr>
        <p:spPr bwMode="auto">
          <a:xfrm>
            <a:off x="928688" y="1714500"/>
            <a:ext cx="7858125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1143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lvl="1">
              <a:spcAft>
                <a:spcPts val="1200"/>
              </a:spcAft>
            </a:pPr>
            <a:r>
              <a:rPr lang="ru-RU" altLang="en-US" sz="2000" dirty="0"/>
              <a:t>Такой же, как и </a:t>
            </a:r>
            <a:r>
              <a:rPr lang="en-GB" altLang="en-US" sz="2000" dirty="0"/>
              <a:t>DAT, </a:t>
            </a:r>
            <a:r>
              <a:rPr lang="ru-RU" altLang="en-US" sz="2000" dirty="0"/>
              <a:t>кроме того, что здесь </a:t>
            </a:r>
            <a:r>
              <a:rPr lang="ru-RU" altLang="en-US" sz="2000" u="sng" dirty="0"/>
              <a:t>все расходы и риски</a:t>
            </a:r>
            <a:r>
              <a:rPr lang="ru-RU" altLang="en-US" sz="2000" dirty="0"/>
              <a:t>, связанные с импортными «пошлинами» (таможенные формальности, таможенные сборы, налоги и другие расходы)  в стране прибытия несет продавец. </a:t>
            </a:r>
            <a:endParaRPr lang="en-GB" altLang="en-US" sz="2000" dirty="0"/>
          </a:p>
        </p:txBody>
      </p:sp>
      <p:sp>
        <p:nvSpPr>
          <p:cNvPr id="8197" name="AutoShape 6"/>
          <p:cNvSpPr>
            <a:spLocks noChangeArrowheads="1"/>
          </p:cNvSpPr>
          <p:nvPr/>
        </p:nvSpPr>
        <p:spPr bwMode="auto">
          <a:xfrm>
            <a:off x="179388" y="1052513"/>
            <a:ext cx="609600" cy="533400"/>
          </a:xfrm>
          <a:prstGeom prst="irregularSeal1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8198" name="Freeform 8"/>
          <p:cNvSpPr>
            <a:spLocks/>
          </p:cNvSpPr>
          <p:nvPr/>
        </p:nvSpPr>
        <p:spPr bwMode="auto">
          <a:xfrm>
            <a:off x="9813925" y="4459288"/>
            <a:ext cx="6350" cy="9525"/>
          </a:xfrm>
          <a:custGeom>
            <a:avLst/>
            <a:gdLst>
              <a:gd name="T0" fmla="*/ 2147483647 w 4"/>
              <a:gd name="T1" fmla="*/ 2147483647 h 6"/>
              <a:gd name="T2" fmla="*/ 0 w 4"/>
              <a:gd name="T3" fmla="*/ 0 h 6"/>
              <a:gd name="T4" fmla="*/ 2147483647 w 4"/>
              <a:gd name="T5" fmla="*/ 2147483647 h 6"/>
              <a:gd name="T6" fmla="*/ 2147483647 w 4"/>
              <a:gd name="T7" fmla="*/ 2147483647 h 6"/>
              <a:gd name="T8" fmla="*/ 0 60000 65536"/>
              <a:gd name="T9" fmla="*/ 0 60000 65536"/>
              <a:gd name="T10" fmla="*/ 0 60000 65536"/>
              <a:gd name="T11" fmla="*/ 0 60000 65536"/>
              <a:gd name="T12" fmla="*/ 0 w 4"/>
              <a:gd name="T13" fmla="*/ 0 h 6"/>
              <a:gd name="T14" fmla="*/ 4 w 4"/>
              <a:gd name="T15" fmla="*/ 6 h 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" h="6">
                <a:moveTo>
                  <a:pt x="4" y="6"/>
                </a:moveTo>
                <a:lnTo>
                  <a:pt x="0" y="0"/>
                </a:lnTo>
                <a:lnTo>
                  <a:pt x="4" y="1"/>
                </a:lnTo>
                <a:lnTo>
                  <a:pt x="4" y="6"/>
                </a:lnTo>
                <a:close/>
              </a:path>
            </a:pathLst>
          </a:custGeom>
          <a:solidFill>
            <a:srgbClr val="FC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8199" name="Rectangle 9"/>
          <p:cNvSpPr>
            <a:spLocks noChangeArrowheads="1"/>
          </p:cNvSpPr>
          <p:nvPr/>
        </p:nvSpPr>
        <p:spPr bwMode="auto">
          <a:xfrm>
            <a:off x="9820275" y="4460875"/>
            <a:ext cx="0" cy="1588"/>
          </a:xfrm>
          <a:prstGeom prst="rect">
            <a:avLst/>
          </a:prstGeom>
          <a:solidFill>
            <a:srgbClr val="FDFD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grpSp>
        <p:nvGrpSpPr>
          <p:cNvPr id="8200" name="Group 10"/>
          <p:cNvGrpSpPr>
            <a:grpSpLocks/>
          </p:cNvGrpSpPr>
          <p:nvPr/>
        </p:nvGrpSpPr>
        <p:grpSpPr bwMode="auto">
          <a:xfrm>
            <a:off x="8215313" y="0"/>
            <a:ext cx="733425" cy="928688"/>
            <a:chOff x="5334" y="2550"/>
            <a:chExt cx="552" cy="751"/>
          </a:xfrm>
        </p:grpSpPr>
        <p:sp>
          <p:nvSpPr>
            <p:cNvPr id="8205" name="Freeform 11"/>
            <p:cNvSpPr>
              <a:spLocks/>
            </p:cNvSpPr>
            <p:nvPr/>
          </p:nvSpPr>
          <p:spPr bwMode="auto">
            <a:xfrm>
              <a:off x="5564" y="2551"/>
              <a:ext cx="314" cy="143"/>
            </a:xfrm>
            <a:custGeom>
              <a:avLst/>
              <a:gdLst>
                <a:gd name="T0" fmla="*/ 293 w 314"/>
                <a:gd name="T1" fmla="*/ 143 h 143"/>
                <a:gd name="T2" fmla="*/ 314 w 314"/>
                <a:gd name="T3" fmla="*/ 128 h 143"/>
                <a:gd name="T4" fmla="*/ 20 w 314"/>
                <a:gd name="T5" fmla="*/ 0 h 143"/>
                <a:gd name="T6" fmla="*/ 0 w 314"/>
                <a:gd name="T7" fmla="*/ 16 h 143"/>
                <a:gd name="T8" fmla="*/ 293 w 314"/>
                <a:gd name="T9" fmla="*/ 143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43"/>
                <a:gd name="T17" fmla="*/ 314 w 314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43">
                  <a:moveTo>
                    <a:pt x="293" y="143"/>
                  </a:moveTo>
                  <a:lnTo>
                    <a:pt x="314" y="128"/>
                  </a:lnTo>
                  <a:lnTo>
                    <a:pt x="20" y="0"/>
                  </a:lnTo>
                  <a:lnTo>
                    <a:pt x="0" y="16"/>
                  </a:lnTo>
                  <a:lnTo>
                    <a:pt x="293" y="143"/>
                  </a:lnTo>
                  <a:close/>
                </a:path>
              </a:pathLst>
            </a:custGeom>
            <a:solidFill>
              <a:srgbClr val="F5C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06" name="Freeform 12"/>
            <p:cNvSpPr>
              <a:spLocks/>
            </p:cNvSpPr>
            <p:nvPr/>
          </p:nvSpPr>
          <p:spPr bwMode="auto">
            <a:xfrm>
              <a:off x="5564" y="2551"/>
              <a:ext cx="314" cy="143"/>
            </a:xfrm>
            <a:custGeom>
              <a:avLst/>
              <a:gdLst>
                <a:gd name="T0" fmla="*/ 293 w 314"/>
                <a:gd name="T1" fmla="*/ 143 h 143"/>
                <a:gd name="T2" fmla="*/ 314 w 314"/>
                <a:gd name="T3" fmla="*/ 128 h 143"/>
                <a:gd name="T4" fmla="*/ 20 w 314"/>
                <a:gd name="T5" fmla="*/ 0 h 143"/>
                <a:gd name="T6" fmla="*/ 0 w 314"/>
                <a:gd name="T7" fmla="*/ 16 h 143"/>
                <a:gd name="T8" fmla="*/ 293 w 314"/>
                <a:gd name="T9" fmla="*/ 143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43"/>
                <a:gd name="T17" fmla="*/ 314 w 314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43">
                  <a:moveTo>
                    <a:pt x="293" y="143"/>
                  </a:moveTo>
                  <a:lnTo>
                    <a:pt x="314" y="128"/>
                  </a:lnTo>
                  <a:lnTo>
                    <a:pt x="20" y="0"/>
                  </a:lnTo>
                  <a:lnTo>
                    <a:pt x="0" y="16"/>
                  </a:lnTo>
                  <a:lnTo>
                    <a:pt x="293" y="143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07" name="Freeform 13"/>
            <p:cNvSpPr>
              <a:spLocks/>
            </p:cNvSpPr>
            <p:nvPr/>
          </p:nvSpPr>
          <p:spPr bwMode="auto">
            <a:xfrm>
              <a:off x="5541" y="2567"/>
              <a:ext cx="315" cy="144"/>
            </a:xfrm>
            <a:custGeom>
              <a:avLst/>
              <a:gdLst>
                <a:gd name="T0" fmla="*/ 294 w 315"/>
                <a:gd name="T1" fmla="*/ 144 h 144"/>
                <a:gd name="T2" fmla="*/ 315 w 315"/>
                <a:gd name="T3" fmla="*/ 128 h 144"/>
                <a:gd name="T4" fmla="*/ 22 w 315"/>
                <a:gd name="T5" fmla="*/ 0 h 144"/>
                <a:gd name="T6" fmla="*/ 0 w 315"/>
                <a:gd name="T7" fmla="*/ 17 h 144"/>
                <a:gd name="T8" fmla="*/ 294 w 315"/>
                <a:gd name="T9" fmla="*/ 14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4"/>
                <a:gd name="T17" fmla="*/ 315 w 31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4">
                  <a:moveTo>
                    <a:pt x="294" y="144"/>
                  </a:moveTo>
                  <a:lnTo>
                    <a:pt x="315" y="128"/>
                  </a:lnTo>
                  <a:lnTo>
                    <a:pt x="22" y="0"/>
                  </a:lnTo>
                  <a:lnTo>
                    <a:pt x="0" y="17"/>
                  </a:lnTo>
                  <a:lnTo>
                    <a:pt x="294" y="144"/>
                  </a:lnTo>
                  <a:close/>
                </a:path>
              </a:pathLst>
            </a:custGeom>
            <a:solidFill>
              <a:srgbClr val="F5C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08" name="Freeform 14"/>
            <p:cNvSpPr>
              <a:spLocks/>
            </p:cNvSpPr>
            <p:nvPr/>
          </p:nvSpPr>
          <p:spPr bwMode="auto">
            <a:xfrm>
              <a:off x="5541" y="2567"/>
              <a:ext cx="315" cy="144"/>
            </a:xfrm>
            <a:custGeom>
              <a:avLst/>
              <a:gdLst>
                <a:gd name="T0" fmla="*/ 294 w 315"/>
                <a:gd name="T1" fmla="*/ 144 h 144"/>
                <a:gd name="T2" fmla="*/ 315 w 315"/>
                <a:gd name="T3" fmla="*/ 128 h 144"/>
                <a:gd name="T4" fmla="*/ 22 w 315"/>
                <a:gd name="T5" fmla="*/ 0 h 144"/>
                <a:gd name="T6" fmla="*/ 0 w 315"/>
                <a:gd name="T7" fmla="*/ 17 h 144"/>
                <a:gd name="T8" fmla="*/ 294 w 315"/>
                <a:gd name="T9" fmla="*/ 14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4"/>
                <a:gd name="T17" fmla="*/ 315 w 31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4">
                  <a:moveTo>
                    <a:pt x="294" y="144"/>
                  </a:moveTo>
                  <a:lnTo>
                    <a:pt x="315" y="128"/>
                  </a:lnTo>
                  <a:lnTo>
                    <a:pt x="22" y="0"/>
                  </a:lnTo>
                  <a:lnTo>
                    <a:pt x="0" y="17"/>
                  </a:lnTo>
                  <a:lnTo>
                    <a:pt x="294" y="14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09" name="Freeform 15"/>
            <p:cNvSpPr>
              <a:spLocks/>
            </p:cNvSpPr>
            <p:nvPr/>
          </p:nvSpPr>
          <p:spPr bwMode="auto">
            <a:xfrm>
              <a:off x="5519" y="2584"/>
              <a:ext cx="315" cy="143"/>
            </a:xfrm>
            <a:custGeom>
              <a:avLst/>
              <a:gdLst>
                <a:gd name="T0" fmla="*/ 294 w 315"/>
                <a:gd name="T1" fmla="*/ 143 h 143"/>
                <a:gd name="T2" fmla="*/ 315 w 315"/>
                <a:gd name="T3" fmla="*/ 128 h 143"/>
                <a:gd name="T4" fmla="*/ 21 w 315"/>
                <a:gd name="T5" fmla="*/ 0 h 143"/>
                <a:gd name="T6" fmla="*/ 0 w 315"/>
                <a:gd name="T7" fmla="*/ 17 h 143"/>
                <a:gd name="T8" fmla="*/ 294 w 315"/>
                <a:gd name="T9" fmla="*/ 143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3"/>
                <a:gd name="T17" fmla="*/ 315 w 315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3">
                  <a:moveTo>
                    <a:pt x="294" y="143"/>
                  </a:moveTo>
                  <a:lnTo>
                    <a:pt x="315" y="128"/>
                  </a:lnTo>
                  <a:lnTo>
                    <a:pt x="21" y="0"/>
                  </a:lnTo>
                  <a:lnTo>
                    <a:pt x="0" y="17"/>
                  </a:lnTo>
                  <a:lnTo>
                    <a:pt x="294" y="143"/>
                  </a:lnTo>
                  <a:close/>
                </a:path>
              </a:pathLst>
            </a:custGeom>
            <a:solidFill>
              <a:srgbClr val="F5C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10" name="Freeform 16"/>
            <p:cNvSpPr>
              <a:spLocks/>
            </p:cNvSpPr>
            <p:nvPr/>
          </p:nvSpPr>
          <p:spPr bwMode="auto">
            <a:xfrm>
              <a:off x="5519" y="2584"/>
              <a:ext cx="315" cy="143"/>
            </a:xfrm>
            <a:custGeom>
              <a:avLst/>
              <a:gdLst>
                <a:gd name="T0" fmla="*/ 294 w 315"/>
                <a:gd name="T1" fmla="*/ 143 h 143"/>
                <a:gd name="T2" fmla="*/ 315 w 315"/>
                <a:gd name="T3" fmla="*/ 128 h 143"/>
                <a:gd name="T4" fmla="*/ 21 w 315"/>
                <a:gd name="T5" fmla="*/ 0 h 143"/>
                <a:gd name="T6" fmla="*/ 0 w 315"/>
                <a:gd name="T7" fmla="*/ 17 h 143"/>
                <a:gd name="T8" fmla="*/ 294 w 315"/>
                <a:gd name="T9" fmla="*/ 143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3"/>
                <a:gd name="T17" fmla="*/ 315 w 315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3">
                  <a:moveTo>
                    <a:pt x="294" y="143"/>
                  </a:moveTo>
                  <a:lnTo>
                    <a:pt x="315" y="128"/>
                  </a:lnTo>
                  <a:lnTo>
                    <a:pt x="21" y="0"/>
                  </a:lnTo>
                  <a:lnTo>
                    <a:pt x="0" y="17"/>
                  </a:lnTo>
                  <a:lnTo>
                    <a:pt x="294" y="143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11" name="Freeform 17"/>
            <p:cNvSpPr>
              <a:spLocks/>
            </p:cNvSpPr>
            <p:nvPr/>
          </p:nvSpPr>
          <p:spPr bwMode="auto">
            <a:xfrm>
              <a:off x="5497" y="2601"/>
              <a:ext cx="315" cy="143"/>
            </a:xfrm>
            <a:custGeom>
              <a:avLst/>
              <a:gdLst>
                <a:gd name="T0" fmla="*/ 294 w 315"/>
                <a:gd name="T1" fmla="*/ 143 h 143"/>
                <a:gd name="T2" fmla="*/ 315 w 315"/>
                <a:gd name="T3" fmla="*/ 128 h 143"/>
                <a:gd name="T4" fmla="*/ 21 w 315"/>
                <a:gd name="T5" fmla="*/ 0 h 143"/>
                <a:gd name="T6" fmla="*/ 0 w 315"/>
                <a:gd name="T7" fmla="*/ 15 h 143"/>
                <a:gd name="T8" fmla="*/ 294 w 315"/>
                <a:gd name="T9" fmla="*/ 143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3"/>
                <a:gd name="T17" fmla="*/ 315 w 315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3">
                  <a:moveTo>
                    <a:pt x="294" y="143"/>
                  </a:moveTo>
                  <a:lnTo>
                    <a:pt x="315" y="128"/>
                  </a:lnTo>
                  <a:lnTo>
                    <a:pt x="21" y="0"/>
                  </a:lnTo>
                  <a:lnTo>
                    <a:pt x="0" y="15"/>
                  </a:lnTo>
                  <a:lnTo>
                    <a:pt x="294" y="143"/>
                  </a:lnTo>
                  <a:close/>
                </a:path>
              </a:pathLst>
            </a:custGeom>
            <a:solidFill>
              <a:srgbClr val="F5C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12" name="Freeform 18"/>
            <p:cNvSpPr>
              <a:spLocks/>
            </p:cNvSpPr>
            <p:nvPr/>
          </p:nvSpPr>
          <p:spPr bwMode="auto">
            <a:xfrm>
              <a:off x="5497" y="2601"/>
              <a:ext cx="315" cy="143"/>
            </a:xfrm>
            <a:custGeom>
              <a:avLst/>
              <a:gdLst>
                <a:gd name="T0" fmla="*/ 294 w 315"/>
                <a:gd name="T1" fmla="*/ 143 h 143"/>
                <a:gd name="T2" fmla="*/ 315 w 315"/>
                <a:gd name="T3" fmla="*/ 128 h 143"/>
                <a:gd name="T4" fmla="*/ 21 w 315"/>
                <a:gd name="T5" fmla="*/ 0 h 143"/>
                <a:gd name="T6" fmla="*/ 0 w 315"/>
                <a:gd name="T7" fmla="*/ 15 h 143"/>
                <a:gd name="T8" fmla="*/ 294 w 315"/>
                <a:gd name="T9" fmla="*/ 143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3"/>
                <a:gd name="T17" fmla="*/ 315 w 315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3">
                  <a:moveTo>
                    <a:pt x="294" y="143"/>
                  </a:moveTo>
                  <a:lnTo>
                    <a:pt x="315" y="128"/>
                  </a:lnTo>
                  <a:lnTo>
                    <a:pt x="21" y="0"/>
                  </a:lnTo>
                  <a:lnTo>
                    <a:pt x="0" y="15"/>
                  </a:lnTo>
                  <a:lnTo>
                    <a:pt x="294" y="143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13" name="Freeform 19"/>
            <p:cNvSpPr>
              <a:spLocks/>
            </p:cNvSpPr>
            <p:nvPr/>
          </p:nvSpPr>
          <p:spPr bwMode="auto">
            <a:xfrm>
              <a:off x="5475" y="2617"/>
              <a:ext cx="314" cy="144"/>
            </a:xfrm>
            <a:custGeom>
              <a:avLst/>
              <a:gdLst>
                <a:gd name="T0" fmla="*/ 293 w 314"/>
                <a:gd name="T1" fmla="*/ 144 h 144"/>
                <a:gd name="T2" fmla="*/ 314 w 314"/>
                <a:gd name="T3" fmla="*/ 127 h 144"/>
                <a:gd name="T4" fmla="*/ 21 w 314"/>
                <a:gd name="T5" fmla="*/ 0 h 144"/>
                <a:gd name="T6" fmla="*/ 0 w 314"/>
                <a:gd name="T7" fmla="*/ 16 h 144"/>
                <a:gd name="T8" fmla="*/ 293 w 314"/>
                <a:gd name="T9" fmla="*/ 14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44"/>
                <a:gd name="T17" fmla="*/ 314 w 31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44">
                  <a:moveTo>
                    <a:pt x="293" y="144"/>
                  </a:moveTo>
                  <a:lnTo>
                    <a:pt x="314" y="127"/>
                  </a:lnTo>
                  <a:lnTo>
                    <a:pt x="21" y="0"/>
                  </a:lnTo>
                  <a:lnTo>
                    <a:pt x="0" y="16"/>
                  </a:lnTo>
                  <a:lnTo>
                    <a:pt x="293" y="144"/>
                  </a:lnTo>
                  <a:close/>
                </a:path>
              </a:pathLst>
            </a:custGeom>
            <a:solidFill>
              <a:srgbClr val="F5C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14" name="Freeform 20"/>
            <p:cNvSpPr>
              <a:spLocks/>
            </p:cNvSpPr>
            <p:nvPr/>
          </p:nvSpPr>
          <p:spPr bwMode="auto">
            <a:xfrm>
              <a:off x="5475" y="2617"/>
              <a:ext cx="314" cy="144"/>
            </a:xfrm>
            <a:custGeom>
              <a:avLst/>
              <a:gdLst>
                <a:gd name="T0" fmla="*/ 293 w 314"/>
                <a:gd name="T1" fmla="*/ 144 h 144"/>
                <a:gd name="T2" fmla="*/ 314 w 314"/>
                <a:gd name="T3" fmla="*/ 127 h 144"/>
                <a:gd name="T4" fmla="*/ 21 w 314"/>
                <a:gd name="T5" fmla="*/ 0 h 144"/>
                <a:gd name="T6" fmla="*/ 0 w 314"/>
                <a:gd name="T7" fmla="*/ 16 h 144"/>
                <a:gd name="T8" fmla="*/ 293 w 314"/>
                <a:gd name="T9" fmla="*/ 14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44"/>
                <a:gd name="T17" fmla="*/ 314 w 31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44">
                  <a:moveTo>
                    <a:pt x="293" y="144"/>
                  </a:moveTo>
                  <a:lnTo>
                    <a:pt x="314" y="127"/>
                  </a:lnTo>
                  <a:lnTo>
                    <a:pt x="21" y="0"/>
                  </a:lnTo>
                  <a:lnTo>
                    <a:pt x="0" y="16"/>
                  </a:lnTo>
                  <a:lnTo>
                    <a:pt x="293" y="14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15" name="Freeform 21"/>
            <p:cNvSpPr>
              <a:spLocks/>
            </p:cNvSpPr>
            <p:nvPr/>
          </p:nvSpPr>
          <p:spPr bwMode="auto">
            <a:xfrm>
              <a:off x="5453" y="2634"/>
              <a:ext cx="314" cy="144"/>
            </a:xfrm>
            <a:custGeom>
              <a:avLst/>
              <a:gdLst>
                <a:gd name="T0" fmla="*/ 294 w 314"/>
                <a:gd name="T1" fmla="*/ 144 h 144"/>
                <a:gd name="T2" fmla="*/ 314 w 314"/>
                <a:gd name="T3" fmla="*/ 127 h 144"/>
                <a:gd name="T4" fmla="*/ 21 w 314"/>
                <a:gd name="T5" fmla="*/ 0 h 144"/>
                <a:gd name="T6" fmla="*/ 0 w 314"/>
                <a:gd name="T7" fmla="*/ 16 h 144"/>
                <a:gd name="T8" fmla="*/ 294 w 314"/>
                <a:gd name="T9" fmla="*/ 14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44"/>
                <a:gd name="T17" fmla="*/ 314 w 31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44">
                  <a:moveTo>
                    <a:pt x="294" y="144"/>
                  </a:moveTo>
                  <a:lnTo>
                    <a:pt x="314" y="127"/>
                  </a:lnTo>
                  <a:lnTo>
                    <a:pt x="21" y="0"/>
                  </a:lnTo>
                  <a:lnTo>
                    <a:pt x="0" y="16"/>
                  </a:lnTo>
                  <a:lnTo>
                    <a:pt x="294" y="144"/>
                  </a:lnTo>
                  <a:close/>
                </a:path>
              </a:pathLst>
            </a:custGeom>
            <a:solidFill>
              <a:srgbClr val="F5C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16" name="Freeform 22"/>
            <p:cNvSpPr>
              <a:spLocks/>
            </p:cNvSpPr>
            <p:nvPr/>
          </p:nvSpPr>
          <p:spPr bwMode="auto">
            <a:xfrm>
              <a:off x="5453" y="2634"/>
              <a:ext cx="314" cy="144"/>
            </a:xfrm>
            <a:custGeom>
              <a:avLst/>
              <a:gdLst>
                <a:gd name="T0" fmla="*/ 294 w 314"/>
                <a:gd name="T1" fmla="*/ 144 h 144"/>
                <a:gd name="T2" fmla="*/ 314 w 314"/>
                <a:gd name="T3" fmla="*/ 127 h 144"/>
                <a:gd name="T4" fmla="*/ 21 w 314"/>
                <a:gd name="T5" fmla="*/ 0 h 144"/>
                <a:gd name="T6" fmla="*/ 0 w 314"/>
                <a:gd name="T7" fmla="*/ 16 h 144"/>
                <a:gd name="T8" fmla="*/ 294 w 314"/>
                <a:gd name="T9" fmla="*/ 14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44"/>
                <a:gd name="T17" fmla="*/ 314 w 31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44">
                  <a:moveTo>
                    <a:pt x="294" y="144"/>
                  </a:moveTo>
                  <a:lnTo>
                    <a:pt x="314" y="127"/>
                  </a:lnTo>
                  <a:lnTo>
                    <a:pt x="21" y="0"/>
                  </a:lnTo>
                  <a:lnTo>
                    <a:pt x="0" y="16"/>
                  </a:lnTo>
                  <a:lnTo>
                    <a:pt x="294" y="14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17" name="Freeform 23"/>
            <p:cNvSpPr>
              <a:spLocks/>
            </p:cNvSpPr>
            <p:nvPr/>
          </p:nvSpPr>
          <p:spPr bwMode="auto">
            <a:xfrm>
              <a:off x="5430" y="2651"/>
              <a:ext cx="315" cy="143"/>
            </a:xfrm>
            <a:custGeom>
              <a:avLst/>
              <a:gdLst>
                <a:gd name="T0" fmla="*/ 295 w 315"/>
                <a:gd name="T1" fmla="*/ 143 h 143"/>
                <a:gd name="T2" fmla="*/ 315 w 315"/>
                <a:gd name="T3" fmla="*/ 127 h 143"/>
                <a:gd name="T4" fmla="*/ 21 w 315"/>
                <a:gd name="T5" fmla="*/ 0 h 143"/>
                <a:gd name="T6" fmla="*/ 0 w 315"/>
                <a:gd name="T7" fmla="*/ 15 h 143"/>
                <a:gd name="T8" fmla="*/ 295 w 315"/>
                <a:gd name="T9" fmla="*/ 143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3"/>
                <a:gd name="T17" fmla="*/ 315 w 315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3">
                  <a:moveTo>
                    <a:pt x="295" y="143"/>
                  </a:moveTo>
                  <a:lnTo>
                    <a:pt x="315" y="127"/>
                  </a:lnTo>
                  <a:lnTo>
                    <a:pt x="21" y="0"/>
                  </a:lnTo>
                  <a:lnTo>
                    <a:pt x="0" y="15"/>
                  </a:lnTo>
                  <a:lnTo>
                    <a:pt x="295" y="143"/>
                  </a:lnTo>
                  <a:close/>
                </a:path>
              </a:pathLst>
            </a:custGeom>
            <a:solidFill>
              <a:srgbClr val="F5C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18" name="Freeform 24"/>
            <p:cNvSpPr>
              <a:spLocks/>
            </p:cNvSpPr>
            <p:nvPr/>
          </p:nvSpPr>
          <p:spPr bwMode="auto">
            <a:xfrm>
              <a:off x="5430" y="2651"/>
              <a:ext cx="315" cy="143"/>
            </a:xfrm>
            <a:custGeom>
              <a:avLst/>
              <a:gdLst>
                <a:gd name="T0" fmla="*/ 295 w 315"/>
                <a:gd name="T1" fmla="*/ 143 h 143"/>
                <a:gd name="T2" fmla="*/ 315 w 315"/>
                <a:gd name="T3" fmla="*/ 127 h 143"/>
                <a:gd name="T4" fmla="*/ 21 w 315"/>
                <a:gd name="T5" fmla="*/ 0 h 143"/>
                <a:gd name="T6" fmla="*/ 0 w 315"/>
                <a:gd name="T7" fmla="*/ 15 h 143"/>
                <a:gd name="T8" fmla="*/ 295 w 315"/>
                <a:gd name="T9" fmla="*/ 143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3"/>
                <a:gd name="T17" fmla="*/ 315 w 315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3">
                  <a:moveTo>
                    <a:pt x="295" y="143"/>
                  </a:moveTo>
                  <a:lnTo>
                    <a:pt x="315" y="127"/>
                  </a:lnTo>
                  <a:lnTo>
                    <a:pt x="21" y="0"/>
                  </a:lnTo>
                  <a:lnTo>
                    <a:pt x="0" y="15"/>
                  </a:lnTo>
                  <a:lnTo>
                    <a:pt x="295" y="143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19" name="Freeform 25"/>
            <p:cNvSpPr>
              <a:spLocks/>
            </p:cNvSpPr>
            <p:nvPr/>
          </p:nvSpPr>
          <p:spPr bwMode="auto">
            <a:xfrm>
              <a:off x="5409" y="2667"/>
              <a:ext cx="315" cy="144"/>
            </a:xfrm>
            <a:custGeom>
              <a:avLst/>
              <a:gdLst>
                <a:gd name="T0" fmla="*/ 294 w 315"/>
                <a:gd name="T1" fmla="*/ 144 h 144"/>
                <a:gd name="T2" fmla="*/ 315 w 315"/>
                <a:gd name="T3" fmla="*/ 127 h 144"/>
                <a:gd name="T4" fmla="*/ 20 w 315"/>
                <a:gd name="T5" fmla="*/ 0 h 144"/>
                <a:gd name="T6" fmla="*/ 0 w 315"/>
                <a:gd name="T7" fmla="*/ 16 h 144"/>
                <a:gd name="T8" fmla="*/ 294 w 315"/>
                <a:gd name="T9" fmla="*/ 14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4"/>
                <a:gd name="T17" fmla="*/ 315 w 31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4">
                  <a:moveTo>
                    <a:pt x="294" y="144"/>
                  </a:moveTo>
                  <a:lnTo>
                    <a:pt x="315" y="127"/>
                  </a:lnTo>
                  <a:lnTo>
                    <a:pt x="20" y="0"/>
                  </a:lnTo>
                  <a:lnTo>
                    <a:pt x="0" y="16"/>
                  </a:lnTo>
                  <a:lnTo>
                    <a:pt x="294" y="144"/>
                  </a:lnTo>
                  <a:close/>
                </a:path>
              </a:pathLst>
            </a:custGeom>
            <a:solidFill>
              <a:srgbClr val="F5C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20" name="Freeform 26"/>
            <p:cNvSpPr>
              <a:spLocks/>
            </p:cNvSpPr>
            <p:nvPr/>
          </p:nvSpPr>
          <p:spPr bwMode="auto">
            <a:xfrm>
              <a:off x="5409" y="2667"/>
              <a:ext cx="315" cy="144"/>
            </a:xfrm>
            <a:custGeom>
              <a:avLst/>
              <a:gdLst>
                <a:gd name="T0" fmla="*/ 294 w 315"/>
                <a:gd name="T1" fmla="*/ 144 h 144"/>
                <a:gd name="T2" fmla="*/ 315 w 315"/>
                <a:gd name="T3" fmla="*/ 127 h 144"/>
                <a:gd name="T4" fmla="*/ 20 w 315"/>
                <a:gd name="T5" fmla="*/ 0 h 144"/>
                <a:gd name="T6" fmla="*/ 0 w 315"/>
                <a:gd name="T7" fmla="*/ 16 h 144"/>
                <a:gd name="T8" fmla="*/ 294 w 315"/>
                <a:gd name="T9" fmla="*/ 14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4"/>
                <a:gd name="T17" fmla="*/ 315 w 31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4">
                  <a:moveTo>
                    <a:pt x="294" y="144"/>
                  </a:moveTo>
                  <a:lnTo>
                    <a:pt x="315" y="127"/>
                  </a:lnTo>
                  <a:lnTo>
                    <a:pt x="20" y="0"/>
                  </a:lnTo>
                  <a:lnTo>
                    <a:pt x="0" y="16"/>
                  </a:lnTo>
                  <a:lnTo>
                    <a:pt x="294" y="14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21" name="Freeform 27"/>
            <p:cNvSpPr>
              <a:spLocks/>
            </p:cNvSpPr>
            <p:nvPr/>
          </p:nvSpPr>
          <p:spPr bwMode="auto">
            <a:xfrm>
              <a:off x="5387" y="2684"/>
              <a:ext cx="315" cy="144"/>
            </a:xfrm>
            <a:custGeom>
              <a:avLst/>
              <a:gdLst>
                <a:gd name="T0" fmla="*/ 293 w 315"/>
                <a:gd name="T1" fmla="*/ 144 h 144"/>
                <a:gd name="T2" fmla="*/ 315 w 315"/>
                <a:gd name="T3" fmla="*/ 127 h 144"/>
                <a:gd name="T4" fmla="*/ 21 w 315"/>
                <a:gd name="T5" fmla="*/ 0 h 144"/>
                <a:gd name="T6" fmla="*/ 0 w 315"/>
                <a:gd name="T7" fmla="*/ 16 h 144"/>
                <a:gd name="T8" fmla="*/ 293 w 315"/>
                <a:gd name="T9" fmla="*/ 14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4"/>
                <a:gd name="T17" fmla="*/ 315 w 31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4">
                  <a:moveTo>
                    <a:pt x="293" y="144"/>
                  </a:moveTo>
                  <a:lnTo>
                    <a:pt x="315" y="127"/>
                  </a:lnTo>
                  <a:lnTo>
                    <a:pt x="21" y="0"/>
                  </a:lnTo>
                  <a:lnTo>
                    <a:pt x="0" y="16"/>
                  </a:lnTo>
                  <a:lnTo>
                    <a:pt x="293" y="144"/>
                  </a:lnTo>
                  <a:close/>
                </a:path>
              </a:pathLst>
            </a:custGeom>
            <a:solidFill>
              <a:srgbClr val="F5C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22" name="Freeform 28"/>
            <p:cNvSpPr>
              <a:spLocks/>
            </p:cNvSpPr>
            <p:nvPr/>
          </p:nvSpPr>
          <p:spPr bwMode="auto">
            <a:xfrm>
              <a:off x="5387" y="2684"/>
              <a:ext cx="315" cy="144"/>
            </a:xfrm>
            <a:custGeom>
              <a:avLst/>
              <a:gdLst>
                <a:gd name="T0" fmla="*/ 293 w 315"/>
                <a:gd name="T1" fmla="*/ 144 h 144"/>
                <a:gd name="T2" fmla="*/ 315 w 315"/>
                <a:gd name="T3" fmla="*/ 127 h 144"/>
                <a:gd name="T4" fmla="*/ 21 w 315"/>
                <a:gd name="T5" fmla="*/ 0 h 144"/>
                <a:gd name="T6" fmla="*/ 0 w 315"/>
                <a:gd name="T7" fmla="*/ 16 h 144"/>
                <a:gd name="T8" fmla="*/ 293 w 315"/>
                <a:gd name="T9" fmla="*/ 14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4"/>
                <a:gd name="T17" fmla="*/ 315 w 31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4">
                  <a:moveTo>
                    <a:pt x="293" y="144"/>
                  </a:moveTo>
                  <a:lnTo>
                    <a:pt x="315" y="127"/>
                  </a:lnTo>
                  <a:lnTo>
                    <a:pt x="21" y="0"/>
                  </a:lnTo>
                  <a:lnTo>
                    <a:pt x="0" y="16"/>
                  </a:lnTo>
                  <a:lnTo>
                    <a:pt x="293" y="14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23" name="Freeform 29"/>
            <p:cNvSpPr>
              <a:spLocks/>
            </p:cNvSpPr>
            <p:nvPr/>
          </p:nvSpPr>
          <p:spPr bwMode="auto">
            <a:xfrm>
              <a:off x="5365" y="2701"/>
              <a:ext cx="314" cy="142"/>
            </a:xfrm>
            <a:custGeom>
              <a:avLst/>
              <a:gdLst>
                <a:gd name="T0" fmla="*/ 293 w 314"/>
                <a:gd name="T1" fmla="*/ 142 h 142"/>
                <a:gd name="T2" fmla="*/ 314 w 314"/>
                <a:gd name="T3" fmla="*/ 127 h 142"/>
                <a:gd name="T4" fmla="*/ 21 w 314"/>
                <a:gd name="T5" fmla="*/ 0 h 142"/>
                <a:gd name="T6" fmla="*/ 0 w 314"/>
                <a:gd name="T7" fmla="*/ 15 h 142"/>
                <a:gd name="T8" fmla="*/ 293 w 314"/>
                <a:gd name="T9" fmla="*/ 142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42"/>
                <a:gd name="T17" fmla="*/ 314 w 314"/>
                <a:gd name="T18" fmla="*/ 142 h 1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42">
                  <a:moveTo>
                    <a:pt x="293" y="142"/>
                  </a:moveTo>
                  <a:lnTo>
                    <a:pt x="314" y="127"/>
                  </a:lnTo>
                  <a:lnTo>
                    <a:pt x="21" y="0"/>
                  </a:lnTo>
                  <a:lnTo>
                    <a:pt x="0" y="15"/>
                  </a:lnTo>
                  <a:lnTo>
                    <a:pt x="293" y="142"/>
                  </a:lnTo>
                  <a:close/>
                </a:path>
              </a:pathLst>
            </a:custGeom>
            <a:solidFill>
              <a:srgbClr val="F5C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24" name="Freeform 30"/>
            <p:cNvSpPr>
              <a:spLocks/>
            </p:cNvSpPr>
            <p:nvPr/>
          </p:nvSpPr>
          <p:spPr bwMode="auto">
            <a:xfrm>
              <a:off x="5365" y="2701"/>
              <a:ext cx="314" cy="142"/>
            </a:xfrm>
            <a:custGeom>
              <a:avLst/>
              <a:gdLst>
                <a:gd name="T0" fmla="*/ 293 w 314"/>
                <a:gd name="T1" fmla="*/ 142 h 142"/>
                <a:gd name="T2" fmla="*/ 314 w 314"/>
                <a:gd name="T3" fmla="*/ 127 h 142"/>
                <a:gd name="T4" fmla="*/ 21 w 314"/>
                <a:gd name="T5" fmla="*/ 0 h 142"/>
                <a:gd name="T6" fmla="*/ 0 w 314"/>
                <a:gd name="T7" fmla="*/ 15 h 142"/>
                <a:gd name="T8" fmla="*/ 293 w 314"/>
                <a:gd name="T9" fmla="*/ 142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42"/>
                <a:gd name="T17" fmla="*/ 314 w 314"/>
                <a:gd name="T18" fmla="*/ 142 h 1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42">
                  <a:moveTo>
                    <a:pt x="293" y="142"/>
                  </a:moveTo>
                  <a:lnTo>
                    <a:pt x="314" y="127"/>
                  </a:lnTo>
                  <a:lnTo>
                    <a:pt x="21" y="0"/>
                  </a:lnTo>
                  <a:lnTo>
                    <a:pt x="0" y="15"/>
                  </a:lnTo>
                  <a:lnTo>
                    <a:pt x="293" y="142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25" name="Freeform 31"/>
            <p:cNvSpPr>
              <a:spLocks/>
            </p:cNvSpPr>
            <p:nvPr/>
          </p:nvSpPr>
          <p:spPr bwMode="auto">
            <a:xfrm>
              <a:off x="5342" y="2717"/>
              <a:ext cx="315" cy="143"/>
            </a:xfrm>
            <a:custGeom>
              <a:avLst/>
              <a:gdLst>
                <a:gd name="T0" fmla="*/ 295 w 315"/>
                <a:gd name="T1" fmla="*/ 143 h 143"/>
                <a:gd name="T2" fmla="*/ 315 w 315"/>
                <a:gd name="T3" fmla="*/ 127 h 143"/>
                <a:gd name="T4" fmla="*/ 22 w 315"/>
                <a:gd name="T5" fmla="*/ 0 h 143"/>
                <a:gd name="T6" fmla="*/ 0 w 315"/>
                <a:gd name="T7" fmla="*/ 16 h 143"/>
                <a:gd name="T8" fmla="*/ 295 w 315"/>
                <a:gd name="T9" fmla="*/ 143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3"/>
                <a:gd name="T17" fmla="*/ 315 w 315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3">
                  <a:moveTo>
                    <a:pt x="295" y="143"/>
                  </a:moveTo>
                  <a:lnTo>
                    <a:pt x="315" y="127"/>
                  </a:lnTo>
                  <a:lnTo>
                    <a:pt x="22" y="0"/>
                  </a:lnTo>
                  <a:lnTo>
                    <a:pt x="0" y="16"/>
                  </a:lnTo>
                  <a:lnTo>
                    <a:pt x="295" y="143"/>
                  </a:lnTo>
                  <a:close/>
                </a:path>
              </a:pathLst>
            </a:custGeom>
            <a:solidFill>
              <a:srgbClr val="F5C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26" name="Freeform 32"/>
            <p:cNvSpPr>
              <a:spLocks/>
            </p:cNvSpPr>
            <p:nvPr/>
          </p:nvSpPr>
          <p:spPr bwMode="auto">
            <a:xfrm>
              <a:off x="5342" y="2717"/>
              <a:ext cx="315" cy="143"/>
            </a:xfrm>
            <a:custGeom>
              <a:avLst/>
              <a:gdLst>
                <a:gd name="T0" fmla="*/ 295 w 315"/>
                <a:gd name="T1" fmla="*/ 143 h 143"/>
                <a:gd name="T2" fmla="*/ 315 w 315"/>
                <a:gd name="T3" fmla="*/ 127 h 143"/>
                <a:gd name="T4" fmla="*/ 22 w 315"/>
                <a:gd name="T5" fmla="*/ 0 h 143"/>
                <a:gd name="T6" fmla="*/ 0 w 315"/>
                <a:gd name="T7" fmla="*/ 16 h 143"/>
                <a:gd name="T8" fmla="*/ 295 w 315"/>
                <a:gd name="T9" fmla="*/ 143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5"/>
                <a:gd name="T16" fmla="*/ 0 h 143"/>
                <a:gd name="T17" fmla="*/ 315 w 315"/>
                <a:gd name="T18" fmla="*/ 143 h 1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5" h="143">
                  <a:moveTo>
                    <a:pt x="295" y="143"/>
                  </a:moveTo>
                  <a:lnTo>
                    <a:pt x="315" y="127"/>
                  </a:lnTo>
                  <a:lnTo>
                    <a:pt x="22" y="0"/>
                  </a:lnTo>
                  <a:lnTo>
                    <a:pt x="0" y="16"/>
                  </a:lnTo>
                  <a:lnTo>
                    <a:pt x="295" y="143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27" name="Freeform 33"/>
            <p:cNvSpPr>
              <a:spLocks/>
            </p:cNvSpPr>
            <p:nvPr/>
          </p:nvSpPr>
          <p:spPr bwMode="auto">
            <a:xfrm>
              <a:off x="5340" y="2734"/>
              <a:ext cx="296" cy="151"/>
            </a:xfrm>
            <a:custGeom>
              <a:avLst/>
              <a:gdLst>
                <a:gd name="T0" fmla="*/ 295 w 296"/>
                <a:gd name="T1" fmla="*/ 151 h 151"/>
                <a:gd name="T2" fmla="*/ 296 w 296"/>
                <a:gd name="T3" fmla="*/ 127 h 151"/>
                <a:gd name="T4" fmla="*/ 1 w 296"/>
                <a:gd name="T5" fmla="*/ 0 h 151"/>
                <a:gd name="T6" fmla="*/ 0 w 296"/>
                <a:gd name="T7" fmla="*/ 25 h 151"/>
                <a:gd name="T8" fmla="*/ 295 w 296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151"/>
                <a:gd name="T17" fmla="*/ 296 w 296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151">
                  <a:moveTo>
                    <a:pt x="295" y="151"/>
                  </a:moveTo>
                  <a:lnTo>
                    <a:pt x="296" y="127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5" y="151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28" name="Freeform 34"/>
            <p:cNvSpPr>
              <a:spLocks/>
            </p:cNvSpPr>
            <p:nvPr/>
          </p:nvSpPr>
          <p:spPr bwMode="auto">
            <a:xfrm>
              <a:off x="5340" y="2734"/>
              <a:ext cx="296" cy="151"/>
            </a:xfrm>
            <a:custGeom>
              <a:avLst/>
              <a:gdLst>
                <a:gd name="T0" fmla="*/ 295 w 296"/>
                <a:gd name="T1" fmla="*/ 151 h 151"/>
                <a:gd name="T2" fmla="*/ 296 w 296"/>
                <a:gd name="T3" fmla="*/ 127 h 151"/>
                <a:gd name="T4" fmla="*/ 1 w 296"/>
                <a:gd name="T5" fmla="*/ 0 h 151"/>
                <a:gd name="T6" fmla="*/ 0 w 296"/>
                <a:gd name="T7" fmla="*/ 25 h 151"/>
                <a:gd name="T8" fmla="*/ 295 w 296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151"/>
                <a:gd name="T17" fmla="*/ 296 w 296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151">
                  <a:moveTo>
                    <a:pt x="295" y="151"/>
                  </a:moveTo>
                  <a:lnTo>
                    <a:pt x="296" y="127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5" y="15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29" name="Freeform 35"/>
            <p:cNvSpPr>
              <a:spLocks/>
            </p:cNvSpPr>
            <p:nvPr/>
          </p:nvSpPr>
          <p:spPr bwMode="auto">
            <a:xfrm>
              <a:off x="5340" y="2760"/>
              <a:ext cx="295" cy="152"/>
            </a:xfrm>
            <a:custGeom>
              <a:avLst/>
              <a:gdLst>
                <a:gd name="T0" fmla="*/ 295 w 295"/>
                <a:gd name="T1" fmla="*/ 152 h 152"/>
                <a:gd name="T2" fmla="*/ 295 w 295"/>
                <a:gd name="T3" fmla="*/ 127 h 152"/>
                <a:gd name="T4" fmla="*/ 0 w 295"/>
                <a:gd name="T5" fmla="*/ 0 h 152"/>
                <a:gd name="T6" fmla="*/ 0 w 295"/>
                <a:gd name="T7" fmla="*/ 24 h 152"/>
                <a:gd name="T8" fmla="*/ 295 w 295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2"/>
                <a:gd name="T17" fmla="*/ 295 w 295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2">
                  <a:moveTo>
                    <a:pt x="295" y="152"/>
                  </a:moveTo>
                  <a:lnTo>
                    <a:pt x="295" y="127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5" y="152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30" name="Freeform 36"/>
            <p:cNvSpPr>
              <a:spLocks/>
            </p:cNvSpPr>
            <p:nvPr/>
          </p:nvSpPr>
          <p:spPr bwMode="auto">
            <a:xfrm>
              <a:off x="5340" y="2760"/>
              <a:ext cx="295" cy="152"/>
            </a:xfrm>
            <a:custGeom>
              <a:avLst/>
              <a:gdLst>
                <a:gd name="T0" fmla="*/ 295 w 295"/>
                <a:gd name="T1" fmla="*/ 152 h 152"/>
                <a:gd name="T2" fmla="*/ 295 w 295"/>
                <a:gd name="T3" fmla="*/ 127 h 152"/>
                <a:gd name="T4" fmla="*/ 0 w 295"/>
                <a:gd name="T5" fmla="*/ 0 h 152"/>
                <a:gd name="T6" fmla="*/ 0 w 295"/>
                <a:gd name="T7" fmla="*/ 24 h 152"/>
                <a:gd name="T8" fmla="*/ 295 w 295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2"/>
                <a:gd name="T17" fmla="*/ 295 w 295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2">
                  <a:moveTo>
                    <a:pt x="295" y="152"/>
                  </a:moveTo>
                  <a:lnTo>
                    <a:pt x="295" y="127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5" y="152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31" name="Freeform 37"/>
            <p:cNvSpPr>
              <a:spLocks/>
            </p:cNvSpPr>
            <p:nvPr/>
          </p:nvSpPr>
          <p:spPr bwMode="auto">
            <a:xfrm>
              <a:off x="5340" y="2785"/>
              <a:ext cx="295" cy="153"/>
            </a:xfrm>
            <a:custGeom>
              <a:avLst/>
              <a:gdLst>
                <a:gd name="T0" fmla="*/ 294 w 295"/>
                <a:gd name="T1" fmla="*/ 153 h 153"/>
                <a:gd name="T2" fmla="*/ 295 w 295"/>
                <a:gd name="T3" fmla="*/ 128 h 153"/>
                <a:gd name="T4" fmla="*/ 0 w 295"/>
                <a:gd name="T5" fmla="*/ 0 h 153"/>
                <a:gd name="T6" fmla="*/ 0 w 295"/>
                <a:gd name="T7" fmla="*/ 26 h 153"/>
                <a:gd name="T8" fmla="*/ 294 w 295"/>
                <a:gd name="T9" fmla="*/ 153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3"/>
                <a:gd name="T17" fmla="*/ 295 w 295"/>
                <a:gd name="T18" fmla="*/ 153 h 1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3">
                  <a:moveTo>
                    <a:pt x="294" y="153"/>
                  </a:moveTo>
                  <a:lnTo>
                    <a:pt x="295" y="128"/>
                  </a:lnTo>
                  <a:lnTo>
                    <a:pt x="0" y="0"/>
                  </a:lnTo>
                  <a:lnTo>
                    <a:pt x="0" y="26"/>
                  </a:lnTo>
                  <a:lnTo>
                    <a:pt x="294" y="153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32" name="Freeform 38"/>
            <p:cNvSpPr>
              <a:spLocks/>
            </p:cNvSpPr>
            <p:nvPr/>
          </p:nvSpPr>
          <p:spPr bwMode="auto">
            <a:xfrm>
              <a:off x="5340" y="2785"/>
              <a:ext cx="295" cy="153"/>
            </a:xfrm>
            <a:custGeom>
              <a:avLst/>
              <a:gdLst>
                <a:gd name="T0" fmla="*/ 294 w 295"/>
                <a:gd name="T1" fmla="*/ 153 h 153"/>
                <a:gd name="T2" fmla="*/ 295 w 295"/>
                <a:gd name="T3" fmla="*/ 128 h 153"/>
                <a:gd name="T4" fmla="*/ 0 w 295"/>
                <a:gd name="T5" fmla="*/ 0 h 153"/>
                <a:gd name="T6" fmla="*/ 0 w 295"/>
                <a:gd name="T7" fmla="*/ 26 h 153"/>
                <a:gd name="T8" fmla="*/ 294 w 295"/>
                <a:gd name="T9" fmla="*/ 153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3"/>
                <a:gd name="T17" fmla="*/ 295 w 295"/>
                <a:gd name="T18" fmla="*/ 153 h 1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3">
                  <a:moveTo>
                    <a:pt x="294" y="153"/>
                  </a:moveTo>
                  <a:lnTo>
                    <a:pt x="295" y="128"/>
                  </a:lnTo>
                  <a:lnTo>
                    <a:pt x="0" y="0"/>
                  </a:lnTo>
                  <a:lnTo>
                    <a:pt x="0" y="26"/>
                  </a:lnTo>
                  <a:lnTo>
                    <a:pt x="294" y="153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33" name="Freeform 39"/>
            <p:cNvSpPr>
              <a:spLocks/>
            </p:cNvSpPr>
            <p:nvPr/>
          </p:nvSpPr>
          <p:spPr bwMode="auto">
            <a:xfrm>
              <a:off x="5339" y="2812"/>
              <a:ext cx="295" cy="151"/>
            </a:xfrm>
            <a:custGeom>
              <a:avLst/>
              <a:gdLst>
                <a:gd name="T0" fmla="*/ 295 w 295"/>
                <a:gd name="T1" fmla="*/ 151 h 151"/>
                <a:gd name="T2" fmla="*/ 295 w 295"/>
                <a:gd name="T3" fmla="*/ 127 h 151"/>
                <a:gd name="T4" fmla="*/ 1 w 295"/>
                <a:gd name="T5" fmla="*/ 0 h 151"/>
                <a:gd name="T6" fmla="*/ 0 w 295"/>
                <a:gd name="T7" fmla="*/ 24 h 151"/>
                <a:gd name="T8" fmla="*/ 295 w 295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1"/>
                <a:gd name="T17" fmla="*/ 295 w 295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1">
                  <a:moveTo>
                    <a:pt x="295" y="151"/>
                  </a:moveTo>
                  <a:lnTo>
                    <a:pt x="295" y="127"/>
                  </a:lnTo>
                  <a:lnTo>
                    <a:pt x="1" y="0"/>
                  </a:lnTo>
                  <a:lnTo>
                    <a:pt x="0" y="24"/>
                  </a:lnTo>
                  <a:lnTo>
                    <a:pt x="295" y="151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34" name="Freeform 40"/>
            <p:cNvSpPr>
              <a:spLocks/>
            </p:cNvSpPr>
            <p:nvPr/>
          </p:nvSpPr>
          <p:spPr bwMode="auto">
            <a:xfrm>
              <a:off x="5339" y="2812"/>
              <a:ext cx="295" cy="151"/>
            </a:xfrm>
            <a:custGeom>
              <a:avLst/>
              <a:gdLst>
                <a:gd name="T0" fmla="*/ 295 w 295"/>
                <a:gd name="T1" fmla="*/ 151 h 151"/>
                <a:gd name="T2" fmla="*/ 295 w 295"/>
                <a:gd name="T3" fmla="*/ 127 h 151"/>
                <a:gd name="T4" fmla="*/ 1 w 295"/>
                <a:gd name="T5" fmla="*/ 0 h 151"/>
                <a:gd name="T6" fmla="*/ 0 w 295"/>
                <a:gd name="T7" fmla="*/ 24 h 151"/>
                <a:gd name="T8" fmla="*/ 295 w 295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1"/>
                <a:gd name="T17" fmla="*/ 295 w 295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1">
                  <a:moveTo>
                    <a:pt x="295" y="151"/>
                  </a:moveTo>
                  <a:lnTo>
                    <a:pt x="295" y="127"/>
                  </a:lnTo>
                  <a:lnTo>
                    <a:pt x="1" y="0"/>
                  </a:lnTo>
                  <a:lnTo>
                    <a:pt x="0" y="24"/>
                  </a:lnTo>
                  <a:lnTo>
                    <a:pt x="295" y="15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35" name="Freeform 41"/>
            <p:cNvSpPr>
              <a:spLocks/>
            </p:cNvSpPr>
            <p:nvPr/>
          </p:nvSpPr>
          <p:spPr bwMode="auto">
            <a:xfrm>
              <a:off x="5339" y="2838"/>
              <a:ext cx="295" cy="152"/>
            </a:xfrm>
            <a:custGeom>
              <a:avLst/>
              <a:gdLst>
                <a:gd name="T0" fmla="*/ 295 w 295"/>
                <a:gd name="T1" fmla="*/ 152 h 152"/>
                <a:gd name="T2" fmla="*/ 295 w 295"/>
                <a:gd name="T3" fmla="*/ 127 h 152"/>
                <a:gd name="T4" fmla="*/ 0 w 295"/>
                <a:gd name="T5" fmla="*/ 0 h 152"/>
                <a:gd name="T6" fmla="*/ 0 w 295"/>
                <a:gd name="T7" fmla="*/ 24 h 152"/>
                <a:gd name="T8" fmla="*/ 295 w 295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2"/>
                <a:gd name="T17" fmla="*/ 295 w 295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2">
                  <a:moveTo>
                    <a:pt x="295" y="152"/>
                  </a:moveTo>
                  <a:lnTo>
                    <a:pt x="295" y="127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5" y="152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36" name="Freeform 42"/>
            <p:cNvSpPr>
              <a:spLocks/>
            </p:cNvSpPr>
            <p:nvPr/>
          </p:nvSpPr>
          <p:spPr bwMode="auto">
            <a:xfrm>
              <a:off x="5339" y="2838"/>
              <a:ext cx="295" cy="152"/>
            </a:xfrm>
            <a:custGeom>
              <a:avLst/>
              <a:gdLst>
                <a:gd name="T0" fmla="*/ 295 w 295"/>
                <a:gd name="T1" fmla="*/ 152 h 152"/>
                <a:gd name="T2" fmla="*/ 295 w 295"/>
                <a:gd name="T3" fmla="*/ 127 h 152"/>
                <a:gd name="T4" fmla="*/ 0 w 295"/>
                <a:gd name="T5" fmla="*/ 0 h 152"/>
                <a:gd name="T6" fmla="*/ 0 w 295"/>
                <a:gd name="T7" fmla="*/ 24 h 152"/>
                <a:gd name="T8" fmla="*/ 295 w 295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2"/>
                <a:gd name="T17" fmla="*/ 295 w 295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2">
                  <a:moveTo>
                    <a:pt x="295" y="152"/>
                  </a:moveTo>
                  <a:lnTo>
                    <a:pt x="295" y="127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5" y="152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37" name="Freeform 43"/>
            <p:cNvSpPr>
              <a:spLocks/>
            </p:cNvSpPr>
            <p:nvPr/>
          </p:nvSpPr>
          <p:spPr bwMode="auto">
            <a:xfrm>
              <a:off x="5338" y="2864"/>
              <a:ext cx="295" cy="152"/>
            </a:xfrm>
            <a:custGeom>
              <a:avLst/>
              <a:gdLst>
                <a:gd name="T0" fmla="*/ 295 w 295"/>
                <a:gd name="T1" fmla="*/ 152 h 152"/>
                <a:gd name="T2" fmla="*/ 295 w 295"/>
                <a:gd name="T3" fmla="*/ 127 h 152"/>
                <a:gd name="T4" fmla="*/ 1 w 295"/>
                <a:gd name="T5" fmla="*/ 0 h 152"/>
                <a:gd name="T6" fmla="*/ 0 w 295"/>
                <a:gd name="T7" fmla="*/ 25 h 152"/>
                <a:gd name="T8" fmla="*/ 295 w 295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2"/>
                <a:gd name="T17" fmla="*/ 295 w 295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2">
                  <a:moveTo>
                    <a:pt x="295" y="152"/>
                  </a:moveTo>
                  <a:lnTo>
                    <a:pt x="295" y="127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5" y="152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38" name="Freeform 44"/>
            <p:cNvSpPr>
              <a:spLocks/>
            </p:cNvSpPr>
            <p:nvPr/>
          </p:nvSpPr>
          <p:spPr bwMode="auto">
            <a:xfrm>
              <a:off x="5338" y="2864"/>
              <a:ext cx="295" cy="152"/>
            </a:xfrm>
            <a:custGeom>
              <a:avLst/>
              <a:gdLst>
                <a:gd name="T0" fmla="*/ 295 w 295"/>
                <a:gd name="T1" fmla="*/ 152 h 152"/>
                <a:gd name="T2" fmla="*/ 295 w 295"/>
                <a:gd name="T3" fmla="*/ 127 h 152"/>
                <a:gd name="T4" fmla="*/ 1 w 295"/>
                <a:gd name="T5" fmla="*/ 0 h 152"/>
                <a:gd name="T6" fmla="*/ 0 w 295"/>
                <a:gd name="T7" fmla="*/ 25 h 152"/>
                <a:gd name="T8" fmla="*/ 295 w 295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2"/>
                <a:gd name="T17" fmla="*/ 295 w 295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2">
                  <a:moveTo>
                    <a:pt x="295" y="152"/>
                  </a:moveTo>
                  <a:lnTo>
                    <a:pt x="295" y="127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5" y="152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39" name="Freeform 45"/>
            <p:cNvSpPr>
              <a:spLocks/>
            </p:cNvSpPr>
            <p:nvPr/>
          </p:nvSpPr>
          <p:spPr bwMode="auto">
            <a:xfrm>
              <a:off x="5338" y="2890"/>
              <a:ext cx="295" cy="151"/>
            </a:xfrm>
            <a:custGeom>
              <a:avLst/>
              <a:gdLst>
                <a:gd name="T0" fmla="*/ 295 w 295"/>
                <a:gd name="T1" fmla="*/ 151 h 151"/>
                <a:gd name="T2" fmla="*/ 295 w 295"/>
                <a:gd name="T3" fmla="*/ 127 h 151"/>
                <a:gd name="T4" fmla="*/ 0 w 295"/>
                <a:gd name="T5" fmla="*/ 0 h 151"/>
                <a:gd name="T6" fmla="*/ 0 w 295"/>
                <a:gd name="T7" fmla="*/ 24 h 151"/>
                <a:gd name="T8" fmla="*/ 295 w 295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1"/>
                <a:gd name="T17" fmla="*/ 295 w 295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1">
                  <a:moveTo>
                    <a:pt x="295" y="151"/>
                  </a:moveTo>
                  <a:lnTo>
                    <a:pt x="295" y="127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5" y="151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40" name="Freeform 46"/>
            <p:cNvSpPr>
              <a:spLocks/>
            </p:cNvSpPr>
            <p:nvPr/>
          </p:nvSpPr>
          <p:spPr bwMode="auto">
            <a:xfrm>
              <a:off x="5338" y="2890"/>
              <a:ext cx="295" cy="151"/>
            </a:xfrm>
            <a:custGeom>
              <a:avLst/>
              <a:gdLst>
                <a:gd name="T0" fmla="*/ 295 w 295"/>
                <a:gd name="T1" fmla="*/ 151 h 151"/>
                <a:gd name="T2" fmla="*/ 295 w 295"/>
                <a:gd name="T3" fmla="*/ 127 h 151"/>
                <a:gd name="T4" fmla="*/ 0 w 295"/>
                <a:gd name="T5" fmla="*/ 0 h 151"/>
                <a:gd name="T6" fmla="*/ 0 w 295"/>
                <a:gd name="T7" fmla="*/ 24 h 151"/>
                <a:gd name="T8" fmla="*/ 295 w 295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1"/>
                <a:gd name="T17" fmla="*/ 295 w 295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1">
                  <a:moveTo>
                    <a:pt x="295" y="151"/>
                  </a:moveTo>
                  <a:lnTo>
                    <a:pt x="295" y="127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5" y="15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41" name="Freeform 47"/>
            <p:cNvSpPr>
              <a:spLocks/>
            </p:cNvSpPr>
            <p:nvPr/>
          </p:nvSpPr>
          <p:spPr bwMode="auto">
            <a:xfrm>
              <a:off x="5338" y="2915"/>
              <a:ext cx="295" cy="153"/>
            </a:xfrm>
            <a:custGeom>
              <a:avLst/>
              <a:gdLst>
                <a:gd name="T0" fmla="*/ 294 w 295"/>
                <a:gd name="T1" fmla="*/ 153 h 153"/>
                <a:gd name="T2" fmla="*/ 295 w 295"/>
                <a:gd name="T3" fmla="*/ 128 h 153"/>
                <a:gd name="T4" fmla="*/ 0 w 295"/>
                <a:gd name="T5" fmla="*/ 0 h 153"/>
                <a:gd name="T6" fmla="*/ 0 w 295"/>
                <a:gd name="T7" fmla="*/ 25 h 153"/>
                <a:gd name="T8" fmla="*/ 294 w 295"/>
                <a:gd name="T9" fmla="*/ 153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3"/>
                <a:gd name="T17" fmla="*/ 295 w 295"/>
                <a:gd name="T18" fmla="*/ 153 h 1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3">
                  <a:moveTo>
                    <a:pt x="294" y="153"/>
                  </a:moveTo>
                  <a:lnTo>
                    <a:pt x="295" y="128"/>
                  </a:lnTo>
                  <a:lnTo>
                    <a:pt x="0" y="0"/>
                  </a:lnTo>
                  <a:lnTo>
                    <a:pt x="0" y="25"/>
                  </a:lnTo>
                  <a:lnTo>
                    <a:pt x="294" y="153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42" name="Freeform 48"/>
            <p:cNvSpPr>
              <a:spLocks/>
            </p:cNvSpPr>
            <p:nvPr/>
          </p:nvSpPr>
          <p:spPr bwMode="auto">
            <a:xfrm>
              <a:off x="5338" y="2915"/>
              <a:ext cx="295" cy="153"/>
            </a:xfrm>
            <a:custGeom>
              <a:avLst/>
              <a:gdLst>
                <a:gd name="T0" fmla="*/ 294 w 295"/>
                <a:gd name="T1" fmla="*/ 153 h 153"/>
                <a:gd name="T2" fmla="*/ 295 w 295"/>
                <a:gd name="T3" fmla="*/ 128 h 153"/>
                <a:gd name="T4" fmla="*/ 0 w 295"/>
                <a:gd name="T5" fmla="*/ 0 h 153"/>
                <a:gd name="T6" fmla="*/ 0 w 295"/>
                <a:gd name="T7" fmla="*/ 25 h 153"/>
                <a:gd name="T8" fmla="*/ 294 w 295"/>
                <a:gd name="T9" fmla="*/ 153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3"/>
                <a:gd name="T17" fmla="*/ 295 w 295"/>
                <a:gd name="T18" fmla="*/ 153 h 1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3">
                  <a:moveTo>
                    <a:pt x="294" y="153"/>
                  </a:moveTo>
                  <a:lnTo>
                    <a:pt x="295" y="128"/>
                  </a:lnTo>
                  <a:lnTo>
                    <a:pt x="0" y="0"/>
                  </a:lnTo>
                  <a:lnTo>
                    <a:pt x="0" y="25"/>
                  </a:lnTo>
                  <a:lnTo>
                    <a:pt x="294" y="153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43" name="Freeform 49"/>
            <p:cNvSpPr>
              <a:spLocks/>
            </p:cNvSpPr>
            <p:nvPr/>
          </p:nvSpPr>
          <p:spPr bwMode="auto">
            <a:xfrm>
              <a:off x="5337" y="2942"/>
              <a:ext cx="295" cy="151"/>
            </a:xfrm>
            <a:custGeom>
              <a:avLst/>
              <a:gdLst>
                <a:gd name="T0" fmla="*/ 295 w 295"/>
                <a:gd name="T1" fmla="*/ 151 h 151"/>
                <a:gd name="T2" fmla="*/ 295 w 295"/>
                <a:gd name="T3" fmla="*/ 127 h 151"/>
                <a:gd name="T4" fmla="*/ 1 w 295"/>
                <a:gd name="T5" fmla="*/ 0 h 151"/>
                <a:gd name="T6" fmla="*/ 0 w 295"/>
                <a:gd name="T7" fmla="*/ 25 h 151"/>
                <a:gd name="T8" fmla="*/ 295 w 295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1"/>
                <a:gd name="T17" fmla="*/ 295 w 295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1">
                  <a:moveTo>
                    <a:pt x="295" y="151"/>
                  </a:moveTo>
                  <a:lnTo>
                    <a:pt x="295" y="127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5" y="151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44" name="Freeform 50"/>
            <p:cNvSpPr>
              <a:spLocks/>
            </p:cNvSpPr>
            <p:nvPr/>
          </p:nvSpPr>
          <p:spPr bwMode="auto">
            <a:xfrm>
              <a:off x="5337" y="2942"/>
              <a:ext cx="295" cy="151"/>
            </a:xfrm>
            <a:custGeom>
              <a:avLst/>
              <a:gdLst>
                <a:gd name="T0" fmla="*/ 295 w 295"/>
                <a:gd name="T1" fmla="*/ 151 h 151"/>
                <a:gd name="T2" fmla="*/ 295 w 295"/>
                <a:gd name="T3" fmla="*/ 127 h 151"/>
                <a:gd name="T4" fmla="*/ 1 w 295"/>
                <a:gd name="T5" fmla="*/ 0 h 151"/>
                <a:gd name="T6" fmla="*/ 0 w 295"/>
                <a:gd name="T7" fmla="*/ 25 h 151"/>
                <a:gd name="T8" fmla="*/ 295 w 295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1"/>
                <a:gd name="T17" fmla="*/ 295 w 295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1">
                  <a:moveTo>
                    <a:pt x="295" y="151"/>
                  </a:moveTo>
                  <a:lnTo>
                    <a:pt x="295" y="127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5" y="15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45" name="Freeform 51"/>
            <p:cNvSpPr>
              <a:spLocks/>
            </p:cNvSpPr>
            <p:nvPr/>
          </p:nvSpPr>
          <p:spPr bwMode="auto">
            <a:xfrm>
              <a:off x="5337" y="2968"/>
              <a:ext cx="295" cy="151"/>
            </a:xfrm>
            <a:custGeom>
              <a:avLst/>
              <a:gdLst>
                <a:gd name="T0" fmla="*/ 293 w 295"/>
                <a:gd name="T1" fmla="*/ 151 h 151"/>
                <a:gd name="T2" fmla="*/ 295 w 295"/>
                <a:gd name="T3" fmla="*/ 126 h 151"/>
                <a:gd name="T4" fmla="*/ 0 w 295"/>
                <a:gd name="T5" fmla="*/ 0 h 151"/>
                <a:gd name="T6" fmla="*/ 0 w 295"/>
                <a:gd name="T7" fmla="*/ 24 h 151"/>
                <a:gd name="T8" fmla="*/ 293 w 295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1"/>
                <a:gd name="T17" fmla="*/ 295 w 295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1">
                  <a:moveTo>
                    <a:pt x="293" y="151"/>
                  </a:moveTo>
                  <a:lnTo>
                    <a:pt x="295" y="126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3" y="151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46" name="Freeform 52"/>
            <p:cNvSpPr>
              <a:spLocks/>
            </p:cNvSpPr>
            <p:nvPr/>
          </p:nvSpPr>
          <p:spPr bwMode="auto">
            <a:xfrm>
              <a:off x="5337" y="2968"/>
              <a:ext cx="295" cy="151"/>
            </a:xfrm>
            <a:custGeom>
              <a:avLst/>
              <a:gdLst>
                <a:gd name="T0" fmla="*/ 293 w 295"/>
                <a:gd name="T1" fmla="*/ 151 h 151"/>
                <a:gd name="T2" fmla="*/ 295 w 295"/>
                <a:gd name="T3" fmla="*/ 126 h 151"/>
                <a:gd name="T4" fmla="*/ 0 w 295"/>
                <a:gd name="T5" fmla="*/ 0 h 151"/>
                <a:gd name="T6" fmla="*/ 0 w 295"/>
                <a:gd name="T7" fmla="*/ 24 h 151"/>
                <a:gd name="T8" fmla="*/ 293 w 295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151"/>
                <a:gd name="T17" fmla="*/ 295 w 295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151">
                  <a:moveTo>
                    <a:pt x="293" y="151"/>
                  </a:moveTo>
                  <a:lnTo>
                    <a:pt x="295" y="126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3" y="15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47" name="Freeform 53"/>
            <p:cNvSpPr>
              <a:spLocks/>
            </p:cNvSpPr>
            <p:nvPr/>
          </p:nvSpPr>
          <p:spPr bwMode="auto">
            <a:xfrm>
              <a:off x="5336" y="2993"/>
              <a:ext cx="294" cy="153"/>
            </a:xfrm>
            <a:custGeom>
              <a:avLst/>
              <a:gdLst>
                <a:gd name="T0" fmla="*/ 294 w 294"/>
                <a:gd name="T1" fmla="*/ 153 h 153"/>
                <a:gd name="T2" fmla="*/ 294 w 294"/>
                <a:gd name="T3" fmla="*/ 127 h 153"/>
                <a:gd name="T4" fmla="*/ 1 w 294"/>
                <a:gd name="T5" fmla="*/ 0 h 153"/>
                <a:gd name="T6" fmla="*/ 0 w 294"/>
                <a:gd name="T7" fmla="*/ 25 h 153"/>
                <a:gd name="T8" fmla="*/ 294 w 294"/>
                <a:gd name="T9" fmla="*/ 153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3"/>
                <a:gd name="T17" fmla="*/ 294 w 294"/>
                <a:gd name="T18" fmla="*/ 153 h 1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3">
                  <a:moveTo>
                    <a:pt x="294" y="153"/>
                  </a:moveTo>
                  <a:lnTo>
                    <a:pt x="294" y="127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4" y="153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48" name="Freeform 54"/>
            <p:cNvSpPr>
              <a:spLocks/>
            </p:cNvSpPr>
            <p:nvPr/>
          </p:nvSpPr>
          <p:spPr bwMode="auto">
            <a:xfrm>
              <a:off x="5336" y="2993"/>
              <a:ext cx="294" cy="153"/>
            </a:xfrm>
            <a:custGeom>
              <a:avLst/>
              <a:gdLst>
                <a:gd name="T0" fmla="*/ 294 w 294"/>
                <a:gd name="T1" fmla="*/ 153 h 153"/>
                <a:gd name="T2" fmla="*/ 294 w 294"/>
                <a:gd name="T3" fmla="*/ 127 h 153"/>
                <a:gd name="T4" fmla="*/ 1 w 294"/>
                <a:gd name="T5" fmla="*/ 0 h 153"/>
                <a:gd name="T6" fmla="*/ 0 w 294"/>
                <a:gd name="T7" fmla="*/ 25 h 153"/>
                <a:gd name="T8" fmla="*/ 294 w 294"/>
                <a:gd name="T9" fmla="*/ 153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3"/>
                <a:gd name="T17" fmla="*/ 294 w 294"/>
                <a:gd name="T18" fmla="*/ 153 h 1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3">
                  <a:moveTo>
                    <a:pt x="294" y="153"/>
                  </a:moveTo>
                  <a:lnTo>
                    <a:pt x="294" y="127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4" y="153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49" name="Freeform 55"/>
            <p:cNvSpPr>
              <a:spLocks/>
            </p:cNvSpPr>
            <p:nvPr/>
          </p:nvSpPr>
          <p:spPr bwMode="auto">
            <a:xfrm>
              <a:off x="5336" y="3019"/>
              <a:ext cx="294" cy="152"/>
            </a:xfrm>
            <a:custGeom>
              <a:avLst/>
              <a:gdLst>
                <a:gd name="T0" fmla="*/ 294 w 294"/>
                <a:gd name="T1" fmla="*/ 152 h 152"/>
                <a:gd name="T2" fmla="*/ 294 w 294"/>
                <a:gd name="T3" fmla="*/ 128 h 152"/>
                <a:gd name="T4" fmla="*/ 0 w 294"/>
                <a:gd name="T5" fmla="*/ 0 h 152"/>
                <a:gd name="T6" fmla="*/ 0 w 294"/>
                <a:gd name="T7" fmla="*/ 24 h 152"/>
                <a:gd name="T8" fmla="*/ 294 w 294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2"/>
                <a:gd name="T17" fmla="*/ 294 w 294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2">
                  <a:moveTo>
                    <a:pt x="294" y="152"/>
                  </a:moveTo>
                  <a:lnTo>
                    <a:pt x="294" y="128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4" y="152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50" name="Freeform 56"/>
            <p:cNvSpPr>
              <a:spLocks/>
            </p:cNvSpPr>
            <p:nvPr/>
          </p:nvSpPr>
          <p:spPr bwMode="auto">
            <a:xfrm>
              <a:off x="5336" y="3019"/>
              <a:ext cx="294" cy="152"/>
            </a:xfrm>
            <a:custGeom>
              <a:avLst/>
              <a:gdLst>
                <a:gd name="T0" fmla="*/ 294 w 294"/>
                <a:gd name="T1" fmla="*/ 152 h 152"/>
                <a:gd name="T2" fmla="*/ 294 w 294"/>
                <a:gd name="T3" fmla="*/ 128 h 152"/>
                <a:gd name="T4" fmla="*/ 0 w 294"/>
                <a:gd name="T5" fmla="*/ 0 h 152"/>
                <a:gd name="T6" fmla="*/ 0 w 294"/>
                <a:gd name="T7" fmla="*/ 24 h 152"/>
                <a:gd name="T8" fmla="*/ 294 w 294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2"/>
                <a:gd name="T17" fmla="*/ 294 w 294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2">
                  <a:moveTo>
                    <a:pt x="294" y="152"/>
                  </a:moveTo>
                  <a:lnTo>
                    <a:pt x="294" y="128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4" y="152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51" name="Freeform 57"/>
            <p:cNvSpPr>
              <a:spLocks/>
            </p:cNvSpPr>
            <p:nvPr/>
          </p:nvSpPr>
          <p:spPr bwMode="auto">
            <a:xfrm>
              <a:off x="5336" y="3046"/>
              <a:ext cx="294" cy="151"/>
            </a:xfrm>
            <a:custGeom>
              <a:avLst/>
              <a:gdLst>
                <a:gd name="T0" fmla="*/ 293 w 294"/>
                <a:gd name="T1" fmla="*/ 151 h 151"/>
                <a:gd name="T2" fmla="*/ 294 w 294"/>
                <a:gd name="T3" fmla="*/ 126 h 151"/>
                <a:gd name="T4" fmla="*/ 0 w 294"/>
                <a:gd name="T5" fmla="*/ 0 h 151"/>
                <a:gd name="T6" fmla="*/ 0 w 294"/>
                <a:gd name="T7" fmla="*/ 24 h 151"/>
                <a:gd name="T8" fmla="*/ 293 w 294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1"/>
                <a:gd name="T17" fmla="*/ 294 w 294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1">
                  <a:moveTo>
                    <a:pt x="293" y="151"/>
                  </a:moveTo>
                  <a:lnTo>
                    <a:pt x="294" y="126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3" y="151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52" name="Freeform 58"/>
            <p:cNvSpPr>
              <a:spLocks/>
            </p:cNvSpPr>
            <p:nvPr/>
          </p:nvSpPr>
          <p:spPr bwMode="auto">
            <a:xfrm>
              <a:off x="5336" y="3046"/>
              <a:ext cx="294" cy="151"/>
            </a:xfrm>
            <a:custGeom>
              <a:avLst/>
              <a:gdLst>
                <a:gd name="T0" fmla="*/ 293 w 294"/>
                <a:gd name="T1" fmla="*/ 151 h 151"/>
                <a:gd name="T2" fmla="*/ 294 w 294"/>
                <a:gd name="T3" fmla="*/ 126 h 151"/>
                <a:gd name="T4" fmla="*/ 0 w 294"/>
                <a:gd name="T5" fmla="*/ 0 h 151"/>
                <a:gd name="T6" fmla="*/ 0 w 294"/>
                <a:gd name="T7" fmla="*/ 24 h 151"/>
                <a:gd name="T8" fmla="*/ 293 w 294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1"/>
                <a:gd name="T17" fmla="*/ 294 w 294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1">
                  <a:moveTo>
                    <a:pt x="293" y="151"/>
                  </a:moveTo>
                  <a:lnTo>
                    <a:pt x="294" y="126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3" y="15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53" name="Freeform 59"/>
            <p:cNvSpPr>
              <a:spLocks/>
            </p:cNvSpPr>
            <p:nvPr/>
          </p:nvSpPr>
          <p:spPr bwMode="auto">
            <a:xfrm>
              <a:off x="5335" y="3071"/>
              <a:ext cx="294" cy="152"/>
            </a:xfrm>
            <a:custGeom>
              <a:avLst/>
              <a:gdLst>
                <a:gd name="T0" fmla="*/ 294 w 294"/>
                <a:gd name="T1" fmla="*/ 152 h 152"/>
                <a:gd name="T2" fmla="*/ 294 w 294"/>
                <a:gd name="T3" fmla="*/ 128 h 152"/>
                <a:gd name="T4" fmla="*/ 1 w 294"/>
                <a:gd name="T5" fmla="*/ 0 h 152"/>
                <a:gd name="T6" fmla="*/ 0 w 294"/>
                <a:gd name="T7" fmla="*/ 25 h 152"/>
                <a:gd name="T8" fmla="*/ 294 w 294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2"/>
                <a:gd name="T17" fmla="*/ 294 w 294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2">
                  <a:moveTo>
                    <a:pt x="294" y="152"/>
                  </a:moveTo>
                  <a:lnTo>
                    <a:pt x="294" y="128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4" y="152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54" name="Freeform 60"/>
            <p:cNvSpPr>
              <a:spLocks/>
            </p:cNvSpPr>
            <p:nvPr/>
          </p:nvSpPr>
          <p:spPr bwMode="auto">
            <a:xfrm>
              <a:off x="5335" y="3071"/>
              <a:ext cx="294" cy="152"/>
            </a:xfrm>
            <a:custGeom>
              <a:avLst/>
              <a:gdLst>
                <a:gd name="T0" fmla="*/ 294 w 294"/>
                <a:gd name="T1" fmla="*/ 152 h 152"/>
                <a:gd name="T2" fmla="*/ 294 w 294"/>
                <a:gd name="T3" fmla="*/ 128 h 152"/>
                <a:gd name="T4" fmla="*/ 1 w 294"/>
                <a:gd name="T5" fmla="*/ 0 h 152"/>
                <a:gd name="T6" fmla="*/ 0 w 294"/>
                <a:gd name="T7" fmla="*/ 25 h 152"/>
                <a:gd name="T8" fmla="*/ 294 w 294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2"/>
                <a:gd name="T17" fmla="*/ 294 w 294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2">
                  <a:moveTo>
                    <a:pt x="294" y="152"/>
                  </a:moveTo>
                  <a:lnTo>
                    <a:pt x="294" y="128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4" y="152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55" name="Freeform 61"/>
            <p:cNvSpPr>
              <a:spLocks/>
            </p:cNvSpPr>
            <p:nvPr/>
          </p:nvSpPr>
          <p:spPr bwMode="auto">
            <a:xfrm>
              <a:off x="5335" y="3097"/>
              <a:ext cx="294" cy="152"/>
            </a:xfrm>
            <a:custGeom>
              <a:avLst/>
              <a:gdLst>
                <a:gd name="T0" fmla="*/ 293 w 294"/>
                <a:gd name="T1" fmla="*/ 152 h 152"/>
                <a:gd name="T2" fmla="*/ 294 w 294"/>
                <a:gd name="T3" fmla="*/ 128 h 152"/>
                <a:gd name="T4" fmla="*/ 0 w 294"/>
                <a:gd name="T5" fmla="*/ 0 h 152"/>
                <a:gd name="T6" fmla="*/ 0 w 294"/>
                <a:gd name="T7" fmla="*/ 25 h 152"/>
                <a:gd name="T8" fmla="*/ 293 w 294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2"/>
                <a:gd name="T17" fmla="*/ 294 w 294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2">
                  <a:moveTo>
                    <a:pt x="293" y="152"/>
                  </a:moveTo>
                  <a:lnTo>
                    <a:pt x="294" y="128"/>
                  </a:lnTo>
                  <a:lnTo>
                    <a:pt x="0" y="0"/>
                  </a:lnTo>
                  <a:lnTo>
                    <a:pt x="0" y="25"/>
                  </a:lnTo>
                  <a:lnTo>
                    <a:pt x="293" y="152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56" name="Freeform 62"/>
            <p:cNvSpPr>
              <a:spLocks/>
            </p:cNvSpPr>
            <p:nvPr/>
          </p:nvSpPr>
          <p:spPr bwMode="auto">
            <a:xfrm>
              <a:off x="5335" y="3097"/>
              <a:ext cx="294" cy="152"/>
            </a:xfrm>
            <a:custGeom>
              <a:avLst/>
              <a:gdLst>
                <a:gd name="T0" fmla="*/ 293 w 294"/>
                <a:gd name="T1" fmla="*/ 152 h 152"/>
                <a:gd name="T2" fmla="*/ 294 w 294"/>
                <a:gd name="T3" fmla="*/ 128 h 152"/>
                <a:gd name="T4" fmla="*/ 0 w 294"/>
                <a:gd name="T5" fmla="*/ 0 h 152"/>
                <a:gd name="T6" fmla="*/ 0 w 294"/>
                <a:gd name="T7" fmla="*/ 25 h 152"/>
                <a:gd name="T8" fmla="*/ 293 w 294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2"/>
                <a:gd name="T17" fmla="*/ 294 w 294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2">
                  <a:moveTo>
                    <a:pt x="293" y="152"/>
                  </a:moveTo>
                  <a:lnTo>
                    <a:pt x="294" y="128"/>
                  </a:lnTo>
                  <a:lnTo>
                    <a:pt x="0" y="0"/>
                  </a:lnTo>
                  <a:lnTo>
                    <a:pt x="0" y="25"/>
                  </a:lnTo>
                  <a:lnTo>
                    <a:pt x="293" y="152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57" name="Freeform 63"/>
            <p:cNvSpPr>
              <a:spLocks/>
            </p:cNvSpPr>
            <p:nvPr/>
          </p:nvSpPr>
          <p:spPr bwMode="auto">
            <a:xfrm>
              <a:off x="5334" y="3123"/>
              <a:ext cx="294" cy="152"/>
            </a:xfrm>
            <a:custGeom>
              <a:avLst/>
              <a:gdLst>
                <a:gd name="T0" fmla="*/ 294 w 294"/>
                <a:gd name="T1" fmla="*/ 152 h 152"/>
                <a:gd name="T2" fmla="*/ 294 w 294"/>
                <a:gd name="T3" fmla="*/ 127 h 152"/>
                <a:gd name="T4" fmla="*/ 1 w 294"/>
                <a:gd name="T5" fmla="*/ 0 h 152"/>
                <a:gd name="T6" fmla="*/ 0 w 294"/>
                <a:gd name="T7" fmla="*/ 25 h 152"/>
                <a:gd name="T8" fmla="*/ 294 w 294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2"/>
                <a:gd name="T17" fmla="*/ 294 w 294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2">
                  <a:moveTo>
                    <a:pt x="294" y="152"/>
                  </a:moveTo>
                  <a:lnTo>
                    <a:pt x="294" y="127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4" y="152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58" name="Freeform 64"/>
            <p:cNvSpPr>
              <a:spLocks/>
            </p:cNvSpPr>
            <p:nvPr/>
          </p:nvSpPr>
          <p:spPr bwMode="auto">
            <a:xfrm>
              <a:off x="5334" y="3123"/>
              <a:ext cx="294" cy="152"/>
            </a:xfrm>
            <a:custGeom>
              <a:avLst/>
              <a:gdLst>
                <a:gd name="T0" fmla="*/ 294 w 294"/>
                <a:gd name="T1" fmla="*/ 152 h 152"/>
                <a:gd name="T2" fmla="*/ 294 w 294"/>
                <a:gd name="T3" fmla="*/ 127 h 152"/>
                <a:gd name="T4" fmla="*/ 1 w 294"/>
                <a:gd name="T5" fmla="*/ 0 h 152"/>
                <a:gd name="T6" fmla="*/ 0 w 294"/>
                <a:gd name="T7" fmla="*/ 25 h 152"/>
                <a:gd name="T8" fmla="*/ 294 w 294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2"/>
                <a:gd name="T17" fmla="*/ 294 w 294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2">
                  <a:moveTo>
                    <a:pt x="294" y="152"/>
                  </a:moveTo>
                  <a:lnTo>
                    <a:pt x="294" y="127"/>
                  </a:lnTo>
                  <a:lnTo>
                    <a:pt x="1" y="0"/>
                  </a:lnTo>
                  <a:lnTo>
                    <a:pt x="0" y="25"/>
                  </a:lnTo>
                  <a:lnTo>
                    <a:pt x="294" y="152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59" name="Freeform 65"/>
            <p:cNvSpPr>
              <a:spLocks/>
            </p:cNvSpPr>
            <p:nvPr/>
          </p:nvSpPr>
          <p:spPr bwMode="auto">
            <a:xfrm>
              <a:off x="5334" y="3149"/>
              <a:ext cx="294" cy="152"/>
            </a:xfrm>
            <a:custGeom>
              <a:avLst/>
              <a:gdLst>
                <a:gd name="T0" fmla="*/ 294 w 294"/>
                <a:gd name="T1" fmla="*/ 152 h 152"/>
                <a:gd name="T2" fmla="*/ 294 w 294"/>
                <a:gd name="T3" fmla="*/ 128 h 152"/>
                <a:gd name="T4" fmla="*/ 0 w 294"/>
                <a:gd name="T5" fmla="*/ 0 h 152"/>
                <a:gd name="T6" fmla="*/ 0 w 294"/>
                <a:gd name="T7" fmla="*/ 24 h 152"/>
                <a:gd name="T8" fmla="*/ 294 w 294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2"/>
                <a:gd name="T17" fmla="*/ 294 w 294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2">
                  <a:moveTo>
                    <a:pt x="294" y="152"/>
                  </a:moveTo>
                  <a:lnTo>
                    <a:pt x="294" y="128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4" y="152"/>
                  </a:lnTo>
                  <a:close/>
                </a:path>
              </a:pathLst>
            </a:custGeom>
            <a:solidFill>
              <a:srgbClr val="E778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60" name="Freeform 66"/>
            <p:cNvSpPr>
              <a:spLocks/>
            </p:cNvSpPr>
            <p:nvPr/>
          </p:nvSpPr>
          <p:spPr bwMode="auto">
            <a:xfrm>
              <a:off x="5334" y="3149"/>
              <a:ext cx="294" cy="152"/>
            </a:xfrm>
            <a:custGeom>
              <a:avLst/>
              <a:gdLst>
                <a:gd name="T0" fmla="*/ 294 w 294"/>
                <a:gd name="T1" fmla="*/ 152 h 152"/>
                <a:gd name="T2" fmla="*/ 294 w 294"/>
                <a:gd name="T3" fmla="*/ 128 h 152"/>
                <a:gd name="T4" fmla="*/ 0 w 294"/>
                <a:gd name="T5" fmla="*/ 0 h 152"/>
                <a:gd name="T6" fmla="*/ 0 w 294"/>
                <a:gd name="T7" fmla="*/ 24 h 152"/>
                <a:gd name="T8" fmla="*/ 294 w 294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4"/>
                <a:gd name="T16" fmla="*/ 0 h 152"/>
                <a:gd name="T17" fmla="*/ 294 w 294"/>
                <a:gd name="T18" fmla="*/ 152 h 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4" h="152">
                  <a:moveTo>
                    <a:pt x="294" y="152"/>
                  </a:moveTo>
                  <a:lnTo>
                    <a:pt x="294" y="128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94" y="152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61" name="Freeform 67"/>
            <p:cNvSpPr>
              <a:spLocks/>
            </p:cNvSpPr>
            <p:nvPr/>
          </p:nvSpPr>
          <p:spPr bwMode="auto">
            <a:xfrm>
              <a:off x="5357" y="2553"/>
              <a:ext cx="275" cy="199"/>
            </a:xfrm>
            <a:custGeom>
              <a:avLst/>
              <a:gdLst>
                <a:gd name="T0" fmla="*/ 275 w 275"/>
                <a:gd name="T1" fmla="*/ 11 h 199"/>
                <a:gd name="T2" fmla="*/ 27 w 275"/>
                <a:gd name="T3" fmla="*/ 199 h 199"/>
                <a:gd name="T4" fmla="*/ 0 w 275"/>
                <a:gd name="T5" fmla="*/ 188 h 199"/>
                <a:gd name="T6" fmla="*/ 249 w 275"/>
                <a:gd name="T7" fmla="*/ 0 h 199"/>
                <a:gd name="T8" fmla="*/ 275 w 275"/>
                <a:gd name="T9" fmla="*/ 11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5"/>
                <a:gd name="T16" fmla="*/ 0 h 199"/>
                <a:gd name="T17" fmla="*/ 275 w 275"/>
                <a:gd name="T18" fmla="*/ 199 h 1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5" h="199">
                  <a:moveTo>
                    <a:pt x="275" y="11"/>
                  </a:moveTo>
                  <a:lnTo>
                    <a:pt x="27" y="199"/>
                  </a:lnTo>
                  <a:lnTo>
                    <a:pt x="0" y="188"/>
                  </a:lnTo>
                  <a:lnTo>
                    <a:pt x="249" y="0"/>
                  </a:lnTo>
                  <a:lnTo>
                    <a:pt x="275" y="11"/>
                  </a:lnTo>
                  <a:close/>
                </a:path>
              </a:pathLst>
            </a:custGeom>
            <a:solidFill>
              <a:srgbClr val="4E4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62" name="Freeform 68"/>
            <p:cNvSpPr>
              <a:spLocks/>
            </p:cNvSpPr>
            <p:nvPr/>
          </p:nvSpPr>
          <p:spPr bwMode="auto">
            <a:xfrm>
              <a:off x="5357" y="2553"/>
              <a:ext cx="275" cy="199"/>
            </a:xfrm>
            <a:custGeom>
              <a:avLst/>
              <a:gdLst>
                <a:gd name="T0" fmla="*/ 275 w 275"/>
                <a:gd name="T1" fmla="*/ 11 h 199"/>
                <a:gd name="T2" fmla="*/ 27 w 275"/>
                <a:gd name="T3" fmla="*/ 199 h 199"/>
                <a:gd name="T4" fmla="*/ 0 w 275"/>
                <a:gd name="T5" fmla="*/ 188 h 199"/>
                <a:gd name="T6" fmla="*/ 249 w 275"/>
                <a:gd name="T7" fmla="*/ 0 h 199"/>
                <a:gd name="T8" fmla="*/ 275 w 275"/>
                <a:gd name="T9" fmla="*/ 11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5"/>
                <a:gd name="T16" fmla="*/ 0 h 199"/>
                <a:gd name="T17" fmla="*/ 275 w 275"/>
                <a:gd name="T18" fmla="*/ 199 h 1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5" h="199">
                  <a:moveTo>
                    <a:pt x="275" y="11"/>
                  </a:moveTo>
                  <a:lnTo>
                    <a:pt x="27" y="199"/>
                  </a:lnTo>
                  <a:lnTo>
                    <a:pt x="0" y="188"/>
                  </a:lnTo>
                  <a:lnTo>
                    <a:pt x="249" y="0"/>
                  </a:lnTo>
                  <a:lnTo>
                    <a:pt x="275" y="1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63" name="Freeform 69"/>
            <p:cNvSpPr>
              <a:spLocks/>
            </p:cNvSpPr>
            <p:nvPr/>
          </p:nvSpPr>
          <p:spPr bwMode="auto">
            <a:xfrm>
              <a:off x="5354" y="2550"/>
              <a:ext cx="273" cy="199"/>
            </a:xfrm>
            <a:custGeom>
              <a:avLst/>
              <a:gdLst>
                <a:gd name="T0" fmla="*/ 273 w 273"/>
                <a:gd name="T1" fmla="*/ 11 h 199"/>
                <a:gd name="T2" fmla="*/ 25 w 273"/>
                <a:gd name="T3" fmla="*/ 199 h 199"/>
                <a:gd name="T4" fmla="*/ 0 w 273"/>
                <a:gd name="T5" fmla="*/ 188 h 199"/>
                <a:gd name="T6" fmla="*/ 248 w 273"/>
                <a:gd name="T7" fmla="*/ 0 h 199"/>
                <a:gd name="T8" fmla="*/ 273 w 273"/>
                <a:gd name="T9" fmla="*/ 11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3"/>
                <a:gd name="T16" fmla="*/ 0 h 199"/>
                <a:gd name="T17" fmla="*/ 273 w 273"/>
                <a:gd name="T18" fmla="*/ 199 h 1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3" h="199">
                  <a:moveTo>
                    <a:pt x="273" y="11"/>
                  </a:moveTo>
                  <a:lnTo>
                    <a:pt x="25" y="199"/>
                  </a:lnTo>
                  <a:lnTo>
                    <a:pt x="0" y="188"/>
                  </a:lnTo>
                  <a:lnTo>
                    <a:pt x="248" y="0"/>
                  </a:lnTo>
                  <a:lnTo>
                    <a:pt x="273" y="11"/>
                  </a:lnTo>
                  <a:close/>
                </a:path>
              </a:pathLst>
            </a:custGeom>
            <a:solidFill>
              <a:srgbClr val="B76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64" name="Freeform 70"/>
            <p:cNvSpPr>
              <a:spLocks/>
            </p:cNvSpPr>
            <p:nvPr/>
          </p:nvSpPr>
          <p:spPr bwMode="auto">
            <a:xfrm>
              <a:off x="5354" y="2550"/>
              <a:ext cx="273" cy="199"/>
            </a:xfrm>
            <a:custGeom>
              <a:avLst/>
              <a:gdLst>
                <a:gd name="T0" fmla="*/ 273 w 273"/>
                <a:gd name="T1" fmla="*/ 11 h 199"/>
                <a:gd name="T2" fmla="*/ 25 w 273"/>
                <a:gd name="T3" fmla="*/ 199 h 199"/>
                <a:gd name="T4" fmla="*/ 0 w 273"/>
                <a:gd name="T5" fmla="*/ 188 h 199"/>
                <a:gd name="T6" fmla="*/ 248 w 273"/>
                <a:gd name="T7" fmla="*/ 0 h 199"/>
                <a:gd name="T8" fmla="*/ 273 w 273"/>
                <a:gd name="T9" fmla="*/ 11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3"/>
                <a:gd name="T16" fmla="*/ 0 h 199"/>
                <a:gd name="T17" fmla="*/ 273 w 273"/>
                <a:gd name="T18" fmla="*/ 199 h 1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3" h="199">
                  <a:moveTo>
                    <a:pt x="273" y="11"/>
                  </a:moveTo>
                  <a:lnTo>
                    <a:pt x="25" y="199"/>
                  </a:lnTo>
                  <a:lnTo>
                    <a:pt x="0" y="188"/>
                  </a:lnTo>
                  <a:lnTo>
                    <a:pt x="248" y="0"/>
                  </a:lnTo>
                  <a:lnTo>
                    <a:pt x="273" y="1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65" name="Freeform 71"/>
            <p:cNvSpPr>
              <a:spLocks/>
            </p:cNvSpPr>
            <p:nvPr/>
          </p:nvSpPr>
          <p:spPr bwMode="auto">
            <a:xfrm>
              <a:off x="5505" y="2643"/>
              <a:ext cx="234" cy="110"/>
            </a:xfrm>
            <a:custGeom>
              <a:avLst/>
              <a:gdLst>
                <a:gd name="T0" fmla="*/ 234 w 234"/>
                <a:gd name="T1" fmla="*/ 95 h 110"/>
                <a:gd name="T2" fmla="*/ 214 w 234"/>
                <a:gd name="T3" fmla="*/ 110 h 110"/>
                <a:gd name="T4" fmla="*/ 0 w 234"/>
                <a:gd name="T5" fmla="*/ 16 h 110"/>
                <a:gd name="T6" fmla="*/ 21 w 234"/>
                <a:gd name="T7" fmla="*/ 0 h 110"/>
                <a:gd name="T8" fmla="*/ 234 w 234"/>
                <a:gd name="T9" fmla="*/ 95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4"/>
                <a:gd name="T16" fmla="*/ 0 h 110"/>
                <a:gd name="T17" fmla="*/ 234 w 234"/>
                <a:gd name="T18" fmla="*/ 110 h 1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4" h="110">
                  <a:moveTo>
                    <a:pt x="234" y="95"/>
                  </a:moveTo>
                  <a:lnTo>
                    <a:pt x="214" y="110"/>
                  </a:lnTo>
                  <a:lnTo>
                    <a:pt x="0" y="16"/>
                  </a:lnTo>
                  <a:lnTo>
                    <a:pt x="21" y="0"/>
                  </a:lnTo>
                  <a:lnTo>
                    <a:pt x="234" y="95"/>
                  </a:lnTo>
                  <a:close/>
                </a:path>
              </a:pathLst>
            </a:custGeom>
            <a:solidFill>
              <a:srgbClr val="4E4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66" name="Freeform 72"/>
            <p:cNvSpPr>
              <a:spLocks/>
            </p:cNvSpPr>
            <p:nvPr/>
          </p:nvSpPr>
          <p:spPr bwMode="auto">
            <a:xfrm>
              <a:off x="5505" y="2643"/>
              <a:ext cx="234" cy="110"/>
            </a:xfrm>
            <a:custGeom>
              <a:avLst/>
              <a:gdLst>
                <a:gd name="T0" fmla="*/ 234 w 234"/>
                <a:gd name="T1" fmla="*/ 95 h 110"/>
                <a:gd name="T2" fmla="*/ 214 w 234"/>
                <a:gd name="T3" fmla="*/ 110 h 110"/>
                <a:gd name="T4" fmla="*/ 0 w 234"/>
                <a:gd name="T5" fmla="*/ 16 h 110"/>
                <a:gd name="T6" fmla="*/ 21 w 234"/>
                <a:gd name="T7" fmla="*/ 0 h 110"/>
                <a:gd name="T8" fmla="*/ 234 w 234"/>
                <a:gd name="T9" fmla="*/ 95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4"/>
                <a:gd name="T16" fmla="*/ 0 h 110"/>
                <a:gd name="T17" fmla="*/ 234 w 234"/>
                <a:gd name="T18" fmla="*/ 110 h 1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4" h="110">
                  <a:moveTo>
                    <a:pt x="234" y="95"/>
                  </a:moveTo>
                  <a:lnTo>
                    <a:pt x="214" y="110"/>
                  </a:lnTo>
                  <a:lnTo>
                    <a:pt x="0" y="16"/>
                  </a:lnTo>
                  <a:lnTo>
                    <a:pt x="21" y="0"/>
                  </a:lnTo>
                  <a:lnTo>
                    <a:pt x="234" y="95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67" name="Freeform 73"/>
            <p:cNvSpPr>
              <a:spLocks/>
            </p:cNvSpPr>
            <p:nvPr/>
          </p:nvSpPr>
          <p:spPr bwMode="auto">
            <a:xfrm>
              <a:off x="5582" y="2581"/>
              <a:ext cx="175" cy="154"/>
            </a:xfrm>
            <a:custGeom>
              <a:avLst/>
              <a:gdLst>
                <a:gd name="T0" fmla="*/ 175 w 175"/>
                <a:gd name="T1" fmla="*/ 139 h 154"/>
                <a:gd name="T2" fmla="*/ 154 w 175"/>
                <a:gd name="T3" fmla="*/ 154 h 154"/>
                <a:gd name="T4" fmla="*/ 0 w 175"/>
                <a:gd name="T5" fmla="*/ 15 h 154"/>
                <a:gd name="T6" fmla="*/ 21 w 175"/>
                <a:gd name="T7" fmla="*/ 0 h 154"/>
                <a:gd name="T8" fmla="*/ 175 w 175"/>
                <a:gd name="T9" fmla="*/ 139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5"/>
                <a:gd name="T16" fmla="*/ 0 h 154"/>
                <a:gd name="T17" fmla="*/ 175 w 175"/>
                <a:gd name="T18" fmla="*/ 154 h 1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5" h="154">
                  <a:moveTo>
                    <a:pt x="175" y="139"/>
                  </a:moveTo>
                  <a:lnTo>
                    <a:pt x="154" y="154"/>
                  </a:lnTo>
                  <a:lnTo>
                    <a:pt x="0" y="15"/>
                  </a:lnTo>
                  <a:lnTo>
                    <a:pt x="21" y="0"/>
                  </a:lnTo>
                  <a:lnTo>
                    <a:pt x="175" y="139"/>
                  </a:lnTo>
                  <a:close/>
                </a:path>
              </a:pathLst>
            </a:custGeom>
            <a:solidFill>
              <a:srgbClr val="4E4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68" name="Freeform 74"/>
            <p:cNvSpPr>
              <a:spLocks/>
            </p:cNvSpPr>
            <p:nvPr/>
          </p:nvSpPr>
          <p:spPr bwMode="auto">
            <a:xfrm>
              <a:off x="5582" y="2581"/>
              <a:ext cx="175" cy="154"/>
            </a:xfrm>
            <a:custGeom>
              <a:avLst/>
              <a:gdLst>
                <a:gd name="T0" fmla="*/ 175 w 175"/>
                <a:gd name="T1" fmla="*/ 139 h 154"/>
                <a:gd name="T2" fmla="*/ 154 w 175"/>
                <a:gd name="T3" fmla="*/ 154 h 154"/>
                <a:gd name="T4" fmla="*/ 0 w 175"/>
                <a:gd name="T5" fmla="*/ 15 h 154"/>
                <a:gd name="T6" fmla="*/ 21 w 175"/>
                <a:gd name="T7" fmla="*/ 0 h 154"/>
                <a:gd name="T8" fmla="*/ 175 w 175"/>
                <a:gd name="T9" fmla="*/ 139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5"/>
                <a:gd name="T16" fmla="*/ 0 h 154"/>
                <a:gd name="T17" fmla="*/ 175 w 175"/>
                <a:gd name="T18" fmla="*/ 154 h 1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5" h="154">
                  <a:moveTo>
                    <a:pt x="175" y="139"/>
                  </a:moveTo>
                  <a:lnTo>
                    <a:pt x="154" y="154"/>
                  </a:lnTo>
                  <a:lnTo>
                    <a:pt x="0" y="15"/>
                  </a:lnTo>
                  <a:lnTo>
                    <a:pt x="21" y="0"/>
                  </a:lnTo>
                  <a:lnTo>
                    <a:pt x="175" y="139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69" name="Freeform 75"/>
            <p:cNvSpPr>
              <a:spLocks/>
            </p:cNvSpPr>
            <p:nvPr/>
          </p:nvSpPr>
          <p:spPr bwMode="auto">
            <a:xfrm>
              <a:off x="5508" y="2637"/>
              <a:ext cx="234" cy="109"/>
            </a:xfrm>
            <a:custGeom>
              <a:avLst/>
              <a:gdLst>
                <a:gd name="T0" fmla="*/ 234 w 234"/>
                <a:gd name="T1" fmla="*/ 94 h 109"/>
                <a:gd name="T2" fmla="*/ 214 w 234"/>
                <a:gd name="T3" fmla="*/ 109 h 109"/>
                <a:gd name="T4" fmla="*/ 0 w 234"/>
                <a:gd name="T5" fmla="*/ 16 h 109"/>
                <a:gd name="T6" fmla="*/ 20 w 234"/>
                <a:gd name="T7" fmla="*/ 0 h 109"/>
                <a:gd name="T8" fmla="*/ 234 w 234"/>
                <a:gd name="T9" fmla="*/ 9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4"/>
                <a:gd name="T16" fmla="*/ 0 h 109"/>
                <a:gd name="T17" fmla="*/ 234 w 234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4" h="109">
                  <a:moveTo>
                    <a:pt x="234" y="94"/>
                  </a:moveTo>
                  <a:lnTo>
                    <a:pt x="214" y="109"/>
                  </a:lnTo>
                  <a:lnTo>
                    <a:pt x="0" y="16"/>
                  </a:lnTo>
                  <a:lnTo>
                    <a:pt x="20" y="0"/>
                  </a:lnTo>
                  <a:lnTo>
                    <a:pt x="234" y="94"/>
                  </a:lnTo>
                  <a:close/>
                </a:path>
              </a:pathLst>
            </a:custGeom>
            <a:solidFill>
              <a:srgbClr val="B76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70" name="Freeform 76"/>
            <p:cNvSpPr>
              <a:spLocks/>
            </p:cNvSpPr>
            <p:nvPr/>
          </p:nvSpPr>
          <p:spPr bwMode="auto">
            <a:xfrm>
              <a:off x="5508" y="2637"/>
              <a:ext cx="234" cy="109"/>
            </a:xfrm>
            <a:custGeom>
              <a:avLst/>
              <a:gdLst>
                <a:gd name="T0" fmla="*/ 234 w 234"/>
                <a:gd name="T1" fmla="*/ 94 h 109"/>
                <a:gd name="T2" fmla="*/ 214 w 234"/>
                <a:gd name="T3" fmla="*/ 109 h 109"/>
                <a:gd name="T4" fmla="*/ 0 w 234"/>
                <a:gd name="T5" fmla="*/ 16 h 109"/>
                <a:gd name="T6" fmla="*/ 20 w 234"/>
                <a:gd name="T7" fmla="*/ 0 h 109"/>
                <a:gd name="T8" fmla="*/ 234 w 234"/>
                <a:gd name="T9" fmla="*/ 9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4"/>
                <a:gd name="T16" fmla="*/ 0 h 109"/>
                <a:gd name="T17" fmla="*/ 234 w 234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4" h="109">
                  <a:moveTo>
                    <a:pt x="234" y="94"/>
                  </a:moveTo>
                  <a:lnTo>
                    <a:pt x="214" y="109"/>
                  </a:lnTo>
                  <a:lnTo>
                    <a:pt x="0" y="16"/>
                  </a:lnTo>
                  <a:lnTo>
                    <a:pt x="20" y="0"/>
                  </a:lnTo>
                  <a:lnTo>
                    <a:pt x="234" y="9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71" name="Freeform 77"/>
            <p:cNvSpPr>
              <a:spLocks/>
            </p:cNvSpPr>
            <p:nvPr/>
          </p:nvSpPr>
          <p:spPr bwMode="auto">
            <a:xfrm>
              <a:off x="5605" y="2568"/>
              <a:ext cx="235" cy="109"/>
            </a:xfrm>
            <a:custGeom>
              <a:avLst/>
              <a:gdLst>
                <a:gd name="T0" fmla="*/ 235 w 235"/>
                <a:gd name="T1" fmla="*/ 94 h 109"/>
                <a:gd name="T2" fmla="*/ 213 w 235"/>
                <a:gd name="T3" fmla="*/ 109 h 109"/>
                <a:gd name="T4" fmla="*/ 0 w 235"/>
                <a:gd name="T5" fmla="*/ 16 h 109"/>
                <a:gd name="T6" fmla="*/ 21 w 235"/>
                <a:gd name="T7" fmla="*/ 0 h 109"/>
                <a:gd name="T8" fmla="*/ 235 w 235"/>
                <a:gd name="T9" fmla="*/ 9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5"/>
                <a:gd name="T16" fmla="*/ 0 h 109"/>
                <a:gd name="T17" fmla="*/ 235 w 235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5" h="109">
                  <a:moveTo>
                    <a:pt x="235" y="94"/>
                  </a:moveTo>
                  <a:lnTo>
                    <a:pt x="213" y="109"/>
                  </a:lnTo>
                  <a:lnTo>
                    <a:pt x="0" y="16"/>
                  </a:lnTo>
                  <a:lnTo>
                    <a:pt x="21" y="0"/>
                  </a:lnTo>
                  <a:lnTo>
                    <a:pt x="235" y="94"/>
                  </a:lnTo>
                  <a:close/>
                </a:path>
              </a:pathLst>
            </a:custGeom>
            <a:solidFill>
              <a:srgbClr val="4E4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72" name="Freeform 78"/>
            <p:cNvSpPr>
              <a:spLocks/>
            </p:cNvSpPr>
            <p:nvPr/>
          </p:nvSpPr>
          <p:spPr bwMode="auto">
            <a:xfrm>
              <a:off x="5605" y="2568"/>
              <a:ext cx="235" cy="109"/>
            </a:xfrm>
            <a:custGeom>
              <a:avLst/>
              <a:gdLst>
                <a:gd name="T0" fmla="*/ 235 w 235"/>
                <a:gd name="T1" fmla="*/ 94 h 109"/>
                <a:gd name="T2" fmla="*/ 213 w 235"/>
                <a:gd name="T3" fmla="*/ 109 h 109"/>
                <a:gd name="T4" fmla="*/ 0 w 235"/>
                <a:gd name="T5" fmla="*/ 16 h 109"/>
                <a:gd name="T6" fmla="*/ 21 w 235"/>
                <a:gd name="T7" fmla="*/ 0 h 109"/>
                <a:gd name="T8" fmla="*/ 235 w 235"/>
                <a:gd name="T9" fmla="*/ 9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5"/>
                <a:gd name="T16" fmla="*/ 0 h 109"/>
                <a:gd name="T17" fmla="*/ 235 w 235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5" h="109">
                  <a:moveTo>
                    <a:pt x="235" y="94"/>
                  </a:moveTo>
                  <a:lnTo>
                    <a:pt x="213" y="109"/>
                  </a:lnTo>
                  <a:lnTo>
                    <a:pt x="0" y="16"/>
                  </a:lnTo>
                  <a:lnTo>
                    <a:pt x="21" y="0"/>
                  </a:lnTo>
                  <a:lnTo>
                    <a:pt x="235" y="9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73" name="Freeform 79"/>
            <p:cNvSpPr>
              <a:spLocks/>
            </p:cNvSpPr>
            <p:nvPr/>
          </p:nvSpPr>
          <p:spPr bwMode="auto">
            <a:xfrm>
              <a:off x="5608" y="2562"/>
              <a:ext cx="234" cy="109"/>
            </a:xfrm>
            <a:custGeom>
              <a:avLst/>
              <a:gdLst>
                <a:gd name="T0" fmla="*/ 234 w 234"/>
                <a:gd name="T1" fmla="*/ 93 h 109"/>
                <a:gd name="T2" fmla="*/ 214 w 234"/>
                <a:gd name="T3" fmla="*/ 109 h 109"/>
                <a:gd name="T4" fmla="*/ 0 w 234"/>
                <a:gd name="T5" fmla="*/ 15 h 109"/>
                <a:gd name="T6" fmla="*/ 20 w 234"/>
                <a:gd name="T7" fmla="*/ 0 h 109"/>
                <a:gd name="T8" fmla="*/ 234 w 234"/>
                <a:gd name="T9" fmla="*/ 93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4"/>
                <a:gd name="T16" fmla="*/ 0 h 109"/>
                <a:gd name="T17" fmla="*/ 234 w 234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4" h="109">
                  <a:moveTo>
                    <a:pt x="234" y="93"/>
                  </a:moveTo>
                  <a:lnTo>
                    <a:pt x="214" y="109"/>
                  </a:lnTo>
                  <a:lnTo>
                    <a:pt x="0" y="15"/>
                  </a:lnTo>
                  <a:lnTo>
                    <a:pt x="20" y="0"/>
                  </a:lnTo>
                  <a:lnTo>
                    <a:pt x="234" y="93"/>
                  </a:lnTo>
                  <a:close/>
                </a:path>
              </a:pathLst>
            </a:custGeom>
            <a:solidFill>
              <a:srgbClr val="B76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74" name="Freeform 80"/>
            <p:cNvSpPr>
              <a:spLocks/>
            </p:cNvSpPr>
            <p:nvPr/>
          </p:nvSpPr>
          <p:spPr bwMode="auto">
            <a:xfrm>
              <a:off x="5608" y="2562"/>
              <a:ext cx="234" cy="109"/>
            </a:xfrm>
            <a:custGeom>
              <a:avLst/>
              <a:gdLst>
                <a:gd name="T0" fmla="*/ 234 w 234"/>
                <a:gd name="T1" fmla="*/ 93 h 109"/>
                <a:gd name="T2" fmla="*/ 214 w 234"/>
                <a:gd name="T3" fmla="*/ 109 h 109"/>
                <a:gd name="T4" fmla="*/ 0 w 234"/>
                <a:gd name="T5" fmla="*/ 15 h 109"/>
                <a:gd name="T6" fmla="*/ 20 w 234"/>
                <a:gd name="T7" fmla="*/ 0 h 109"/>
                <a:gd name="T8" fmla="*/ 234 w 234"/>
                <a:gd name="T9" fmla="*/ 93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4"/>
                <a:gd name="T16" fmla="*/ 0 h 109"/>
                <a:gd name="T17" fmla="*/ 234 w 234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4" h="109">
                  <a:moveTo>
                    <a:pt x="234" y="93"/>
                  </a:moveTo>
                  <a:lnTo>
                    <a:pt x="214" y="109"/>
                  </a:lnTo>
                  <a:lnTo>
                    <a:pt x="0" y="15"/>
                  </a:lnTo>
                  <a:lnTo>
                    <a:pt x="20" y="0"/>
                  </a:lnTo>
                  <a:lnTo>
                    <a:pt x="234" y="93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75" name="Freeform 81"/>
            <p:cNvSpPr>
              <a:spLocks/>
            </p:cNvSpPr>
            <p:nvPr/>
          </p:nvSpPr>
          <p:spPr bwMode="auto">
            <a:xfrm>
              <a:off x="5588" y="2577"/>
              <a:ext cx="175" cy="154"/>
            </a:xfrm>
            <a:custGeom>
              <a:avLst/>
              <a:gdLst>
                <a:gd name="T0" fmla="*/ 175 w 175"/>
                <a:gd name="T1" fmla="*/ 138 h 154"/>
                <a:gd name="T2" fmla="*/ 155 w 175"/>
                <a:gd name="T3" fmla="*/ 154 h 154"/>
                <a:gd name="T4" fmla="*/ 0 w 175"/>
                <a:gd name="T5" fmla="*/ 16 h 154"/>
                <a:gd name="T6" fmla="*/ 20 w 175"/>
                <a:gd name="T7" fmla="*/ 0 h 154"/>
                <a:gd name="T8" fmla="*/ 175 w 175"/>
                <a:gd name="T9" fmla="*/ 138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5"/>
                <a:gd name="T16" fmla="*/ 0 h 154"/>
                <a:gd name="T17" fmla="*/ 175 w 175"/>
                <a:gd name="T18" fmla="*/ 154 h 1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5" h="154">
                  <a:moveTo>
                    <a:pt x="175" y="138"/>
                  </a:moveTo>
                  <a:lnTo>
                    <a:pt x="155" y="154"/>
                  </a:lnTo>
                  <a:lnTo>
                    <a:pt x="0" y="16"/>
                  </a:lnTo>
                  <a:lnTo>
                    <a:pt x="20" y="0"/>
                  </a:lnTo>
                  <a:lnTo>
                    <a:pt x="175" y="138"/>
                  </a:lnTo>
                  <a:close/>
                </a:path>
              </a:pathLst>
            </a:custGeom>
            <a:solidFill>
              <a:srgbClr val="B76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76" name="Freeform 82"/>
            <p:cNvSpPr>
              <a:spLocks/>
            </p:cNvSpPr>
            <p:nvPr/>
          </p:nvSpPr>
          <p:spPr bwMode="auto">
            <a:xfrm>
              <a:off x="5588" y="2577"/>
              <a:ext cx="175" cy="154"/>
            </a:xfrm>
            <a:custGeom>
              <a:avLst/>
              <a:gdLst>
                <a:gd name="T0" fmla="*/ 175 w 175"/>
                <a:gd name="T1" fmla="*/ 138 h 154"/>
                <a:gd name="T2" fmla="*/ 155 w 175"/>
                <a:gd name="T3" fmla="*/ 154 h 154"/>
                <a:gd name="T4" fmla="*/ 0 w 175"/>
                <a:gd name="T5" fmla="*/ 16 h 154"/>
                <a:gd name="T6" fmla="*/ 20 w 175"/>
                <a:gd name="T7" fmla="*/ 0 h 154"/>
                <a:gd name="T8" fmla="*/ 175 w 175"/>
                <a:gd name="T9" fmla="*/ 138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5"/>
                <a:gd name="T16" fmla="*/ 0 h 154"/>
                <a:gd name="T17" fmla="*/ 175 w 175"/>
                <a:gd name="T18" fmla="*/ 154 h 1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5" h="154">
                  <a:moveTo>
                    <a:pt x="175" y="138"/>
                  </a:moveTo>
                  <a:lnTo>
                    <a:pt x="155" y="154"/>
                  </a:lnTo>
                  <a:lnTo>
                    <a:pt x="0" y="16"/>
                  </a:lnTo>
                  <a:lnTo>
                    <a:pt x="20" y="0"/>
                  </a:lnTo>
                  <a:lnTo>
                    <a:pt x="175" y="138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77" name="Freeform 83"/>
            <p:cNvSpPr>
              <a:spLocks/>
            </p:cNvSpPr>
            <p:nvPr/>
          </p:nvSpPr>
          <p:spPr bwMode="auto">
            <a:xfrm>
              <a:off x="5400" y="2721"/>
              <a:ext cx="318" cy="45"/>
            </a:xfrm>
            <a:custGeom>
              <a:avLst/>
              <a:gdLst>
                <a:gd name="T0" fmla="*/ 318 w 318"/>
                <a:gd name="T1" fmla="*/ 30 h 45"/>
                <a:gd name="T2" fmla="*/ 298 w 318"/>
                <a:gd name="T3" fmla="*/ 45 h 45"/>
                <a:gd name="T4" fmla="*/ 0 w 318"/>
                <a:gd name="T5" fmla="*/ 15 h 45"/>
                <a:gd name="T6" fmla="*/ 20 w 318"/>
                <a:gd name="T7" fmla="*/ 0 h 45"/>
                <a:gd name="T8" fmla="*/ 318 w 318"/>
                <a:gd name="T9" fmla="*/ 3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8"/>
                <a:gd name="T16" fmla="*/ 0 h 45"/>
                <a:gd name="T17" fmla="*/ 318 w 318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8" h="45">
                  <a:moveTo>
                    <a:pt x="318" y="30"/>
                  </a:moveTo>
                  <a:lnTo>
                    <a:pt x="298" y="45"/>
                  </a:lnTo>
                  <a:lnTo>
                    <a:pt x="0" y="15"/>
                  </a:lnTo>
                  <a:lnTo>
                    <a:pt x="20" y="0"/>
                  </a:lnTo>
                  <a:lnTo>
                    <a:pt x="318" y="30"/>
                  </a:lnTo>
                  <a:close/>
                </a:path>
              </a:pathLst>
            </a:custGeom>
            <a:solidFill>
              <a:srgbClr val="4E4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78" name="Freeform 84"/>
            <p:cNvSpPr>
              <a:spLocks/>
            </p:cNvSpPr>
            <p:nvPr/>
          </p:nvSpPr>
          <p:spPr bwMode="auto">
            <a:xfrm>
              <a:off x="5400" y="2721"/>
              <a:ext cx="318" cy="45"/>
            </a:xfrm>
            <a:custGeom>
              <a:avLst/>
              <a:gdLst>
                <a:gd name="T0" fmla="*/ 318 w 318"/>
                <a:gd name="T1" fmla="*/ 30 h 45"/>
                <a:gd name="T2" fmla="*/ 298 w 318"/>
                <a:gd name="T3" fmla="*/ 45 h 45"/>
                <a:gd name="T4" fmla="*/ 0 w 318"/>
                <a:gd name="T5" fmla="*/ 15 h 45"/>
                <a:gd name="T6" fmla="*/ 20 w 318"/>
                <a:gd name="T7" fmla="*/ 0 h 45"/>
                <a:gd name="T8" fmla="*/ 318 w 318"/>
                <a:gd name="T9" fmla="*/ 3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8"/>
                <a:gd name="T16" fmla="*/ 0 h 45"/>
                <a:gd name="T17" fmla="*/ 318 w 318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8" h="45">
                  <a:moveTo>
                    <a:pt x="318" y="30"/>
                  </a:moveTo>
                  <a:lnTo>
                    <a:pt x="298" y="45"/>
                  </a:lnTo>
                  <a:lnTo>
                    <a:pt x="0" y="15"/>
                  </a:lnTo>
                  <a:lnTo>
                    <a:pt x="20" y="0"/>
                  </a:lnTo>
                  <a:lnTo>
                    <a:pt x="318" y="3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79" name="Freeform 85"/>
            <p:cNvSpPr>
              <a:spLocks/>
            </p:cNvSpPr>
            <p:nvPr/>
          </p:nvSpPr>
          <p:spPr bwMode="auto">
            <a:xfrm>
              <a:off x="5404" y="2715"/>
              <a:ext cx="318" cy="47"/>
            </a:xfrm>
            <a:custGeom>
              <a:avLst/>
              <a:gdLst>
                <a:gd name="T0" fmla="*/ 318 w 318"/>
                <a:gd name="T1" fmla="*/ 31 h 47"/>
                <a:gd name="T2" fmla="*/ 298 w 318"/>
                <a:gd name="T3" fmla="*/ 47 h 47"/>
                <a:gd name="T4" fmla="*/ 0 w 318"/>
                <a:gd name="T5" fmla="*/ 16 h 47"/>
                <a:gd name="T6" fmla="*/ 20 w 318"/>
                <a:gd name="T7" fmla="*/ 0 h 47"/>
                <a:gd name="T8" fmla="*/ 318 w 318"/>
                <a:gd name="T9" fmla="*/ 3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8"/>
                <a:gd name="T16" fmla="*/ 0 h 47"/>
                <a:gd name="T17" fmla="*/ 318 w 318"/>
                <a:gd name="T18" fmla="*/ 47 h 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8" h="47">
                  <a:moveTo>
                    <a:pt x="318" y="31"/>
                  </a:moveTo>
                  <a:lnTo>
                    <a:pt x="298" y="47"/>
                  </a:lnTo>
                  <a:lnTo>
                    <a:pt x="0" y="16"/>
                  </a:lnTo>
                  <a:lnTo>
                    <a:pt x="20" y="0"/>
                  </a:lnTo>
                  <a:lnTo>
                    <a:pt x="318" y="31"/>
                  </a:lnTo>
                  <a:close/>
                </a:path>
              </a:pathLst>
            </a:custGeom>
            <a:solidFill>
              <a:srgbClr val="B76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80" name="Freeform 86"/>
            <p:cNvSpPr>
              <a:spLocks/>
            </p:cNvSpPr>
            <p:nvPr/>
          </p:nvSpPr>
          <p:spPr bwMode="auto">
            <a:xfrm>
              <a:off x="5404" y="2715"/>
              <a:ext cx="318" cy="47"/>
            </a:xfrm>
            <a:custGeom>
              <a:avLst/>
              <a:gdLst>
                <a:gd name="T0" fmla="*/ 318 w 318"/>
                <a:gd name="T1" fmla="*/ 31 h 47"/>
                <a:gd name="T2" fmla="*/ 298 w 318"/>
                <a:gd name="T3" fmla="*/ 47 h 47"/>
                <a:gd name="T4" fmla="*/ 0 w 318"/>
                <a:gd name="T5" fmla="*/ 16 h 47"/>
                <a:gd name="T6" fmla="*/ 20 w 318"/>
                <a:gd name="T7" fmla="*/ 0 h 47"/>
                <a:gd name="T8" fmla="*/ 318 w 318"/>
                <a:gd name="T9" fmla="*/ 3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8"/>
                <a:gd name="T16" fmla="*/ 0 h 47"/>
                <a:gd name="T17" fmla="*/ 318 w 318"/>
                <a:gd name="T18" fmla="*/ 47 h 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8" h="47">
                  <a:moveTo>
                    <a:pt x="318" y="31"/>
                  </a:moveTo>
                  <a:lnTo>
                    <a:pt x="298" y="47"/>
                  </a:lnTo>
                  <a:lnTo>
                    <a:pt x="0" y="16"/>
                  </a:lnTo>
                  <a:lnTo>
                    <a:pt x="20" y="0"/>
                  </a:lnTo>
                  <a:lnTo>
                    <a:pt x="318" y="3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81" name="Freeform 87"/>
            <p:cNvSpPr>
              <a:spLocks/>
            </p:cNvSpPr>
            <p:nvPr/>
          </p:nvSpPr>
          <p:spPr bwMode="auto">
            <a:xfrm>
              <a:off x="5382" y="2733"/>
              <a:ext cx="234" cy="109"/>
            </a:xfrm>
            <a:custGeom>
              <a:avLst/>
              <a:gdLst>
                <a:gd name="T0" fmla="*/ 234 w 234"/>
                <a:gd name="T1" fmla="*/ 96 h 109"/>
                <a:gd name="T2" fmla="*/ 213 w 234"/>
                <a:gd name="T3" fmla="*/ 109 h 109"/>
                <a:gd name="T4" fmla="*/ 0 w 234"/>
                <a:gd name="T5" fmla="*/ 16 h 109"/>
                <a:gd name="T6" fmla="*/ 21 w 234"/>
                <a:gd name="T7" fmla="*/ 0 h 109"/>
                <a:gd name="T8" fmla="*/ 234 w 234"/>
                <a:gd name="T9" fmla="*/ 96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4"/>
                <a:gd name="T16" fmla="*/ 0 h 109"/>
                <a:gd name="T17" fmla="*/ 234 w 234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4" h="109">
                  <a:moveTo>
                    <a:pt x="234" y="96"/>
                  </a:moveTo>
                  <a:lnTo>
                    <a:pt x="213" y="109"/>
                  </a:lnTo>
                  <a:lnTo>
                    <a:pt x="0" y="16"/>
                  </a:lnTo>
                  <a:lnTo>
                    <a:pt x="21" y="0"/>
                  </a:lnTo>
                  <a:lnTo>
                    <a:pt x="234" y="96"/>
                  </a:lnTo>
                  <a:close/>
                </a:path>
              </a:pathLst>
            </a:custGeom>
            <a:solidFill>
              <a:srgbClr val="B76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82" name="Freeform 88"/>
            <p:cNvSpPr>
              <a:spLocks/>
            </p:cNvSpPr>
            <p:nvPr/>
          </p:nvSpPr>
          <p:spPr bwMode="auto">
            <a:xfrm>
              <a:off x="5382" y="2733"/>
              <a:ext cx="234" cy="109"/>
            </a:xfrm>
            <a:custGeom>
              <a:avLst/>
              <a:gdLst>
                <a:gd name="T0" fmla="*/ 234 w 234"/>
                <a:gd name="T1" fmla="*/ 96 h 109"/>
                <a:gd name="T2" fmla="*/ 213 w 234"/>
                <a:gd name="T3" fmla="*/ 109 h 109"/>
                <a:gd name="T4" fmla="*/ 0 w 234"/>
                <a:gd name="T5" fmla="*/ 16 h 109"/>
                <a:gd name="T6" fmla="*/ 21 w 234"/>
                <a:gd name="T7" fmla="*/ 0 h 109"/>
                <a:gd name="T8" fmla="*/ 234 w 234"/>
                <a:gd name="T9" fmla="*/ 96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4"/>
                <a:gd name="T16" fmla="*/ 0 h 109"/>
                <a:gd name="T17" fmla="*/ 234 w 234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4" h="109">
                  <a:moveTo>
                    <a:pt x="234" y="96"/>
                  </a:moveTo>
                  <a:lnTo>
                    <a:pt x="213" y="109"/>
                  </a:lnTo>
                  <a:lnTo>
                    <a:pt x="0" y="16"/>
                  </a:lnTo>
                  <a:lnTo>
                    <a:pt x="21" y="0"/>
                  </a:lnTo>
                  <a:lnTo>
                    <a:pt x="234" y="96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83" name="Freeform 89"/>
            <p:cNvSpPr>
              <a:spLocks/>
            </p:cNvSpPr>
            <p:nvPr/>
          </p:nvSpPr>
          <p:spPr bwMode="auto">
            <a:xfrm>
              <a:off x="5602" y="2659"/>
              <a:ext cx="266" cy="197"/>
            </a:xfrm>
            <a:custGeom>
              <a:avLst/>
              <a:gdLst>
                <a:gd name="T0" fmla="*/ 266 w 266"/>
                <a:gd name="T1" fmla="*/ 16 h 197"/>
                <a:gd name="T2" fmla="*/ 26 w 266"/>
                <a:gd name="T3" fmla="*/ 197 h 197"/>
                <a:gd name="T4" fmla="*/ 0 w 266"/>
                <a:gd name="T5" fmla="*/ 186 h 197"/>
                <a:gd name="T6" fmla="*/ 248 w 266"/>
                <a:gd name="T7" fmla="*/ 0 h 197"/>
                <a:gd name="T8" fmla="*/ 266 w 266"/>
                <a:gd name="T9" fmla="*/ 8 h 197"/>
                <a:gd name="T10" fmla="*/ 266 w 266"/>
                <a:gd name="T11" fmla="*/ 16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6"/>
                <a:gd name="T19" fmla="*/ 0 h 197"/>
                <a:gd name="T20" fmla="*/ 266 w 266"/>
                <a:gd name="T21" fmla="*/ 197 h 1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6" h="197">
                  <a:moveTo>
                    <a:pt x="266" y="16"/>
                  </a:moveTo>
                  <a:lnTo>
                    <a:pt x="26" y="197"/>
                  </a:lnTo>
                  <a:lnTo>
                    <a:pt x="0" y="186"/>
                  </a:lnTo>
                  <a:lnTo>
                    <a:pt x="248" y="0"/>
                  </a:lnTo>
                  <a:lnTo>
                    <a:pt x="266" y="8"/>
                  </a:lnTo>
                  <a:lnTo>
                    <a:pt x="266" y="16"/>
                  </a:lnTo>
                  <a:close/>
                </a:path>
              </a:pathLst>
            </a:custGeom>
            <a:solidFill>
              <a:srgbClr val="4E4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84" name="Freeform 90"/>
            <p:cNvSpPr>
              <a:spLocks/>
            </p:cNvSpPr>
            <p:nvPr/>
          </p:nvSpPr>
          <p:spPr bwMode="auto">
            <a:xfrm>
              <a:off x="5602" y="2659"/>
              <a:ext cx="266" cy="197"/>
            </a:xfrm>
            <a:custGeom>
              <a:avLst/>
              <a:gdLst>
                <a:gd name="T0" fmla="*/ 266 w 266"/>
                <a:gd name="T1" fmla="*/ 16 h 197"/>
                <a:gd name="T2" fmla="*/ 26 w 266"/>
                <a:gd name="T3" fmla="*/ 197 h 197"/>
                <a:gd name="T4" fmla="*/ 0 w 266"/>
                <a:gd name="T5" fmla="*/ 186 h 197"/>
                <a:gd name="T6" fmla="*/ 248 w 266"/>
                <a:gd name="T7" fmla="*/ 0 h 197"/>
                <a:gd name="T8" fmla="*/ 266 w 266"/>
                <a:gd name="T9" fmla="*/ 8 h 197"/>
                <a:gd name="T10" fmla="*/ 266 w 266"/>
                <a:gd name="T11" fmla="*/ 16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6"/>
                <a:gd name="T19" fmla="*/ 0 h 197"/>
                <a:gd name="T20" fmla="*/ 266 w 266"/>
                <a:gd name="T21" fmla="*/ 197 h 1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6" h="197">
                  <a:moveTo>
                    <a:pt x="266" y="16"/>
                  </a:moveTo>
                  <a:lnTo>
                    <a:pt x="26" y="197"/>
                  </a:lnTo>
                  <a:lnTo>
                    <a:pt x="0" y="186"/>
                  </a:lnTo>
                  <a:lnTo>
                    <a:pt x="248" y="0"/>
                  </a:lnTo>
                  <a:lnTo>
                    <a:pt x="266" y="8"/>
                  </a:lnTo>
                  <a:lnTo>
                    <a:pt x="266" y="16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85" name="Freeform 91"/>
            <p:cNvSpPr>
              <a:spLocks/>
            </p:cNvSpPr>
            <p:nvPr/>
          </p:nvSpPr>
          <p:spPr bwMode="auto">
            <a:xfrm>
              <a:off x="5594" y="2655"/>
              <a:ext cx="274" cy="199"/>
            </a:xfrm>
            <a:custGeom>
              <a:avLst/>
              <a:gdLst>
                <a:gd name="T0" fmla="*/ 274 w 274"/>
                <a:gd name="T1" fmla="*/ 11 h 199"/>
                <a:gd name="T2" fmla="*/ 26 w 274"/>
                <a:gd name="T3" fmla="*/ 199 h 199"/>
                <a:gd name="T4" fmla="*/ 0 w 274"/>
                <a:gd name="T5" fmla="*/ 188 h 199"/>
                <a:gd name="T6" fmla="*/ 248 w 274"/>
                <a:gd name="T7" fmla="*/ 0 h 199"/>
                <a:gd name="T8" fmla="*/ 274 w 274"/>
                <a:gd name="T9" fmla="*/ 11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4"/>
                <a:gd name="T16" fmla="*/ 0 h 199"/>
                <a:gd name="T17" fmla="*/ 274 w 274"/>
                <a:gd name="T18" fmla="*/ 199 h 1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4" h="199">
                  <a:moveTo>
                    <a:pt x="274" y="11"/>
                  </a:moveTo>
                  <a:lnTo>
                    <a:pt x="26" y="199"/>
                  </a:lnTo>
                  <a:lnTo>
                    <a:pt x="0" y="188"/>
                  </a:lnTo>
                  <a:lnTo>
                    <a:pt x="248" y="0"/>
                  </a:lnTo>
                  <a:lnTo>
                    <a:pt x="274" y="11"/>
                  </a:lnTo>
                  <a:close/>
                </a:path>
              </a:pathLst>
            </a:custGeom>
            <a:solidFill>
              <a:srgbClr val="B76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86" name="Freeform 92"/>
            <p:cNvSpPr>
              <a:spLocks/>
            </p:cNvSpPr>
            <p:nvPr/>
          </p:nvSpPr>
          <p:spPr bwMode="auto">
            <a:xfrm>
              <a:off x="5594" y="2655"/>
              <a:ext cx="274" cy="199"/>
            </a:xfrm>
            <a:custGeom>
              <a:avLst/>
              <a:gdLst>
                <a:gd name="T0" fmla="*/ 274 w 274"/>
                <a:gd name="T1" fmla="*/ 11 h 199"/>
                <a:gd name="T2" fmla="*/ 26 w 274"/>
                <a:gd name="T3" fmla="*/ 199 h 199"/>
                <a:gd name="T4" fmla="*/ 0 w 274"/>
                <a:gd name="T5" fmla="*/ 188 h 199"/>
                <a:gd name="T6" fmla="*/ 248 w 274"/>
                <a:gd name="T7" fmla="*/ 0 h 199"/>
                <a:gd name="T8" fmla="*/ 274 w 274"/>
                <a:gd name="T9" fmla="*/ 11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4"/>
                <a:gd name="T16" fmla="*/ 0 h 199"/>
                <a:gd name="T17" fmla="*/ 274 w 274"/>
                <a:gd name="T18" fmla="*/ 199 h 1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4" h="199">
                  <a:moveTo>
                    <a:pt x="274" y="11"/>
                  </a:moveTo>
                  <a:lnTo>
                    <a:pt x="26" y="199"/>
                  </a:lnTo>
                  <a:lnTo>
                    <a:pt x="0" y="188"/>
                  </a:lnTo>
                  <a:lnTo>
                    <a:pt x="248" y="0"/>
                  </a:lnTo>
                  <a:lnTo>
                    <a:pt x="274" y="1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87" name="Freeform 93"/>
            <p:cNvSpPr>
              <a:spLocks/>
            </p:cNvSpPr>
            <p:nvPr/>
          </p:nvSpPr>
          <p:spPr bwMode="auto">
            <a:xfrm>
              <a:off x="5365" y="2750"/>
              <a:ext cx="30" cy="440"/>
            </a:xfrm>
            <a:custGeom>
              <a:avLst/>
              <a:gdLst>
                <a:gd name="T0" fmla="*/ 30 w 30"/>
                <a:gd name="T1" fmla="*/ 11 h 440"/>
                <a:gd name="T2" fmla="*/ 26 w 30"/>
                <a:gd name="T3" fmla="*/ 440 h 440"/>
                <a:gd name="T4" fmla="*/ 0 w 30"/>
                <a:gd name="T5" fmla="*/ 429 h 440"/>
                <a:gd name="T6" fmla="*/ 3 w 30"/>
                <a:gd name="T7" fmla="*/ 0 h 440"/>
                <a:gd name="T8" fmla="*/ 30 w 30"/>
                <a:gd name="T9" fmla="*/ 11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440"/>
                <a:gd name="T17" fmla="*/ 30 w 30"/>
                <a:gd name="T18" fmla="*/ 440 h 4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440">
                  <a:moveTo>
                    <a:pt x="30" y="11"/>
                  </a:moveTo>
                  <a:lnTo>
                    <a:pt x="26" y="440"/>
                  </a:lnTo>
                  <a:lnTo>
                    <a:pt x="0" y="429"/>
                  </a:lnTo>
                  <a:lnTo>
                    <a:pt x="3" y="0"/>
                  </a:lnTo>
                  <a:lnTo>
                    <a:pt x="30" y="11"/>
                  </a:lnTo>
                  <a:close/>
                </a:path>
              </a:pathLst>
            </a:custGeom>
            <a:solidFill>
              <a:srgbClr val="F6C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88" name="Freeform 94"/>
            <p:cNvSpPr>
              <a:spLocks/>
            </p:cNvSpPr>
            <p:nvPr/>
          </p:nvSpPr>
          <p:spPr bwMode="auto">
            <a:xfrm>
              <a:off x="5365" y="2750"/>
              <a:ext cx="30" cy="440"/>
            </a:xfrm>
            <a:custGeom>
              <a:avLst/>
              <a:gdLst>
                <a:gd name="T0" fmla="*/ 30 w 30"/>
                <a:gd name="T1" fmla="*/ 11 h 440"/>
                <a:gd name="T2" fmla="*/ 26 w 30"/>
                <a:gd name="T3" fmla="*/ 440 h 440"/>
                <a:gd name="T4" fmla="*/ 0 w 30"/>
                <a:gd name="T5" fmla="*/ 429 h 440"/>
                <a:gd name="T6" fmla="*/ 3 w 30"/>
                <a:gd name="T7" fmla="*/ 0 h 440"/>
                <a:gd name="T8" fmla="*/ 30 w 30"/>
                <a:gd name="T9" fmla="*/ 11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440"/>
                <a:gd name="T17" fmla="*/ 30 w 30"/>
                <a:gd name="T18" fmla="*/ 440 h 4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440">
                  <a:moveTo>
                    <a:pt x="30" y="11"/>
                  </a:moveTo>
                  <a:lnTo>
                    <a:pt x="26" y="440"/>
                  </a:lnTo>
                  <a:lnTo>
                    <a:pt x="0" y="429"/>
                  </a:lnTo>
                  <a:lnTo>
                    <a:pt x="3" y="0"/>
                  </a:lnTo>
                  <a:lnTo>
                    <a:pt x="30" y="1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89" name="Freeform 95"/>
            <p:cNvSpPr>
              <a:spLocks/>
            </p:cNvSpPr>
            <p:nvPr/>
          </p:nvSpPr>
          <p:spPr bwMode="auto">
            <a:xfrm>
              <a:off x="5379" y="2750"/>
              <a:ext cx="216" cy="132"/>
            </a:xfrm>
            <a:custGeom>
              <a:avLst/>
              <a:gdLst>
                <a:gd name="T0" fmla="*/ 216 w 216"/>
                <a:gd name="T1" fmla="*/ 95 h 132"/>
                <a:gd name="T2" fmla="*/ 216 w 216"/>
                <a:gd name="T3" fmla="*/ 132 h 132"/>
                <a:gd name="T4" fmla="*/ 1 w 216"/>
                <a:gd name="T5" fmla="*/ 36 h 132"/>
                <a:gd name="T6" fmla="*/ 0 w 216"/>
                <a:gd name="T7" fmla="*/ 0 h 132"/>
                <a:gd name="T8" fmla="*/ 216 w 216"/>
                <a:gd name="T9" fmla="*/ 95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6"/>
                <a:gd name="T16" fmla="*/ 0 h 132"/>
                <a:gd name="T17" fmla="*/ 216 w 216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6" h="132">
                  <a:moveTo>
                    <a:pt x="216" y="95"/>
                  </a:moveTo>
                  <a:lnTo>
                    <a:pt x="216" y="132"/>
                  </a:lnTo>
                  <a:lnTo>
                    <a:pt x="1" y="36"/>
                  </a:lnTo>
                  <a:lnTo>
                    <a:pt x="0" y="0"/>
                  </a:lnTo>
                  <a:lnTo>
                    <a:pt x="216" y="95"/>
                  </a:lnTo>
                  <a:close/>
                </a:path>
              </a:pathLst>
            </a:custGeom>
            <a:solidFill>
              <a:srgbClr val="4D4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0" name="Freeform 96"/>
            <p:cNvSpPr>
              <a:spLocks/>
            </p:cNvSpPr>
            <p:nvPr/>
          </p:nvSpPr>
          <p:spPr bwMode="auto">
            <a:xfrm>
              <a:off x="5379" y="2750"/>
              <a:ext cx="216" cy="132"/>
            </a:xfrm>
            <a:custGeom>
              <a:avLst/>
              <a:gdLst>
                <a:gd name="T0" fmla="*/ 216 w 216"/>
                <a:gd name="T1" fmla="*/ 95 h 132"/>
                <a:gd name="T2" fmla="*/ 216 w 216"/>
                <a:gd name="T3" fmla="*/ 132 h 132"/>
                <a:gd name="T4" fmla="*/ 1 w 216"/>
                <a:gd name="T5" fmla="*/ 36 h 132"/>
                <a:gd name="T6" fmla="*/ 0 w 216"/>
                <a:gd name="T7" fmla="*/ 0 h 132"/>
                <a:gd name="T8" fmla="*/ 216 w 216"/>
                <a:gd name="T9" fmla="*/ 95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6"/>
                <a:gd name="T16" fmla="*/ 0 h 132"/>
                <a:gd name="T17" fmla="*/ 216 w 216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6" h="132">
                  <a:moveTo>
                    <a:pt x="216" y="95"/>
                  </a:moveTo>
                  <a:lnTo>
                    <a:pt x="216" y="132"/>
                  </a:lnTo>
                  <a:lnTo>
                    <a:pt x="1" y="36"/>
                  </a:lnTo>
                  <a:lnTo>
                    <a:pt x="0" y="0"/>
                  </a:lnTo>
                  <a:lnTo>
                    <a:pt x="216" y="95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1" name="Freeform 97"/>
            <p:cNvSpPr>
              <a:spLocks/>
            </p:cNvSpPr>
            <p:nvPr/>
          </p:nvSpPr>
          <p:spPr bwMode="auto">
            <a:xfrm>
              <a:off x="5602" y="2848"/>
              <a:ext cx="26" cy="453"/>
            </a:xfrm>
            <a:custGeom>
              <a:avLst/>
              <a:gdLst>
                <a:gd name="T0" fmla="*/ 26 w 26"/>
                <a:gd name="T1" fmla="*/ 11 h 453"/>
                <a:gd name="T2" fmla="*/ 20 w 26"/>
                <a:gd name="T3" fmla="*/ 450 h 453"/>
                <a:gd name="T4" fmla="*/ 12 w 26"/>
                <a:gd name="T5" fmla="*/ 453 h 453"/>
                <a:gd name="T6" fmla="*/ 0 w 26"/>
                <a:gd name="T7" fmla="*/ 0 h 453"/>
                <a:gd name="T8" fmla="*/ 26 w 26"/>
                <a:gd name="T9" fmla="*/ 11 h 4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453"/>
                <a:gd name="T17" fmla="*/ 26 w 26"/>
                <a:gd name="T18" fmla="*/ 453 h 4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453">
                  <a:moveTo>
                    <a:pt x="26" y="11"/>
                  </a:moveTo>
                  <a:lnTo>
                    <a:pt x="20" y="450"/>
                  </a:lnTo>
                  <a:lnTo>
                    <a:pt x="12" y="453"/>
                  </a:lnTo>
                  <a:lnTo>
                    <a:pt x="0" y="0"/>
                  </a:lnTo>
                  <a:lnTo>
                    <a:pt x="26" y="11"/>
                  </a:lnTo>
                  <a:close/>
                </a:path>
              </a:pathLst>
            </a:custGeom>
            <a:solidFill>
              <a:srgbClr val="F6C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2" name="Freeform 98"/>
            <p:cNvSpPr>
              <a:spLocks/>
            </p:cNvSpPr>
            <p:nvPr/>
          </p:nvSpPr>
          <p:spPr bwMode="auto">
            <a:xfrm>
              <a:off x="5602" y="2848"/>
              <a:ext cx="26" cy="453"/>
            </a:xfrm>
            <a:custGeom>
              <a:avLst/>
              <a:gdLst>
                <a:gd name="T0" fmla="*/ 26 w 26"/>
                <a:gd name="T1" fmla="*/ 11 h 453"/>
                <a:gd name="T2" fmla="*/ 20 w 26"/>
                <a:gd name="T3" fmla="*/ 450 h 453"/>
                <a:gd name="T4" fmla="*/ 12 w 26"/>
                <a:gd name="T5" fmla="*/ 453 h 453"/>
                <a:gd name="T6" fmla="*/ 0 w 26"/>
                <a:gd name="T7" fmla="*/ 0 h 453"/>
                <a:gd name="T8" fmla="*/ 26 w 26"/>
                <a:gd name="T9" fmla="*/ 11 h 4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453"/>
                <a:gd name="T17" fmla="*/ 26 w 26"/>
                <a:gd name="T18" fmla="*/ 453 h 4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453">
                  <a:moveTo>
                    <a:pt x="26" y="11"/>
                  </a:moveTo>
                  <a:lnTo>
                    <a:pt x="20" y="450"/>
                  </a:lnTo>
                  <a:lnTo>
                    <a:pt x="12" y="453"/>
                  </a:lnTo>
                  <a:lnTo>
                    <a:pt x="0" y="0"/>
                  </a:lnTo>
                  <a:lnTo>
                    <a:pt x="26" y="1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3" name="Freeform 99"/>
            <p:cNvSpPr>
              <a:spLocks/>
            </p:cNvSpPr>
            <p:nvPr/>
          </p:nvSpPr>
          <p:spPr bwMode="auto">
            <a:xfrm>
              <a:off x="5372" y="2963"/>
              <a:ext cx="235" cy="109"/>
            </a:xfrm>
            <a:custGeom>
              <a:avLst/>
              <a:gdLst>
                <a:gd name="T0" fmla="*/ 235 w 235"/>
                <a:gd name="T1" fmla="*/ 96 h 109"/>
                <a:gd name="T2" fmla="*/ 213 w 235"/>
                <a:gd name="T3" fmla="*/ 109 h 109"/>
                <a:gd name="T4" fmla="*/ 0 w 235"/>
                <a:gd name="T5" fmla="*/ 16 h 109"/>
                <a:gd name="T6" fmla="*/ 20 w 235"/>
                <a:gd name="T7" fmla="*/ 0 h 109"/>
                <a:gd name="T8" fmla="*/ 235 w 235"/>
                <a:gd name="T9" fmla="*/ 96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5"/>
                <a:gd name="T16" fmla="*/ 0 h 109"/>
                <a:gd name="T17" fmla="*/ 235 w 235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5" h="109">
                  <a:moveTo>
                    <a:pt x="235" y="96"/>
                  </a:moveTo>
                  <a:lnTo>
                    <a:pt x="213" y="109"/>
                  </a:lnTo>
                  <a:lnTo>
                    <a:pt x="0" y="16"/>
                  </a:lnTo>
                  <a:lnTo>
                    <a:pt x="20" y="0"/>
                  </a:lnTo>
                  <a:lnTo>
                    <a:pt x="235" y="96"/>
                  </a:lnTo>
                  <a:close/>
                </a:path>
              </a:pathLst>
            </a:custGeom>
            <a:solidFill>
              <a:srgbClr val="B76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4" name="Freeform 100"/>
            <p:cNvSpPr>
              <a:spLocks/>
            </p:cNvSpPr>
            <p:nvPr/>
          </p:nvSpPr>
          <p:spPr bwMode="auto">
            <a:xfrm>
              <a:off x="5372" y="2963"/>
              <a:ext cx="235" cy="109"/>
            </a:xfrm>
            <a:custGeom>
              <a:avLst/>
              <a:gdLst>
                <a:gd name="T0" fmla="*/ 235 w 235"/>
                <a:gd name="T1" fmla="*/ 96 h 109"/>
                <a:gd name="T2" fmla="*/ 213 w 235"/>
                <a:gd name="T3" fmla="*/ 109 h 109"/>
                <a:gd name="T4" fmla="*/ 0 w 235"/>
                <a:gd name="T5" fmla="*/ 16 h 109"/>
                <a:gd name="T6" fmla="*/ 20 w 235"/>
                <a:gd name="T7" fmla="*/ 0 h 109"/>
                <a:gd name="T8" fmla="*/ 235 w 235"/>
                <a:gd name="T9" fmla="*/ 96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5"/>
                <a:gd name="T16" fmla="*/ 0 h 109"/>
                <a:gd name="T17" fmla="*/ 235 w 235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5" h="109">
                  <a:moveTo>
                    <a:pt x="235" y="96"/>
                  </a:moveTo>
                  <a:lnTo>
                    <a:pt x="213" y="109"/>
                  </a:lnTo>
                  <a:lnTo>
                    <a:pt x="0" y="16"/>
                  </a:lnTo>
                  <a:lnTo>
                    <a:pt x="20" y="0"/>
                  </a:lnTo>
                  <a:lnTo>
                    <a:pt x="235" y="96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5" name="Freeform 101"/>
            <p:cNvSpPr>
              <a:spLocks/>
            </p:cNvSpPr>
            <p:nvPr/>
          </p:nvSpPr>
          <p:spPr bwMode="auto">
            <a:xfrm>
              <a:off x="5380" y="2965"/>
              <a:ext cx="215" cy="132"/>
            </a:xfrm>
            <a:custGeom>
              <a:avLst/>
              <a:gdLst>
                <a:gd name="T0" fmla="*/ 215 w 215"/>
                <a:gd name="T1" fmla="*/ 95 h 132"/>
                <a:gd name="T2" fmla="*/ 215 w 215"/>
                <a:gd name="T3" fmla="*/ 132 h 132"/>
                <a:gd name="T4" fmla="*/ 0 w 215"/>
                <a:gd name="T5" fmla="*/ 36 h 132"/>
                <a:gd name="T6" fmla="*/ 0 w 215"/>
                <a:gd name="T7" fmla="*/ 0 h 132"/>
                <a:gd name="T8" fmla="*/ 215 w 215"/>
                <a:gd name="T9" fmla="*/ 95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5"/>
                <a:gd name="T16" fmla="*/ 0 h 132"/>
                <a:gd name="T17" fmla="*/ 215 w 215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5" h="132">
                  <a:moveTo>
                    <a:pt x="215" y="95"/>
                  </a:moveTo>
                  <a:lnTo>
                    <a:pt x="215" y="132"/>
                  </a:lnTo>
                  <a:lnTo>
                    <a:pt x="0" y="36"/>
                  </a:lnTo>
                  <a:lnTo>
                    <a:pt x="0" y="0"/>
                  </a:lnTo>
                  <a:lnTo>
                    <a:pt x="215" y="95"/>
                  </a:lnTo>
                  <a:close/>
                </a:path>
              </a:pathLst>
            </a:custGeom>
            <a:solidFill>
              <a:srgbClr val="4D4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6" name="Freeform 102"/>
            <p:cNvSpPr>
              <a:spLocks/>
            </p:cNvSpPr>
            <p:nvPr/>
          </p:nvSpPr>
          <p:spPr bwMode="auto">
            <a:xfrm>
              <a:off x="5380" y="2965"/>
              <a:ext cx="215" cy="132"/>
            </a:xfrm>
            <a:custGeom>
              <a:avLst/>
              <a:gdLst>
                <a:gd name="T0" fmla="*/ 215 w 215"/>
                <a:gd name="T1" fmla="*/ 95 h 132"/>
                <a:gd name="T2" fmla="*/ 215 w 215"/>
                <a:gd name="T3" fmla="*/ 132 h 132"/>
                <a:gd name="T4" fmla="*/ 0 w 215"/>
                <a:gd name="T5" fmla="*/ 36 h 132"/>
                <a:gd name="T6" fmla="*/ 0 w 215"/>
                <a:gd name="T7" fmla="*/ 0 h 132"/>
                <a:gd name="T8" fmla="*/ 215 w 215"/>
                <a:gd name="T9" fmla="*/ 95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5"/>
                <a:gd name="T16" fmla="*/ 0 h 132"/>
                <a:gd name="T17" fmla="*/ 215 w 215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5" h="132">
                  <a:moveTo>
                    <a:pt x="215" y="95"/>
                  </a:moveTo>
                  <a:lnTo>
                    <a:pt x="215" y="132"/>
                  </a:lnTo>
                  <a:lnTo>
                    <a:pt x="0" y="36"/>
                  </a:lnTo>
                  <a:lnTo>
                    <a:pt x="0" y="0"/>
                  </a:lnTo>
                  <a:lnTo>
                    <a:pt x="215" y="95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7" name="Freeform 103"/>
            <p:cNvSpPr>
              <a:spLocks/>
            </p:cNvSpPr>
            <p:nvPr/>
          </p:nvSpPr>
          <p:spPr bwMode="auto">
            <a:xfrm>
              <a:off x="5369" y="3160"/>
              <a:ext cx="235" cy="109"/>
            </a:xfrm>
            <a:custGeom>
              <a:avLst/>
              <a:gdLst>
                <a:gd name="T0" fmla="*/ 235 w 235"/>
                <a:gd name="T1" fmla="*/ 96 h 109"/>
                <a:gd name="T2" fmla="*/ 213 w 235"/>
                <a:gd name="T3" fmla="*/ 109 h 109"/>
                <a:gd name="T4" fmla="*/ 0 w 235"/>
                <a:gd name="T5" fmla="*/ 16 h 109"/>
                <a:gd name="T6" fmla="*/ 21 w 235"/>
                <a:gd name="T7" fmla="*/ 0 h 109"/>
                <a:gd name="T8" fmla="*/ 235 w 235"/>
                <a:gd name="T9" fmla="*/ 96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5"/>
                <a:gd name="T16" fmla="*/ 0 h 109"/>
                <a:gd name="T17" fmla="*/ 235 w 235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5" h="109">
                  <a:moveTo>
                    <a:pt x="235" y="96"/>
                  </a:moveTo>
                  <a:lnTo>
                    <a:pt x="213" y="109"/>
                  </a:lnTo>
                  <a:lnTo>
                    <a:pt x="0" y="16"/>
                  </a:lnTo>
                  <a:lnTo>
                    <a:pt x="21" y="0"/>
                  </a:lnTo>
                  <a:lnTo>
                    <a:pt x="235" y="96"/>
                  </a:lnTo>
                  <a:close/>
                </a:path>
              </a:pathLst>
            </a:custGeom>
            <a:solidFill>
              <a:srgbClr val="B76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8" name="Freeform 104"/>
            <p:cNvSpPr>
              <a:spLocks/>
            </p:cNvSpPr>
            <p:nvPr/>
          </p:nvSpPr>
          <p:spPr bwMode="auto">
            <a:xfrm>
              <a:off x="5369" y="3160"/>
              <a:ext cx="235" cy="109"/>
            </a:xfrm>
            <a:custGeom>
              <a:avLst/>
              <a:gdLst>
                <a:gd name="T0" fmla="*/ 235 w 235"/>
                <a:gd name="T1" fmla="*/ 96 h 109"/>
                <a:gd name="T2" fmla="*/ 213 w 235"/>
                <a:gd name="T3" fmla="*/ 109 h 109"/>
                <a:gd name="T4" fmla="*/ 0 w 235"/>
                <a:gd name="T5" fmla="*/ 16 h 109"/>
                <a:gd name="T6" fmla="*/ 21 w 235"/>
                <a:gd name="T7" fmla="*/ 0 h 109"/>
                <a:gd name="T8" fmla="*/ 235 w 235"/>
                <a:gd name="T9" fmla="*/ 96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5"/>
                <a:gd name="T16" fmla="*/ 0 h 109"/>
                <a:gd name="T17" fmla="*/ 235 w 235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5" h="109">
                  <a:moveTo>
                    <a:pt x="235" y="96"/>
                  </a:moveTo>
                  <a:lnTo>
                    <a:pt x="213" y="109"/>
                  </a:lnTo>
                  <a:lnTo>
                    <a:pt x="0" y="16"/>
                  </a:lnTo>
                  <a:lnTo>
                    <a:pt x="21" y="0"/>
                  </a:lnTo>
                  <a:lnTo>
                    <a:pt x="235" y="96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9" name="Freeform 105"/>
            <p:cNvSpPr>
              <a:spLocks/>
            </p:cNvSpPr>
            <p:nvPr/>
          </p:nvSpPr>
          <p:spPr bwMode="auto">
            <a:xfrm>
              <a:off x="5374" y="3160"/>
              <a:ext cx="218" cy="129"/>
            </a:xfrm>
            <a:custGeom>
              <a:avLst/>
              <a:gdLst>
                <a:gd name="T0" fmla="*/ 218 w 218"/>
                <a:gd name="T1" fmla="*/ 96 h 129"/>
                <a:gd name="T2" fmla="*/ 214 w 218"/>
                <a:gd name="T3" fmla="*/ 129 h 129"/>
                <a:gd name="T4" fmla="*/ 0 w 218"/>
                <a:gd name="T5" fmla="*/ 36 h 129"/>
                <a:gd name="T6" fmla="*/ 0 w 218"/>
                <a:gd name="T7" fmla="*/ 0 h 129"/>
                <a:gd name="T8" fmla="*/ 218 w 218"/>
                <a:gd name="T9" fmla="*/ 9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8"/>
                <a:gd name="T16" fmla="*/ 0 h 129"/>
                <a:gd name="T17" fmla="*/ 218 w 218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8" h="129">
                  <a:moveTo>
                    <a:pt x="218" y="96"/>
                  </a:moveTo>
                  <a:lnTo>
                    <a:pt x="214" y="129"/>
                  </a:lnTo>
                  <a:lnTo>
                    <a:pt x="0" y="36"/>
                  </a:lnTo>
                  <a:lnTo>
                    <a:pt x="0" y="0"/>
                  </a:lnTo>
                  <a:lnTo>
                    <a:pt x="218" y="96"/>
                  </a:lnTo>
                  <a:close/>
                </a:path>
              </a:pathLst>
            </a:custGeom>
            <a:solidFill>
              <a:srgbClr val="4D4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00" name="Freeform 106"/>
            <p:cNvSpPr>
              <a:spLocks/>
            </p:cNvSpPr>
            <p:nvPr/>
          </p:nvSpPr>
          <p:spPr bwMode="auto">
            <a:xfrm>
              <a:off x="5374" y="3160"/>
              <a:ext cx="218" cy="129"/>
            </a:xfrm>
            <a:custGeom>
              <a:avLst/>
              <a:gdLst>
                <a:gd name="T0" fmla="*/ 218 w 218"/>
                <a:gd name="T1" fmla="*/ 96 h 129"/>
                <a:gd name="T2" fmla="*/ 214 w 218"/>
                <a:gd name="T3" fmla="*/ 129 h 129"/>
                <a:gd name="T4" fmla="*/ 0 w 218"/>
                <a:gd name="T5" fmla="*/ 36 h 129"/>
                <a:gd name="T6" fmla="*/ 0 w 218"/>
                <a:gd name="T7" fmla="*/ 0 h 129"/>
                <a:gd name="T8" fmla="*/ 218 w 218"/>
                <a:gd name="T9" fmla="*/ 9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8"/>
                <a:gd name="T16" fmla="*/ 0 h 129"/>
                <a:gd name="T17" fmla="*/ 218 w 218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8" h="129">
                  <a:moveTo>
                    <a:pt x="218" y="96"/>
                  </a:moveTo>
                  <a:lnTo>
                    <a:pt x="214" y="129"/>
                  </a:lnTo>
                  <a:lnTo>
                    <a:pt x="0" y="36"/>
                  </a:lnTo>
                  <a:lnTo>
                    <a:pt x="0" y="0"/>
                  </a:lnTo>
                  <a:lnTo>
                    <a:pt x="218" y="96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01" name="Freeform 107"/>
            <p:cNvSpPr>
              <a:spLocks/>
            </p:cNvSpPr>
            <p:nvPr/>
          </p:nvSpPr>
          <p:spPr bwMode="auto">
            <a:xfrm>
              <a:off x="5588" y="2845"/>
              <a:ext cx="32" cy="455"/>
            </a:xfrm>
            <a:custGeom>
              <a:avLst/>
              <a:gdLst>
                <a:gd name="T0" fmla="*/ 32 w 32"/>
                <a:gd name="T1" fmla="*/ 11 h 455"/>
                <a:gd name="T2" fmla="*/ 26 w 32"/>
                <a:gd name="T3" fmla="*/ 455 h 455"/>
                <a:gd name="T4" fmla="*/ 0 w 32"/>
                <a:gd name="T5" fmla="*/ 444 h 455"/>
                <a:gd name="T6" fmla="*/ 7 w 32"/>
                <a:gd name="T7" fmla="*/ 0 h 455"/>
                <a:gd name="T8" fmla="*/ 32 w 32"/>
                <a:gd name="T9" fmla="*/ 11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455"/>
                <a:gd name="T17" fmla="*/ 32 w 32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455">
                  <a:moveTo>
                    <a:pt x="32" y="11"/>
                  </a:moveTo>
                  <a:lnTo>
                    <a:pt x="26" y="455"/>
                  </a:lnTo>
                  <a:lnTo>
                    <a:pt x="0" y="444"/>
                  </a:lnTo>
                  <a:lnTo>
                    <a:pt x="7" y="0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rgbClr val="4D4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02" name="Freeform 108"/>
            <p:cNvSpPr>
              <a:spLocks/>
            </p:cNvSpPr>
            <p:nvPr/>
          </p:nvSpPr>
          <p:spPr bwMode="auto">
            <a:xfrm>
              <a:off x="5588" y="2845"/>
              <a:ext cx="32" cy="455"/>
            </a:xfrm>
            <a:custGeom>
              <a:avLst/>
              <a:gdLst>
                <a:gd name="T0" fmla="*/ 32 w 32"/>
                <a:gd name="T1" fmla="*/ 11 h 455"/>
                <a:gd name="T2" fmla="*/ 26 w 32"/>
                <a:gd name="T3" fmla="*/ 455 h 455"/>
                <a:gd name="T4" fmla="*/ 0 w 32"/>
                <a:gd name="T5" fmla="*/ 444 h 455"/>
                <a:gd name="T6" fmla="*/ 7 w 32"/>
                <a:gd name="T7" fmla="*/ 0 h 455"/>
                <a:gd name="T8" fmla="*/ 32 w 32"/>
                <a:gd name="T9" fmla="*/ 11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455"/>
                <a:gd name="T17" fmla="*/ 32 w 32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455">
                  <a:moveTo>
                    <a:pt x="32" y="11"/>
                  </a:moveTo>
                  <a:lnTo>
                    <a:pt x="26" y="455"/>
                  </a:lnTo>
                  <a:lnTo>
                    <a:pt x="0" y="444"/>
                  </a:lnTo>
                  <a:lnTo>
                    <a:pt x="7" y="0"/>
                  </a:lnTo>
                  <a:lnTo>
                    <a:pt x="32" y="1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03" name="Freeform 109"/>
            <p:cNvSpPr>
              <a:spLocks/>
            </p:cNvSpPr>
            <p:nvPr/>
          </p:nvSpPr>
          <p:spPr bwMode="auto">
            <a:xfrm>
              <a:off x="5355" y="2743"/>
              <a:ext cx="29" cy="456"/>
            </a:xfrm>
            <a:custGeom>
              <a:avLst/>
              <a:gdLst>
                <a:gd name="T0" fmla="*/ 29 w 29"/>
                <a:gd name="T1" fmla="*/ 11 h 456"/>
                <a:gd name="T2" fmla="*/ 25 w 29"/>
                <a:gd name="T3" fmla="*/ 456 h 456"/>
                <a:gd name="T4" fmla="*/ 0 w 29"/>
                <a:gd name="T5" fmla="*/ 445 h 456"/>
                <a:gd name="T6" fmla="*/ 3 w 29"/>
                <a:gd name="T7" fmla="*/ 0 h 456"/>
                <a:gd name="T8" fmla="*/ 29 w 29"/>
                <a:gd name="T9" fmla="*/ 11 h 4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456"/>
                <a:gd name="T17" fmla="*/ 29 w 29"/>
                <a:gd name="T18" fmla="*/ 456 h 4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456">
                  <a:moveTo>
                    <a:pt x="29" y="11"/>
                  </a:moveTo>
                  <a:lnTo>
                    <a:pt x="25" y="456"/>
                  </a:lnTo>
                  <a:lnTo>
                    <a:pt x="0" y="445"/>
                  </a:lnTo>
                  <a:lnTo>
                    <a:pt x="3" y="0"/>
                  </a:lnTo>
                  <a:lnTo>
                    <a:pt x="29" y="11"/>
                  </a:lnTo>
                  <a:close/>
                </a:path>
              </a:pathLst>
            </a:custGeom>
            <a:solidFill>
              <a:srgbClr val="4D4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04" name="Freeform 110"/>
            <p:cNvSpPr>
              <a:spLocks/>
            </p:cNvSpPr>
            <p:nvPr/>
          </p:nvSpPr>
          <p:spPr bwMode="auto">
            <a:xfrm>
              <a:off x="5355" y="2743"/>
              <a:ext cx="29" cy="456"/>
            </a:xfrm>
            <a:custGeom>
              <a:avLst/>
              <a:gdLst>
                <a:gd name="T0" fmla="*/ 29 w 29"/>
                <a:gd name="T1" fmla="*/ 11 h 456"/>
                <a:gd name="T2" fmla="*/ 25 w 29"/>
                <a:gd name="T3" fmla="*/ 456 h 456"/>
                <a:gd name="T4" fmla="*/ 0 w 29"/>
                <a:gd name="T5" fmla="*/ 445 h 456"/>
                <a:gd name="T6" fmla="*/ 3 w 29"/>
                <a:gd name="T7" fmla="*/ 0 h 456"/>
                <a:gd name="T8" fmla="*/ 29 w 29"/>
                <a:gd name="T9" fmla="*/ 11 h 4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456"/>
                <a:gd name="T17" fmla="*/ 29 w 29"/>
                <a:gd name="T18" fmla="*/ 456 h 4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456">
                  <a:moveTo>
                    <a:pt x="29" y="11"/>
                  </a:moveTo>
                  <a:lnTo>
                    <a:pt x="25" y="456"/>
                  </a:lnTo>
                  <a:lnTo>
                    <a:pt x="0" y="445"/>
                  </a:lnTo>
                  <a:lnTo>
                    <a:pt x="3" y="0"/>
                  </a:lnTo>
                  <a:lnTo>
                    <a:pt x="29" y="1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05" name="Freeform 111"/>
            <p:cNvSpPr>
              <a:spLocks/>
            </p:cNvSpPr>
            <p:nvPr/>
          </p:nvSpPr>
          <p:spPr bwMode="auto">
            <a:xfrm>
              <a:off x="5623" y="2888"/>
              <a:ext cx="243" cy="206"/>
            </a:xfrm>
            <a:custGeom>
              <a:avLst/>
              <a:gdLst>
                <a:gd name="T0" fmla="*/ 242 w 243"/>
                <a:gd name="T1" fmla="*/ 24 h 206"/>
                <a:gd name="T2" fmla="*/ 243 w 243"/>
                <a:gd name="T3" fmla="*/ 0 h 206"/>
                <a:gd name="T4" fmla="*/ 0 w 243"/>
                <a:gd name="T5" fmla="*/ 182 h 206"/>
                <a:gd name="T6" fmla="*/ 0 w 243"/>
                <a:gd name="T7" fmla="*/ 206 h 206"/>
                <a:gd name="T8" fmla="*/ 242 w 243"/>
                <a:gd name="T9" fmla="*/ 24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6"/>
                <a:gd name="T17" fmla="*/ 243 w 243"/>
                <a:gd name="T18" fmla="*/ 206 h 2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6">
                  <a:moveTo>
                    <a:pt x="242" y="24"/>
                  </a:moveTo>
                  <a:lnTo>
                    <a:pt x="243" y="0"/>
                  </a:lnTo>
                  <a:lnTo>
                    <a:pt x="0" y="182"/>
                  </a:lnTo>
                  <a:lnTo>
                    <a:pt x="0" y="206"/>
                  </a:lnTo>
                  <a:lnTo>
                    <a:pt x="242" y="24"/>
                  </a:lnTo>
                  <a:close/>
                </a:path>
              </a:pathLst>
            </a:custGeom>
            <a:solidFill>
              <a:srgbClr val="8F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06" name="Freeform 112"/>
            <p:cNvSpPr>
              <a:spLocks/>
            </p:cNvSpPr>
            <p:nvPr/>
          </p:nvSpPr>
          <p:spPr bwMode="auto">
            <a:xfrm>
              <a:off x="5623" y="2888"/>
              <a:ext cx="243" cy="206"/>
            </a:xfrm>
            <a:custGeom>
              <a:avLst/>
              <a:gdLst>
                <a:gd name="T0" fmla="*/ 242 w 243"/>
                <a:gd name="T1" fmla="*/ 24 h 206"/>
                <a:gd name="T2" fmla="*/ 243 w 243"/>
                <a:gd name="T3" fmla="*/ 0 h 206"/>
                <a:gd name="T4" fmla="*/ 0 w 243"/>
                <a:gd name="T5" fmla="*/ 182 h 206"/>
                <a:gd name="T6" fmla="*/ 0 w 243"/>
                <a:gd name="T7" fmla="*/ 206 h 206"/>
                <a:gd name="T8" fmla="*/ 242 w 243"/>
                <a:gd name="T9" fmla="*/ 24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6"/>
                <a:gd name="T17" fmla="*/ 243 w 243"/>
                <a:gd name="T18" fmla="*/ 206 h 2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6">
                  <a:moveTo>
                    <a:pt x="242" y="24"/>
                  </a:moveTo>
                  <a:lnTo>
                    <a:pt x="243" y="0"/>
                  </a:lnTo>
                  <a:lnTo>
                    <a:pt x="0" y="182"/>
                  </a:lnTo>
                  <a:lnTo>
                    <a:pt x="0" y="206"/>
                  </a:lnTo>
                  <a:lnTo>
                    <a:pt x="242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07" name="Freeform 113"/>
            <p:cNvSpPr>
              <a:spLocks/>
            </p:cNvSpPr>
            <p:nvPr/>
          </p:nvSpPr>
          <p:spPr bwMode="auto">
            <a:xfrm>
              <a:off x="5636" y="2679"/>
              <a:ext cx="244" cy="208"/>
            </a:xfrm>
            <a:custGeom>
              <a:avLst/>
              <a:gdLst>
                <a:gd name="T0" fmla="*/ 242 w 244"/>
                <a:gd name="T1" fmla="*/ 24 h 208"/>
                <a:gd name="T2" fmla="*/ 244 w 244"/>
                <a:gd name="T3" fmla="*/ 0 h 208"/>
                <a:gd name="T4" fmla="*/ 0 w 244"/>
                <a:gd name="T5" fmla="*/ 183 h 208"/>
                <a:gd name="T6" fmla="*/ 0 w 244"/>
                <a:gd name="T7" fmla="*/ 208 h 208"/>
                <a:gd name="T8" fmla="*/ 242 w 244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2" y="24"/>
                  </a:moveTo>
                  <a:lnTo>
                    <a:pt x="244" y="0"/>
                  </a:lnTo>
                  <a:lnTo>
                    <a:pt x="0" y="183"/>
                  </a:lnTo>
                  <a:lnTo>
                    <a:pt x="0" y="208"/>
                  </a:lnTo>
                  <a:lnTo>
                    <a:pt x="242" y="24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08" name="Freeform 114"/>
            <p:cNvSpPr>
              <a:spLocks/>
            </p:cNvSpPr>
            <p:nvPr/>
          </p:nvSpPr>
          <p:spPr bwMode="auto">
            <a:xfrm>
              <a:off x="5636" y="2679"/>
              <a:ext cx="244" cy="208"/>
            </a:xfrm>
            <a:custGeom>
              <a:avLst/>
              <a:gdLst>
                <a:gd name="T0" fmla="*/ 242 w 244"/>
                <a:gd name="T1" fmla="*/ 24 h 208"/>
                <a:gd name="T2" fmla="*/ 244 w 244"/>
                <a:gd name="T3" fmla="*/ 0 h 208"/>
                <a:gd name="T4" fmla="*/ 0 w 244"/>
                <a:gd name="T5" fmla="*/ 183 h 208"/>
                <a:gd name="T6" fmla="*/ 0 w 244"/>
                <a:gd name="T7" fmla="*/ 208 h 208"/>
                <a:gd name="T8" fmla="*/ 242 w 244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2" y="24"/>
                  </a:moveTo>
                  <a:lnTo>
                    <a:pt x="244" y="0"/>
                  </a:lnTo>
                  <a:lnTo>
                    <a:pt x="0" y="183"/>
                  </a:lnTo>
                  <a:lnTo>
                    <a:pt x="0" y="208"/>
                  </a:lnTo>
                  <a:lnTo>
                    <a:pt x="242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09" name="Freeform 115"/>
            <p:cNvSpPr>
              <a:spLocks/>
            </p:cNvSpPr>
            <p:nvPr/>
          </p:nvSpPr>
          <p:spPr bwMode="auto">
            <a:xfrm>
              <a:off x="5626" y="3090"/>
              <a:ext cx="244" cy="208"/>
            </a:xfrm>
            <a:custGeom>
              <a:avLst/>
              <a:gdLst>
                <a:gd name="T0" fmla="*/ 244 w 244"/>
                <a:gd name="T1" fmla="*/ 24 h 208"/>
                <a:gd name="T2" fmla="*/ 244 w 244"/>
                <a:gd name="T3" fmla="*/ 0 h 208"/>
                <a:gd name="T4" fmla="*/ 1 w 244"/>
                <a:gd name="T5" fmla="*/ 184 h 208"/>
                <a:gd name="T6" fmla="*/ 0 w 244"/>
                <a:gd name="T7" fmla="*/ 208 h 208"/>
                <a:gd name="T8" fmla="*/ 244 w 244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4" y="24"/>
                  </a:moveTo>
                  <a:lnTo>
                    <a:pt x="244" y="0"/>
                  </a:lnTo>
                  <a:lnTo>
                    <a:pt x="1" y="184"/>
                  </a:lnTo>
                  <a:lnTo>
                    <a:pt x="0" y="208"/>
                  </a:lnTo>
                  <a:lnTo>
                    <a:pt x="244" y="24"/>
                  </a:lnTo>
                  <a:close/>
                </a:path>
              </a:pathLst>
            </a:custGeom>
            <a:solidFill>
              <a:srgbClr val="8F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10" name="Freeform 116"/>
            <p:cNvSpPr>
              <a:spLocks/>
            </p:cNvSpPr>
            <p:nvPr/>
          </p:nvSpPr>
          <p:spPr bwMode="auto">
            <a:xfrm>
              <a:off x="5626" y="3090"/>
              <a:ext cx="244" cy="208"/>
            </a:xfrm>
            <a:custGeom>
              <a:avLst/>
              <a:gdLst>
                <a:gd name="T0" fmla="*/ 244 w 244"/>
                <a:gd name="T1" fmla="*/ 24 h 208"/>
                <a:gd name="T2" fmla="*/ 244 w 244"/>
                <a:gd name="T3" fmla="*/ 0 h 208"/>
                <a:gd name="T4" fmla="*/ 1 w 244"/>
                <a:gd name="T5" fmla="*/ 184 h 208"/>
                <a:gd name="T6" fmla="*/ 0 w 244"/>
                <a:gd name="T7" fmla="*/ 208 h 208"/>
                <a:gd name="T8" fmla="*/ 244 w 244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4" y="24"/>
                  </a:moveTo>
                  <a:lnTo>
                    <a:pt x="244" y="0"/>
                  </a:lnTo>
                  <a:lnTo>
                    <a:pt x="1" y="184"/>
                  </a:lnTo>
                  <a:lnTo>
                    <a:pt x="0" y="208"/>
                  </a:lnTo>
                  <a:lnTo>
                    <a:pt x="244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11" name="Freeform 117"/>
            <p:cNvSpPr>
              <a:spLocks/>
            </p:cNvSpPr>
            <p:nvPr/>
          </p:nvSpPr>
          <p:spPr bwMode="auto">
            <a:xfrm>
              <a:off x="5635" y="2704"/>
              <a:ext cx="243" cy="208"/>
            </a:xfrm>
            <a:custGeom>
              <a:avLst/>
              <a:gdLst>
                <a:gd name="T0" fmla="*/ 243 w 243"/>
                <a:gd name="T1" fmla="*/ 25 h 208"/>
                <a:gd name="T2" fmla="*/ 243 w 243"/>
                <a:gd name="T3" fmla="*/ 0 h 208"/>
                <a:gd name="T4" fmla="*/ 1 w 243"/>
                <a:gd name="T5" fmla="*/ 185 h 208"/>
                <a:gd name="T6" fmla="*/ 0 w 243"/>
                <a:gd name="T7" fmla="*/ 208 h 208"/>
                <a:gd name="T8" fmla="*/ 243 w 243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3" y="25"/>
                  </a:moveTo>
                  <a:lnTo>
                    <a:pt x="243" y="0"/>
                  </a:lnTo>
                  <a:lnTo>
                    <a:pt x="1" y="185"/>
                  </a:lnTo>
                  <a:lnTo>
                    <a:pt x="0" y="208"/>
                  </a:lnTo>
                  <a:lnTo>
                    <a:pt x="243" y="25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12" name="Freeform 118"/>
            <p:cNvSpPr>
              <a:spLocks/>
            </p:cNvSpPr>
            <p:nvPr/>
          </p:nvSpPr>
          <p:spPr bwMode="auto">
            <a:xfrm>
              <a:off x="5635" y="2704"/>
              <a:ext cx="243" cy="208"/>
            </a:xfrm>
            <a:custGeom>
              <a:avLst/>
              <a:gdLst>
                <a:gd name="T0" fmla="*/ 243 w 243"/>
                <a:gd name="T1" fmla="*/ 25 h 208"/>
                <a:gd name="T2" fmla="*/ 243 w 243"/>
                <a:gd name="T3" fmla="*/ 0 h 208"/>
                <a:gd name="T4" fmla="*/ 1 w 243"/>
                <a:gd name="T5" fmla="*/ 185 h 208"/>
                <a:gd name="T6" fmla="*/ 0 w 243"/>
                <a:gd name="T7" fmla="*/ 208 h 208"/>
                <a:gd name="T8" fmla="*/ 243 w 243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3" y="25"/>
                  </a:moveTo>
                  <a:lnTo>
                    <a:pt x="243" y="0"/>
                  </a:lnTo>
                  <a:lnTo>
                    <a:pt x="1" y="185"/>
                  </a:lnTo>
                  <a:lnTo>
                    <a:pt x="0" y="208"/>
                  </a:lnTo>
                  <a:lnTo>
                    <a:pt x="243" y="25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13" name="Freeform 119"/>
            <p:cNvSpPr>
              <a:spLocks/>
            </p:cNvSpPr>
            <p:nvPr/>
          </p:nvSpPr>
          <p:spPr bwMode="auto">
            <a:xfrm>
              <a:off x="5635" y="2730"/>
              <a:ext cx="243" cy="209"/>
            </a:xfrm>
            <a:custGeom>
              <a:avLst/>
              <a:gdLst>
                <a:gd name="T0" fmla="*/ 242 w 243"/>
                <a:gd name="T1" fmla="*/ 24 h 209"/>
                <a:gd name="T2" fmla="*/ 243 w 243"/>
                <a:gd name="T3" fmla="*/ 0 h 209"/>
                <a:gd name="T4" fmla="*/ 0 w 243"/>
                <a:gd name="T5" fmla="*/ 184 h 209"/>
                <a:gd name="T6" fmla="*/ 0 w 243"/>
                <a:gd name="T7" fmla="*/ 209 h 209"/>
                <a:gd name="T8" fmla="*/ 242 w 243"/>
                <a:gd name="T9" fmla="*/ 24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9"/>
                <a:gd name="T17" fmla="*/ 243 w 243"/>
                <a:gd name="T18" fmla="*/ 209 h 2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9">
                  <a:moveTo>
                    <a:pt x="242" y="24"/>
                  </a:moveTo>
                  <a:lnTo>
                    <a:pt x="243" y="0"/>
                  </a:lnTo>
                  <a:lnTo>
                    <a:pt x="0" y="184"/>
                  </a:lnTo>
                  <a:lnTo>
                    <a:pt x="0" y="209"/>
                  </a:lnTo>
                  <a:lnTo>
                    <a:pt x="242" y="24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14" name="Freeform 120"/>
            <p:cNvSpPr>
              <a:spLocks/>
            </p:cNvSpPr>
            <p:nvPr/>
          </p:nvSpPr>
          <p:spPr bwMode="auto">
            <a:xfrm>
              <a:off x="5635" y="2730"/>
              <a:ext cx="243" cy="209"/>
            </a:xfrm>
            <a:custGeom>
              <a:avLst/>
              <a:gdLst>
                <a:gd name="T0" fmla="*/ 242 w 243"/>
                <a:gd name="T1" fmla="*/ 24 h 209"/>
                <a:gd name="T2" fmla="*/ 243 w 243"/>
                <a:gd name="T3" fmla="*/ 0 h 209"/>
                <a:gd name="T4" fmla="*/ 0 w 243"/>
                <a:gd name="T5" fmla="*/ 184 h 209"/>
                <a:gd name="T6" fmla="*/ 0 w 243"/>
                <a:gd name="T7" fmla="*/ 209 h 209"/>
                <a:gd name="T8" fmla="*/ 242 w 243"/>
                <a:gd name="T9" fmla="*/ 24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9"/>
                <a:gd name="T17" fmla="*/ 243 w 243"/>
                <a:gd name="T18" fmla="*/ 209 h 2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9">
                  <a:moveTo>
                    <a:pt x="242" y="24"/>
                  </a:moveTo>
                  <a:lnTo>
                    <a:pt x="243" y="0"/>
                  </a:lnTo>
                  <a:lnTo>
                    <a:pt x="0" y="184"/>
                  </a:lnTo>
                  <a:lnTo>
                    <a:pt x="0" y="209"/>
                  </a:lnTo>
                  <a:lnTo>
                    <a:pt x="242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15" name="Freeform 121"/>
            <p:cNvSpPr>
              <a:spLocks/>
            </p:cNvSpPr>
            <p:nvPr/>
          </p:nvSpPr>
          <p:spPr bwMode="auto">
            <a:xfrm>
              <a:off x="5634" y="2755"/>
              <a:ext cx="243" cy="209"/>
            </a:xfrm>
            <a:custGeom>
              <a:avLst/>
              <a:gdLst>
                <a:gd name="T0" fmla="*/ 243 w 243"/>
                <a:gd name="T1" fmla="*/ 25 h 209"/>
                <a:gd name="T2" fmla="*/ 243 w 243"/>
                <a:gd name="T3" fmla="*/ 0 h 209"/>
                <a:gd name="T4" fmla="*/ 1 w 243"/>
                <a:gd name="T5" fmla="*/ 185 h 209"/>
                <a:gd name="T6" fmla="*/ 0 w 243"/>
                <a:gd name="T7" fmla="*/ 209 h 209"/>
                <a:gd name="T8" fmla="*/ 243 w 243"/>
                <a:gd name="T9" fmla="*/ 25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9"/>
                <a:gd name="T17" fmla="*/ 243 w 243"/>
                <a:gd name="T18" fmla="*/ 209 h 2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9">
                  <a:moveTo>
                    <a:pt x="243" y="25"/>
                  </a:moveTo>
                  <a:lnTo>
                    <a:pt x="243" y="0"/>
                  </a:lnTo>
                  <a:lnTo>
                    <a:pt x="1" y="185"/>
                  </a:lnTo>
                  <a:lnTo>
                    <a:pt x="0" y="209"/>
                  </a:lnTo>
                  <a:lnTo>
                    <a:pt x="243" y="25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16" name="Freeform 122"/>
            <p:cNvSpPr>
              <a:spLocks/>
            </p:cNvSpPr>
            <p:nvPr/>
          </p:nvSpPr>
          <p:spPr bwMode="auto">
            <a:xfrm>
              <a:off x="5634" y="2755"/>
              <a:ext cx="243" cy="209"/>
            </a:xfrm>
            <a:custGeom>
              <a:avLst/>
              <a:gdLst>
                <a:gd name="T0" fmla="*/ 243 w 243"/>
                <a:gd name="T1" fmla="*/ 25 h 209"/>
                <a:gd name="T2" fmla="*/ 243 w 243"/>
                <a:gd name="T3" fmla="*/ 0 h 209"/>
                <a:gd name="T4" fmla="*/ 1 w 243"/>
                <a:gd name="T5" fmla="*/ 185 h 209"/>
                <a:gd name="T6" fmla="*/ 0 w 243"/>
                <a:gd name="T7" fmla="*/ 209 h 209"/>
                <a:gd name="T8" fmla="*/ 243 w 243"/>
                <a:gd name="T9" fmla="*/ 25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9"/>
                <a:gd name="T17" fmla="*/ 243 w 243"/>
                <a:gd name="T18" fmla="*/ 209 h 2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9">
                  <a:moveTo>
                    <a:pt x="243" y="25"/>
                  </a:moveTo>
                  <a:lnTo>
                    <a:pt x="243" y="0"/>
                  </a:lnTo>
                  <a:lnTo>
                    <a:pt x="1" y="185"/>
                  </a:lnTo>
                  <a:lnTo>
                    <a:pt x="0" y="209"/>
                  </a:lnTo>
                  <a:lnTo>
                    <a:pt x="243" y="25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17" name="Freeform 123"/>
            <p:cNvSpPr>
              <a:spLocks/>
            </p:cNvSpPr>
            <p:nvPr/>
          </p:nvSpPr>
          <p:spPr bwMode="auto">
            <a:xfrm>
              <a:off x="5634" y="2781"/>
              <a:ext cx="243" cy="209"/>
            </a:xfrm>
            <a:custGeom>
              <a:avLst/>
              <a:gdLst>
                <a:gd name="T0" fmla="*/ 242 w 243"/>
                <a:gd name="T1" fmla="*/ 24 h 209"/>
                <a:gd name="T2" fmla="*/ 243 w 243"/>
                <a:gd name="T3" fmla="*/ 0 h 209"/>
                <a:gd name="T4" fmla="*/ 0 w 243"/>
                <a:gd name="T5" fmla="*/ 184 h 209"/>
                <a:gd name="T6" fmla="*/ 0 w 243"/>
                <a:gd name="T7" fmla="*/ 209 h 209"/>
                <a:gd name="T8" fmla="*/ 242 w 243"/>
                <a:gd name="T9" fmla="*/ 24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9"/>
                <a:gd name="T17" fmla="*/ 243 w 243"/>
                <a:gd name="T18" fmla="*/ 209 h 2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9">
                  <a:moveTo>
                    <a:pt x="242" y="24"/>
                  </a:moveTo>
                  <a:lnTo>
                    <a:pt x="243" y="0"/>
                  </a:lnTo>
                  <a:lnTo>
                    <a:pt x="0" y="184"/>
                  </a:lnTo>
                  <a:lnTo>
                    <a:pt x="0" y="209"/>
                  </a:lnTo>
                  <a:lnTo>
                    <a:pt x="242" y="24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18" name="Freeform 124"/>
            <p:cNvSpPr>
              <a:spLocks/>
            </p:cNvSpPr>
            <p:nvPr/>
          </p:nvSpPr>
          <p:spPr bwMode="auto">
            <a:xfrm>
              <a:off x="5634" y="2781"/>
              <a:ext cx="243" cy="209"/>
            </a:xfrm>
            <a:custGeom>
              <a:avLst/>
              <a:gdLst>
                <a:gd name="T0" fmla="*/ 242 w 243"/>
                <a:gd name="T1" fmla="*/ 24 h 209"/>
                <a:gd name="T2" fmla="*/ 243 w 243"/>
                <a:gd name="T3" fmla="*/ 0 h 209"/>
                <a:gd name="T4" fmla="*/ 0 w 243"/>
                <a:gd name="T5" fmla="*/ 184 h 209"/>
                <a:gd name="T6" fmla="*/ 0 w 243"/>
                <a:gd name="T7" fmla="*/ 209 h 209"/>
                <a:gd name="T8" fmla="*/ 242 w 243"/>
                <a:gd name="T9" fmla="*/ 24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9"/>
                <a:gd name="T17" fmla="*/ 243 w 243"/>
                <a:gd name="T18" fmla="*/ 209 h 2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9">
                  <a:moveTo>
                    <a:pt x="242" y="24"/>
                  </a:moveTo>
                  <a:lnTo>
                    <a:pt x="243" y="0"/>
                  </a:lnTo>
                  <a:lnTo>
                    <a:pt x="0" y="184"/>
                  </a:lnTo>
                  <a:lnTo>
                    <a:pt x="0" y="209"/>
                  </a:lnTo>
                  <a:lnTo>
                    <a:pt x="242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19" name="Freeform 125"/>
            <p:cNvSpPr>
              <a:spLocks/>
            </p:cNvSpPr>
            <p:nvPr/>
          </p:nvSpPr>
          <p:spPr bwMode="auto">
            <a:xfrm>
              <a:off x="5633" y="2808"/>
              <a:ext cx="243" cy="208"/>
            </a:xfrm>
            <a:custGeom>
              <a:avLst/>
              <a:gdLst>
                <a:gd name="T0" fmla="*/ 243 w 243"/>
                <a:gd name="T1" fmla="*/ 23 h 208"/>
                <a:gd name="T2" fmla="*/ 243 w 243"/>
                <a:gd name="T3" fmla="*/ 0 h 208"/>
                <a:gd name="T4" fmla="*/ 1 w 243"/>
                <a:gd name="T5" fmla="*/ 183 h 208"/>
                <a:gd name="T6" fmla="*/ 0 w 243"/>
                <a:gd name="T7" fmla="*/ 208 h 208"/>
                <a:gd name="T8" fmla="*/ 243 w 243"/>
                <a:gd name="T9" fmla="*/ 23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3" y="23"/>
                  </a:moveTo>
                  <a:lnTo>
                    <a:pt x="243" y="0"/>
                  </a:lnTo>
                  <a:lnTo>
                    <a:pt x="1" y="183"/>
                  </a:lnTo>
                  <a:lnTo>
                    <a:pt x="0" y="208"/>
                  </a:lnTo>
                  <a:lnTo>
                    <a:pt x="243" y="23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20" name="Freeform 126"/>
            <p:cNvSpPr>
              <a:spLocks/>
            </p:cNvSpPr>
            <p:nvPr/>
          </p:nvSpPr>
          <p:spPr bwMode="auto">
            <a:xfrm>
              <a:off x="5633" y="2808"/>
              <a:ext cx="243" cy="208"/>
            </a:xfrm>
            <a:custGeom>
              <a:avLst/>
              <a:gdLst>
                <a:gd name="T0" fmla="*/ 243 w 243"/>
                <a:gd name="T1" fmla="*/ 23 h 208"/>
                <a:gd name="T2" fmla="*/ 243 w 243"/>
                <a:gd name="T3" fmla="*/ 0 h 208"/>
                <a:gd name="T4" fmla="*/ 1 w 243"/>
                <a:gd name="T5" fmla="*/ 183 h 208"/>
                <a:gd name="T6" fmla="*/ 0 w 243"/>
                <a:gd name="T7" fmla="*/ 208 h 208"/>
                <a:gd name="T8" fmla="*/ 243 w 243"/>
                <a:gd name="T9" fmla="*/ 23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3" y="23"/>
                  </a:moveTo>
                  <a:lnTo>
                    <a:pt x="243" y="0"/>
                  </a:lnTo>
                  <a:lnTo>
                    <a:pt x="1" y="183"/>
                  </a:lnTo>
                  <a:lnTo>
                    <a:pt x="0" y="208"/>
                  </a:lnTo>
                  <a:lnTo>
                    <a:pt x="243" y="23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21" name="Freeform 127"/>
            <p:cNvSpPr>
              <a:spLocks/>
            </p:cNvSpPr>
            <p:nvPr/>
          </p:nvSpPr>
          <p:spPr bwMode="auto">
            <a:xfrm>
              <a:off x="5633" y="2833"/>
              <a:ext cx="243" cy="208"/>
            </a:xfrm>
            <a:custGeom>
              <a:avLst/>
              <a:gdLst>
                <a:gd name="T0" fmla="*/ 242 w 243"/>
                <a:gd name="T1" fmla="*/ 25 h 208"/>
                <a:gd name="T2" fmla="*/ 243 w 243"/>
                <a:gd name="T3" fmla="*/ 0 h 208"/>
                <a:gd name="T4" fmla="*/ 0 w 243"/>
                <a:gd name="T5" fmla="*/ 184 h 208"/>
                <a:gd name="T6" fmla="*/ 0 w 243"/>
                <a:gd name="T7" fmla="*/ 208 h 208"/>
                <a:gd name="T8" fmla="*/ 242 w 243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2" y="25"/>
                  </a:moveTo>
                  <a:lnTo>
                    <a:pt x="243" y="0"/>
                  </a:lnTo>
                  <a:lnTo>
                    <a:pt x="0" y="184"/>
                  </a:lnTo>
                  <a:lnTo>
                    <a:pt x="0" y="208"/>
                  </a:lnTo>
                  <a:lnTo>
                    <a:pt x="242" y="25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22" name="Freeform 128"/>
            <p:cNvSpPr>
              <a:spLocks/>
            </p:cNvSpPr>
            <p:nvPr/>
          </p:nvSpPr>
          <p:spPr bwMode="auto">
            <a:xfrm>
              <a:off x="5633" y="2833"/>
              <a:ext cx="243" cy="208"/>
            </a:xfrm>
            <a:custGeom>
              <a:avLst/>
              <a:gdLst>
                <a:gd name="T0" fmla="*/ 242 w 243"/>
                <a:gd name="T1" fmla="*/ 25 h 208"/>
                <a:gd name="T2" fmla="*/ 243 w 243"/>
                <a:gd name="T3" fmla="*/ 0 h 208"/>
                <a:gd name="T4" fmla="*/ 0 w 243"/>
                <a:gd name="T5" fmla="*/ 184 h 208"/>
                <a:gd name="T6" fmla="*/ 0 w 243"/>
                <a:gd name="T7" fmla="*/ 208 h 208"/>
                <a:gd name="T8" fmla="*/ 242 w 243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2" y="25"/>
                  </a:moveTo>
                  <a:lnTo>
                    <a:pt x="243" y="0"/>
                  </a:lnTo>
                  <a:lnTo>
                    <a:pt x="0" y="184"/>
                  </a:lnTo>
                  <a:lnTo>
                    <a:pt x="0" y="208"/>
                  </a:lnTo>
                  <a:lnTo>
                    <a:pt x="242" y="25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23" name="Freeform 129"/>
            <p:cNvSpPr>
              <a:spLocks/>
            </p:cNvSpPr>
            <p:nvPr/>
          </p:nvSpPr>
          <p:spPr bwMode="auto">
            <a:xfrm>
              <a:off x="5632" y="2859"/>
              <a:ext cx="243" cy="208"/>
            </a:xfrm>
            <a:custGeom>
              <a:avLst/>
              <a:gdLst>
                <a:gd name="T0" fmla="*/ 243 w 243"/>
                <a:gd name="T1" fmla="*/ 24 h 208"/>
                <a:gd name="T2" fmla="*/ 243 w 243"/>
                <a:gd name="T3" fmla="*/ 0 h 208"/>
                <a:gd name="T4" fmla="*/ 0 w 243"/>
                <a:gd name="T5" fmla="*/ 183 h 208"/>
                <a:gd name="T6" fmla="*/ 0 w 243"/>
                <a:gd name="T7" fmla="*/ 208 h 208"/>
                <a:gd name="T8" fmla="*/ 243 w 243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3" y="24"/>
                  </a:moveTo>
                  <a:lnTo>
                    <a:pt x="243" y="0"/>
                  </a:lnTo>
                  <a:lnTo>
                    <a:pt x="0" y="183"/>
                  </a:lnTo>
                  <a:lnTo>
                    <a:pt x="0" y="208"/>
                  </a:lnTo>
                  <a:lnTo>
                    <a:pt x="243" y="24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24" name="Freeform 130"/>
            <p:cNvSpPr>
              <a:spLocks/>
            </p:cNvSpPr>
            <p:nvPr/>
          </p:nvSpPr>
          <p:spPr bwMode="auto">
            <a:xfrm>
              <a:off x="5632" y="2859"/>
              <a:ext cx="243" cy="208"/>
            </a:xfrm>
            <a:custGeom>
              <a:avLst/>
              <a:gdLst>
                <a:gd name="T0" fmla="*/ 243 w 243"/>
                <a:gd name="T1" fmla="*/ 24 h 208"/>
                <a:gd name="T2" fmla="*/ 243 w 243"/>
                <a:gd name="T3" fmla="*/ 0 h 208"/>
                <a:gd name="T4" fmla="*/ 0 w 243"/>
                <a:gd name="T5" fmla="*/ 183 h 208"/>
                <a:gd name="T6" fmla="*/ 0 w 243"/>
                <a:gd name="T7" fmla="*/ 208 h 208"/>
                <a:gd name="T8" fmla="*/ 243 w 243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3" y="24"/>
                  </a:moveTo>
                  <a:lnTo>
                    <a:pt x="243" y="0"/>
                  </a:lnTo>
                  <a:lnTo>
                    <a:pt x="0" y="183"/>
                  </a:lnTo>
                  <a:lnTo>
                    <a:pt x="0" y="208"/>
                  </a:lnTo>
                  <a:lnTo>
                    <a:pt x="243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25" name="Freeform 131"/>
            <p:cNvSpPr>
              <a:spLocks/>
            </p:cNvSpPr>
            <p:nvPr/>
          </p:nvSpPr>
          <p:spPr bwMode="auto">
            <a:xfrm>
              <a:off x="5630" y="2910"/>
              <a:ext cx="244" cy="208"/>
            </a:xfrm>
            <a:custGeom>
              <a:avLst/>
              <a:gdLst>
                <a:gd name="T0" fmla="*/ 244 w 244"/>
                <a:gd name="T1" fmla="*/ 24 h 208"/>
                <a:gd name="T2" fmla="*/ 244 w 244"/>
                <a:gd name="T3" fmla="*/ 0 h 208"/>
                <a:gd name="T4" fmla="*/ 0 w 244"/>
                <a:gd name="T5" fmla="*/ 183 h 208"/>
                <a:gd name="T6" fmla="*/ 0 w 244"/>
                <a:gd name="T7" fmla="*/ 208 h 208"/>
                <a:gd name="T8" fmla="*/ 244 w 244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4" y="24"/>
                  </a:moveTo>
                  <a:lnTo>
                    <a:pt x="244" y="0"/>
                  </a:lnTo>
                  <a:lnTo>
                    <a:pt x="0" y="183"/>
                  </a:lnTo>
                  <a:lnTo>
                    <a:pt x="0" y="208"/>
                  </a:lnTo>
                  <a:lnTo>
                    <a:pt x="244" y="24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26" name="Freeform 132"/>
            <p:cNvSpPr>
              <a:spLocks/>
            </p:cNvSpPr>
            <p:nvPr/>
          </p:nvSpPr>
          <p:spPr bwMode="auto">
            <a:xfrm>
              <a:off x="5630" y="2910"/>
              <a:ext cx="244" cy="208"/>
            </a:xfrm>
            <a:custGeom>
              <a:avLst/>
              <a:gdLst>
                <a:gd name="T0" fmla="*/ 244 w 244"/>
                <a:gd name="T1" fmla="*/ 24 h 208"/>
                <a:gd name="T2" fmla="*/ 244 w 244"/>
                <a:gd name="T3" fmla="*/ 0 h 208"/>
                <a:gd name="T4" fmla="*/ 0 w 244"/>
                <a:gd name="T5" fmla="*/ 183 h 208"/>
                <a:gd name="T6" fmla="*/ 0 w 244"/>
                <a:gd name="T7" fmla="*/ 208 h 208"/>
                <a:gd name="T8" fmla="*/ 244 w 244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4" y="24"/>
                  </a:moveTo>
                  <a:lnTo>
                    <a:pt x="244" y="0"/>
                  </a:lnTo>
                  <a:lnTo>
                    <a:pt x="0" y="183"/>
                  </a:lnTo>
                  <a:lnTo>
                    <a:pt x="0" y="208"/>
                  </a:lnTo>
                  <a:lnTo>
                    <a:pt x="244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27" name="Freeform 133"/>
            <p:cNvSpPr>
              <a:spLocks/>
            </p:cNvSpPr>
            <p:nvPr/>
          </p:nvSpPr>
          <p:spPr bwMode="auto">
            <a:xfrm>
              <a:off x="5629" y="2935"/>
              <a:ext cx="245" cy="208"/>
            </a:xfrm>
            <a:custGeom>
              <a:avLst/>
              <a:gdLst>
                <a:gd name="T0" fmla="*/ 244 w 245"/>
                <a:gd name="T1" fmla="*/ 25 h 208"/>
                <a:gd name="T2" fmla="*/ 245 w 245"/>
                <a:gd name="T3" fmla="*/ 0 h 208"/>
                <a:gd name="T4" fmla="*/ 1 w 245"/>
                <a:gd name="T5" fmla="*/ 184 h 208"/>
                <a:gd name="T6" fmla="*/ 0 w 245"/>
                <a:gd name="T7" fmla="*/ 208 h 208"/>
                <a:gd name="T8" fmla="*/ 244 w 245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5"/>
                <a:gd name="T16" fmla="*/ 0 h 208"/>
                <a:gd name="T17" fmla="*/ 245 w 245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5" h="208">
                  <a:moveTo>
                    <a:pt x="244" y="25"/>
                  </a:moveTo>
                  <a:lnTo>
                    <a:pt x="245" y="0"/>
                  </a:lnTo>
                  <a:lnTo>
                    <a:pt x="1" y="184"/>
                  </a:lnTo>
                  <a:lnTo>
                    <a:pt x="0" y="208"/>
                  </a:lnTo>
                  <a:lnTo>
                    <a:pt x="244" y="25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28" name="Freeform 134"/>
            <p:cNvSpPr>
              <a:spLocks/>
            </p:cNvSpPr>
            <p:nvPr/>
          </p:nvSpPr>
          <p:spPr bwMode="auto">
            <a:xfrm>
              <a:off x="5629" y="2935"/>
              <a:ext cx="245" cy="208"/>
            </a:xfrm>
            <a:custGeom>
              <a:avLst/>
              <a:gdLst>
                <a:gd name="T0" fmla="*/ 244 w 245"/>
                <a:gd name="T1" fmla="*/ 25 h 208"/>
                <a:gd name="T2" fmla="*/ 245 w 245"/>
                <a:gd name="T3" fmla="*/ 0 h 208"/>
                <a:gd name="T4" fmla="*/ 1 w 245"/>
                <a:gd name="T5" fmla="*/ 184 h 208"/>
                <a:gd name="T6" fmla="*/ 0 w 245"/>
                <a:gd name="T7" fmla="*/ 208 h 208"/>
                <a:gd name="T8" fmla="*/ 244 w 245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5"/>
                <a:gd name="T16" fmla="*/ 0 h 208"/>
                <a:gd name="T17" fmla="*/ 245 w 245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5" h="208">
                  <a:moveTo>
                    <a:pt x="244" y="25"/>
                  </a:moveTo>
                  <a:lnTo>
                    <a:pt x="245" y="0"/>
                  </a:lnTo>
                  <a:lnTo>
                    <a:pt x="1" y="184"/>
                  </a:lnTo>
                  <a:lnTo>
                    <a:pt x="0" y="208"/>
                  </a:lnTo>
                  <a:lnTo>
                    <a:pt x="244" y="25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29" name="Freeform 135"/>
            <p:cNvSpPr>
              <a:spLocks/>
            </p:cNvSpPr>
            <p:nvPr/>
          </p:nvSpPr>
          <p:spPr bwMode="auto">
            <a:xfrm>
              <a:off x="5629" y="2961"/>
              <a:ext cx="244" cy="208"/>
            </a:xfrm>
            <a:custGeom>
              <a:avLst/>
              <a:gdLst>
                <a:gd name="T0" fmla="*/ 244 w 244"/>
                <a:gd name="T1" fmla="*/ 24 h 208"/>
                <a:gd name="T2" fmla="*/ 244 w 244"/>
                <a:gd name="T3" fmla="*/ 0 h 208"/>
                <a:gd name="T4" fmla="*/ 0 w 244"/>
                <a:gd name="T5" fmla="*/ 184 h 208"/>
                <a:gd name="T6" fmla="*/ 0 w 244"/>
                <a:gd name="T7" fmla="*/ 208 h 208"/>
                <a:gd name="T8" fmla="*/ 244 w 244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4" y="24"/>
                  </a:moveTo>
                  <a:lnTo>
                    <a:pt x="244" y="0"/>
                  </a:lnTo>
                  <a:lnTo>
                    <a:pt x="0" y="184"/>
                  </a:lnTo>
                  <a:lnTo>
                    <a:pt x="0" y="208"/>
                  </a:lnTo>
                  <a:lnTo>
                    <a:pt x="244" y="24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30" name="Freeform 136"/>
            <p:cNvSpPr>
              <a:spLocks/>
            </p:cNvSpPr>
            <p:nvPr/>
          </p:nvSpPr>
          <p:spPr bwMode="auto">
            <a:xfrm>
              <a:off x="5629" y="2961"/>
              <a:ext cx="244" cy="208"/>
            </a:xfrm>
            <a:custGeom>
              <a:avLst/>
              <a:gdLst>
                <a:gd name="T0" fmla="*/ 244 w 244"/>
                <a:gd name="T1" fmla="*/ 24 h 208"/>
                <a:gd name="T2" fmla="*/ 244 w 244"/>
                <a:gd name="T3" fmla="*/ 0 h 208"/>
                <a:gd name="T4" fmla="*/ 0 w 244"/>
                <a:gd name="T5" fmla="*/ 184 h 208"/>
                <a:gd name="T6" fmla="*/ 0 w 244"/>
                <a:gd name="T7" fmla="*/ 208 h 208"/>
                <a:gd name="T8" fmla="*/ 244 w 244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4" y="24"/>
                  </a:moveTo>
                  <a:lnTo>
                    <a:pt x="244" y="0"/>
                  </a:lnTo>
                  <a:lnTo>
                    <a:pt x="0" y="184"/>
                  </a:lnTo>
                  <a:lnTo>
                    <a:pt x="0" y="208"/>
                  </a:lnTo>
                  <a:lnTo>
                    <a:pt x="244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31" name="Freeform 137"/>
            <p:cNvSpPr>
              <a:spLocks/>
            </p:cNvSpPr>
            <p:nvPr/>
          </p:nvSpPr>
          <p:spPr bwMode="auto">
            <a:xfrm>
              <a:off x="5628" y="2987"/>
              <a:ext cx="244" cy="208"/>
            </a:xfrm>
            <a:custGeom>
              <a:avLst/>
              <a:gdLst>
                <a:gd name="T0" fmla="*/ 244 w 244"/>
                <a:gd name="T1" fmla="*/ 24 h 208"/>
                <a:gd name="T2" fmla="*/ 244 w 244"/>
                <a:gd name="T3" fmla="*/ 0 h 208"/>
                <a:gd name="T4" fmla="*/ 1 w 244"/>
                <a:gd name="T5" fmla="*/ 183 h 208"/>
                <a:gd name="T6" fmla="*/ 0 w 244"/>
                <a:gd name="T7" fmla="*/ 208 h 208"/>
                <a:gd name="T8" fmla="*/ 244 w 244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4" y="24"/>
                  </a:moveTo>
                  <a:lnTo>
                    <a:pt x="244" y="0"/>
                  </a:lnTo>
                  <a:lnTo>
                    <a:pt x="1" y="183"/>
                  </a:lnTo>
                  <a:lnTo>
                    <a:pt x="0" y="208"/>
                  </a:lnTo>
                  <a:lnTo>
                    <a:pt x="244" y="24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32" name="Freeform 138"/>
            <p:cNvSpPr>
              <a:spLocks/>
            </p:cNvSpPr>
            <p:nvPr/>
          </p:nvSpPr>
          <p:spPr bwMode="auto">
            <a:xfrm>
              <a:off x="5628" y="2987"/>
              <a:ext cx="244" cy="208"/>
            </a:xfrm>
            <a:custGeom>
              <a:avLst/>
              <a:gdLst>
                <a:gd name="T0" fmla="*/ 244 w 244"/>
                <a:gd name="T1" fmla="*/ 24 h 208"/>
                <a:gd name="T2" fmla="*/ 244 w 244"/>
                <a:gd name="T3" fmla="*/ 0 h 208"/>
                <a:gd name="T4" fmla="*/ 1 w 244"/>
                <a:gd name="T5" fmla="*/ 183 h 208"/>
                <a:gd name="T6" fmla="*/ 0 w 244"/>
                <a:gd name="T7" fmla="*/ 208 h 208"/>
                <a:gd name="T8" fmla="*/ 244 w 244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4" y="24"/>
                  </a:moveTo>
                  <a:lnTo>
                    <a:pt x="244" y="0"/>
                  </a:lnTo>
                  <a:lnTo>
                    <a:pt x="1" y="183"/>
                  </a:lnTo>
                  <a:lnTo>
                    <a:pt x="0" y="208"/>
                  </a:lnTo>
                  <a:lnTo>
                    <a:pt x="244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33" name="Freeform 139"/>
            <p:cNvSpPr>
              <a:spLocks/>
            </p:cNvSpPr>
            <p:nvPr/>
          </p:nvSpPr>
          <p:spPr bwMode="auto">
            <a:xfrm>
              <a:off x="5628" y="3012"/>
              <a:ext cx="244" cy="208"/>
            </a:xfrm>
            <a:custGeom>
              <a:avLst/>
              <a:gdLst>
                <a:gd name="T0" fmla="*/ 243 w 244"/>
                <a:gd name="T1" fmla="*/ 25 h 208"/>
                <a:gd name="T2" fmla="*/ 244 w 244"/>
                <a:gd name="T3" fmla="*/ 0 h 208"/>
                <a:gd name="T4" fmla="*/ 0 w 244"/>
                <a:gd name="T5" fmla="*/ 185 h 208"/>
                <a:gd name="T6" fmla="*/ 0 w 244"/>
                <a:gd name="T7" fmla="*/ 208 h 208"/>
                <a:gd name="T8" fmla="*/ 243 w 244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3" y="25"/>
                  </a:moveTo>
                  <a:lnTo>
                    <a:pt x="244" y="0"/>
                  </a:lnTo>
                  <a:lnTo>
                    <a:pt x="0" y="185"/>
                  </a:lnTo>
                  <a:lnTo>
                    <a:pt x="0" y="208"/>
                  </a:lnTo>
                  <a:lnTo>
                    <a:pt x="243" y="25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34" name="Freeform 140"/>
            <p:cNvSpPr>
              <a:spLocks/>
            </p:cNvSpPr>
            <p:nvPr/>
          </p:nvSpPr>
          <p:spPr bwMode="auto">
            <a:xfrm>
              <a:off x="5628" y="3012"/>
              <a:ext cx="244" cy="208"/>
            </a:xfrm>
            <a:custGeom>
              <a:avLst/>
              <a:gdLst>
                <a:gd name="T0" fmla="*/ 243 w 244"/>
                <a:gd name="T1" fmla="*/ 25 h 208"/>
                <a:gd name="T2" fmla="*/ 244 w 244"/>
                <a:gd name="T3" fmla="*/ 0 h 208"/>
                <a:gd name="T4" fmla="*/ 0 w 244"/>
                <a:gd name="T5" fmla="*/ 185 h 208"/>
                <a:gd name="T6" fmla="*/ 0 w 244"/>
                <a:gd name="T7" fmla="*/ 208 h 208"/>
                <a:gd name="T8" fmla="*/ 243 w 244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3" y="25"/>
                  </a:moveTo>
                  <a:lnTo>
                    <a:pt x="244" y="0"/>
                  </a:lnTo>
                  <a:lnTo>
                    <a:pt x="0" y="185"/>
                  </a:lnTo>
                  <a:lnTo>
                    <a:pt x="0" y="208"/>
                  </a:lnTo>
                  <a:lnTo>
                    <a:pt x="243" y="25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35" name="Freeform 141"/>
            <p:cNvSpPr>
              <a:spLocks/>
            </p:cNvSpPr>
            <p:nvPr/>
          </p:nvSpPr>
          <p:spPr bwMode="auto">
            <a:xfrm>
              <a:off x="5627" y="3038"/>
              <a:ext cx="244" cy="209"/>
            </a:xfrm>
            <a:custGeom>
              <a:avLst/>
              <a:gdLst>
                <a:gd name="T0" fmla="*/ 244 w 244"/>
                <a:gd name="T1" fmla="*/ 24 h 209"/>
                <a:gd name="T2" fmla="*/ 244 w 244"/>
                <a:gd name="T3" fmla="*/ 0 h 209"/>
                <a:gd name="T4" fmla="*/ 1 w 244"/>
                <a:gd name="T5" fmla="*/ 184 h 209"/>
                <a:gd name="T6" fmla="*/ 0 w 244"/>
                <a:gd name="T7" fmla="*/ 209 h 209"/>
                <a:gd name="T8" fmla="*/ 244 w 244"/>
                <a:gd name="T9" fmla="*/ 24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9"/>
                <a:gd name="T17" fmla="*/ 244 w 244"/>
                <a:gd name="T18" fmla="*/ 209 h 2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9">
                  <a:moveTo>
                    <a:pt x="244" y="24"/>
                  </a:moveTo>
                  <a:lnTo>
                    <a:pt x="244" y="0"/>
                  </a:lnTo>
                  <a:lnTo>
                    <a:pt x="1" y="184"/>
                  </a:lnTo>
                  <a:lnTo>
                    <a:pt x="0" y="209"/>
                  </a:lnTo>
                  <a:lnTo>
                    <a:pt x="244" y="24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36" name="Freeform 142"/>
            <p:cNvSpPr>
              <a:spLocks/>
            </p:cNvSpPr>
            <p:nvPr/>
          </p:nvSpPr>
          <p:spPr bwMode="auto">
            <a:xfrm>
              <a:off x="5627" y="3038"/>
              <a:ext cx="244" cy="209"/>
            </a:xfrm>
            <a:custGeom>
              <a:avLst/>
              <a:gdLst>
                <a:gd name="T0" fmla="*/ 244 w 244"/>
                <a:gd name="T1" fmla="*/ 24 h 209"/>
                <a:gd name="T2" fmla="*/ 244 w 244"/>
                <a:gd name="T3" fmla="*/ 0 h 209"/>
                <a:gd name="T4" fmla="*/ 1 w 244"/>
                <a:gd name="T5" fmla="*/ 184 h 209"/>
                <a:gd name="T6" fmla="*/ 0 w 244"/>
                <a:gd name="T7" fmla="*/ 209 h 209"/>
                <a:gd name="T8" fmla="*/ 244 w 244"/>
                <a:gd name="T9" fmla="*/ 24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9"/>
                <a:gd name="T17" fmla="*/ 244 w 244"/>
                <a:gd name="T18" fmla="*/ 209 h 2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9">
                  <a:moveTo>
                    <a:pt x="244" y="24"/>
                  </a:moveTo>
                  <a:lnTo>
                    <a:pt x="244" y="0"/>
                  </a:lnTo>
                  <a:lnTo>
                    <a:pt x="1" y="184"/>
                  </a:lnTo>
                  <a:lnTo>
                    <a:pt x="0" y="209"/>
                  </a:lnTo>
                  <a:lnTo>
                    <a:pt x="244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37" name="Freeform 143"/>
            <p:cNvSpPr>
              <a:spLocks/>
            </p:cNvSpPr>
            <p:nvPr/>
          </p:nvSpPr>
          <p:spPr bwMode="auto">
            <a:xfrm>
              <a:off x="5627" y="3063"/>
              <a:ext cx="244" cy="209"/>
            </a:xfrm>
            <a:custGeom>
              <a:avLst/>
              <a:gdLst>
                <a:gd name="T0" fmla="*/ 243 w 244"/>
                <a:gd name="T1" fmla="*/ 25 h 209"/>
                <a:gd name="T2" fmla="*/ 244 w 244"/>
                <a:gd name="T3" fmla="*/ 0 h 209"/>
                <a:gd name="T4" fmla="*/ 0 w 244"/>
                <a:gd name="T5" fmla="*/ 185 h 209"/>
                <a:gd name="T6" fmla="*/ 0 w 244"/>
                <a:gd name="T7" fmla="*/ 209 h 209"/>
                <a:gd name="T8" fmla="*/ 243 w 244"/>
                <a:gd name="T9" fmla="*/ 25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9"/>
                <a:gd name="T17" fmla="*/ 244 w 244"/>
                <a:gd name="T18" fmla="*/ 209 h 2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9">
                  <a:moveTo>
                    <a:pt x="243" y="25"/>
                  </a:moveTo>
                  <a:lnTo>
                    <a:pt x="244" y="0"/>
                  </a:lnTo>
                  <a:lnTo>
                    <a:pt x="0" y="185"/>
                  </a:lnTo>
                  <a:lnTo>
                    <a:pt x="0" y="209"/>
                  </a:lnTo>
                  <a:lnTo>
                    <a:pt x="243" y="25"/>
                  </a:lnTo>
                  <a:close/>
                </a:path>
              </a:pathLst>
            </a:custGeom>
            <a:solidFill>
              <a:srgbClr val="EE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38" name="Freeform 144"/>
            <p:cNvSpPr>
              <a:spLocks/>
            </p:cNvSpPr>
            <p:nvPr/>
          </p:nvSpPr>
          <p:spPr bwMode="auto">
            <a:xfrm>
              <a:off x="5627" y="3063"/>
              <a:ext cx="244" cy="209"/>
            </a:xfrm>
            <a:custGeom>
              <a:avLst/>
              <a:gdLst>
                <a:gd name="T0" fmla="*/ 243 w 244"/>
                <a:gd name="T1" fmla="*/ 25 h 209"/>
                <a:gd name="T2" fmla="*/ 244 w 244"/>
                <a:gd name="T3" fmla="*/ 0 h 209"/>
                <a:gd name="T4" fmla="*/ 0 w 244"/>
                <a:gd name="T5" fmla="*/ 185 h 209"/>
                <a:gd name="T6" fmla="*/ 0 w 244"/>
                <a:gd name="T7" fmla="*/ 209 h 209"/>
                <a:gd name="T8" fmla="*/ 243 w 244"/>
                <a:gd name="T9" fmla="*/ 25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9"/>
                <a:gd name="T17" fmla="*/ 244 w 244"/>
                <a:gd name="T18" fmla="*/ 209 h 2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9">
                  <a:moveTo>
                    <a:pt x="243" y="25"/>
                  </a:moveTo>
                  <a:lnTo>
                    <a:pt x="244" y="0"/>
                  </a:lnTo>
                  <a:lnTo>
                    <a:pt x="0" y="185"/>
                  </a:lnTo>
                  <a:lnTo>
                    <a:pt x="0" y="209"/>
                  </a:lnTo>
                  <a:lnTo>
                    <a:pt x="243" y="25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39" name="Freeform 145"/>
            <p:cNvSpPr>
              <a:spLocks/>
            </p:cNvSpPr>
            <p:nvPr/>
          </p:nvSpPr>
          <p:spPr bwMode="auto">
            <a:xfrm>
              <a:off x="5637" y="2676"/>
              <a:ext cx="244" cy="207"/>
            </a:xfrm>
            <a:custGeom>
              <a:avLst/>
              <a:gdLst>
                <a:gd name="T0" fmla="*/ 243 w 244"/>
                <a:gd name="T1" fmla="*/ 24 h 207"/>
                <a:gd name="T2" fmla="*/ 244 w 244"/>
                <a:gd name="T3" fmla="*/ 0 h 207"/>
                <a:gd name="T4" fmla="*/ 1 w 244"/>
                <a:gd name="T5" fmla="*/ 183 h 207"/>
                <a:gd name="T6" fmla="*/ 0 w 244"/>
                <a:gd name="T7" fmla="*/ 207 h 207"/>
                <a:gd name="T8" fmla="*/ 243 w 244"/>
                <a:gd name="T9" fmla="*/ 24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7"/>
                <a:gd name="T17" fmla="*/ 244 w 244"/>
                <a:gd name="T18" fmla="*/ 207 h 2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7">
                  <a:moveTo>
                    <a:pt x="243" y="24"/>
                  </a:moveTo>
                  <a:lnTo>
                    <a:pt x="244" y="0"/>
                  </a:lnTo>
                  <a:lnTo>
                    <a:pt x="1" y="183"/>
                  </a:lnTo>
                  <a:lnTo>
                    <a:pt x="0" y="207"/>
                  </a:lnTo>
                  <a:lnTo>
                    <a:pt x="243" y="24"/>
                  </a:lnTo>
                  <a:close/>
                </a:path>
              </a:pathLst>
            </a:custGeom>
            <a:solidFill>
              <a:srgbClr val="8F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40" name="Freeform 146"/>
            <p:cNvSpPr>
              <a:spLocks/>
            </p:cNvSpPr>
            <p:nvPr/>
          </p:nvSpPr>
          <p:spPr bwMode="auto">
            <a:xfrm>
              <a:off x="5637" y="2676"/>
              <a:ext cx="244" cy="207"/>
            </a:xfrm>
            <a:custGeom>
              <a:avLst/>
              <a:gdLst>
                <a:gd name="T0" fmla="*/ 243 w 244"/>
                <a:gd name="T1" fmla="*/ 24 h 207"/>
                <a:gd name="T2" fmla="*/ 244 w 244"/>
                <a:gd name="T3" fmla="*/ 0 h 207"/>
                <a:gd name="T4" fmla="*/ 1 w 244"/>
                <a:gd name="T5" fmla="*/ 183 h 207"/>
                <a:gd name="T6" fmla="*/ 0 w 244"/>
                <a:gd name="T7" fmla="*/ 207 h 207"/>
                <a:gd name="T8" fmla="*/ 243 w 244"/>
                <a:gd name="T9" fmla="*/ 24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7"/>
                <a:gd name="T17" fmla="*/ 244 w 244"/>
                <a:gd name="T18" fmla="*/ 207 h 2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7">
                  <a:moveTo>
                    <a:pt x="243" y="24"/>
                  </a:moveTo>
                  <a:lnTo>
                    <a:pt x="244" y="0"/>
                  </a:lnTo>
                  <a:lnTo>
                    <a:pt x="1" y="183"/>
                  </a:lnTo>
                  <a:lnTo>
                    <a:pt x="0" y="207"/>
                  </a:lnTo>
                  <a:lnTo>
                    <a:pt x="243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41" name="Freeform 147"/>
            <p:cNvSpPr>
              <a:spLocks/>
            </p:cNvSpPr>
            <p:nvPr/>
          </p:nvSpPr>
          <p:spPr bwMode="auto">
            <a:xfrm>
              <a:off x="5638" y="2885"/>
              <a:ext cx="244" cy="208"/>
            </a:xfrm>
            <a:custGeom>
              <a:avLst/>
              <a:gdLst>
                <a:gd name="T0" fmla="*/ 244 w 244"/>
                <a:gd name="T1" fmla="*/ 25 h 208"/>
                <a:gd name="T2" fmla="*/ 244 w 244"/>
                <a:gd name="T3" fmla="*/ 0 h 208"/>
                <a:gd name="T4" fmla="*/ 1 w 244"/>
                <a:gd name="T5" fmla="*/ 184 h 208"/>
                <a:gd name="T6" fmla="*/ 0 w 244"/>
                <a:gd name="T7" fmla="*/ 208 h 208"/>
                <a:gd name="T8" fmla="*/ 244 w 244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4" y="25"/>
                  </a:moveTo>
                  <a:lnTo>
                    <a:pt x="244" y="0"/>
                  </a:lnTo>
                  <a:lnTo>
                    <a:pt x="1" y="184"/>
                  </a:lnTo>
                  <a:lnTo>
                    <a:pt x="0" y="208"/>
                  </a:lnTo>
                  <a:lnTo>
                    <a:pt x="244" y="25"/>
                  </a:lnTo>
                  <a:close/>
                </a:path>
              </a:pathLst>
            </a:custGeom>
            <a:solidFill>
              <a:srgbClr val="F6C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42" name="Freeform 148"/>
            <p:cNvSpPr>
              <a:spLocks/>
            </p:cNvSpPr>
            <p:nvPr/>
          </p:nvSpPr>
          <p:spPr bwMode="auto">
            <a:xfrm>
              <a:off x="5638" y="2885"/>
              <a:ext cx="244" cy="208"/>
            </a:xfrm>
            <a:custGeom>
              <a:avLst/>
              <a:gdLst>
                <a:gd name="T0" fmla="*/ 244 w 244"/>
                <a:gd name="T1" fmla="*/ 25 h 208"/>
                <a:gd name="T2" fmla="*/ 244 w 244"/>
                <a:gd name="T3" fmla="*/ 0 h 208"/>
                <a:gd name="T4" fmla="*/ 1 w 244"/>
                <a:gd name="T5" fmla="*/ 184 h 208"/>
                <a:gd name="T6" fmla="*/ 0 w 244"/>
                <a:gd name="T7" fmla="*/ 208 h 208"/>
                <a:gd name="T8" fmla="*/ 244 w 244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"/>
                <a:gd name="T16" fmla="*/ 0 h 208"/>
                <a:gd name="T17" fmla="*/ 244 w 244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" h="208">
                  <a:moveTo>
                    <a:pt x="244" y="25"/>
                  </a:moveTo>
                  <a:lnTo>
                    <a:pt x="244" y="0"/>
                  </a:lnTo>
                  <a:lnTo>
                    <a:pt x="1" y="184"/>
                  </a:lnTo>
                  <a:lnTo>
                    <a:pt x="0" y="208"/>
                  </a:lnTo>
                  <a:lnTo>
                    <a:pt x="244" y="25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43" name="Freeform 149"/>
            <p:cNvSpPr>
              <a:spLocks/>
            </p:cNvSpPr>
            <p:nvPr/>
          </p:nvSpPr>
          <p:spPr bwMode="auto">
            <a:xfrm>
              <a:off x="5634" y="3091"/>
              <a:ext cx="243" cy="208"/>
            </a:xfrm>
            <a:custGeom>
              <a:avLst/>
              <a:gdLst>
                <a:gd name="T0" fmla="*/ 242 w 243"/>
                <a:gd name="T1" fmla="*/ 25 h 208"/>
                <a:gd name="T2" fmla="*/ 243 w 243"/>
                <a:gd name="T3" fmla="*/ 0 h 208"/>
                <a:gd name="T4" fmla="*/ 0 w 243"/>
                <a:gd name="T5" fmla="*/ 184 h 208"/>
                <a:gd name="T6" fmla="*/ 0 w 243"/>
                <a:gd name="T7" fmla="*/ 208 h 208"/>
                <a:gd name="T8" fmla="*/ 242 w 243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2" y="25"/>
                  </a:moveTo>
                  <a:lnTo>
                    <a:pt x="243" y="0"/>
                  </a:lnTo>
                  <a:lnTo>
                    <a:pt x="0" y="184"/>
                  </a:lnTo>
                  <a:lnTo>
                    <a:pt x="0" y="208"/>
                  </a:lnTo>
                  <a:lnTo>
                    <a:pt x="242" y="25"/>
                  </a:lnTo>
                  <a:close/>
                </a:path>
              </a:pathLst>
            </a:custGeom>
            <a:solidFill>
              <a:srgbClr val="F6C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44" name="Freeform 150"/>
            <p:cNvSpPr>
              <a:spLocks/>
            </p:cNvSpPr>
            <p:nvPr/>
          </p:nvSpPr>
          <p:spPr bwMode="auto">
            <a:xfrm>
              <a:off x="5634" y="3091"/>
              <a:ext cx="243" cy="208"/>
            </a:xfrm>
            <a:custGeom>
              <a:avLst/>
              <a:gdLst>
                <a:gd name="T0" fmla="*/ 242 w 243"/>
                <a:gd name="T1" fmla="*/ 25 h 208"/>
                <a:gd name="T2" fmla="*/ 243 w 243"/>
                <a:gd name="T3" fmla="*/ 0 h 208"/>
                <a:gd name="T4" fmla="*/ 0 w 243"/>
                <a:gd name="T5" fmla="*/ 184 h 208"/>
                <a:gd name="T6" fmla="*/ 0 w 243"/>
                <a:gd name="T7" fmla="*/ 208 h 208"/>
                <a:gd name="T8" fmla="*/ 242 w 243"/>
                <a:gd name="T9" fmla="*/ 25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2" y="25"/>
                  </a:moveTo>
                  <a:lnTo>
                    <a:pt x="243" y="0"/>
                  </a:lnTo>
                  <a:lnTo>
                    <a:pt x="0" y="184"/>
                  </a:lnTo>
                  <a:lnTo>
                    <a:pt x="0" y="208"/>
                  </a:lnTo>
                  <a:lnTo>
                    <a:pt x="242" y="25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45" name="Freeform 151"/>
            <p:cNvSpPr>
              <a:spLocks/>
            </p:cNvSpPr>
            <p:nvPr/>
          </p:nvSpPr>
          <p:spPr bwMode="auto">
            <a:xfrm>
              <a:off x="5852" y="2675"/>
              <a:ext cx="32" cy="434"/>
            </a:xfrm>
            <a:custGeom>
              <a:avLst/>
              <a:gdLst>
                <a:gd name="T0" fmla="*/ 23 w 32"/>
                <a:gd name="T1" fmla="*/ 417 h 434"/>
                <a:gd name="T2" fmla="*/ 32 w 32"/>
                <a:gd name="T3" fmla="*/ 0 h 434"/>
                <a:gd name="T4" fmla="*/ 9 w 32"/>
                <a:gd name="T5" fmla="*/ 17 h 434"/>
                <a:gd name="T6" fmla="*/ 0 w 32"/>
                <a:gd name="T7" fmla="*/ 434 h 434"/>
                <a:gd name="T8" fmla="*/ 23 w 32"/>
                <a:gd name="T9" fmla="*/ 417 h 4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434"/>
                <a:gd name="T17" fmla="*/ 32 w 32"/>
                <a:gd name="T18" fmla="*/ 434 h 4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434">
                  <a:moveTo>
                    <a:pt x="23" y="417"/>
                  </a:moveTo>
                  <a:lnTo>
                    <a:pt x="32" y="0"/>
                  </a:lnTo>
                  <a:lnTo>
                    <a:pt x="9" y="17"/>
                  </a:lnTo>
                  <a:lnTo>
                    <a:pt x="0" y="434"/>
                  </a:lnTo>
                  <a:lnTo>
                    <a:pt x="23" y="417"/>
                  </a:lnTo>
                  <a:close/>
                </a:path>
              </a:pathLst>
            </a:custGeom>
            <a:solidFill>
              <a:srgbClr val="F6C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46" name="Freeform 152"/>
            <p:cNvSpPr>
              <a:spLocks/>
            </p:cNvSpPr>
            <p:nvPr/>
          </p:nvSpPr>
          <p:spPr bwMode="auto">
            <a:xfrm>
              <a:off x="5852" y="2675"/>
              <a:ext cx="32" cy="434"/>
            </a:xfrm>
            <a:custGeom>
              <a:avLst/>
              <a:gdLst>
                <a:gd name="T0" fmla="*/ 23 w 32"/>
                <a:gd name="T1" fmla="*/ 417 h 434"/>
                <a:gd name="T2" fmla="*/ 32 w 32"/>
                <a:gd name="T3" fmla="*/ 0 h 434"/>
                <a:gd name="T4" fmla="*/ 9 w 32"/>
                <a:gd name="T5" fmla="*/ 17 h 434"/>
                <a:gd name="T6" fmla="*/ 0 w 32"/>
                <a:gd name="T7" fmla="*/ 434 h 434"/>
                <a:gd name="T8" fmla="*/ 23 w 32"/>
                <a:gd name="T9" fmla="*/ 417 h 4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434"/>
                <a:gd name="T17" fmla="*/ 32 w 32"/>
                <a:gd name="T18" fmla="*/ 434 h 4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434">
                  <a:moveTo>
                    <a:pt x="23" y="417"/>
                  </a:moveTo>
                  <a:lnTo>
                    <a:pt x="32" y="0"/>
                  </a:lnTo>
                  <a:lnTo>
                    <a:pt x="9" y="17"/>
                  </a:lnTo>
                  <a:lnTo>
                    <a:pt x="0" y="434"/>
                  </a:lnTo>
                  <a:lnTo>
                    <a:pt x="23" y="417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47" name="Freeform 153"/>
            <p:cNvSpPr>
              <a:spLocks/>
            </p:cNvSpPr>
            <p:nvPr/>
          </p:nvSpPr>
          <p:spPr bwMode="auto">
            <a:xfrm>
              <a:off x="5627" y="2862"/>
              <a:ext cx="33" cy="434"/>
            </a:xfrm>
            <a:custGeom>
              <a:avLst/>
              <a:gdLst>
                <a:gd name="T0" fmla="*/ 23 w 33"/>
                <a:gd name="T1" fmla="*/ 417 h 434"/>
                <a:gd name="T2" fmla="*/ 33 w 33"/>
                <a:gd name="T3" fmla="*/ 0 h 434"/>
                <a:gd name="T4" fmla="*/ 9 w 33"/>
                <a:gd name="T5" fmla="*/ 17 h 434"/>
                <a:gd name="T6" fmla="*/ 0 w 33"/>
                <a:gd name="T7" fmla="*/ 434 h 434"/>
                <a:gd name="T8" fmla="*/ 23 w 33"/>
                <a:gd name="T9" fmla="*/ 417 h 4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434"/>
                <a:gd name="T17" fmla="*/ 33 w 33"/>
                <a:gd name="T18" fmla="*/ 434 h 4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434">
                  <a:moveTo>
                    <a:pt x="23" y="417"/>
                  </a:moveTo>
                  <a:lnTo>
                    <a:pt x="33" y="0"/>
                  </a:lnTo>
                  <a:lnTo>
                    <a:pt x="9" y="17"/>
                  </a:lnTo>
                  <a:lnTo>
                    <a:pt x="0" y="434"/>
                  </a:lnTo>
                  <a:lnTo>
                    <a:pt x="23" y="417"/>
                  </a:lnTo>
                  <a:close/>
                </a:path>
              </a:pathLst>
            </a:custGeom>
            <a:solidFill>
              <a:srgbClr val="8F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48" name="Freeform 154"/>
            <p:cNvSpPr>
              <a:spLocks/>
            </p:cNvSpPr>
            <p:nvPr/>
          </p:nvSpPr>
          <p:spPr bwMode="auto">
            <a:xfrm>
              <a:off x="5627" y="2862"/>
              <a:ext cx="33" cy="434"/>
            </a:xfrm>
            <a:custGeom>
              <a:avLst/>
              <a:gdLst>
                <a:gd name="T0" fmla="*/ 23 w 33"/>
                <a:gd name="T1" fmla="*/ 417 h 434"/>
                <a:gd name="T2" fmla="*/ 33 w 33"/>
                <a:gd name="T3" fmla="*/ 0 h 434"/>
                <a:gd name="T4" fmla="*/ 9 w 33"/>
                <a:gd name="T5" fmla="*/ 17 h 434"/>
                <a:gd name="T6" fmla="*/ 0 w 33"/>
                <a:gd name="T7" fmla="*/ 434 h 434"/>
                <a:gd name="T8" fmla="*/ 23 w 33"/>
                <a:gd name="T9" fmla="*/ 417 h 4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434"/>
                <a:gd name="T17" fmla="*/ 33 w 33"/>
                <a:gd name="T18" fmla="*/ 434 h 4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434">
                  <a:moveTo>
                    <a:pt x="23" y="417"/>
                  </a:moveTo>
                  <a:lnTo>
                    <a:pt x="33" y="0"/>
                  </a:lnTo>
                  <a:lnTo>
                    <a:pt x="9" y="17"/>
                  </a:lnTo>
                  <a:lnTo>
                    <a:pt x="0" y="434"/>
                  </a:lnTo>
                  <a:lnTo>
                    <a:pt x="23" y="417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49" name="Freeform 155"/>
            <p:cNvSpPr>
              <a:spLocks/>
            </p:cNvSpPr>
            <p:nvPr/>
          </p:nvSpPr>
          <p:spPr bwMode="auto">
            <a:xfrm>
              <a:off x="5634" y="2865"/>
              <a:ext cx="32" cy="434"/>
            </a:xfrm>
            <a:custGeom>
              <a:avLst/>
              <a:gdLst>
                <a:gd name="T0" fmla="*/ 23 w 32"/>
                <a:gd name="T1" fmla="*/ 417 h 434"/>
                <a:gd name="T2" fmla="*/ 32 w 32"/>
                <a:gd name="T3" fmla="*/ 0 h 434"/>
                <a:gd name="T4" fmla="*/ 9 w 32"/>
                <a:gd name="T5" fmla="*/ 17 h 434"/>
                <a:gd name="T6" fmla="*/ 0 w 32"/>
                <a:gd name="T7" fmla="*/ 434 h 434"/>
                <a:gd name="T8" fmla="*/ 23 w 32"/>
                <a:gd name="T9" fmla="*/ 417 h 4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434"/>
                <a:gd name="T17" fmla="*/ 32 w 32"/>
                <a:gd name="T18" fmla="*/ 434 h 4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434">
                  <a:moveTo>
                    <a:pt x="23" y="417"/>
                  </a:moveTo>
                  <a:lnTo>
                    <a:pt x="32" y="0"/>
                  </a:lnTo>
                  <a:lnTo>
                    <a:pt x="9" y="17"/>
                  </a:lnTo>
                  <a:lnTo>
                    <a:pt x="0" y="434"/>
                  </a:lnTo>
                  <a:lnTo>
                    <a:pt x="23" y="417"/>
                  </a:lnTo>
                  <a:close/>
                </a:path>
              </a:pathLst>
            </a:custGeom>
            <a:solidFill>
              <a:srgbClr val="F6C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50" name="Freeform 156"/>
            <p:cNvSpPr>
              <a:spLocks/>
            </p:cNvSpPr>
            <p:nvPr/>
          </p:nvSpPr>
          <p:spPr bwMode="auto">
            <a:xfrm>
              <a:off x="5634" y="2865"/>
              <a:ext cx="32" cy="434"/>
            </a:xfrm>
            <a:custGeom>
              <a:avLst/>
              <a:gdLst>
                <a:gd name="T0" fmla="*/ 23 w 32"/>
                <a:gd name="T1" fmla="*/ 417 h 434"/>
                <a:gd name="T2" fmla="*/ 32 w 32"/>
                <a:gd name="T3" fmla="*/ 0 h 434"/>
                <a:gd name="T4" fmla="*/ 9 w 32"/>
                <a:gd name="T5" fmla="*/ 17 h 434"/>
                <a:gd name="T6" fmla="*/ 0 w 32"/>
                <a:gd name="T7" fmla="*/ 434 h 434"/>
                <a:gd name="T8" fmla="*/ 23 w 32"/>
                <a:gd name="T9" fmla="*/ 417 h 4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434"/>
                <a:gd name="T17" fmla="*/ 32 w 32"/>
                <a:gd name="T18" fmla="*/ 434 h 4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434">
                  <a:moveTo>
                    <a:pt x="23" y="417"/>
                  </a:moveTo>
                  <a:lnTo>
                    <a:pt x="32" y="0"/>
                  </a:lnTo>
                  <a:lnTo>
                    <a:pt x="9" y="17"/>
                  </a:lnTo>
                  <a:lnTo>
                    <a:pt x="0" y="434"/>
                  </a:lnTo>
                  <a:lnTo>
                    <a:pt x="23" y="417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51" name="Freeform 157"/>
            <p:cNvSpPr>
              <a:spLocks/>
            </p:cNvSpPr>
            <p:nvPr/>
          </p:nvSpPr>
          <p:spPr bwMode="auto">
            <a:xfrm>
              <a:off x="5643" y="2680"/>
              <a:ext cx="243" cy="208"/>
            </a:xfrm>
            <a:custGeom>
              <a:avLst/>
              <a:gdLst>
                <a:gd name="T0" fmla="*/ 243 w 243"/>
                <a:gd name="T1" fmla="*/ 24 h 208"/>
                <a:gd name="T2" fmla="*/ 243 w 243"/>
                <a:gd name="T3" fmla="*/ 0 h 208"/>
                <a:gd name="T4" fmla="*/ 1 w 243"/>
                <a:gd name="T5" fmla="*/ 184 h 208"/>
                <a:gd name="T6" fmla="*/ 0 w 243"/>
                <a:gd name="T7" fmla="*/ 208 h 208"/>
                <a:gd name="T8" fmla="*/ 243 w 243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3" y="24"/>
                  </a:moveTo>
                  <a:lnTo>
                    <a:pt x="243" y="0"/>
                  </a:lnTo>
                  <a:lnTo>
                    <a:pt x="1" y="184"/>
                  </a:lnTo>
                  <a:lnTo>
                    <a:pt x="0" y="208"/>
                  </a:lnTo>
                  <a:lnTo>
                    <a:pt x="243" y="24"/>
                  </a:lnTo>
                  <a:close/>
                </a:path>
              </a:pathLst>
            </a:custGeom>
            <a:solidFill>
              <a:srgbClr val="F6C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52" name="Freeform 158"/>
            <p:cNvSpPr>
              <a:spLocks/>
            </p:cNvSpPr>
            <p:nvPr/>
          </p:nvSpPr>
          <p:spPr bwMode="auto">
            <a:xfrm>
              <a:off x="5643" y="2680"/>
              <a:ext cx="243" cy="208"/>
            </a:xfrm>
            <a:custGeom>
              <a:avLst/>
              <a:gdLst>
                <a:gd name="T0" fmla="*/ 243 w 243"/>
                <a:gd name="T1" fmla="*/ 24 h 208"/>
                <a:gd name="T2" fmla="*/ 243 w 243"/>
                <a:gd name="T3" fmla="*/ 0 h 208"/>
                <a:gd name="T4" fmla="*/ 1 w 243"/>
                <a:gd name="T5" fmla="*/ 184 h 208"/>
                <a:gd name="T6" fmla="*/ 0 w 243"/>
                <a:gd name="T7" fmla="*/ 208 h 208"/>
                <a:gd name="T8" fmla="*/ 243 w 243"/>
                <a:gd name="T9" fmla="*/ 24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208"/>
                <a:gd name="T17" fmla="*/ 243 w 243"/>
                <a:gd name="T18" fmla="*/ 208 h 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208">
                  <a:moveTo>
                    <a:pt x="243" y="24"/>
                  </a:moveTo>
                  <a:lnTo>
                    <a:pt x="243" y="0"/>
                  </a:lnTo>
                  <a:lnTo>
                    <a:pt x="1" y="184"/>
                  </a:lnTo>
                  <a:lnTo>
                    <a:pt x="0" y="208"/>
                  </a:lnTo>
                  <a:lnTo>
                    <a:pt x="243" y="2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53" name="Freeform 159"/>
            <p:cNvSpPr>
              <a:spLocks/>
            </p:cNvSpPr>
            <p:nvPr/>
          </p:nvSpPr>
          <p:spPr bwMode="auto">
            <a:xfrm>
              <a:off x="5413" y="2858"/>
              <a:ext cx="18" cy="36"/>
            </a:xfrm>
            <a:custGeom>
              <a:avLst/>
              <a:gdLst>
                <a:gd name="T0" fmla="*/ 0 w 18"/>
                <a:gd name="T1" fmla="*/ 0 h 36"/>
                <a:gd name="T2" fmla="*/ 0 w 18"/>
                <a:gd name="T3" fmla="*/ 27 h 36"/>
                <a:gd name="T4" fmla="*/ 18 w 18"/>
                <a:gd name="T5" fmla="*/ 36 h 36"/>
                <a:gd name="T6" fmla="*/ 18 w 18"/>
                <a:gd name="T7" fmla="*/ 9 h 36"/>
                <a:gd name="T8" fmla="*/ 0 w 18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36"/>
                <a:gd name="T17" fmla="*/ 18 w 18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36">
                  <a:moveTo>
                    <a:pt x="0" y="0"/>
                  </a:moveTo>
                  <a:lnTo>
                    <a:pt x="0" y="27"/>
                  </a:lnTo>
                  <a:lnTo>
                    <a:pt x="18" y="36"/>
                  </a:lnTo>
                  <a:lnTo>
                    <a:pt x="1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54" name="Freeform 160"/>
            <p:cNvSpPr>
              <a:spLocks/>
            </p:cNvSpPr>
            <p:nvPr/>
          </p:nvSpPr>
          <p:spPr bwMode="auto">
            <a:xfrm>
              <a:off x="5404" y="2835"/>
              <a:ext cx="41" cy="32"/>
            </a:xfrm>
            <a:custGeom>
              <a:avLst/>
              <a:gdLst>
                <a:gd name="T0" fmla="*/ 19 w 41"/>
                <a:gd name="T1" fmla="*/ 0 h 32"/>
                <a:gd name="T2" fmla="*/ 41 w 41"/>
                <a:gd name="T3" fmla="*/ 32 h 32"/>
                <a:gd name="T4" fmla="*/ 0 w 41"/>
                <a:gd name="T5" fmla="*/ 9 h 32"/>
                <a:gd name="T6" fmla="*/ 19 w 4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"/>
                <a:gd name="T13" fmla="*/ 0 h 32"/>
                <a:gd name="T14" fmla="*/ 41 w 41"/>
                <a:gd name="T15" fmla="*/ 32 h 3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" h="32">
                  <a:moveTo>
                    <a:pt x="19" y="0"/>
                  </a:moveTo>
                  <a:lnTo>
                    <a:pt x="41" y="32"/>
                  </a:lnTo>
                  <a:lnTo>
                    <a:pt x="0" y="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1A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55" name="Freeform 161"/>
            <p:cNvSpPr>
              <a:spLocks/>
            </p:cNvSpPr>
            <p:nvPr/>
          </p:nvSpPr>
          <p:spPr bwMode="auto">
            <a:xfrm>
              <a:off x="5687" y="3153"/>
              <a:ext cx="27" cy="50"/>
            </a:xfrm>
            <a:custGeom>
              <a:avLst/>
              <a:gdLst>
                <a:gd name="T0" fmla="*/ 0 w 27"/>
                <a:gd name="T1" fmla="*/ 14 h 50"/>
                <a:gd name="T2" fmla="*/ 0 w 27"/>
                <a:gd name="T3" fmla="*/ 50 h 50"/>
                <a:gd name="T4" fmla="*/ 27 w 27"/>
                <a:gd name="T5" fmla="*/ 37 h 50"/>
                <a:gd name="T6" fmla="*/ 27 w 27"/>
                <a:gd name="T7" fmla="*/ 0 h 50"/>
                <a:gd name="T8" fmla="*/ 0 w 27"/>
                <a:gd name="T9" fmla="*/ 1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50"/>
                <a:gd name="T17" fmla="*/ 27 w 27"/>
                <a:gd name="T18" fmla="*/ 50 h 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50">
                  <a:moveTo>
                    <a:pt x="0" y="14"/>
                  </a:moveTo>
                  <a:lnTo>
                    <a:pt x="0" y="50"/>
                  </a:lnTo>
                  <a:lnTo>
                    <a:pt x="27" y="37"/>
                  </a:lnTo>
                  <a:lnTo>
                    <a:pt x="27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1A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56" name="Freeform 162"/>
            <p:cNvSpPr>
              <a:spLocks/>
            </p:cNvSpPr>
            <p:nvPr/>
          </p:nvSpPr>
          <p:spPr bwMode="auto">
            <a:xfrm>
              <a:off x="5673" y="3118"/>
              <a:ext cx="54" cy="49"/>
            </a:xfrm>
            <a:custGeom>
              <a:avLst/>
              <a:gdLst>
                <a:gd name="T0" fmla="*/ 28 w 54"/>
                <a:gd name="T1" fmla="*/ 0 h 49"/>
                <a:gd name="T2" fmla="*/ 0 w 54"/>
                <a:gd name="T3" fmla="*/ 49 h 49"/>
                <a:gd name="T4" fmla="*/ 54 w 54"/>
                <a:gd name="T5" fmla="*/ 22 h 49"/>
                <a:gd name="T6" fmla="*/ 28 w 54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4"/>
                <a:gd name="T13" fmla="*/ 0 h 49"/>
                <a:gd name="T14" fmla="*/ 54 w 54"/>
                <a:gd name="T15" fmla="*/ 49 h 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4" h="49">
                  <a:moveTo>
                    <a:pt x="28" y="0"/>
                  </a:moveTo>
                  <a:lnTo>
                    <a:pt x="0" y="49"/>
                  </a:lnTo>
                  <a:lnTo>
                    <a:pt x="54" y="2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1A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57" name="Freeform 163"/>
            <p:cNvSpPr>
              <a:spLocks/>
            </p:cNvSpPr>
            <p:nvPr/>
          </p:nvSpPr>
          <p:spPr bwMode="auto">
            <a:xfrm>
              <a:off x="5530" y="2893"/>
              <a:ext cx="38" cy="88"/>
            </a:xfrm>
            <a:custGeom>
              <a:avLst/>
              <a:gdLst>
                <a:gd name="T0" fmla="*/ 14 w 38"/>
                <a:gd name="T1" fmla="*/ 21 h 88"/>
                <a:gd name="T2" fmla="*/ 11 w 38"/>
                <a:gd name="T3" fmla="*/ 18 h 88"/>
                <a:gd name="T4" fmla="*/ 9 w 38"/>
                <a:gd name="T5" fmla="*/ 14 h 88"/>
                <a:gd name="T6" fmla="*/ 7 w 38"/>
                <a:gd name="T7" fmla="*/ 10 h 88"/>
                <a:gd name="T8" fmla="*/ 11 w 38"/>
                <a:gd name="T9" fmla="*/ 8 h 88"/>
                <a:gd name="T10" fmla="*/ 17 w 38"/>
                <a:gd name="T11" fmla="*/ 9 h 88"/>
                <a:gd name="T12" fmla="*/ 26 w 38"/>
                <a:gd name="T13" fmla="*/ 15 h 88"/>
                <a:gd name="T14" fmla="*/ 30 w 38"/>
                <a:gd name="T15" fmla="*/ 22 h 88"/>
                <a:gd name="T16" fmla="*/ 33 w 38"/>
                <a:gd name="T17" fmla="*/ 27 h 88"/>
                <a:gd name="T18" fmla="*/ 30 w 38"/>
                <a:gd name="T19" fmla="*/ 32 h 88"/>
                <a:gd name="T20" fmla="*/ 25 w 38"/>
                <a:gd name="T21" fmla="*/ 31 h 88"/>
                <a:gd name="T22" fmla="*/ 17 w 38"/>
                <a:gd name="T23" fmla="*/ 36 h 88"/>
                <a:gd name="T24" fmla="*/ 13 w 38"/>
                <a:gd name="T25" fmla="*/ 38 h 88"/>
                <a:gd name="T26" fmla="*/ 11 w 38"/>
                <a:gd name="T27" fmla="*/ 45 h 88"/>
                <a:gd name="T28" fmla="*/ 14 w 38"/>
                <a:gd name="T29" fmla="*/ 58 h 88"/>
                <a:gd name="T30" fmla="*/ 15 w 38"/>
                <a:gd name="T31" fmla="*/ 68 h 88"/>
                <a:gd name="T32" fmla="*/ 17 w 38"/>
                <a:gd name="T33" fmla="*/ 72 h 88"/>
                <a:gd name="T34" fmla="*/ 19 w 38"/>
                <a:gd name="T35" fmla="*/ 76 h 88"/>
                <a:gd name="T36" fmla="*/ 15 w 38"/>
                <a:gd name="T37" fmla="*/ 78 h 88"/>
                <a:gd name="T38" fmla="*/ 11 w 38"/>
                <a:gd name="T39" fmla="*/ 80 h 88"/>
                <a:gd name="T40" fmla="*/ 9 w 38"/>
                <a:gd name="T41" fmla="*/ 77 h 88"/>
                <a:gd name="T42" fmla="*/ 7 w 38"/>
                <a:gd name="T43" fmla="*/ 72 h 88"/>
                <a:gd name="T44" fmla="*/ 5 w 38"/>
                <a:gd name="T45" fmla="*/ 69 h 88"/>
                <a:gd name="T46" fmla="*/ 4 w 38"/>
                <a:gd name="T47" fmla="*/ 59 h 88"/>
                <a:gd name="T48" fmla="*/ 1 w 38"/>
                <a:gd name="T49" fmla="*/ 55 h 88"/>
                <a:gd name="T50" fmla="*/ 0 w 38"/>
                <a:gd name="T51" fmla="*/ 61 h 88"/>
                <a:gd name="T52" fmla="*/ 0 w 38"/>
                <a:gd name="T53" fmla="*/ 71 h 88"/>
                <a:gd name="T54" fmla="*/ 5 w 38"/>
                <a:gd name="T55" fmla="*/ 79 h 88"/>
                <a:gd name="T56" fmla="*/ 7 w 38"/>
                <a:gd name="T57" fmla="*/ 82 h 88"/>
                <a:gd name="T58" fmla="*/ 14 w 38"/>
                <a:gd name="T59" fmla="*/ 85 h 88"/>
                <a:gd name="T60" fmla="*/ 16 w 38"/>
                <a:gd name="T61" fmla="*/ 88 h 88"/>
                <a:gd name="T62" fmla="*/ 19 w 38"/>
                <a:gd name="T63" fmla="*/ 86 h 88"/>
                <a:gd name="T64" fmla="*/ 24 w 38"/>
                <a:gd name="T65" fmla="*/ 84 h 88"/>
                <a:gd name="T66" fmla="*/ 25 w 38"/>
                <a:gd name="T67" fmla="*/ 78 h 88"/>
                <a:gd name="T68" fmla="*/ 23 w 38"/>
                <a:gd name="T69" fmla="*/ 74 h 88"/>
                <a:gd name="T70" fmla="*/ 25 w 38"/>
                <a:gd name="T71" fmla="*/ 68 h 88"/>
                <a:gd name="T72" fmla="*/ 18 w 38"/>
                <a:gd name="T73" fmla="*/ 56 h 88"/>
                <a:gd name="T74" fmla="*/ 16 w 38"/>
                <a:gd name="T75" fmla="*/ 52 h 88"/>
                <a:gd name="T76" fmla="*/ 17 w 38"/>
                <a:gd name="T77" fmla="*/ 46 h 88"/>
                <a:gd name="T78" fmla="*/ 15 w 38"/>
                <a:gd name="T79" fmla="*/ 42 h 88"/>
                <a:gd name="T80" fmla="*/ 19 w 38"/>
                <a:gd name="T81" fmla="*/ 40 h 88"/>
                <a:gd name="T82" fmla="*/ 23 w 38"/>
                <a:gd name="T83" fmla="*/ 38 h 88"/>
                <a:gd name="T84" fmla="*/ 33 w 38"/>
                <a:gd name="T85" fmla="*/ 37 h 88"/>
                <a:gd name="T86" fmla="*/ 37 w 38"/>
                <a:gd name="T87" fmla="*/ 35 h 88"/>
                <a:gd name="T88" fmla="*/ 35 w 38"/>
                <a:gd name="T89" fmla="*/ 30 h 88"/>
                <a:gd name="T90" fmla="*/ 38 w 38"/>
                <a:gd name="T91" fmla="*/ 28 h 88"/>
                <a:gd name="T92" fmla="*/ 36 w 38"/>
                <a:gd name="T93" fmla="*/ 25 h 88"/>
                <a:gd name="T94" fmla="*/ 34 w 38"/>
                <a:gd name="T95" fmla="*/ 20 h 88"/>
                <a:gd name="T96" fmla="*/ 32 w 38"/>
                <a:gd name="T97" fmla="*/ 17 h 88"/>
                <a:gd name="T98" fmla="*/ 22 w 38"/>
                <a:gd name="T99" fmla="*/ 7 h 88"/>
                <a:gd name="T100" fmla="*/ 19 w 38"/>
                <a:gd name="T101" fmla="*/ 4 h 88"/>
                <a:gd name="T102" fmla="*/ 13 w 38"/>
                <a:gd name="T103" fmla="*/ 1 h 88"/>
                <a:gd name="T104" fmla="*/ 7 w 38"/>
                <a:gd name="T105" fmla="*/ 0 h 88"/>
                <a:gd name="T106" fmla="*/ 5 w 38"/>
                <a:gd name="T107" fmla="*/ 6 h 88"/>
                <a:gd name="T108" fmla="*/ 1 w 38"/>
                <a:gd name="T109" fmla="*/ 8 h 88"/>
                <a:gd name="T110" fmla="*/ 4 w 38"/>
                <a:gd name="T111" fmla="*/ 12 h 88"/>
                <a:gd name="T112" fmla="*/ 1 w 38"/>
                <a:gd name="T113" fmla="*/ 19 h 88"/>
                <a:gd name="T114" fmla="*/ 4 w 38"/>
                <a:gd name="T115" fmla="*/ 22 h 88"/>
                <a:gd name="T116" fmla="*/ 10 w 38"/>
                <a:gd name="T117" fmla="*/ 25 h 88"/>
                <a:gd name="T118" fmla="*/ 14 w 38"/>
                <a:gd name="T119" fmla="*/ 21 h 8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8"/>
                <a:gd name="T181" fmla="*/ 0 h 88"/>
                <a:gd name="T182" fmla="*/ 38 w 38"/>
                <a:gd name="T183" fmla="*/ 88 h 8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8" h="88">
                  <a:moveTo>
                    <a:pt x="14" y="21"/>
                  </a:moveTo>
                  <a:lnTo>
                    <a:pt x="11" y="18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11" y="8"/>
                  </a:lnTo>
                  <a:lnTo>
                    <a:pt x="17" y="9"/>
                  </a:lnTo>
                  <a:lnTo>
                    <a:pt x="26" y="15"/>
                  </a:lnTo>
                  <a:lnTo>
                    <a:pt x="30" y="22"/>
                  </a:lnTo>
                  <a:lnTo>
                    <a:pt x="33" y="27"/>
                  </a:lnTo>
                  <a:lnTo>
                    <a:pt x="30" y="32"/>
                  </a:lnTo>
                  <a:lnTo>
                    <a:pt x="25" y="31"/>
                  </a:lnTo>
                  <a:lnTo>
                    <a:pt x="17" y="36"/>
                  </a:lnTo>
                  <a:lnTo>
                    <a:pt x="13" y="38"/>
                  </a:lnTo>
                  <a:lnTo>
                    <a:pt x="11" y="45"/>
                  </a:lnTo>
                  <a:lnTo>
                    <a:pt x="14" y="58"/>
                  </a:lnTo>
                  <a:lnTo>
                    <a:pt x="15" y="68"/>
                  </a:lnTo>
                  <a:lnTo>
                    <a:pt x="17" y="72"/>
                  </a:lnTo>
                  <a:lnTo>
                    <a:pt x="19" y="76"/>
                  </a:lnTo>
                  <a:lnTo>
                    <a:pt x="15" y="78"/>
                  </a:lnTo>
                  <a:lnTo>
                    <a:pt x="11" y="80"/>
                  </a:lnTo>
                  <a:lnTo>
                    <a:pt x="9" y="77"/>
                  </a:lnTo>
                  <a:lnTo>
                    <a:pt x="7" y="72"/>
                  </a:lnTo>
                  <a:lnTo>
                    <a:pt x="5" y="69"/>
                  </a:lnTo>
                  <a:lnTo>
                    <a:pt x="4" y="59"/>
                  </a:lnTo>
                  <a:lnTo>
                    <a:pt x="1" y="55"/>
                  </a:lnTo>
                  <a:lnTo>
                    <a:pt x="0" y="61"/>
                  </a:lnTo>
                  <a:lnTo>
                    <a:pt x="0" y="71"/>
                  </a:lnTo>
                  <a:lnTo>
                    <a:pt x="5" y="79"/>
                  </a:lnTo>
                  <a:lnTo>
                    <a:pt x="7" y="82"/>
                  </a:lnTo>
                  <a:lnTo>
                    <a:pt x="14" y="85"/>
                  </a:lnTo>
                  <a:lnTo>
                    <a:pt x="16" y="88"/>
                  </a:lnTo>
                  <a:lnTo>
                    <a:pt x="19" y="86"/>
                  </a:lnTo>
                  <a:lnTo>
                    <a:pt x="24" y="84"/>
                  </a:lnTo>
                  <a:lnTo>
                    <a:pt x="25" y="78"/>
                  </a:lnTo>
                  <a:lnTo>
                    <a:pt x="23" y="74"/>
                  </a:lnTo>
                  <a:lnTo>
                    <a:pt x="25" y="68"/>
                  </a:lnTo>
                  <a:lnTo>
                    <a:pt x="18" y="56"/>
                  </a:lnTo>
                  <a:lnTo>
                    <a:pt x="16" y="52"/>
                  </a:lnTo>
                  <a:lnTo>
                    <a:pt x="17" y="46"/>
                  </a:lnTo>
                  <a:lnTo>
                    <a:pt x="15" y="42"/>
                  </a:lnTo>
                  <a:lnTo>
                    <a:pt x="19" y="40"/>
                  </a:lnTo>
                  <a:lnTo>
                    <a:pt x="23" y="38"/>
                  </a:lnTo>
                  <a:lnTo>
                    <a:pt x="33" y="37"/>
                  </a:lnTo>
                  <a:lnTo>
                    <a:pt x="37" y="35"/>
                  </a:lnTo>
                  <a:lnTo>
                    <a:pt x="35" y="30"/>
                  </a:lnTo>
                  <a:lnTo>
                    <a:pt x="38" y="28"/>
                  </a:lnTo>
                  <a:lnTo>
                    <a:pt x="36" y="25"/>
                  </a:lnTo>
                  <a:lnTo>
                    <a:pt x="34" y="20"/>
                  </a:lnTo>
                  <a:lnTo>
                    <a:pt x="32" y="17"/>
                  </a:lnTo>
                  <a:lnTo>
                    <a:pt x="22" y="7"/>
                  </a:lnTo>
                  <a:lnTo>
                    <a:pt x="19" y="4"/>
                  </a:lnTo>
                  <a:lnTo>
                    <a:pt x="13" y="1"/>
                  </a:lnTo>
                  <a:lnTo>
                    <a:pt x="7" y="0"/>
                  </a:lnTo>
                  <a:lnTo>
                    <a:pt x="5" y="6"/>
                  </a:lnTo>
                  <a:lnTo>
                    <a:pt x="1" y="8"/>
                  </a:lnTo>
                  <a:lnTo>
                    <a:pt x="4" y="12"/>
                  </a:lnTo>
                  <a:lnTo>
                    <a:pt x="1" y="19"/>
                  </a:lnTo>
                  <a:lnTo>
                    <a:pt x="4" y="22"/>
                  </a:lnTo>
                  <a:lnTo>
                    <a:pt x="10" y="25"/>
                  </a:lnTo>
                  <a:lnTo>
                    <a:pt x="14" y="21"/>
                  </a:lnTo>
                  <a:close/>
                </a:path>
              </a:pathLst>
            </a:custGeom>
            <a:solidFill>
              <a:srgbClr val="1A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58" name="Freeform 164"/>
            <p:cNvSpPr>
              <a:spLocks/>
            </p:cNvSpPr>
            <p:nvPr/>
          </p:nvSpPr>
          <p:spPr bwMode="auto">
            <a:xfrm>
              <a:off x="5529" y="2934"/>
              <a:ext cx="37" cy="10"/>
            </a:xfrm>
            <a:custGeom>
              <a:avLst/>
              <a:gdLst>
                <a:gd name="T0" fmla="*/ 0 w 37"/>
                <a:gd name="T1" fmla="*/ 0 h 10"/>
                <a:gd name="T2" fmla="*/ 35 w 37"/>
                <a:gd name="T3" fmla="*/ 6 h 10"/>
                <a:gd name="T4" fmla="*/ 37 w 37"/>
                <a:gd name="T5" fmla="*/ 10 h 10"/>
                <a:gd name="T6" fmla="*/ 0 w 37"/>
                <a:gd name="T7" fmla="*/ 10 h 10"/>
                <a:gd name="T8" fmla="*/ 0 w 3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"/>
                <a:gd name="T16" fmla="*/ 0 h 10"/>
                <a:gd name="T17" fmla="*/ 37 w 37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" h="10">
                  <a:moveTo>
                    <a:pt x="0" y="0"/>
                  </a:moveTo>
                  <a:lnTo>
                    <a:pt x="35" y="6"/>
                  </a:lnTo>
                  <a:lnTo>
                    <a:pt x="37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59" name="Freeform 165"/>
            <p:cNvSpPr>
              <a:spLocks/>
            </p:cNvSpPr>
            <p:nvPr/>
          </p:nvSpPr>
          <p:spPr bwMode="auto">
            <a:xfrm>
              <a:off x="5533" y="2920"/>
              <a:ext cx="32" cy="42"/>
            </a:xfrm>
            <a:custGeom>
              <a:avLst/>
              <a:gdLst>
                <a:gd name="T0" fmla="*/ 3 w 32"/>
                <a:gd name="T1" fmla="*/ 0 h 42"/>
                <a:gd name="T2" fmla="*/ 32 w 32"/>
                <a:gd name="T3" fmla="*/ 40 h 42"/>
                <a:gd name="T4" fmla="*/ 27 w 32"/>
                <a:gd name="T5" fmla="*/ 42 h 42"/>
                <a:gd name="T6" fmla="*/ 0 w 32"/>
                <a:gd name="T7" fmla="*/ 2 h 42"/>
                <a:gd name="T8" fmla="*/ 3 w 32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42"/>
                <a:gd name="T17" fmla="*/ 32 w 32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42">
                  <a:moveTo>
                    <a:pt x="3" y="0"/>
                  </a:moveTo>
                  <a:lnTo>
                    <a:pt x="32" y="40"/>
                  </a:lnTo>
                  <a:lnTo>
                    <a:pt x="27" y="42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1A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60" name="Freeform 166"/>
            <p:cNvSpPr>
              <a:spLocks/>
            </p:cNvSpPr>
            <p:nvPr/>
          </p:nvSpPr>
          <p:spPr bwMode="auto">
            <a:xfrm>
              <a:off x="5763" y="2774"/>
              <a:ext cx="78" cy="159"/>
            </a:xfrm>
            <a:custGeom>
              <a:avLst/>
              <a:gdLst>
                <a:gd name="T0" fmla="*/ 0 w 78"/>
                <a:gd name="T1" fmla="*/ 159 h 159"/>
                <a:gd name="T2" fmla="*/ 2 w 78"/>
                <a:gd name="T3" fmla="*/ 59 h 159"/>
                <a:gd name="T4" fmla="*/ 75 w 78"/>
                <a:gd name="T5" fmla="*/ 0 h 159"/>
                <a:gd name="T6" fmla="*/ 78 w 78"/>
                <a:gd name="T7" fmla="*/ 104 h 159"/>
                <a:gd name="T8" fmla="*/ 0 w 78"/>
                <a:gd name="T9" fmla="*/ 159 h 159"/>
                <a:gd name="T10" fmla="*/ 6 w 78"/>
                <a:gd name="T11" fmla="*/ 148 h 159"/>
                <a:gd name="T12" fmla="*/ 70 w 78"/>
                <a:gd name="T13" fmla="*/ 99 h 159"/>
                <a:gd name="T14" fmla="*/ 69 w 78"/>
                <a:gd name="T15" fmla="*/ 12 h 159"/>
                <a:gd name="T16" fmla="*/ 10 w 78"/>
                <a:gd name="T17" fmla="*/ 64 h 159"/>
                <a:gd name="T18" fmla="*/ 6 w 78"/>
                <a:gd name="T19" fmla="*/ 148 h 159"/>
                <a:gd name="T20" fmla="*/ 0 w 78"/>
                <a:gd name="T21" fmla="*/ 159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8"/>
                <a:gd name="T34" fmla="*/ 0 h 159"/>
                <a:gd name="T35" fmla="*/ 78 w 78"/>
                <a:gd name="T36" fmla="*/ 159 h 15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8" h="159">
                  <a:moveTo>
                    <a:pt x="0" y="159"/>
                  </a:moveTo>
                  <a:lnTo>
                    <a:pt x="2" y="59"/>
                  </a:lnTo>
                  <a:lnTo>
                    <a:pt x="75" y="0"/>
                  </a:lnTo>
                  <a:lnTo>
                    <a:pt x="78" y="104"/>
                  </a:lnTo>
                  <a:lnTo>
                    <a:pt x="0" y="159"/>
                  </a:lnTo>
                  <a:lnTo>
                    <a:pt x="6" y="148"/>
                  </a:lnTo>
                  <a:lnTo>
                    <a:pt x="70" y="99"/>
                  </a:lnTo>
                  <a:lnTo>
                    <a:pt x="69" y="12"/>
                  </a:lnTo>
                  <a:lnTo>
                    <a:pt x="10" y="64"/>
                  </a:lnTo>
                  <a:lnTo>
                    <a:pt x="6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1A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61" name="Freeform 167"/>
            <p:cNvSpPr>
              <a:spLocks/>
            </p:cNvSpPr>
            <p:nvPr/>
          </p:nvSpPr>
          <p:spPr bwMode="auto">
            <a:xfrm>
              <a:off x="5763" y="2774"/>
              <a:ext cx="78" cy="159"/>
            </a:xfrm>
            <a:custGeom>
              <a:avLst/>
              <a:gdLst>
                <a:gd name="T0" fmla="*/ 0 w 78"/>
                <a:gd name="T1" fmla="*/ 159 h 159"/>
                <a:gd name="T2" fmla="*/ 2 w 78"/>
                <a:gd name="T3" fmla="*/ 59 h 159"/>
                <a:gd name="T4" fmla="*/ 75 w 78"/>
                <a:gd name="T5" fmla="*/ 0 h 159"/>
                <a:gd name="T6" fmla="*/ 78 w 78"/>
                <a:gd name="T7" fmla="*/ 104 h 159"/>
                <a:gd name="T8" fmla="*/ 0 w 78"/>
                <a:gd name="T9" fmla="*/ 159 h 159"/>
                <a:gd name="T10" fmla="*/ 6 w 78"/>
                <a:gd name="T11" fmla="*/ 148 h 159"/>
                <a:gd name="T12" fmla="*/ 70 w 78"/>
                <a:gd name="T13" fmla="*/ 99 h 159"/>
                <a:gd name="T14" fmla="*/ 69 w 78"/>
                <a:gd name="T15" fmla="*/ 12 h 159"/>
                <a:gd name="T16" fmla="*/ 10 w 78"/>
                <a:gd name="T17" fmla="*/ 64 h 159"/>
                <a:gd name="T18" fmla="*/ 6 w 78"/>
                <a:gd name="T19" fmla="*/ 148 h 159"/>
                <a:gd name="T20" fmla="*/ 0 w 78"/>
                <a:gd name="T21" fmla="*/ 159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8"/>
                <a:gd name="T34" fmla="*/ 0 h 159"/>
                <a:gd name="T35" fmla="*/ 78 w 78"/>
                <a:gd name="T36" fmla="*/ 159 h 15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8" h="159">
                  <a:moveTo>
                    <a:pt x="0" y="159"/>
                  </a:moveTo>
                  <a:lnTo>
                    <a:pt x="2" y="59"/>
                  </a:lnTo>
                  <a:lnTo>
                    <a:pt x="75" y="0"/>
                  </a:lnTo>
                  <a:lnTo>
                    <a:pt x="78" y="104"/>
                  </a:lnTo>
                  <a:lnTo>
                    <a:pt x="0" y="159"/>
                  </a:lnTo>
                  <a:lnTo>
                    <a:pt x="6" y="148"/>
                  </a:lnTo>
                  <a:lnTo>
                    <a:pt x="70" y="99"/>
                  </a:lnTo>
                  <a:lnTo>
                    <a:pt x="69" y="12"/>
                  </a:lnTo>
                  <a:lnTo>
                    <a:pt x="10" y="64"/>
                  </a:lnTo>
                  <a:lnTo>
                    <a:pt x="6" y="148"/>
                  </a:lnTo>
                  <a:lnTo>
                    <a:pt x="0" y="159"/>
                  </a:lnTo>
                </a:path>
              </a:pathLst>
            </a:custGeom>
            <a:noFill/>
            <a:ln w="0">
              <a:solidFill>
                <a:srgbClr val="272E3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62" name="Freeform 168"/>
            <p:cNvSpPr>
              <a:spLocks/>
            </p:cNvSpPr>
            <p:nvPr/>
          </p:nvSpPr>
          <p:spPr bwMode="auto">
            <a:xfrm>
              <a:off x="5774" y="2819"/>
              <a:ext cx="43" cy="39"/>
            </a:xfrm>
            <a:custGeom>
              <a:avLst/>
              <a:gdLst>
                <a:gd name="T0" fmla="*/ 0 w 43"/>
                <a:gd name="T1" fmla="*/ 25 h 39"/>
                <a:gd name="T2" fmla="*/ 35 w 43"/>
                <a:gd name="T3" fmla="*/ 0 h 39"/>
                <a:gd name="T4" fmla="*/ 43 w 43"/>
                <a:gd name="T5" fmla="*/ 14 h 39"/>
                <a:gd name="T6" fmla="*/ 43 w 43"/>
                <a:gd name="T7" fmla="*/ 24 h 39"/>
                <a:gd name="T8" fmla="*/ 34 w 43"/>
                <a:gd name="T9" fmla="*/ 30 h 39"/>
                <a:gd name="T10" fmla="*/ 30 w 43"/>
                <a:gd name="T11" fmla="*/ 37 h 39"/>
                <a:gd name="T12" fmla="*/ 27 w 43"/>
                <a:gd name="T13" fmla="*/ 35 h 39"/>
                <a:gd name="T14" fmla="*/ 20 w 43"/>
                <a:gd name="T15" fmla="*/ 36 h 39"/>
                <a:gd name="T16" fmla="*/ 14 w 43"/>
                <a:gd name="T17" fmla="*/ 39 h 39"/>
                <a:gd name="T18" fmla="*/ 10 w 43"/>
                <a:gd name="T19" fmla="*/ 36 h 39"/>
                <a:gd name="T20" fmla="*/ 2 w 43"/>
                <a:gd name="T21" fmla="*/ 31 h 39"/>
                <a:gd name="T22" fmla="*/ 0 w 43"/>
                <a:gd name="T23" fmla="*/ 25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3"/>
                <a:gd name="T37" fmla="*/ 0 h 39"/>
                <a:gd name="T38" fmla="*/ 43 w 43"/>
                <a:gd name="T39" fmla="*/ 39 h 3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3" h="39">
                  <a:moveTo>
                    <a:pt x="0" y="25"/>
                  </a:moveTo>
                  <a:lnTo>
                    <a:pt x="35" y="0"/>
                  </a:lnTo>
                  <a:lnTo>
                    <a:pt x="43" y="14"/>
                  </a:lnTo>
                  <a:lnTo>
                    <a:pt x="43" y="24"/>
                  </a:lnTo>
                  <a:lnTo>
                    <a:pt x="34" y="30"/>
                  </a:lnTo>
                  <a:lnTo>
                    <a:pt x="30" y="37"/>
                  </a:lnTo>
                  <a:lnTo>
                    <a:pt x="27" y="35"/>
                  </a:lnTo>
                  <a:lnTo>
                    <a:pt x="20" y="36"/>
                  </a:lnTo>
                  <a:lnTo>
                    <a:pt x="14" y="39"/>
                  </a:lnTo>
                  <a:lnTo>
                    <a:pt x="10" y="36"/>
                  </a:lnTo>
                  <a:lnTo>
                    <a:pt x="2" y="31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1A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63" name="Freeform 169"/>
            <p:cNvSpPr>
              <a:spLocks/>
            </p:cNvSpPr>
            <p:nvPr/>
          </p:nvSpPr>
          <p:spPr bwMode="auto">
            <a:xfrm>
              <a:off x="5811" y="2805"/>
              <a:ext cx="14" cy="25"/>
            </a:xfrm>
            <a:custGeom>
              <a:avLst/>
              <a:gdLst>
                <a:gd name="T0" fmla="*/ 0 w 14"/>
                <a:gd name="T1" fmla="*/ 9 h 25"/>
                <a:gd name="T2" fmla="*/ 8 w 14"/>
                <a:gd name="T3" fmla="*/ 25 h 25"/>
                <a:gd name="T4" fmla="*/ 10 w 14"/>
                <a:gd name="T5" fmla="*/ 20 h 25"/>
                <a:gd name="T6" fmla="*/ 12 w 14"/>
                <a:gd name="T7" fmla="*/ 17 h 25"/>
                <a:gd name="T8" fmla="*/ 14 w 14"/>
                <a:gd name="T9" fmla="*/ 13 h 25"/>
                <a:gd name="T10" fmla="*/ 11 w 14"/>
                <a:gd name="T11" fmla="*/ 0 h 25"/>
                <a:gd name="T12" fmla="*/ 0 w 14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25"/>
                <a:gd name="T23" fmla="*/ 14 w 14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25">
                  <a:moveTo>
                    <a:pt x="0" y="9"/>
                  </a:moveTo>
                  <a:lnTo>
                    <a:pt x="8" y="25"/>
                  </a:lnTo>
                  <a:lnTo>
                    <a:pt x="10" y="20"/>
                  </a:lnTo>
                  <a:lnTo>
                    <a:pt x="12" y="17"/>
                  </a:lnTo>
                  <a:lnTo>
                    <a:pt x="14" y="13"/>
                  </a:lnTo>
                  <a:lnTo>
                    <a:pt x="11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1A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64" name="Freeform 170"/>
            <p:cNvSpPr>
              <a:spLocks/>
            </p:cNvSpPr>
            <p:nvPr/>
          </p:nvSpPr>
          <p:spPr bwMode="auto">
            <a:xfrm>
              <a:off x="5792" y="2856"/>
              <a:ext cx="26" cy="39"/>
            </a:xfrm>
            <a:custGeom>
              <a:avLst/>
              <a:gdLst>
                <a:gd name="T0" fmla="*/ 12 w 26"/>
                <a:gd name="T1" fmla="*/ 0 h 39"/>
                <a:gd name="T2" fmla="*/ 9 w 26"/>
                <a:gd name="T3" fmla="*/ 8 h 39"/>
                <a:gd name="T4" fmla="*/ 7 w 26"/>
                <a:gd name="T5" fmla="*/ 28 h 39"/>
                <a:gd name="T6" fmla="*/ 0 w 26"/>
                <a:gd name="T7" fmla="*/ 34 h 39"/>
                <a:gd name="T8" fmla="*/ 2 w 26"/>
                <a:gd name="T9" fmla="*/ 39 h 39"/>
                <a:gd name="T10" fmla="*/ 26 w 26"/>
                <a:gd name="T11" fmla="*/ 24 h 39"/>
                <a:gd name="T12" fmla="*/ 26 w 26"/>
                <a:gd name="T13" fmla="*/ 14 h 39"/>
                <a:gd name="T14" fmla="*/ 14 w 26"/>
                <a:gd name="T15" fmla="*/ 27 h 39"/>
                <a:gd name="T16" fmla="*/ 12 w 26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"/>
                <a:gd name="T28" fmla="*/ 0 h 39"/>
                <a:gd name="T29" fmla="*/ 26 w 26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" h="39">
                  <a:moveTo>
                    <a:pt x="12" y="0"/>
                  </a:moveTo>
                  <a:lnTo>
                    <a:pt x="9" y="8"/>
                  </a:lnTo>
                  <a:lnTo>
                    <a:pt x="7" y="28"/>
                  </a:lnTo>
                  <a:lnTo>
                    <a:pt x="0" y="34"/>
                  </a:lnTo>
                  <a:lnTo>
                    <a:pt x="2" y="39"/>
                  </a:lnTo>
                  <a:lnTo>
                    <a:pt x="26" y="24"/>
                  </a:lnTo>
                  <a:lnTo>
                    <a:pt x="26" y="14"/>
                  </a:lnTo>
                  <a:lnTo>
                    <a:pt x="14" y="2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1A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65" name="Freeform 171"/>
            <p:cNvSpPr>
              <a:spLocks/>
            </p:cNvSpPr>
            <p:nvPr/>
          </p:nvSpPr>
          <p:spPr bwMode="auto">
            <a:xfrm>
              <a:off x="5748" y="2968"/>
              <a:ext cx="90" cy="180"/>
            </a:xfrm>
            <a:custGeom>
              <a:avLst/>
              <a:gdLst>
                <a:gd name="T0" fmla="*/ 14 w 90"/>
                <a:gd name="T1" fmla="*/ 51 h 180"/>
                <a:gd name="T2" fmla="*/ 77 w 90"/>
                <a:gd name="T3" fmla="*/ 3 h 180"/>
                <a:gd name="T4" fmla="*/ 83 w 90"/>
                <a:gd name="T5" fmla="*/ 1 h 180"/>
                <a:gd name="T6" fmla="*/ 87 w 90"/>
                <a:gd name="T7" fmla="*/ 0 h 180"/>
                <a:gd name="T8" fmla="*/ 88 w 90"/>
                <a:gd name="T9" fmla="*/ 0 h 180"/>
                <a:gd name="T10" fmla="*/ 89 w 90"/>
                <a:gd name="T11" fmla="*/ 1 h 180"/>
                <a:gd name="T12" fmla="*/ 90 w 90"/>
                <a:gd name="T13" fmla="*/ 2 h 180"/>
                <a:gd name="T14" fmla="*/ 90 w 90"/>
                <a:gd name="T15" fmla="*/ 4 h 180"/>
                <a:gd name="T16" fmla="*/ 90 w 90"/>
                <a:gd name="T17" fmla="*/ 108 h 180"/>
                <a:gd name="T18" fmla="*/ 89 w 90"/>
                <a:gd name="T19" fmla="*/ 113 h 180"/>
                <a:gd name="T20" fmla="*/ 87 w 90"/>
                <a:gd name="T21" fmla="*/ 119 h 180"/>
                <a:gd name="T22" fmla="*/ 83 w 90"/>
                <a:gd name="T23" fmla="*/ 124 h 180"/>
                <a:gd name="T24" fmla="*/ 77 w 90"/>
                <a:gd name="T25" fmla="*/ 130 h 180"/>
                <a:gd name="T26" fmla="*/ 14 w 90"/>
                <a:gd name="T27" fmla="*/ 177 h 180"/>
                <a:gd name="T28" fmla="*/ 9 w 90"/>
                <a:gd name="T29" fmla="*/ 179 h 180"/>
                <a:gd name="T30" fmla="*/ 5 w 90"/>
                <a:gd name="T31" fmla="*/ 180 h 180"/>
                <a:gd name="T32" fmla="*/ 3 w 90"/>
                <a:gd name="T33" fmla="*/ 180 h 180"/>
                <a:gd name="T34" fmla="*/ 1 w 90"/>
                <a:gd name="T35" fmla="*/ 179 h 180"/>
                <a:gd name="T36" fmla="*/ 0 w 90"/>
                <a:gd name="T37" fmla="*/ 178 h 180"/>
                <a:gd name="T38" fmla="*/ 0 w 90"/>
                <a:gd name="T39" fmla="*/ 175 h 180"/>
                <a:gd name="T40" fmla="*/ 0 w 90"/>
                <a:gd name="T41" fmla="*/ 72 h 180"/>
                <a:gd name="T42" fmla="*/ 1 w 90"/>
                <a:gd name="T43" fmla="*/ 66 h 180"/>
                <a:gd name="T44" fmla="*/ 5 w 90"/>
                <a:gd name="T45" fmla="*/ 61 h 180"/>
                <a:gd name="T46" fmla="*/ 9 w 90"/>
                <a:gd name="T47" fmla="*/ 55 h 180"/>
                <a:gd name="T48" fmla="*/ 14 w 90"/>
                <a:gd name="T49" fmla="*/ 51 h 18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0"/>
                <a:gd name="T76" fmla="*/ 0 h 180"/>
                <a:gd name="T77" fmla="*/ 90 w 90"/>
                <a:gd name="T78" fmla="*/ 180 h 18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0" h="180">
                  <a:moveTo>
                    <a:pt x="14" y="51"/>
                  </a:moveTo>
                  <a:lnTo>
                    <a:pt x="77" y="3"/>
                  </a:lnTo>
                  <a:lnTo>
                    <a:pt x="83" y="1"/>
                  </a:lnTo>
                  <a:lnTo>
                    <a:pt x="87" y="0"/>
                  </a:lnTo>
                  <a:lnTo>
                    <a:pt x="88" y="0"/>
                  </a:lnTo>
                  <a:lnTo>
                    <a:pt x="89" y="1"/>
                  </a:lnTo>
                  <a:lnTo>
                    <a:pt x="90" y="2"/>
                  </a:lnTo>
                  <a:lnTo>
                    <a:pt x="90" y="4"/>
                  </a:lnTo>
                  <a:lnTo>
                    <a:pt x="90" y="108"/>
                  </a:lnTo>
                  <a:lnTo>
                    <a:pt x="89" y="113"/>
                  </a:lnTo>
                  <a:lnTo>
                    <a:pt x="87" y="119"/>
                  </a:lnTo>
                  <a:lnTo>
                    <a:pt x="83" y="124"/>
                  </a:lnTo>
                  <a:lnTo>
                    <a:pt x="77" y="130"/>
                  </a:lnTo>
                  <a:lnTo>
                    <a:pt x="14" y="177"/>
                  </a:lnTo>
                  <a:lnTo>
                    <a:pt x="9" y="179"/>
                  </a:lnTo>
                  <a:lnTo>
                    <a:pt x="5" y="180"/>
                  </a:lnTo>
                  <a:lnTo>
                    <a:pt x="3" y="180"/>
                  </a:lnTo>
                  <a:lnTo>
                    <a:pt x="1" y="179"/>
                  </a:lnTo>
                  <a:lnTo>
                    <a:pt x="0" y="178"/>
                  </a:lnTo>
                  <a:lnTo>
                    <a:pt x="0" y="175"/>
                  </a:lnTo>
                  <a:lnTo>
                    <a:pt x="0" y="72"/>
                  </a:lnTo>
                  <a:lnTo>
                    <a:pt x="1" y="66"/>
                  </a:lnTo>
                  <a:lnTo>
                    <a:pt x="5" y="61"/>
                  </a:lnTo>
                  <a:lnTo>
                    <a:pt x="9" y="55"/>
                  </a:lnTo>
                  <a:lnTo>
                    <a:pt x="14" y="51"/>
                  </a:lnTo>
                  <a:close/>
                </a:path>
              </a:pathLst>
            </a:custGeom>
            <a:solidFill>
              <a:srgbClr val="EF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66" name="Freeform 172"/>
            <p:cNvSpPr>
              <a:spLocks/>
            </p:cNvSpPr>
            <p:nvPr/>
          </p:nvSpPr>
          <p:spPr bwMode="auto">
            <a:xfrm>
              <a:off x="5748" y="2968"/>
              <a:ext cx="90" cy="180"/>
            </a:xfrm>
            <a:custGeom>
              <a:avLst/>
              <a:gdLst>
                <a:gd name="T0" fmla="*/ 14 w 90"/>
                <a:gd name="T1" fmla="*/ 51 h 180"/>
                <a:gd name="T2" fmla="*/ 77 w 90"/>
                <a:gd name="T3" fmla="*/ 3 h 180"/>
                <a:gd name="T4" fmla="*/ 83 w 90"/>
                <a:gd name="T5" fmla="*/ 1 h 180"/>
                <a:gd name="T6" fmla="*/ 87 w 90"/>
                <a:gd name="T7" fmla="*/ 0 h 180"/>
                <a:gd name="T8" fmla="*/ 88 w 90"/>
                <a:gd name="T9" fmla="*/ 0 h 180"/>
                <a:gd name="T10" fmla="*/ 89 w 90"/>
                <a:gd name="T11" fmla="*/ 1 h 180"/>
                <a:gd name="T12" fmla="*/ 90 w 90"/>
                <a:gd name="T13" fmla="*/ 2 h 180"/>
                <a:gd name="T14" fmla="*/ 90 w 90"/>
                <a:gd name="T15" fmla="*/ 4 h 180"/>
                <a:gd name="T16" fmla="*/ 90 w 90"/>
                <a:gd name="T17" fmla="*/ 108 h 180"/>
                <a:gd name="T18" fmla="*/ 89 w 90"/>
                <a:gd name="T19" fmla="*/ 113 h 180"/>
                <a:gd name="T20" fmla="*/ 87 w 90"/>
                <a:gd name="T21" fmla="*/ 119 h 180"/>
                <a:gd name="T22" fmla="*/ 83 w 90"/>
                <a:gd name="T23" fmla="*/ 124 h 180"/>
                <a:gd name="T24" fmla="*/ 77 w 90"/>
                <a:gd name="T25" fmla="*/ 130 h 180"/>
                <a:gd name="T26" fmla="*/ 14 w 90"/>
                <a:gd name="T27" fmla="*/ 177 h 180"/>
                <a:gd name="T28" fmla="*/ 9 w 90"/>
                <a:gd name="T29" fmla="*/ 179 h 180"/>
                <a:gd name="T30" fmla="*/ 5 w 90"/>
                <a:gd name="T31" fmla="*/ 180 h 180"/>
                <a:gd name="T32" fmla="*/ 3 w 90"/>
                <a:gd name="T33" fmla="*/ 180 h 180"/>
                <a:gd name="T34" fmla="*/ 1 w 90"/>
                <a:gd name="T35" fmla="*/ 179 h 180"/>
                <a:gd name="T36" fmla="*/ 0 w 90"/>
                <a:gd name="T37" fmla="*/ 178 h 180"/>
                <a:gd name="T38" fmla="*/ 0 w 90"/>
                <a:gd name="T39" fmla="*/ 175 h 180"/>
                <a:gd name="T40" fmla="*/ 0 w 90"/>
                <a:gd name="T41" fmla="*/ 72 h 180"/>
                <a:gd name="T42" fmla="*/ 1 w 90"/>
                <a:gd name="T43" fmla="*/ 66 h 180"/>
                <a:gd name="T44" fmla="*/ 5 w 90"/>
                <a:gd name="T45" fmla="*/ 61 h 180"/>
                <a:gd name="T46" fmla="*/ 9 w 90"/>
                <a:gd name="T47" fmla="*/ 55 h 180"/>
                <a:gd name="T48" fmla="*/ 14 w 90"/>
                <a:gd name="T49" fmla="*/ 51 h 18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0"/>
                <a:gd name="T76" fmla="*/ 0 h 180"/>
                <a:gd name="T77" fmla="*/ 90 w 90"/>
                <a:gd name="T78" fmla="*/ 180 h 18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0" h="180">
                  <a:moveTo>
                    <a:pt x="14" y="51"/>
                  </a:moveTo>
                  <a:lnTo>
                    <a:pt x="77" y="3"/>
                  </a:lnTo>
                  <a:lnTo>
                    <a:pt x="83" y="1"/>
                  </a:lnTo>
                  <a:lnTo>
                    <a:pt x="87" y="0"/>
                  </a:lnTo>
                  <a:lnTo>
                    <a:pt x="88" y="0"/>
                  </a:lnTo>
                  <a:lnTo>
                    <a:pt x="89" y="1"/>
                  </a:lnTo>
                  <a:lnTo>
                    <a:pt x="90" y="2"/>
                  </a:lnTo>
                  <a:lnTo>
                    <a:pt x="90" y="4"/>
                  </a:lnTo>
                  <a:lnTo>
                    <a:pt x="90" y="108"/>
                  </a:lnTo>
                  <a:lnTo>
                    <a:pt x="89" y="113"/>
                  </a:lnTo>
                  <a:lnTo>
                    <a:pt x="87" y="119"/>
                  </a:lnTo>
                  <a:lnTo>
                    <a:pt x="83" y="124"/>
                  </a:lnTo>
                  <a:lnTo>
                    <a:pt x="77" y="130"/>
                  </a:lnTo>
                  <a:lnTo>
                    <a:pt x="14" y="177"/>
                  </a:lnTo>
                  <a:lnTo>
                    <a:pt x="9" y="179"/>
                  </a:lnTo>
                  <a:lnTo>
                    <a:pt x="5" y="180"/>
                  </a:lnTo>
                  <a:lnTo>
                    <a:pt x="3" y="180"/>
                  </a:lnTo>
                  <a:lnTo>
                    <a:pt x="1" y="179"/>
                  </a:lnTo>
                  <a:lnTo>
                    <a:pt x="0" y="178"/>
                  </a:lnTo>
                  <a:lnTo>
                    <a:pt x="0" y="175"/>
                  </a:lnTo>
                  <a:lnTo>
                    <a:pt x="0" y="72"/>
                  </a:lnTo>
                  <a:lnTo>
                    <a:pt x="1" y="66"/>
                  </a:lnTo>
                  <a:lnTo>
                    <a:pt x="5" y="61"/>
                  </a:lnTo>
                  <a:lnTo>
                    <a:pt x="9" y="55"/>
                  </a:lnTo>
                  <a:lnTo>
                    <a:pt x="14" y="5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67" name="Freeform 173"/>
            <p:cNvSpPr>
              <a:spLocks/>
            </p:cNvSpPr>
            <p:nvPr/>
          </p:nvSpPr>
          <p:spPr bwMode="auto">
            <a:xfrm>
              <a:off x="5761" y="3036"/>
              <a:ext cx="10" cy="13"/>
            </a:xfrm>
            <a:custGeom>
              <a:avLst/>
              <a:gdLst>
                <a:gd name="T0" fmla="*/ 7 w 10"/>
                <a:gd name="T1" fmla="*/ 0 h 13"/>
                <a:gd name="T2" fmla="*/ 5 w 10"/>
                <a:gd name="T3" fmla="*/ 1 h 13"/>
                <a:gd name="T4" fmla="*/ 0 w 10"/>
                <a:gd name="T5" fmla="*/ 11 h 13"/>
                <a:gd name="T6" fmla="*/ 3 w 10"/>
                <a:gd name="T7" fmla="*/ 13 h 13"/>
                <a:gd name="T8" fmla="*/ 10 w 10"/>
                <a:gd name="T9" fmla="*/ 4 h 13"/>
                <a:gd name="T10" fmla="*/ 7 w 10"/>
                <a:gd name="T11" fmla="*/ 0 h 13"/>
                <a:gd name="T12" fmla="*/ 7 w 10"/>
                <a:gd name="T13" fmla="*/ 0 h 13"/>
                <a:gd name="T14" fmla="*/ 6 w 10"/>
                <a:gd name="T15" fmla="*/ 0 h 13"/>
                <a:gd name="T16" fmla="*/ 5 w 10"/>
                <a:gd name="T17" fmla="*/ 1 h 13"/>
                <a:gd name="T18" fmla="*/ 7 w 10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3"/>
                <a:gd name="T32" fmla="*/ 10 w 10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3">
                  <a:moveTo>
                    <a:pt x="7" y="0"/>
                  </a:moveTo>
                  <a:lnTo>
                    <a:pt x="5" y="1"/>
                  </a:lnTo>
                  <a:lnTo>
                    <a:pt x="0" y="11"/>
                  </a:lnTo>
                  <a:lnTo>
                    <a:pt x="3" y="13"/>
                  </a:lnTo>
                  <a:lnTo>
                    <a:pt x="10" y="4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68" name="Freeform 174"/>
            <p:cNvSpPr>
              <a:spLocks/>
            </p:cNvSpPr>
            <p:nvPr/>
          </p:nvSpPr>
          <p:spPr bwMode="auto">
            <a:xfrm>
              <a:off x="5768" y="3036"/>
              <a:ext cx="10" cy="4"/>
            </a:xfrm>
            <a:custGeom>
              <a:avLst/>
              <a:gdLst>
                <a:gd name="T0" fmla="*/ 10 w 10"/>
                <a:gd name="T1" fmla="*/ 3 h 4"/>
                <a:gd name="T2" fmla="*/ 8 w 10"/>
                <a:gd name="T3" fmla="*/ 0 h 4"/>
                <a:gd name="T4" fmla="*/ 0 w 10"/>
                <a:gd name="T5" fmla="*/ 0 h 4"/>
                <a:gd name="T6" fmla="*/ 0 w 10"/>
                <a:gd name="T7" fmla="*/ 4 h 4"/>
                <a:gd name="T8" fmla="*/ 9 w 10"/>
                <a:gd name="T9" fmla="*/ 4 h 4"/>
                <a:gd name="T10" fmla="*/ 10 w 10"/>
                <a:gd name="T11" fmla="*/ 3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4"/>
                <a:gd name="T20" fmla="*/ 10 w 10"/>
                <a:gd name="T21" fmla="*/ 4 h 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4">
                  <a:moveTo>
                    <a:pt x="10" y="3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9" y="4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69" name="Freeform 175"/>
            <p:cNvSpPr>
              <a:spLocks/>
            </p:cNvSpPr>
            <p:nvPr/>
          </p:nvSpPr>
          <p:spPr bwMode="auto">
            <a:xfrm>
              <a:off x="5775" y="3028"/>
              <a:ext cx="11" cy="11"/>
            </a:xfrm>
            <a:custGeom>
              <a:avLst/>
              <a:gdLst>
                <a:gd name="T0" fmla="*/ 9 w 11"/>
                <a:gd name="T1" fmla="*/ 0 h 11"/>
                <a:gd name="T2" fmla="*/ 8 w 11"/>
                <a:gd name="T3" fmla="*/ 1 h 11"/>
                <a:gd name="T4" fmla="*/ 0 w 11"/>
                <a:gd name="T5" fmla="*/ 8 h 11"/>
                <a:gd name="T6" fmla="*/ 3 w 11"/>
                <a:gd name="T7" fmla="*/ 11 h 11"/>
                <a:gd name="T8" fmla="*/ 11 w 11"/>
                <a:gd name="T9" fmla="*/ 3 h 11"/>
                <a:gd name="T10" fmla="*/ 9 w 11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1"/>
                <a:gd name="T20" fmla="*/ 11 w 11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1">
                  <a:moveTo>
                    <a:pt x="9" y="0"/>
                  </a:moveTo>
                  <a:lnTo>
                    <a:pt x="8" y="1"/>
                  </a:lnTo>
                  <a:lnTo>
                    <a:pt x="0" y="8"/>
                  </a:lnTo>
                  <a:lnTo>
                    <a:pt x="3" y="11"/>
                  </a:lnTo>
                  <a:lnTo>
                    <a:pt x="11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70" name="Freeform 176"/>
            <p:cNvSpPr>
              <a:spLocks/>
            </p:cNvSpPr>
            <p:nvPr/>
          </p:nvSpPr>
          <p:spPr bwMode="auto">
            <a:xfrm>
              <a:off x="5784" y="3026"/>
              <a:ext cx="11" cy="6"/>
            </a:xfrm>
            <a:custGeom>
              <a:avLst/>
              <a:gdLst>
                <a:gd name="T0" fmla="*/ 11 w 11"/>
                <a:gd name="T1" fmla="*/ 3 h 6"/>
                <a:gd name="T2" fmla="*/ 8 w 11"/>
                <a:gd name="T3" fmla="*/ 0 h 6"/>
                <a:gd name="T4" fmla="*/ 0 w 11"/>
                <a:gd name="T5" fmla="*/ 2 h 6"/>
                <a:gd name="T6" fmla="*/ 1 w 11"/>
                <a:gd name="T7" fmla="*/ 6 h 6"/>
                <a:gd name="T8" fmla="*/ 10 w 11"/>
                <a:gd name="T9" fmla="*/ 4 h 6"/>
                <a:gd name="T10" fmla="*/ 11 w 11"/>
                <a:gd name="T11" fmla="*/ 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6"/>
                <a:gd name="T20" fmla="*/ 11 w 11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6">
                  <a:moveTo>
                    <a:pt x="11" y="3"/>
                  </a:moveTo>
                  <a:lnTo>
                    <a:pt x="8" y="0"/>
                  </a:lnTo>
                  <a:lnTo>
                    <a:pt x="0" y="2"/>
                  </a:lnTo>
                  <a:lnTo>
                    <a:pt x="1" y="6"/>
                  </a:lnTo>
                  <a:lnTo>
                    <a:pt x="10" y="4"/>
                  </a:lnTo>
                  <a:lnTo>
                    <a:pt x="1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71" name="Freeform 177"/>
            <p:cNvSpPr>
              <a:spLocks/>
            </p:cNvSpPr>
            <p:nvPr/>
          </p:nvSpPr>
          <p:spPr bwMode="auto">
            <a:xfrm>
              <a:off x="5791" y="3013"/>
              <a:ext cx="11" cy="16"/>
            </a:xfrm>
            <a:custGeom>
              <a:avLst/>
              <a:gdLst>
                <a:gd name="T0" fmla="*/ 10 w 11"/>
                <a:gd name="T1" fmla="*/ 0 h 16"/>
                <a:gd name="T2" fmla="*/ 7 w 11"/>
                <a:gd name="T3" fmla="*/ 1 h 16"/>
                <a:gd name="T4" fmla="*/ 0 w 11"/>
                <a:gd name="T5" fmla="*/ 14 h 16"/>
                <a:gd name="T6" fmla="*/ 4 w 11"/>
                <a:gd name="T7" fmla="*/ 16 h 16"/>
                <a:gd name="T8" fmla="*/ 11 w 11"/>
                <a:gd name="T9" fmla="*/ 4 h 16"/>
                <a:gd name="T10" fmla="*/ 10 w 11"/>
                <a:gd name="T11" fmla="*/ 0 h 16"/>
                <a:gd name="T12" fmla="*/ 10 w 11"/>
                <a:gd name="T13" fmla="*/ 0 h 16"/>
                <a:gd name="T14" fmla="*/ 7 w 11"/>
                <a:gd name="T15" fmla="*/ 0 h 16"/>
                <a:gd name="T16" fmla="*/ 7 w 11"/>
                <a:gd name="T17" fmla="*/ 1 h 16"/>
                <a:gd name="T18" fmla="*/ 10 w 11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6"/>
                <a:gd name="T32" fmla="*/ 11 w 11"/>
                <a:gd name="T33" fmla="*/ 16 h 1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6">
                  <a:moveTo>
                    <a:pt x="10" y="0"/>
                  </a:moveTo>
                  <a:lnTo>
                    <a:pt x="7" y="1"/>
                  </a:lnTo>
                  <a:lnTo>
                    <a:pt x="0" y="14"/>
                  </a:lnTo>
                  <a:lnTo>
                    <a:pt x="4" y="16"/>
                  </a:lnTo>
                  <a:lnTo>
                    <a:pt x="11" y="4"/>
                  </a:lnTo>
                  <a:lnTo>
                    <a:pt x="10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72" name="Freeform 178"/>
            <p:cNvSpPr>
              <a:spLocks/>
            </p:cNvSpPr>
            <p:nvPr/>
          </p:nvSpPr>
          <p:spPr bwMode="auto">
            <a:xfrm>
              <a:off x="5799" y="3013"/>
              <a:ext cx="12" cy="7"/>
            </a:xfrm>
            <a:custGeom>
              <a:avLst/>
              <a:gdLst>
                <a:gd name="T0" fmla="*/ 12 w 12"/>
                <a:gd name="T1" fmla="*/ 6 h 7"/>
                <a:gd name="T2" fmla="*/ 10 w 12"/>
                <a:gd name="T3" fmla="*/ 3 h 7"/>
                <a:gd name="T4" fmla="*/ 2 w 12"/>
                <a:gd name="T5" fmla="*/ 0 h 7"/>
                <a:gd name="T6" fmla="*/ 0 w 12"/>
                <a:gd name="T7" fmla="*/ 5 h 7"/>
                <a:gd name="T8" fmla="*/ 9 w 12"/>
                <a:gd name="T9" fmla="*/ 7 h 7"/>
                <a:gd name="T10" fmla="*/ 12 w 12"/>
                <a:gd name="T11" fmla="*/ 6 h 7"/>
                <a:gd name="T12" fmla="*/ 9 w 12"/>
                <a:gd name="T13" fmla="*/ 7 h 7"/>
                <a:gd name="T14" fmla="*/ 10 w 12"/>
                <a:gd name="T15" fmla="*/ 7 h 7"/>
                <a:gd name="T16" fmla="*/ 12 w 12"/>
                <a:gd name="T17" fmla="*/ 6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7"/>
                <a:gd name="T29" fmla="*/ 12 w 12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7">
                  <a:moveTo>
                    <a:pt x="12" y="6"/>
                  </a:moveTo>
                  <a:lnTo>
                    <a:pt x="10" y="3"/>
                  </a:lnTo>
                  <a:lnTo>
                    <a:pt x="2" y="0"/>
                  </a:lnTo>
                  <a:lnTo>
                    <a:pt x="0" y="5"/>
                  </a:lnTo>
                  <a:lnTo>
                    <a:pt x="9" y="7"/>
                  </a:lnTo>
                  <a:lnTo>
                    <a:pt x="12" y="6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73" name="Freeform 179"/>
            <p:cNvSpPr>
              <a:spLocks/>
            </p:cNvSpPr>
            <p:nvPr/>
          </p:nvSpPr>
          <p:spPr bwMode="auto">
            <a:xfrm>
              <a:off x="5806" y="3008"/>
              <a:ext cx="10" cy="11"/>
            </a:xfrm>
            <a:custGeom>
              <a:avLst/>
              <a:gdLst>
                <a:gd name="T0" fmla="*/ 7 w 10"/>
                <a:gd name="T1" fmla="*/ 0 h 11"/>
                <a:gd name="T2" fmla="*/ 6 w 10"/>
                <a:gd name="T3" fmla="*/ 0 h 11"/>
                <a:gd name="T4" fmla="*/ 0 w 10"/>
                <a:gd name="T5" fmla="*/ 9 h 11"/>
                <a:gd name="T6" fmla="*/ 5 w 10"/>
                <a:gd name="T7" fmla="*/ 11 h 11"/>
                <a:gd name="T8" fmla="*/ 10 w 10"/>
                <a:gd name="T9" fmla="*/ 3 h 11"/>
                <a:gd name="T10" fmla="*/ 7 w 10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1"/>
                <a:gd name="T20" fmla="*/ 10 w 10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1">
                  <a:moveTo>
                    <a:pt x="7" y="0"/>
                  </a:moveTo>
                  <a:lnTo>
                    <a:pt x="6" y="0"/>
                  </a:lnTo>
                  <a:lnTo>
                    <a:pt x="0" y="9"/>
                  </a:lnTo>
                  <a:lnTo>
                    <a:pt x="5" y="11"/>
                  </a:lnTo>
                  <a:lnTo>
                    <a:pt x="10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74" name="Freeform 180"/>
            <p:cNvSpPr>
              <a:spLocks/>
            </p:cNvSpPr>
            <p:nvPr/>
          </p:nvSpPr>
          <p:spPr bwMode="auto">
            <a:xfrm>
              <a:off x="5813" y="3002"/>
              <a:ext cx="10" cy="9"/>
            </a:xfrm>
            <a:custGeom>
              <a:avLst/>
              <a:gdLst>
                <a:gd name="T0" fmla="*/ 10 w 10"/>
                <a:gd name="T1" fmla="*/ 4 h 9"/>
                <a:gd name="T2" fmla="*/ 6 w 10"/>
                <a:gd name="T3" fmla="*/ 0 h 9"/>
                <a:gd name="T4" fmla="*/ 0 w 10"/>
                <a:gd name="T5" fmla="*/ 6 h 9"/>
                <a:gd name="T6" fmla="*/ 2 w 10"/>
                <a:gd name="T7" fmla="*/ 9 h 9"/>
                <a:gd name="T8" fmla="*/ 10 w 10"/>
                <a:gd name="T9" fmla="*/ 4 h 9"/>
                <a:gd name="T10" fmla="*/ 10 w 10"/>
                <a:gd name="T11" fmla="*/ 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9"/>
                <a:gd name="T20" fmla="*/ 10 w 10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9">
                  <a:moveTo>
                    <a:pt x="10" y="4"/>
                  </a:moveTo>
                  <a:lnTo>
                    <a:pt x="6" y="0"/>
                  </a:lnTo>
                  <a:lnTo>
                    <a:pt x="0" y="6"/>
                  </a:lnTo>
                  <a:lnTo>
                    <a:pt x="2" y="9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75" name="Freeform 181"/>
            <p:cNvSpPr>
              <a:spLocks/>
            </p:cNvSpPr>
            <p:nvPr/>
          </p:nvSpPr>
          <p:spPr bwMode="auto">
            <a:xfrm>
              <a:off x="5819" y="2994"/>
              <a:ext cx="10" cy="12"/>
            </a:xfrm>
            <a:custGeom>
              <a:avLst/>
              <a:gdLst>
                <a:gd name="T0" fmla="*/ 9 w 10"/>
                <a:gd name="T1" fmla="*/ 0 h 12"/>
                <a:gd name="T2" fmla="*/ 7 w 10"/>
                <a:gd name="T3" fmla="*/ 2 h 12"/>
                <a:gd name="T4" fmla="*/ 0 w 10"/>
                <a:gd name="T5" fmla="*/ 8 h 12"/>
                <a:gd name="T6" fmla="*/ 4 w 10"/>
                <a:gd name="T7" fmla="*/ 12 h 12"/>
                <a:gd name="T8" fmla="*/ 10 w 10"/>
                <a:gd name="T9" fmla="*/ 5 h 12"/>
                <a:gd name="T10" fmla="*/ 9 w 10"/>
                <a:gd name="T11" fmla="*/ 0 h 12"/>
                <a:gd name="T12" fmla="*/ 9 w 10"/>
                <a:gd name="T13" fmla="*/ 0 h 12"/>
                <a:gd name="T14" fmla="*/ 8 w 10"/>
                <a:gd name="T15" fmla="*/ 0 h 12"/>
                <a:gd name="T16" fmla="*/ 7 w 10"/>
                <a:gd name="T17" fmla="*/ 2 h 12"/>
                <a:gd name="T18" fmla="*/ 9 w 10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2"/>
                <a:gd name="T32" fmla="*/ 10 w 10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2">
                  <a:moveTo>
                    <a:pt x="9" y="0"/>
                  </a:moveTo>
                  <a:lnTo>
                    <a:pt x="7" y="2"/>
                  </a:lnTo>
                  <a:lnTo>
                    <a:pt x="0" y="8"/>
                  </a:lnTo>
                  <a:lnTo>
                    <a:pt x="4" y="12"/>
                  </a:lnTo>
                  <a:lnTo>
                    <a:pt x="10" y="5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76" name="Freeform 182"/>
            <p:cNvSpPr>
              <a:spLocks/>
            </p:cNvSpPr>
            <p:nvPr/>
          </p:nvSpPr>
          <p:spPr bwMode="auto">
            <a:xfrm>
              <a:off x="5827" y="2994"/>
              <a:ext cx="7" cy="6"/>
            </a:xfrm>
            <a:custGeom>
              <a:avLst/>
              <a:gdLst>
                <a:gd name="T0" fmla="*/ 7 w 7"/>
                <a:gd name="T1" fmla="*/ 2 h 6"/>
                <a:gd name="T2" fmla="*/ 1 w 7"/>
                <a:gd name="T3" fmla="*/ 0 h 6"/>
                <a:gd name="T4" fmla="*/ 0 w 7"/>
                <a:gd name="T5" fmla="*/ 6 h 6"/>
                <a:gd name="T6" fmla="*/ 6 w 7"/>
                <a:gd name="T7" fmla="*/ 6 h 6"/>
                <a:gd name="T8" fmla="*/ 7 w 7"/>
                <a:gd name="T9" fmla="*/ 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6"/>
                <a:gd name="T17" fmla="*/ 7 w 7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6">
                  <a:moveTo>
                    <a:pt x="7" y="2"/>
                  </a:moveTo>
                  <a:lnTo>
                    <a:pt x="1" y="0"/>
                  </a:lnTo>
                  <a:lnTo>
                    <a:pt x="0" y="6"/>
                  </a:lnTo>
                  <a:lnTo>
                    <a:pt x="6" y="6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77" name="Freeform 183"/>
            <p:cNvSpPr>
              <a:spLocks/>
            </p:cNvSpPr>
            <p:nvPr/>
          </p:nvSpPr>
          <p:spPr bwMode="auto">
            <a:xfrm>
              <a:off x="5761" y="3059"/>
              <a:ext cx="10" cy="12"/>
            </a:xfrm>
            <a:custGeom>
              <a:avLst/>
              <a:gdLst>
                <a:gd name="T0" fmla="*/ 7 w 10"/>
                <a:gd name="T1" fmla="*/ 0 h 12"/>
                <a:gd name="T2" fmla="*/ 5 w 10"/>
                <a:gd name="T3" fmla="*/ 1 h 12"/>
                <a:gd name="T4" fmla="*/ 0 w 10"/>
                <a:gd name="T5" fmla="*/ 10 h 12"/>
                <a:gd name="T6" fmla="*/ 3 w 10"/>
                <a:gd name="T7" fmla="*/ 12 h 12"/>
                <a:gd name="T8" fmla="*/ 10 w 10"/>
                <a:gd name="T9" fmla="*/ 3 h 12"/>
                <a:gd name="T10" fmla="*/ 7 w 10"/>
                <a:gd name="T11" fmla="*/ 0 h 12"/>
                <a:gd name="T12" fmla="*/ 7 w 10"/>
                <a:gd name="T13" fmla="*/ 0 h 12"/>
                <a:gd name="T14" fmla="*/ 6 w 10"/>
                <a:gd name="T15" fmla="*/ 0 h 12"/>
                <a:gd name="T16" fmla="*/ 5 w 10"/>
                <a:gd name="T17" fmla="*/ 1 h 12"/>
                <a:gd name="T18" fmla="*/ 7 w 10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2"/>
                <a:gd name="T32" fmla="*/ 10 w 10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2">
                  <a:moveTo>
                    <a:pt x="7" y="0"/>
                  </a:moveTo>
                  <a:lnTo>
                    <a:pt x="5" y="1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10" y="3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78" name="Freeform 184"/>
            <p:cNvSpPr>
              <a:spLocks/>
            </p:cNvSpPr>
            <p:nvPr/>
          </p:nvSpPr>
          <p:spPr bwMode="auto">
            <a:xfrm>
              <a:off x="5768" y="3058"/>
              <a:ext cx="10" cy="5"/>
            </a:xfrm>
            <a:custGeom>
              <a:avLst/>
              <a:gdLst>
                <a:gd name="T0" fmla="*/ 10 w 10"/>
                <a:gd name="T1" fmla="*/ 4 h 5"/>
                <a:gd name="T2" fmla="*/ 8 w 10"/>
                <a:gd name="T3" fmla="*/ 0 h 5"/>
                <a:gd name="T4" fmla="*/ 0 w 10"/>
                <a:gd name="T5" fmla="*/ 1 h 5"/>
                <a:gd name="T6" fmla="*/ 0 w 10"/>
                <a:gd name="T7" fmla="*/ 5 h 5"/>
                <a:gd name="T8" fmla="*/ 9 w 10"/>
                <a:gd name="T9" fmla="*/ 4 h 5"/>
                <a:gd name="T10" fmla="*/ 10 w 10"/>
                <a:gd name="T11" fmla="*/ 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5"/>
                <a:gd name="T20" fmla="*/ 10 w 10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5">
                  <a:moveTo>
                    <a:pt x="10" y="4"/>
                  </a:moveTo>
                  <a:lnTo>
                    <a:pt x="8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9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79" name="Freeform 185"/>
            <p:cNvSpPr>
              <a:spLocks/>
            </p:cNvSpPr>
            <p:nvPr/>
          </p:nvSpPr>
          <p:spPr bwMode="auto">
            <a:xfrm>
              <a:off x="5775" y="3050"/>
              <a:ext cx="11" cy="12"/>
            </a:xfrm>
            <a:custGeom>
              <a:avLst/>
              <a:gdLst>
                <a:gd name="T0" fmla="*/ 9 w 11"/>
                <a:gd name="T1" fmla="*/ 0 h 12"/>
                <a:gd name="T2" fmla="*/ 8 w 11"/>
                <a:gd name="T3" fmla="*/ 1 h 12"/>
                <a:gd name="T4" fmla="*/ 0 w 11"/>
                <a:gd name="T5" fmla="*/ 9 h 12"/>
                <a:gd name="T6" fmla="*/ 3 w 11"/>
                <a:gd name="T7" fmla="*/ 12 h 12"/>
                <a:gd name="T8" fmla="*/ 11 w 11"/>
                <a:gd name="T9" fmla="*/ 4 h 12"/>
                <a:gd name="T10" fmla="*/ 9 w 11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2"/>
                <a:gd name="T20" fmla="*/ 11 w 11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2">
                  <a:moveTo>
                    <a:pt x="9" y="0"/>
                  </a:moveTo>
                  <a:lnTo>
                    <a:pt x="8" y="1"/>
                  </a:lnTo>
                  <a:lnTo>
                    <a:pt x="0" y="9"/>
                  </a:lnTo>
                  <a:lnTo>
                    <a:pt x="3" y="12"/>
                  </a:lnTo>
                  <a:lnTo>
                    <a:pt x="11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80" name="Freeform 186"/>
            <p:cNvSpPr>
              <a:spLocks/>
            </p:cNvSpPr>
            <p:nvPr/>
          </p:nvSpPr>
          <p:spPr bwMode="auto">
            <a:xfrm>
              <a:off x="5784" y="3048"/>
              <a:ext cx="11" cy="6"/>
            </a:xfrm>
            <a:custGeom>
              <a:avLst/>
              <a:gdLst>
                <a:gd name="T0" fmla="*/ 11 w 11"/>
                <a:gd name="T1" fmla="*/ 3 h 6"/>
                <a:gd name="T2" fmla="*/ 8 w 11"/>
                <a:gd name="T3" fmla="*/ 0 h 6"/>
                <a:gd name="T4" fmla="*/ 0 w 11"/>
                <a:gd name="T5" fmla="*/ 2 h 6"/>
                <a:gd name="T6" fmla="*/ 1 w 11"/>
                <a:gd name="T7" fmla="*/ 6 h 6"/>
                <a:gd name="T8" fmla="*/ 10 w 11"/>
                <a:gd name="T9" fmla="*/ 4 h 6"/>
                <a:gd name="T10" fmla="*/ 11 w 11"/>
                <a:gd name="T11" fmla="*/ 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6"/>
                <a:gd name="T20" fmla="*/ 11 w 11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6">
                  <a:moveTo>
                    <a:pt x="11" y="3"/>
                  </a:moveTo>
                  <a:lnTo>
                    <a:pt x="8" y="0"/>
                  </a:lnTo>
                  <a:lnTo>
                    <a:pt x="0" y="2"/>
                  </a:lnTo>
                  <a:lnTo>
                    <a:pt x="1" y="6"/>
                  </a:lnTo>
                  <a:lnTo>
                    <a:pt x="10" y="4"/>
                  </a:lnTo>
                  <a:lnTo>
                    <a:pt x="1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81" name="Freeform 187"/>
            <p:cNvSpPr>
              <a:spLocks/>
            </p:cNvSpPr>
            <p:nvPr/>
          </p:nvSpPr>
          <p:spPr bwMode="auto">
            <a:xfrm>
              <a:off x="5791" y="3036"/>
              <a:ext cx="11" cy="15"/>
            </a:xfrm>
            <a:custGeom>
              <a:avLst/>
              <a:gdLst>
                <a:gd name="T0" fmla="*/ 10 w 11"/>
                <a:gd name="T1" fmla="*/ 0 h 15"/>
                <a:gd name="T2" fmla="*/ 7 w 11"/>
                <a:gd name="T3" fmla="*/ 1 h 15"/>
                <a:gd name="T4" fmla="*/ 0 w 11"/>
                <a:gd name="T5" fmla="*/ 13 h 15"/>
                <a:gd name="T6" fmla="*/ 4 w 11"/>
                <a:gd name="T7" fmla="*/ 15 h 15"/>
                <a:gd name="T8" fmla="*/ 11 w 11"/>
                <a:gd name="T9" fmla="*/ 3 h 15"/>
                <a:gd name="T10" fmla="*/ 10 w 11"/>
                <a:gd name="T11" fmla="*/ 0 h 15"/>
                <a:gd name="T12" fmla="*/ 10 w 11"/>
                <a:gd name="T13" fmla="*/ 0 h 15"/>
                <a:gd name="T14" fmla="*/ 7 w 11"/>
                <a:gd name="T15" fmla="*/ 0 h 15"/>
                <a:gd name="T16" fmla="*/ 7 w 11"/>
                <a:gd name="T17" fmla="*/ 1 h 15"/>
                <a:gd name="T18" fmla="*/ 10 w 11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5"/>
                <a:gd name="T32" fmla="*/ 11 w 11"/>
                <a:gd name="T33" fmla="*/ 15 h 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5">
                  <a:moveTo>
                    <a:pt x="10" y="0"/>
                  </a:moveTo>
                  <a:lnTo>
                    <a:pt x="7" y="1"/>
                  </a:lnTo>
                  <a:lnTo>
                    <a:pt x="0" y="13"/>
                  </a:lnTo>
                  <a:lnTo>
                    <a:pt x="4" y="15"/>
                  </a:lnTo>
                  <a:lnTo>
                    <a:pt x="11" y="3"/>
                  </a:lnTo>
                  <a:lnTo>
                    <a:pt x="10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82" name="Freeform 188"/>
            <p:cNvSpPr>
              <a:spLocks/>
            </p:cNvSpPr>
            <p:nvPr/>
          </p:nvSpPr>
          <p:spPr bwMode="auto">
            <a:xfrm>
              <a:off x="5799" y="3036"/>
              <a:ext cx="12" cy="7"/>
            </a:xfrm>
            <a:custGeom>
              <a:avLst/>
              <a:gdLst>
                <a:gd name="T0" fmla="*/ 12 w 12"/>
                <a:gd name="T1" fmla="*/ 5 h 7"/>
                <a:gd name="T2" fmla="*/ 10 w 12"/>
                <a:gd name="T3" fmla="*/ 2 h 7"/>
                <a:gd name="T4" fmla="*/ 2 w 12"/>
                <a:gd name="T5" fmla="*/ 0 h 7"/>
                <a:gd name="T6" fmla="*/ 0 w 12"/>
                <a:gd name="T7" fmla="*/ 4 h 7"/>
                <a:gd name="T8" fmla="*/ 9 w 12"/>
                <a:gd name="T9" fmla="*/ 6 h 7"/>
                <a:gd name="T10" fmla="*/ 12 w 12"/>
                <a:gd name="T11" fmla="*/ 5 h 7"/>
                <a:gd name="T12" fmla="*/ 9 w 12"/>
                <a:gd name="T13" fmla="*/ 6 h 7"/>
                <a:gd name="T14" fmla="*/ 10 w 12"/>
                <a:gd name="T15" fmla="*/ 7 h 7"/>
                <a:gd name="T16" fmla="*/ 12 w 12"/>
                <a:gd name="T17" fmla="*/ 5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7"/>
                <a:gd name="T29" fmla="*/ 12 w 12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7">
                  <a:moveTo>
                    <a:pt x="12" y="5"/>
                  </a:moveTo>
                  <a:lnTo>
                    <a:pt x="10" y="2"/>
                  </a:lnTo>
                  <a:lnTo>
                    <a:pt x="2" y="0"/>
                  </a:lnTo>
                  <a:lnTo>
                    <a:pt x="0" y="4"/>
                  </a:lnTo>
                  <a:lnTo>
                    <a:pt x="9" y="6"/>
                  </a:lnTo>
                  <a:lnTo>
                    <a:pt x="12" y="5"/>
                  </a:lnTo>
                  <a:lnTo>
                    <a:pt x="9" y="6"/>
                  </a:lnTo>
                  <a:lnTo>
                    <a:pt x="10" y="7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83" name="Freeform 189"/>
            <p:cNvSpPr>
              <a:spLocks/>
            </p:cNvSpPr>
            <p:nvPr/>
          </p:nvSpPr>
          <p:spPr bwMode="auto">
            <a:xfrm>
              <a:off x="5806" y="3030"/>
              <a:ext cx="10" cy="11"/>
            </a:xfrm>
            <a:custGeom>
              <a:avLst/>
              <a:gdLst>
                <a:gd name="T0" fmla="*/ 7 w 10"/>
                <a:gd name="T1" fmla="*/ 0 h 11"/>
                <a:gd name="T2" fmla="*/ 6 w 10"/>
                <a:gd name="T3" fmla="*/ 1 h 11"/>
                <a:gd name="T4" fmla="*/ 0 w 10"/>
                <a:gd name="T5" fmla="*/ 9 h 11"/>
                <a:gd name="T6" fmla="*/ 5 w 10"/>
                <a:gd name="T7" fmla="*/ 11 h 11"/>
                <a:gd name="T8" fmla="*/ 10 w 10"/>
                <a:gd name="T9" fmla="*/ 3 h 11"/>
                <a:gd name="T10" fmla="*/ 7 w 10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1"/>
                <a:gd name="T20" fmla="*/ 10 w 10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1">
                  <a:moveTo>
                    <a:pt x="7" y="0"/>
                  </a:moveTo>
                  <a:lnTo>
                    <a:pt x="6" y="1"/>
                  </a:lnTo>
                  <a:lnTo>
                    <a:pt x="0" y="9"/>
                  </a:lnTo>
                  <a:lnTo>
                    <a:pt x="5" y="11"/>
                  </a:lnTo>
                  <a:lnTo>
                    <a:pt x="10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84" name="Freeform 190"/>
            <p:cNvSpPr>
              <a:spLocks/>
            </p:cNvSpPr>
            <p:nvPr/>
          </p:nvSpPr>
          <p:spPr bwMode="auto">
            <a:xfrm>
              <a:off x="5813" y="3024"/>
              <a:ext cx="10" cy="9"/>
            </a:xfrm>
            <a:custGeom>
              <a:avLst/>
              <a:gdLst>
                <a:gd name="T0" fmla="*/ 10 w 10"/>
                <a:gd name="T1" fmla="*/ 4 h 9"/>
                <a:gd name="T2" fmla="*/ 6 w 10"/>
                <a:gd name="T3" fmla="*/ 0 h 9"/>
                <a:gd name="T4" fmla="*/ 0 w 10"/>
                <a:gd name="T5" fmla="*/ 6 h 9"/>
                <a:gd name="T6" fmla="*/ 2 w 10"/>
                <a:gd name="T7" fmla="*/ 9 h 9"/>
                <a:gd name="T8" fmla="*/ 10 w 10"/>
                <a:gd name="T9" fmla="*/ 4 h 9"/>
                <a:gd name="T10" fmla="*/ 10 w 10"/>
                <a:gd name="T11" fmla="*/ 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9"/>
                <a:gd name="T20" fmla="*/ 10 w 10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9">
                  <a:moveTo>
                    <a:pt x="10" y="4"/>
                  </a:moveTo>
                  <a:lnTo>
                    <a:pt x="6" y="0"/>
                  </a:lnTo>
                  <a:lnTo>
                    <a:pt x="0" y="6"/>
                  </a:lnTo>
                  <a:lnTo>
                    <a:pt x="2" y="9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85" name="Freeform 191"/>
            <p:cNvSpPr>
              <a:spLocks/>
            </p:cNvSpPr>
            <p:nvPr/>
          </p:nvSpPr>
          <p:spPr bwMode="auto">
            <a:xfrm>
              <a:off x="5819" y="3018"/>
              <a:ext cx="10" cy="10"/>
            </a:xfrm>
            <a:custGeom>
              <a:avLst/>
              <a:gdLst>
                <a:gd name="T0" fmla="*/ 9 w 10"/>
                <a:gd name="T1" fmla="*/ 0 h 10"/>
                <a:gd name="T2" fmla="*/ 7 w 10"/>
                <a:gd name="T3" fmla="*/ 0 h 10"/>
                <a:gd name="T4" fmla="*/ 0 w 10"/>
                <a:gd name="T5" fmla="*/ 6 h 10"/>
                <a:gd name="T6" fmla="*/ 4 w 10"/>
                <a:gd name="T7" fmla="*/ 10 h 10"/>
                <a:gd name="T8" fmla="*/ 10 w 10"/>
                <a:gd name="T9" fmla="*/ 3 h 10"/>
                <a:gd name="T10" fmla="*/ 9 w 10"/>
                <a:gd name="T11" fmla="*/ 0 h 10"/>
                <a:gd name="T12" fmla="*/ 9 w 10"/>
                <a:gd name="T13" fmla="*/ 0 h 10"/>
                <a:gd name="T14" fmla="*/ 8 w 10"/>
                <a:gd name="T15" fmla="*/ 0 h 10"/>
                <a:gd name="T16" fmla="*/ 7 w 10"/>
                <a:gd name="T17" fmla="*/ 0 h 10"/>
                <a:gd name="T18" fmla="*/ 9 w 10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0"/>
                <a:gd name="T32" fmla="*/ 10 w 10"/>
                <a:gd name="T33" fmla="*/ 10 h 1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0">
                  <a:moveTo>
                    <a:pt x="9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4" y="10"/>
                  </a:lnTo>
                  <a:lnTo>
                    <a:pt x="10" y="3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86" name="Freeform 192"/>
            <p:cNvSpPr>
              <a:spLocks/>
            </p:cNvSpPr>
            <p:nvPr/>
          </p:nvSpPr>
          <p:spPr bwMode="auto">
            <a:xfrm>
              <a:off x="5827" y="3018"/>
              <a:ext cx="7" cy="5"/>
            </a:xfrm>
            <a:custGeom>
              <a:avLst/>
              <a:gdLst>
                <a:gd name="T0" fmla="*/ 7 w 7"/>
                <a:gd name="T1" fmla="*/ 1 h 5"/>
                <a:gd name="T2" fmla="*/ 1 w 7"/>
                <a:gd name="T3" fmla="*/ 0 h 5"/>
                <a:gd name="T4" fmla="*/ 0 w 7"/>
                <a:gd name="T5" fmla="*/ 4 h 5"/>
                <a:gd name="T6" fmla="*/ 6 w 7"/>
                <a:gd name="T7" fmla="*/ 5 h 5"/>
                <a:gd name="T8" fmla="*/ 7 w 7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5"/>
                <a:gd name="T17" fmla="*/ 7 w 7"/>
                <a:gd name="T18" fmla="*/ 5 h 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5">
                  <a:moveTo>
                    <a:pt x="7" y="1"/>
                  </a:moveTo>
                  <a:lnTo>
                    <a:pt x="1" y="0"/>
                  </a:lnTo>
                  <a:lnTo>
                    <a:pt x="0" y="4"/>
                  </a:lnTo>
                  <a:lnTo>
                    <a:pt x="6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87" name="Freeform 193"/>
            <p:cNvSpPr>
              <a:spLocks/>
            </p:cNvSpPr>
            <p:nvPr/>
          </p:nvSpPr>
          <p:spPr bwMode="auto">
            <a:xfrm>
              <a:off x="5761" y="3081"/>
              <a:ext cx="10" cy="12"/>
            </a:xfrm>
            <a:custGeom>
              <a:avLst/>
              <a:gdLst>
                <a:gd name="T0" fmla="*/ 7 w 10"/>
                <a:gd name="T1" fmla="*/ 0 h 12"/>
                <a:gd name="T2" fmla="*/ 5 w 10"/>
                <a:gd name="T3" fmla="*/ 1 h 12"/>
                <a:gd name="T4" fmla="*/ 0 w 10"/>
                <a:gd name="T5" fmla="*/ 10 h 12"/>
                <a:gd name="T6" fmla="*/ 3 w 10"/>
                <a:gd name="T7" fmla="*/ 12 h 12"/>
                <a:gd name="T8" fmla="*/ 10 w 10"/>
                <a:gd name="T9" fmla="*/ 3 h 12"/>
                <a:gd name="T10" fmla="*/ 7 w 10"/>
                <a:gd name="T11" fmla="*/ 0 h 12"/>
                <a:gd name="T12" fmla="*/ 7 w 10"/>
                <a:gd name="T13" fmla="*/ 0 h 12"/>
                <a:gd name="T14" fmla="*/ 6 w 10"/>
                <a:gd name="T15" fmla="*/ 0 h 12"/>
                <a:gd name="T16" fmla="*/ 5 w 10"/>
                <a:gd name="T17" fmla="*/ 1 h 12"/>
                <a:gd name="T18" fmla="*/ 7 w 10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2"/>
                <a:gd name="T32" fmla="*/ 10 w 10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2">
                  <a:moveTo>
                    <a:pt x="7" y="0"/>
                  </a:moveTo>
                  <a:lnTo>
                    <a:pt x="5" y="1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10" y="3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88" name="Freeform 194"/>
            <p:cNvSpPr>
              <a:spLocks/>
            </p:cNvSpPr>
            <p:nvPr/>
          </p:nvSpPr>
          <p:spPr bwMode="auto">
            <a:xfrm>
              <a:off x="5768" y="3080"/>
              <a:ext cx="10" cy="6"/>
            </a:xfrm>
            <a:custGeom>
              <a:avLst/>
              <a:gdLst>
                <a:gd name="T0" fmla="*/ 10 w 10"/>
                <a:gd name="T1" fmla="*/ 4 h 6"/>
                <a:gd name="T2" fmla="*/ 8 w 10"/>
                <a:gd name="T3" fmla="*/ 0 h 6"/>
                <a:gd name="T4" fmla="*/ 0 w 10"/>
                <a:gd name="T5" fmla="*/ 1 h 6"/>
                <a:gd name="T6" fmla="*/ 0 w 10"/>
                <a:gd name="T7" fmla="*/ 6 h 6"/>
                <a:gd name="T8" fmla="*/ 9 w 10"/>
                <a:gd name="T9" fmla="*/ 6 h 6"/>
                <a:gd name="T10" fmla="*/ 10 w 10"/>
                <a:gd name="T11" fmla="*/ 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6"/>
                <a:gd name="T20" fmla="*/ 10 w 10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6">
                  <a:moveTo>
                    <a:pt x="10" y="4"/>
                  </a:moveTo>
                  <a:lnTo>
                    <a:pt x="8" y="0"/>
                  </a:lnTo>
                  <a:lnTo>
                    <a:pt x="0" y="1"/>
                  </a:lnTo>
                  <a:lnTo>
                    <a:pt x="0" y="6"/>
                  </a:lnTo>
                  <a:lnTo>
                    <a:pt x="9" y="6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89" name="Freeform 195"/>
            <p:cNvSpPr>
              <a:spLocks/>
            </p:cNvSpPr>
            <p:nvPr/>
          </p:nvSpPr>
          <p:spPr bwMode="auto">
            <a:xfrm>
              <a:off x="5775" y="3073"/>
              <a:ext cx="11" cy="11"/>
            </a:xfrm>
            <a:custGeom>
              <a:avLst/>
              <a:gdLst>
                <a:gd name="T0" fmla="*/ 9 w 11"/>
                <a:gd name="T1" fmla="*/ 0 h 11"/>
                <a:gd name="T2" fmla="*/ 8 w 11"/>
                <a:gd name="T3" fmla="*/ 0 h 11"/>
                <a:gd name="T4" fmla="*/ 0 w 11"/>
                <a:gd name="T5" fmla="*/ 8 h 11"/>
                <a:gd name="T6" fmla="*/ 3 w 11"/>
                <a:gd name="T7" fmla="*/ 11 h 11"/>
                <a:gd name="T8" fmla="*/ 11 w 11"/>
                <a:gd name="T9" fmla="*/ 4 h 11"/>
                <a:gd name="T10" fmla="*/ 9 w 11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1"/>
                <a:gd name="T20" fmla="*/ 11 w 11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1">
                  <a:moveTo>
                    <a:pt x="9" y="0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3" y="11"/>
                  </a:lnTo>
                  <a:lnTo>
                    <a:pt x="11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90" name="Freeform 196"/>
            <p:cNvSpPr>
              <a:spLocks/>
            </p:cNvSpPr>
            <p:nvPr/>
          </p:nvSpPr>
          <p:spPr bwMode="auto">
            <a:xfrm>
              <a:off x="5784" y="3070"/>
              <a:ext cx="11" cy="8"/>
            </a:xfrm>
            <a:custGeom>
              <a:avLst/>
              <a:gdLst>
                <a:gd name="T0" fmla="*/ 11 w 11"/>
                <a:gd name="T1" fmla="*/ 3 h 8"/>
                <a:gd name="T2" fmla="*/ 8 w 11"/>
                <a:gd name="T3" fmla="*/ 0 h 8"/>
                <a:gd name="T4" fmla="*/ 0 w 11"/>
                <a:gd name="T5" fmla="*/ 3 h 8"/>
                <a:gd name="T6" fmla="*/ 1 w 11"/>
                <a:gd name="T7" fmla="*/ 8 h 8"/>
                <a:gd name="T8" fmla="*/ 10 w 11"/>
                <a:gd name="T9" fmla="*/ 4 h 8"/>
                <a:gd name="T10" fmla="*/ 11 w 11"/>
                <a:gd name="T11" fmla="*/ 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8"/>
                <a:gd name="T20" fmla="*/ 11 w 11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8">
                  <a:moveTo>
                    <a:pt x="11" y="3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1" y="8"/>
                  </a:lnTo>
                  <a:lnTo>
                    <a:pt x="10" y="4"/>
                  </a:lnTo>
                  <a:lnTo>
                    <a:pt x="1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91" name="Freeform 197"/>
            <p:cNvSpPr>
              <a:spLocks/>
            </p:cNvSpPr>
            <p:nvPr/>
          </p:nvSpPr>
          <p:spPr bwMode="auto">
            <a:xfrm>
              <a:off x="5791" y="3058"/>
              <a:ext cx="11" cy="15"/>
            </a:xfrm>
            <a:custGeom>
              <a:avLst/>
              <a:gdLst>
                <a:gd name="T0" fmla="*/ 10 w 11"/>
                <a:gd name="T1" fmla="*/ 1 h 15"/>
                <a:gd name="T2" fmla="*/ 7 w 11"/>
                <a:gd name="T3" fmla="*/ 2 h 15"/>
                <a:gd name="T4" fmla="*/ 0 w 11"/>
                <a:gd name="T5" fmla="*/ 13 h 15"/>
                <a:gd name="T6" fmla="*/ 4 w 11"/>
                <a:gd name="T7" fmla="*/ 15 h 15"/>
                <a:gd name="T8" fmla="*/ 11 w 11"/>
                <a:gd name="T9" fmla="*/ 4 h 15"/>
                <a:gd name="T10" fmla="*/ 10 w 11"/>
                <a:gd name="T11" fmla="*/ 1 h 15"/>
                <a:gd name="T12" fmla="*/ 10 w 11"/>
                <a:gd name="T13" fmla="*/ 1 h 15"/>
                <a:gd name="T14" fmla="*/ 7 w 11"/>
                <a:gd name="T15" fmla="*/ 0 h 15"/>
                <a:gd name="T16" fmla="*/ 7 w 11"/>
                <a:gd name="T17" fmla="*/ 2 h 15"/>
                <a:gd name="T18" fmla="*/ 10 w 11"/>
                <a:gd name="T19" fmla="*/ 1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5"/>
                <a:gd name="T32" fmla="*/ 11 w 11"/>
                <a:gd name="T33" fmla="*/ 15 h 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5">
                  <a:moveTo>
                    <a:pt x="10" y="1"/>
                  </a:moveTo>
                  <a:lnTo>
                    <a:pt x="7" y="2"/>
                  </a:lnTo>
                  <a:lnTo>
                    <a:pt x="0" y="13"/>
                  </a:lnTo>
                  <a:lnTo>
                    <a:pt x="4" y="15"/>
                  </a:lnTo>
                  <a:lnTo>
                    <a:pt x="11" y="4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2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92" name="Freeform 198"/>
            <p:cNvSpPr>
              <a:spLocks/>
            </p:cNvSpPr>
            <p:nvPr/>
          </p:nvSpPr>
          <p:spPr bwMode="auto">
            <a:xfrm>
              <a:off x="5799" y="3059"/>
              <a:ext cx="12" cy="7"/>
            </a:xfrm>
            <a:custGeom>
              <a:avLst/>
              <a:gdLst>
                <a:gd name="T0" fmla="*/ 12 w 12"/>
                <a:gd name="T1" fmla="*/ 5 h 7"/>
                <a:gd name="T2" fmla="*/ 10 w 12"/>
                <a:gd name="T3" fmla="*/ 1 h 7"/>
                <a:gd name="T4" fmla="*/ 2 w 12"/>
                <a:gd name="T5" fmla="*/ 0 h 7"/>
                <a:gd name="T6" fmla="*/ 0 w 12"/>
                <a:gd name="T7" fmla="*/ 4 h 7"/>
                <a:gd name="T8" fmla="*/ 9 w 12"/>
                <a:gd name="T9" fmla="*/ 7 h 7"/>
                <a:gd name="T10" fmla="*/ 12 w 12"/>
                <a:gd name="T11" fmla="*/ 5 h 7"/>
                <a:gd name="T12" fmla="*/ 9 w 12"/>
                <a:gd name="T13" fmla="*/ 7 h 7"/>
                <a:gd name="T14" fmla="*/ 10 w 12"/>
                <a:gd name="T15" fmla="*/ 7 h 7"/>
                <a:gd name="T16" fmla="*/ 12 w 12"/>
                <a:gd name="T17" fmla="*/ 5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7"/>
                <a:gd name="T29" fmla="*/ 12 w 12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7">
                  <a:moveTo>
                    <a:pt x="12" y="5"/>
                  </a:moveTo>
                  <a:lnTo>
                    <a:pt x="10" y="1"/>
                  </a:lnTo>
                  <a:lnTo>
                    <a:pt x="2" y="0"/>
                  </a:lnTo>
                  <a:lnTo>
                    <a:pt x="0" y="4"/>
                  </a:lnTo>
                  <a:lnTo>
                    <a:pt x="9" y="7"/>
                  </a:lnTo>
                  <a:lnTo>
                    <a:pt x="12" y="5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93" name="Freeform 199"/>
            <p:cNvSpPr>
              <a:spLocks/>
            </p:cNvSpPr>
            <p:nvPr/>
          </p:nvSpPr>
          <p:spPr bwMode="auto">
            <a:xfrm>
              <a:off x="5806" y="3052"/>
              <a:ext cx="10" cy="12"/>
            </a:xfrm>
            <a:custGeom>
              <a:avLst/>
              <a:gdLst>
                <a:gd name="T0" fmla="*/ 7 w 10"/>
                <a:gd name="T1" fmla="*/ 0 h 12"/>
                <a:gd name="T2" fmla="*/ 6 w 10"/>
                <a:gd name="T3" fmla="*/ 1 h 12"/>
                <a:gd name="T4" fmla="*/ 0 w 10"/>
                <a:gd name="T5" fmla="*/ 9 h 12"/>
                <a:gd name="T6" fmla="*/ 5 w 10"/>
                <a:gd name="T7" fmla="*/ 12 h 12"/>
                <a:gd name="T8" fmla="*/ 10 w 10"/>
                <a:gd name="T9" fmla="*/ 4 h 12"/>
                <a:gd name="T10" fmla="*/ 7 w 1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2"/>
                <a:gd name="T20" fmla="*/ 10 w 10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2">
                  <a:moveTo>
                    <a:pt x="7" y="0"/>
                  </a:moveTo>
                  <a:lnTo>
                    <a:pt x="6" y="1"/>
                  </a:lnTo>
                  <a:lnTo>
                    <a:pt x="0" y="9"/>
                  </a:lnTo>
                  <a:lnTo>
                    <a:pt x="5" y="12"/>
                  </a:lnTo>
                  <a:lnTo>
                    <a:pt x="1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94" name="Freeform 200"/>
            <p:cNvSpPr>
              <a:spLocks/>
            </p:cNvSpPr>
            <p:nvPr/>
          </p:nvSpPr>
          <p:spPr bwMode="auto">
            <a:xfrm>
              <a:off x="5813" y="3047"/>
              <a:ext cx="10" cy="10"/>
            </a:xfrm>
            <a:custGeom>
              <a:avLst/>
              <a:gdLst>
                <a:gd name="T0" fmla="*/ 10 w 10"/>
                <a:gd name="T1" fmla="*/ 4 h 10"/>
                <a:gd name="T2" fmla="*/ 6 w 10"/>
                <a:gd name="T3" fmla="*/ 0 h 10"/>
                <a:gd name="T4" fmla="*/ 0 w 10"/>
                <a:gd name="T5" fmla="*/ 5 h 10"/>
                <a:gd name="T6" fmla="*/ 2 w 10"/>
                <a:gd name="T7" fmla="*/ 10 h 10"/>
                <a:gd name="T8" fmla="*/ 10 w 10"/>
                <a:gd name="T9" fmla="*/ 4 h 10"/>
                <a:gd name="T10" fmla="*/ 10 w 10"/>
                <a:gd name="T11" fmla="*/ 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0"/>
                <a:gd name="T20" fmla="*/ 10 w 10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0">
                  <a:moveTo>
                    <a:pt x="10" y="4"/>
                  </a:moveTo>
                  <a:lnTo>
                    <a:pt x="6" y="0"/>
                  </a:lnTo>
                  <a:lnTo>
                    <a:pt x="0" y="5"/>
                  </a:lnTo>
                  <a:lnTo>
                    <a:pt x="2" y="10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95" name="Freeform 201"/>
            <p:cNvSpPr>
              <a:spLocks/>
            </p:cNvSpPr>
            <p:nvPr/>
          </p:nvSpPr>
          <p:spPr bwMode="auto">
            <a:xfrm>
              <a:off x="5819" y="3040"/>
              <a:ext cx="10" cy="11"/>
            </a:xfrm>
            <a:custGeom>
              <a:avLst/>
              <a:gdLst>
                <a:gd name="T0" fmla="*/ 9 w 10"/>
                <a:gd name="T1" fmla="*/ 0 h 11"/>
                <a:gd name="T2" fmla="*/ 7 w 10"/>
                <a:gd name="T3" fmla="*/ 1 h 11"/>
                <a:gd name="T4" fmla="*/ 0 w 10"/>
                <a:gd name="T5" fmla="*/ 8 h 11"/>
                <a:gd name="T6" fmla="*/ 4 w 10"/>
                <a:gd name="T7" fmla="*/ 11 h 11"/>
                <a:gd name="T8" fmla="*/ 10 w 10"/>
                <a:gd name="T9" fmla="*/ 4 h 11"/>
                <a:gd name="T10" fmla="*/ 9 w 10"/>
                <a:gd name="T11" fmla="*/ 0 h 11"/>
                <a:gd name="T12" fmla="*/ 9 w 10"/>
                <a:gd name="T13" fmla="*/ 0 h 11"/>
                <a:gd name="T14" fmla="*/ 8 w 10"/>
                <a:gd name="T15" fmla="*/ 0 h 11"/>
                <a:gd name="T16" fmla="*/ 7 w 10"/>
                <a:gd name="T17" fmla="*/ 1 h 11"/>
                <a:gd name="T18" fmla="*/ 9 w 10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1"/>
                <a:gd name="T32" fmla="*/ 10 w 10"/>
                <a:gd name="T33" fmla="*/ 11 h 1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1">
                  <a:moveTo>
                    <a:pt x="9" y="0"/>
                  </a:moveTo>
                  <a:lnTo>
                    <a:pt x="7" y="1"/>
                  </a:lnTo>
                  <a:lnTo>
                    <a:pt x="0" y="8"/>
                  </a:lnTo>
                  <a:lnTo>
                    <a:pt x="4" y="11"/>
                  </a:lnTo>
                  <a:lnTo>
                    <a:pt x="10" y="4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96" name="Freeform 202"/>
            <p:cNvSpPr>
              <a:spLocks/>
            </p:cNvSpPr>
            <p:nvPr/>
          </p:nvSpPr>
          <p:spPr bwMode="auto">
            <a:xfrm>
              <a:off x="5827" y="3040"/>
              <a:ext cx="7" cy="6"/>
            </a:xfrm>
            <a:custGeom>
              <a:avLst/>
              <a:gdLst>
                <a:gd name="T0" fmla="*/ 7 w 7"/>
                <a:gd name="T1" fmla="*/ 1 h 6"/>
                <a:gd name="T2" fmla="*/ 1 w 7"/>
                <a:gd name="T3" fmla="*/ 0 h 6"/>
                <a:gd name="T4" fmla="*/ 0 w 7"/>
                <a:gd name="T5" fmla="*/ 4 h 6"/>
                <a:gd name="T6" fmla="*/ 6 w 7"/>
                <a:gd name="T7" fmla="*/ 6 h 6"/>
                <a:gd name="T8" fmla="*/ 7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6"/>
                <a:gd name="T17" fmla="*/ 7 w 7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6">
                  <a:moveTo>
                    <a:pt x="7" y="1"/>
                  </a:moveTo>
                  <a:lnTo>
                    <a:pt x="1" y="0"/>
                  </a:lnTo>
                  <a:lnTo>
                    <a:pt x="0" y="4"/>
                  </a:lnTo>
                  <a:lnTo>
                    <a:pt x="6" y="6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97" name="Freeform 203"/>
            <p:cNvSpPr>
              <a:spLocks/>
            </p:cNvSpPr>
            <p:nvPr/>
          </p:nvSpPr>
          <p:spPr bwMode="auto">
            <a:xfrm>
              <a:off x="5761" y="3103"/>
              <a:ext cx="10" cy="14"/>
            </a:xfrm>
            <a:custGeom>
              <a:avLst/>
              <a:gdLst>
                <a:gd name="T0" fmla="*/ 7 w 10"/>
                <a:gd name="T1" fmla="*/ 0 h 14"/>
                <a:gd name="T2" fmla="*/ 5 w 10"/>
                <a:gd name="T3" fmla="*/ 1 h 14"/>
                <a:gd name="T4" fmla="*/ 0 w 10"/>
                <a:gd name="T5" fmla="*/ 10 h 14"/>
                <a:gd name="T6" fmla="*/ 3 w 10"/>
                <a:gd name="T7" fmla="*/ 14 h 14"/>
                <a:gd name="T8" fmla="*/ 10 w 10"/>
                <a:gd name="T9" fmla="*/ 4 h 14"/>
                <a:gd name="T10" fmla="*/ 7 w 10"/>
                <a:gd name="T11" fmla="*/ 0 h 14"/>
                <a:gd name="T12" fmla="*/ 7 w 10"/>
                <a:gd name="T13" fmla="*/ 0 h 14"/>
                <a:gd name="T14" fmla="*/ 6 w 10"/>
                <a:gd name="T15" fmla="*/ 0 h 14"/>
                <a:gd name="T16" fmla="*/ 5 w 10"/>
                <a:gd name="T17" fmla="*/ 1 h 14"/>
                <a:gd name="T18" fmla="*/ 7 w 10"/>
                <a:gd name="T19" fmla="*/ 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4"/>
                <a:gd name="T32" fmla="*/ 10 w 10"/>
                <a:gd name="T33" fmla="*/ 14 h 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4">
                  <a:moveTo>
                    <a:pt x="7" y="0"/>
                  </a:moveTo>
                  <a:lnTo>
                    <a:pt x="5" y="1"/>
                  </a:lnTo>
                  <a:lnTo>
                    <a:pt x="0" y="10"/>
                  </a:lnTo>
                  <a:lnTo>
                    <a:pt x="3" y="14"/>
                  </a:lnTo>
                  <a:lnTo>
                    <a:pt x="10" y="4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98" name="Freeform 204"/>
            <p:cNvSpPr>
              <a:spLocks/>
            </p:cNvSpPr>
            <p:nvPr/>
          </p:nvSpPr>
          <p:spPr bwMode="auto">
            <a:xfrm>
              <a:off x="5768" y="3103"/>
              <a:ext cx="10" cy="5"/>
            </a:xfrm>
            <a:custGeom>
              <a:avLst/>
              <a:gdLst>
                <a:gd name="T0" fmla="*/ 10 w 10"/>
                <a:gd name="T1" fmla="*/ 4 h 5"/>
                <a:gd name="T2" fmla="*/ 8 w 10"/>
                <a:gd name="T3" fmla="*/ 0 h 5"/>
                <a:gd name="T4" fmla="*/ 0 w 10"/>
                <a:gd name="T5" fmla="*/ 0 h 5"/>
                <a:gd name="T6" fmla="*/ 0 w 10"/>
                <a:gd name="T7" fmla="*/ 5 h 5"/>
                <a:gd name="T8" fmla="*/ 9 w 10"/>
                <a:gd name="T9" fmla="*/ 5 h 5"/>
                <a:gd name="T10" fmla="*/ 10 w 10"/>
                <a:gd name="T11" fmla="*/ 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5"/>
                <a:gd name="T20" fmla="*/ 10 w 10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5">
                  <a:moveTo>
                    <a:pt x="10" y="4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9" y="5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399" name="Freeform 205"/>
            <p:cNvSpPr>
              <a:spLocks/>
            </p:cNvSpPr>
            <p:nvPr/>
          </p:nvSpPr>
          <p:spPr bwMode="auto">
            <a:xfrm>
              <a:off x="5775" y="3096"/>
              <a:ext cx="11" cy="11"/>
            </a:xfrm>
            <a:custGeom>
              <a:avLst/>
              <a:gdLst>
                <a:gd name="T0" fmla="*/ 9 w 11"/>
                <a:gd name="T1" fmla="*/ 0 h 11"/>
                <a:gd name="T2" fmla="*/ 8 w 11"/>
                <a:gd name="T3" fmla="*/ 0 h 11"/>
                <a:gd name="T4" fmla="*/ 0 w 11"/>
                <a:gd name="T5" fmla="*/ 7 h 11"/>
                <a:gd name="T6" fmla="*/ 3 w 11"/>
                <a:gd name="T7" fmla="*/ 11 h 11"/>
                <a:gd name="T8" fmla="*/ 11 w 11"/>
                <a:gd name="T9" fmla="*/ 3 h 11"/>
                <a:gd name="T10" fmla="*/ 9 w 11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1"/>
                <a:gd name="T20" fmla="*/ 11 w 11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1">
                  <a:moveTo>
                    <a:pt x="9" y="0"/>
                  </a:moveTo>
                  <a:lnTo>
                    <a:pt x="8" y="0"/>
                  </a:lnTo>
                  <a:lnTo>
                    <a:pt x="0" y="7"/>
                  </a:lnTo>
                  <a:lnTo>
                    <a:pt x="3" y="11"/>
                  </a:lnTo>
                  <a:lnTo>
                    <a:pt x="11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400" name="Freeform 206"/>
            <p:cNvSpPr>
              <a:spLocks/>
            </p:cNvSpPr>
            <p:nvPr/>
          </p:nvSpPr>
          <p:spPr bwMode="auto">
            <a:xfrm>
              <a:off x="5784" y="3093"/>
              <a:ext cx="11" cy="7"/>
            </a:xfrm>
            <a:custGeom>
              <a:avLst/>
              <a:gdLst>
                <a:gd name="T0" fmla="*/ 11 w 11"/>
                <a:gd name="T1" fmla="*/ 4 h 7"/>
                <a:gd name="T2" fmla="*/ 8 w 11"/>
                <a:gd name="T3" fmla="*/ 0 h 7"/>
                <a:gd name="T4" fmla="*/ 0 w 11"/>
                <a:gd name="T5" fmla="*/ 3 h 7"/>
                <a:gd name="T6" fmla="*/ 1 w 11"/>
                <a:gd name="T7" fmla="*/ 7 h 7"/>
                <a:gd name="T8" fmla="*/ 10 w 11"/>
                <a:gd name="T9" fmla="*/ 5 h 7"/>
                <a:gd name="T10" fmla="*/ 11 w 11"/>
                <a:gd name="T11" fmla="*/ 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7"/>
                <a:gd name="T20" fmla="*/ 11 w 11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7">
                  <a:moveTo>
                    <a:pt x="11" y="4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1" y="7"/>
                  </a:lnTo>
                  <a:lnTo>
                    <a:pt x="10" y="5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401" name="Freeform 207"/>
            <p:cNvSpPr>
              <a:spLocks/>
            </p:cNvSpPr>
            <p:nvPr/>
          </p:nvSpPr>
          <p:spPr bwMode="auto">
            <a:xfrm>
              <a:off x="5791" y="3081"/>
              <a:ext cx="11" cy="16"/>
            </a:xfrm>
            <a:custGeom>
              <a:avLst/>
              <a:gdLst>
                <a:gd name="T0" fmla="*/ 10 w 11"/>
                <a:gd name="T1" fmla="*/ 0 h 16"/>
                <a:gd name="T2" fmla="*/ 7 w 11"/>
                <a:gd name="T3" fmla="*/ 1 h 16"/>
                <a:gd name="T4" fmla="*/ 0 w 11"/>
                <a:gd name="T5" fmla="*/ 12 h 16"/>
                <a:gd name="T6" fmla="*/ 4 w 11"/>
                <a:gd name="T7" fmla="*/ 16 h 16"/>
                <a:gd name="T8" fmla="*/ 11 w 11"/>
                <a:gd name="T9" fmla="*/ 3 h 16"/>
                <a:gd name="T10" fmla="*/ 10 w 11"/>
                <a:gd name="T11" fmla="*/ 0 h 16"/>
                <a:gd name="T12" fmla="*/ 10 w 11"/>
                <a:gd name="T13" fmla="*/ 0 h 16"/>
                <a:gd name="T14" fmla="*/ 7 w 11"/>
                <a:gd name="T15" fmla="*/ 0 h 16"/>
                <a:gd name="T16" fmla="*/ 7 w 11"/>
                <a:gd name="T17" fmla="*/ 1 h 16"/>
                <a:gd name="T18" fmla="*/ 10 w 11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6"/>
                <a:gd name="T32" fmla="*/ 11 w 11"/>
                <a:gd name="T33" fmla="*/ 16 h 1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6">
                  <a:moveTo>
                    <a:pt x="10" y="0"/>
                  </a:moveTo>
                  <a:lnTo>
                    <a:pt x="7" y="1"/>
                  </a:lnTo>
                  <a:lnTo>
                    <a:pt x="0" y="12"/>
                  </a:lnTo>
                  <a:lnTo>
                    <a:pt x="4" y="16"/>
                  </a:lnTo>
                  <a:lnTo>
                    <a:pt x="11" y="3"/>
                  </a:lnTo>
                  <a:lnTo>
                    <a:pt x="10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402" name="Freeform 208"/>
            <p:cNvSpPr>
              <a:spLocks/>
            </p:cNvSpPr>
            <p:nvPr/>
          </p:nvSpPr>
          <p:spPr bwMode="auto">
            <a:xfrm>
              <a:off x="5799" y="3081"/>
              <a:ext cx="12" cy="7"/>
            </a:xfrm>
            <a:custGeom>
              <a:avLst/>
              <a:gdLst>
                <a:gd name="T0" fmla="*/ 12 w 12"/>
                <a:gd name="T1" fmla="*/ 6 h 7"/>
                <a:gd name="T2" fmla="*/ 10 w 12"/>
                <a:gd name="T3" fmla="*/ 2 h 7"/>
                <a:gd name="T4" fmla="*/ 2 w 12"/>
                <a:gd name="T5" fmla="*/ 0 h 7"/>
                <a:gd name="T6" fmla="*/ 0 w 12"/>
                <a:gd name="T7" fmla="*/ 5 h 7"/>
                <a:gd name="T8" fmla="*/ 9 w 12"/>
                <a:gd name="T9" fmla="*/ 7 h 7"/>
                <a:gd name="T10" fmla="*/ 12 w 12"/>
                <a:gd name="T11" fmla="*/ 6 h 7"/>
                <a:gd name="T12" fmla="*/ 9 w 12"/>
                <a:gd name="T13" fmla="*/ 7 h 7"/>
                <a:gd name="T14" fmla="*/ 10 w 12"/>
                <a:gd name="T15" fmla="*/ 7 h 7"/>
                <a:gd name="T16" fmla="*/ 12 w 12"/>
                <a:gd name="T17" fmla="*/ 6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7"/>
                <a:gd name="T29" fmla="*/ 12 w 12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7">
                  <a:moveTo>
                    <a:pt x="12" y="6"/>
                  </a:moveTo>
                  <a:lnTo>
                    <a:pt x="10" y="2"/>
                  </a:lnTo>
                  <a:lnTo>
                    <a:pt x="2" y="0"/>
                  </a:lnTo>
                  <a:lnTo>
                    <a:pt x="0" y="5"/>
                  </a:lnTo>
                  <a:lnTo>
                    <a:pt x="9" y="7"/>
                  </a:lnTo>
                  <a:lnTo>
                    <a:pt x="12" y="6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403" name="Freeform 209"/>
            <p:cNvSpPr>
              <a:spLocks/>
            </p:cNvSpPr>
            <p:nvPr/>
          </p:nvSpPr>
          <p:spPr bwMode="auto">
            <a:xfrm>
              <a:off x="5806" y="3076"/>
              <a:ext cx="10" cy="11"/>
            </a:xfrm>
            <a:custGeom>
              <a:avLst/>
              <a:gdLst>
                <a:gd name="T0" fmla="*/ 7 w 10"/>
                <a:gd name="T1" fmla="*/ 0 h 11"/>
                <a:gd name="T2" fmla="*/ 6 w 10"/>
                <a:gd name="T3" fmla="*/ 0 h 11"/>
                <a:gd name="T4" fmla="*/ 0 w 10"/>
                <a:gd name="T5" fmla="*/ 8 h 11"/>
                <a:gd name="T6" fmla="*/ 5 w 10"/>
                <a:gd name="T7" fmla="*/ 11 h 11"/>
                <a:gd name="T8" fmla="*/ 10 w 10"/>
                <a:gd name="T9" fmla="*/ 3 h 11"/>
                <a:gd name="T10" fmla="*/ 7 w 10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1"/>
                <a:gd name="T20" fmla="*/ 10 w 10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1">
                  <a:moveTo>
                    <a:pt x="7" y="0"/>
                  </a:moveTo>
                  <a:lnTo>
                    <a:pt x="6" y="0"/>
                  </a:lnTo>
                  <a:lnTo>
                    <a:pt x="0" y="8"/>
                  </a:lnTo>
                  <a:lnTo>
                    <a:pt x="5" y="11"/>
                  </a:lnTo>
                  <a:lnTo>
                    <a:pt x="10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404" name="Freeform 210"/>
            <p:cNvSpPr>
              <a:spLocks/>
            </p:cNvSpPr>
            <p:nvPr/>
          </p:nvSpPr>
          <p:spPr bwMode="auto">
            <a:xfrm>
              <a:off x="5813" y="3070"/>
              <a:ext cx="10" cy="9"/>
            </a:xfrm>
            <a:custGeom>
              <a:avLst/>
              <a:gdLst>
                <a:gd name="T0" fmla="*/ 10 w 10"/>
                <a:gd name="T1" fmla="*/ 3 h 9"/>
                <a:gd name="T2" fmla="*/ 6 w 10"/>
                <a:gd name="T3" fmla="*/ 0 h 9"/>
                <a:gd name="T4" fmla="*/ 0 w 10"/>
                <a:gd name="T5" fmla="*/ 6 h 9"/>
                <a:gd name="T6" fmla="*/ 2 w 10"/>
                <a:gd name="T7" fmla="*/ 9 h 9"/>
                <a:gd name="T8" fmla="*/ 10 w 10"/>
                <a:gd name="T9" fmla="*/ 3 h 9"/>
                <a:gd name="T10" fmla="*/ 10 w 10"/>
                <a:gd name="T11" fmla="*/ 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9"/>
                <a:gd name="T20" fmla="*/ 10 w 10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9">
                  <a:moveTo>
                    <a:pt x="10" y="3"/>
                  </a:moveTo>
                  <a:lnTo>
                    <a:pt x="6" y="0"/>
                  </a:lnTo>
                  <a:lnTo>
                    <a:pt x="0" y="6"/>
                  </a:lnTo>
                  <a:lnTo>
                    <a:pt x="2" y="9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405" name="Freeform 211"/>
            <p:cNvSpPr>
              <a:spLocks/>
            </p:cNvSpPr>
            <p:nvPr/>
          </p:nvSpPr>
          <p:spPr bwMode="auto">
            <a:xfrm>
              <a:off x="5819" y="3062"/>
              <a:ext cx="10" cy="11"/>
            </a:xfrm>
            <a:custGeom>
              <a:avLst/>
              <a:gdLst>
                <a:gd name="T0" fmla="*/ 9 w 10"/>
                <a:gd name="T1" fmla="*/ 0 h 11"/>
                <a:gd name="T2" fmla="*/ 7 w 10"/>
                <a:gd name="T3" fmla="*/ 1 h 11"/>
                <a:gd name="T4" fmla="*/ 0 w 10"/>
                <a:gd name="T5" fmla="*/ 8 h 11"/>
                <a:gd name="T6" fmla="*/ 4 w 10"/>
                <a:gd name="T7" fmla="*/ 11 h 11"/>
                <a:gd name="T8" fmla="*/ 10 w 10"/>
                <a:gd name="T9" fmla="*/ 5 h 11"/>
                <a:gd name="T10" fmla="*/ 9 w 10"/>
                <a:gd name="T11" fmla="*/ 0 h 11"/>
                <a:gd name="T12" fmla="*/ 9 w 10"/>
                <a:gd name="T13" fmla="*/ 0 h 11"/>
                <a:gd name="T14" fmla="*/ 8 w 10"/>
                <a:gd name="T15" fmla="*/ 0 h 11"/>
                <a:gd name="T16" fmla="*/ 7 w 10"/>
                <a:gd name="T17" fmla="*/ 1 h 11"/>
                <a:gd name="T18" fmla="*/ 9 w 10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1"/>
                <a:gd name="T32" fmla="*/ 10 w 10"/>
                <a:gd name="T33" fmla="*/ 11 h 1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1">
                  <a:moveTo>
                    <a:pt x="9" y="0"/>
                  </a:moveTo>
                  <a:lnTo>
                    <a:pt x="7" y="1"/>
                  </a:lnTo>
                  <a:lnTo>
                    <a:pt x="0" y="8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406" name="Freeform 212"/>
            <p:cNvSpPr>
              <a:spLocks/>
            </p:cNvSpPr>
            <p:nvPr/>
          </p:nvSpPr>
          <p:spPr bwMode="auto">
            <a:xfrm>
              <a:off x="5827" y="3062"/>
              <a:ext cx="7" cy="6"/>
            </a:xfrm>
            <a:custGeom>
              <a:avLst/>
              <a:gdLst>
                <a:gd name="T0" fmla="*/ 7 w 7"/>
                <a:gd name="T1" fmla="*/ 1 h 6"/>
                <a:gd name="T2" fmla="*/ 1 w 7"/>
                <a:gd name="T3" fmla="*/ 0 h 6"/>
                <a:gd name="T4" fmla="*/ 0 w 7"/>
                <a:gd name="T5" fmla="*/ 5 h 6"/>
                <a:gd name="T6" fmla="*/ 6 w 7"/>
                <a:gd name="T7" fmla="*/ 6 h 6"/>
                <a:gd name="T8" fmla="*/ 7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6"/>
                <a:gd name="T17" fmla="*/ 7 w 7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6">
                  <a:moveTo>
                    <a:pt x="7" y="1"/>
                  </a:moveTo>
                  <a:lnTo>
                    <a:pt x="1" y="0"/>
                  </a:lnTo>
                  <a:lnTo>
                    <a:pt x="0" y="5"/>
                  </a:lnTo>
                  <a:lnTo>
                    <a:pt x="6" y="6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</p:grpSp>
      <p:pic>
        <p:nvPicPr>
          <p:cNvPr id="8201" name="Picture 21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0" y="285750"/>
            <a:ext cx="833438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02" name="Picture 21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03" name="Text Box 215"/>
          <p:cNvSpPr txBox="1">
            <a:spLocks noChangeArrowheads="1"/>
          </p:cNvSpPr>
          <p:nvPr/>
        </p:nvSpPr>
        <p:spPr bwMode="auto">
          <a:xfrm>
            <a:off x="8242300" y="6634163"/>
            <a:ext cx="9144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M8:U6:6.2-11</a:t>
            </a:r>
            <a:endParaRPr lang="en-US" altLang="en-US" i="1">
              <a:latin typeface="Arial" charset="0"/>
            </a:endParaRPr>
          </a:p>
        </p:txBody>
      </p:sp>
      <p:sp>
        <p:nvSpPr>
          <p:cNvPr id="8204" name="Text Box 19"/>
          <p:cNvSpPr txBox="1">
            <a:spLocks noChangeArrowheads="1"/>
          </p:cNvSpPr>
          <p:nvPr/>
        </p:nvSpPr>
        <p:spPr bwMode="auto">
          <a:xfrm>
            <a:off x="1000125" y="142875"/>
            <a:ext cx="5573962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000" dirty="0">
                <a:solidFill>
                  <a:srgbClr val="006600"/>
                </a:solidFill>
              </a:rPr>
              <a:t>Группа унимодальных </a:t>
            </a:r>
            <a:r>
              <a:rPr lang="ru-RU" altLang="en-US" sz="3000" dirty="0" err="1">
                <a:solidFill>
                  <a:srgbClr val="006600"/>
                </a:solidFill>
              </a:rPr>
              <a:t>Инкотермс</a:t>
            </a:r>
            <a:endParaRPr lang="en-GB" altLang="en-US" sz="3200" dirty="0"/>
          </a:p>
        </p:txBody>
      </p:sp>
      <p:graphicFrame>
        <p:nvGraphicFramePr>
          <p:cNvPr id="8194" name="Object 2"/>
          <p:cNvGraphicFramePr>
            <a:graphicFrameLocks noChangeAspect="1"/>
          </p:cNvGraphicFramePr>
          <p:nvPr/>
        </p:nvGraphicFramePr>
        <p:xfrm>
          <a:off x="61913" y="3429000"/>
          <a:ext cx="9082087" cy="24018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itmap Image" r:id="rId5" imgW="5761905" imgH="1523810" progId="PBrush">
                  <p:embed/>
                </p:oleObj>
              </mc:Choice>
              <mc:Fallback>
                <p:oleObj name="Bitmap Image" r:id="rId5" imgW="5761905" imgH="1523810" progId="PBrush">
                  <p:embed/>
                  <p:pic>
                    <p:nvPicPr>
                      <p:cNvPr id="8194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913" y="3429000"/>
                        <a:ext cx="9082087" cy="24018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20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70706383"/>
      </p:ext>
    </p:extLst>
  </p:cSld>
  <p:clrMapOvr>
    <a:masterClrMapping/>
  </p:clrMapOvr>
  <p:transition>
    <p:fade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90" name="Group 2"/>
          <p:cNvGrpSpPr>
            <a:grpSpLocks/>
          </p:cNvGrpSpPr>
          <p:nvPr/>
        </p:nvGrpSpPr>
        <p:grpSpPr bwMode="auto">
          <a:xfrm>
            <a:off x="857250" y="500063"/>
            <a:ext cx="7704138" cy="5430837"/>
            <a:chOff x="4135" y="1191"/>
            <a:chExt cx="7192" cy="4705"/>
          </a:xfrm>
        </p:grpSpPr>
        <p:sp>
          <p:nvSpPr>
            <p:cNvPr id="37893" name="Rectangle 3"/>
            <p:cNvSpPr>
              <a:spLocks noChangeArrowheads="1"/>
            </p:cNvSpPr>
            <p:nvPr/>
          </p:nvSpPr>
          <p:spPr bwMode="auto">
            <a:xfrm>
              <a:off x="4232" y="1198"/>
              <a:ext cx="6408" cy="8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894" name="Rectangle 4"/>
            <p:cNvSpPr>
              <a:spLocks noChangeArrowheads="1"/>
            </p:cNvSpPr>
            <p:nvPr/>
          </p:nvSpPr>
          <p:spPr bwMode="auto">
            <a:xfrm>
              <a:off x="4905" y="1191"/>
              <a:ext cx="5334" cy="4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spcAft>
                  <a:spcPts val="1000"/>
                </a:spcAft>
              </a:pPr>
              <a:r>
                <a:rPr lang="ru-RU" altLang="en-US" sz="2400" dirty="0">
                  <a:solidFill>
                    <a:srgbClr val="A50021"/>
                  </a:solidFill>
                </a:rPr>
                <a:t>Пункт доставки и передачи рисков</a:t>
              </a:r>
              <a:endParaRPr lang="fr-FR" altLang="en-US" sz="2400" dirty="0"/>
            </a:p>
          </p:txBody>
        </p:sp>
        <p:sp>
          <p:nvSpPr>
            <p:cNvPr id="37895" name="Rectangle 5"/>
            <p:cNvSpPr>
              <a:spLocks noChangeArrowheads="1"/>
            </p:cNvSpPr>
            <p:nvPr/>
          </p:nvSpPr>
          <p:spPr bwMode="auto">
            <a:xfrm>
              <a:off x="4578" y="1543"/>
              <a:ext cx="4341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spcAft>
                  <a:spcPts val="1000"/>
                </a:spcAft>
              </a:pPr>
              <a:r>
                <a:rPr lang="ru-RU" altLang="en-US" sz="2400" dirty="0">
                  <a:solidFill>
                    <a:srgbClr val="A50021"/>
                  </a:solidFill>
                </a:rPr>
                <a:t>Для </a:t>
              </a:r>
              <a:r>
                <a:rPr lang="ru-RU" altLang="en-US" sz="2400" dirty="0" err="1">
                  <a:solidFill>
                    <a:srgbClr val="A50021"/>
                  </a:solidFill>
                </a:rPr>
                <a:t>Инкотермс</a:t>
              </a:r>
              <a:r>
                <a:rPr lang="ru-RU" altLang="en-US" sz="2400" dirty="0">
                  <a:solidFill>
                    <a:srgbClr val="A50021"/>
                  </a:solidFill>
                </a:rPr>
                <a:t> </a:t>
              </a:r>
              <a:r>
                <a:rPr lang="en-US" altLang="en-US" sz="2400" dirty="0">
                  <a:solidFill>
                    <a:srgbClr val="A50021"/>
                  </a:solidFill>
                </a:rPr>
                <a:t>2010 DAP, DAT </a:t>
              </a:r>
              <a:r>
                <a:rPr lang="ru-RU" altLang="en-US" sz="2400" dirty="0">
                  <a:solidFill>
                    <a:srgbClr val="A50021"/>
                  </a:solidFill>
                </a:rPr>
                <a:t>и</a:t>
              </a:r>
              <a:r>
                <a:rPr lang="en-US" altLang="en-US" sz="2400" dirty="0">
                  <a:solidFill>
                    <a:srgbClr val="A50021"/>
                  </a:solidFill>
                </a:rPr>
                <a:t> DDP </a:t>
              </a:r>
              <a:endParaRPr lang="fr-FR" altLang="en-US" sz="2400" dirty="0"/>
            </a:p>
          </p:txBody>
        </p:sp>
        <p:grpSp>
          <p:nvGrpSpPr>
            <p:cNvPr id="37896" name="Group 6"/>
            <p:cNvGrpSpPr>
              <a:grpSpLocks/>
            </p:cNvGrpSpPr>
            <p:nvPr/>
          </p:nvGrpSpPr>
          <p:grpSpPr bwMode="auto">
            <a:xfrm>
              <a:off x="4138" y="3329"/>
              <a:ext cx="1158" cy="1814"/>
              <a:chOff x="4502" y="6617"/>
              <a:chExt cx="1158" cy="1814"/>
            </a:xfrm>
          </p:grpSpPr>
          <p:sp>
            <p:nvSpPr>
              <p:cNvPr id="38253" name="Freeform 7"/>
              <p:cNvSpPr>
                <a:spLocks/>
              </p:cNvSpPr>
              <p:nvPr/>
            </p:nvSpPr>
            <p:spPr bwMode="auto">
              <a:xfrm>
                <a:off x="4972" y="6617"/>
                <a:ext cx="185" cy="279"/>
              </a:xfrm>
              <a:custGeom>
                <a:avLst/>
                <a:gdLst>
                  <a:gd name="T0" fmla="*/ 0 w 185"/>
                  <a:gd name="T1" fmla="*/ 279 h 279"/>
                  <a:gd name="T2" fmla="*/ 43 w 185"/>
                  <a:gd name="T3" fmla="*/ 0 h 279"/>
                  <a:gd name="T4" fmla="*/ 131 w 185"/>
                  <a:gd name="T5" fmla="*/ 0 h 279"/>
                  <a:gd name="T6" fmla="*/ 185 w 185"/>
                  <a:gd name="T7" fmla="*/ 279 h 279"/>
                  <a:gd name="T8" fmla="*/ 0 w 185"/>
                  <a:gd name="T9" fmla="*/ 279 h 2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5"/>
                  <a:gd name="T16" fmla="*/ 0 h 279"/>
                  <a:gd name="T17" fmla="*/ 185 w 185"/>
                  <a:gd name="T18" fmla="*/ 279 h 2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5" h="279">
                    <a:moveTo>
                      <a:pt x="0" y="279"/>
                    </a:moveTo>
                    <a:lnTo>
                      <a:pt x="43" y="0"/>
                    </a:lnTo>
                    <a:lnTo>
                      <a:pt x="131" y="0"/>
                    </a:lnTo>
                    <a:lnTo>
                      <a:pt x="185" y="279"/>
                    </a:lnTo>
                    <a:lnTo>
                      <a:pt x="0" y="279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54" name="Group 8"/>
              <p:cNvGrpSpPr>
                <a:grpSpLocks/>
              </p:cNvGrpSpPr>
              <p:nvPr/>
            </p:nvGrpSpPr>
            <p:grpSpPr bwMode="auto">
              <a:xfrm>
                <a:off x="4502" y="6617"/>
                <a:ext cx="1158" cy="1814"/>
                <a:chOff x="4502" y="6617"/>
                <a:chExt cx="1158" cy="1814"/>
              </a:xfrm>
            </p:grpSpPr>
            <p:sp>
              <p:nvSpPr>
                <p:cNvPr id="38255" name="Rectangle 9"/>
                <p:cNvSpPr>
                  <a:spLocks noChangeArrowheads="1"/>
                </p:cNvSpPr>
                <p:nvPr/>
              </p:nvSpPr>
              <p:spPr bwMode="auto">
                <a:xfrm>
                  <a:off x="4592" y="7645"/>
                  <a:ext cx="983" cy="59"/>
                </a:xfrm>
                <a:prstGeom prst="rect">
                  <a:avLst/>
                </a:prstGeom>
                <a:noFill/>
                <a:ln w="7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fr-FR" altLang="en-US"/>
                </a:p>
              </p:txBody>
            </p:sp>
            <p:grpSp>
              <p:nvGrpSpPr>
                <p:cNvPr id="38256" name="Group 10"/>
                <p:cNvGrpSpPr>
                  <a:grpSpLocks/>
                </p:cNvGrpSpPr>
                <p:nvPr/>
              </p:nvGrpSpPr>
              <p:grpSpPr bwMode="auto">
                <a:xfrm>
                  <a:off x="4502" y="6617"/>
                  <a:ext cx="1158" cy="1814"/>
                  <a:chOff x="4502" y="6617"/>
                  <a:chExt cx="1158" cy="1814"/>
                </a:xfrm>
              </p:grpSpPr>
              <p:sp>
                <p:nvSpPr>
                  <p:cNvPr id="38257" name="Freeform 11"/>
                  <p:cNvSpPr>
                    <a:spLocks/>
                  </p:cNvSpPr>
                  <p:nvPr/>
                </p:nvSpPr>
                <p:spPr bwMode="auto">
                  <a:xfrm>
                    <a:off x="4677" y="7130"/>
                    <a:ext cx="806" cy="526"/>
                  </a:xfrm>
                  <a:custGeom>
                    <a:avLst/>
                    <a:gdLst>
                      <a:gd name="T0" fmla="*/ 0 w 806"/>
                      <a:gd name="T1" fmla="*/ 526 h 526"/>
                      <a:gd name="T2" fmla="*/ 32 w 806"/>
                      <a:gd name="T3" fmla="*/ 0 h 526"/>
                      <a:gd name="T4" fmla="*/ 762 w 806"/>
                      <a:gd name="T5" fmla="*/ 0 h 526"/>
                      <a:gd name="T6" fmla="*/ 806 w 806"/>
                      <a:gd name="T7" fmla="*/ 526 h 526"/>
                      <a:gd name="T8" fmla="*/ 0 w 806"/>
                      <a:gd name="T9" fmla="*/ 526 h 5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06"/>
                      <a:gd name="T16" fmla="*/ 0 h 526"/>
                      <a:gd name="T17" fmla="*/ 806 w 806"/>
                      <a:gd name="T18" fmla="*/ 526 h 5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06" h="526">
                        <a:moveTo>
                          <a:pt x="0" y="526"/>
                        </a:moveTo>
                        <a:lnTo>
                          <a:pt x="32" y="0"/>
                        </a:lnTo>
                        <a:lnTo>
                          <a:pt x="762" y="0"/>
                        </a:lnTo>
                        <a:lnTo>
                          <a:pt x="806" y="526"/>
                        </a:lnTo>
                        <a:lnTo>
                          <a:pt x="0" y="526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58" name="Freeform 12"/>
                  <p:cNvSpPr>
                    <a:spLocks/>
                  </p:cNvSpPr>
                  <p:nvPr/>
                </p:nvSpPr>
                <p:spPr bwMode="auto">
                  <a:xfrm>
                    <a:off x="4677" y="7130"/>
                    <a:ext cx="806" cy="526"/>
                  </a:xfrm>
                  <a:custGeom>
                    <a:avLst/>
                    <a:gdLst>
                      <a:gd name="T0" fmla="*/ 0 w 806"/>
                      <a:gd name="T1" fmla="*/ 526 h 526"/>
                      <a:gd name="T2" fmla="*/ 32 w 806"/>
                      <a:gd name="T3" fmla="*/ 0 h 526"/>
                      <a:gd name="T4" fmla="*/ 762 w 806"/>
                      <a:gd name="T5" fmla="*/ 0 h 526"/>
                      <a:gd name="T6" fmla="*/ 806 w 806"/>
                      <a:gd name="T7" fmla="*/ 526 h 526"/>
                      <a:gd name="T8" fmla="*/ 0 w 806"/>
                      <a:gd name="T9" fmla="*/ 526 h 5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06"/>
                      <a:gd name="T16" fmla="*/ 0 h 526"/>
                      <a:gd name="T17" fmla="*/ 806 w 806"/>
                      <a:gd name="T18" fmla="*/ 526 h 5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06" h="526">
                        <a:moveTo>
                          <a:pt x="0" y="526"/>
                        </a:moveTo>
                        <a:lnTo>
                          <a:pt x="32" y="0"/>
                        </a:lnTo>
                        <a:lnTo>
                          <a:pt x="762" y="0"/>
                        </a:lnTo>
                        <a:lnTo>
                          <a:pt x="806" y="526"/>
                        </a:lnTo>
                        <a:lnTo>
                          <a:pt x="0" y="526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59" name="Freeform 13"/>
                  <p:cNvSpPr>
                    <a:spLocks/>
                  </p:cNvSpPr>
                  <p:nvPr/>
                </p:nvSpPr>
                <p:spPr bwMode="auto">
                  <a:xfrm>
                    <a:off x="4742" y="7465"/>
                    <a:ext cx="43" cy="59"/>
                  </a:xfrm>
                  <a:custGeom>
                    <a:avLst/>
                    <a:gdLst>
                      <a:gd name="T0" fmla="*/ 21 w 43"/>
                      <a:gd name="T1" fmla="*/ 0 h 59"/>
                      <a:gd name="T2" fmla="*/ 21 w 43"/>
                      <a:gd name="T3" fmla="*/ 0 h 59"/>
                      <a:gd name="T4" fmla="*/ 10 w 43"/>
                      <a:gd name="T5" fmla="*/ 0 h 59"/>
                      <a:gd name="T6" fmla="*/ 10 w 43"/>
                      <a:gd name="T7" fmla="*/ 14 h 59"/>
                      <a:gd name="T8" fmla="*/ 0 w 43"/>
                      <a:gd name="T9" fmla="*/ 14 h 59"/>
                      <a:gd name="T10" fmla="*/ 0 w 43"/>
                      <a:gd name="T11" fmla="*/ 30 h 59"/>
                      <a:gd name="T12" fmla="*/ 0 w 43"/>
                      <a:gd name="T13" fmla="*/ 44 h 59"/>
                      <a:gd name="T14" fmla="*/ 0 w 43"/>
                      <a:gd name="T15" fmla="*/ 59 h 59"/>
                      <a:gd name="T16" fmla="*/ 10 w 43"/>
                      <a:gd name="T17" fmla="*/ 59 h 59"/>
                      <a:gd name="T18" fmla="*/ 21 w 43"/>
                      <a:gd name="T19" fmla="*/ 59 h 59"/>
                      <a:gd name="T20" fmla="*/ 33 w 43"/>
                      <a:gd name="T21" fmla="*/ 59 h 59"/>
                      <a:gd name="T22" fmla="*/ 43 w 43"/>
                      <a:gd name="T23" fmla="*/ 59 h 59"/>
                      <a:gd name="T24" fmla="*/ 43 w 43"/>
                      <a:gd name="T25" fmla="*/ 44 h 59"/>
                      <a:gd name="T26" fmla="*/ 43 w 43"/>
                      <a:gd name="T27" fmla="*/ 30 h 59"/>
                      <a:gd name="T28" fmla="*/ 43 w 43"/>
                      <a:gd name="T29" fmla="*/ 14 h 59"/>
                      <a:gd name="T30" fmla="*/ 33 w 43"/>
                      <a:gd name="T31" fmla="*/ 14 h 59"/>
                      <a:gd name="T32" fmla="*/ 33 w 43"/>
                      <a:gd name="T33" fmla="*/ 0 h 59"/>
                      <a:gd name="T34" fmla="*/ 21 w 43"/>
                      <a:gd name="T35" fmla="*/ 0 h 5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43"/>
                      <a:gd name="T55" fmla="*/ 0 h 59"/>
                      <a:gd name="T56" fmla="*/ 43 w 43"/>
                      <a:gd name="T57" fmla="*/ 59 h 59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43" h="59">
                        <a:moveTo>
                          <a:pt x="21" y="0"/>
                        </a:moveTo>
                        <a:lnTo>
                          <a:pt x="21" y="0"/>
                        </a:lnTo>
                        <a:lnTo>
                          <a:pt x="10" y="0"/>
                        </a:ln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0" y="59"/>
                        </a:lnTo>
                        <a:lnTo>
                          <a:pt x="10" y="59"/>
                        </a:lnTo>
                        <a:lnTo>
                          <a:pt x="21" y="59"/>
                        </a:lnTo>
                        <a:lnTo>
                          <a:pt x="33" y="59"/>
                        </a:lnTo>
                        <a:lnTo>
                          <a:pt x="43" y="59"/>
                        </a:lnTo>
                        <a:lnTo>
                          <a:pt x="43" y="44"/>
                        </a:lnTo>
                        <a:lnTo>
                          <a:pt x="43" y="30"/>
                        </a:lnTo>
                        <a:lnTo>
                          <a:pt x="43" y="14"/>
                        </a:lnTo>
                        <a:lnTo>
                          <a:pt x="33" y="14"/>
                        </a:lnTo>
                        <a:lnTo>
                          <a:pt x="33" y="0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60" name="Freeform 14"/>
                  <p:cNvSpPr>
                    <a:spLocks/>
                  </p:cNvSpPr>
                  <p:nvPr/>
                </p:nvSpPr>
                <p:spPr bwMode="auto">
                  <a:xfrm>
                    <a:off x="4742" y="7465"/>
                    <a:ext cx="43" cy="59"/>
                  </a:xfrm>
                  <a:custGeom>
                    <a:avLst/>
                    <a:gdLst>
                      <a:gd name="T0" fmla="*/ 21 w 43"/>
                      <a:gd name="T1" fmla="*/ 0 h 59"/>
                      <a:gd name="T2" fmla="*/ 21 w 43"/>
                      <a:gd name="T3" fmla="*/ 0 h 59"/>
                      <a:gd name="T4" fmla="*/ 10 w 43"/>
                      <a:gd name="T5" fmla="*/ 0 h 59"/>
                      <a:gd name="T6" fmla="*/ 10 w 43"/>
                      <a:gd name="T7" fmla="*/ 14 h 59"/>
                      <a:gd name="T8" fmla="*/ 0 w 43"/>
                      <a:gd name="T9" fmla="*/ 14 h 59"/>
                      <a:gd name="T10" fmla="*/ 0 w 43"/>
                      <a:gd name="T11" fmla="*/ 30 h 59"/>
                      <a:gd name="T12" fmla="*/ 0 w 43"/>
                      <a:gd name="T13" fmla="*/ 44 h 59"/>
                      <a:gd name="T14" fmla="*/ 0 w 43"/>
                      <a:gd name="T15" fmla="*/ 59 h 59"/>
                      <a:gd name="T16" fmla="*/ 10 w 43"/>
                      <a:gd name="T17" fmla="*/ 59 h 59"/>
                      <a:gd name="T18" fmla="*/ 21 w 43"/>
                      <a:gd name="T19" fmla="*/ 59 h 59"/>
                      <a:gd name="T20" fmla="*/ 33 w 43"/>
                      <a:gd name="T21" fmla="*/ 59 h 59"/>
                      <a:gd name="T22" fmla="*/ 43 w 43"/>
                      <a:gd name="T23" fmla="*/ 59 h 59"/>
                      <a:gd name="T24" fmla="*/ 43 w 43"/>
                      <a:gd name="T25" fmla="*/ 44 h 59"/>
                      <a:gd name="T26" fmla="*/ 43 w 43"/>
                      <a:gd name="T27" fmla="*/ 30 h 59"/>
                      <a:gd name="T28" fmla="*/ 43 w 43"/>
                      <a:gd name="T29" fmla="*/ 14 h 59"/>
                      <a:gd name="T30" fmla="*/ 33 w 43"/>
                      <a:gd name="T31" fmla="*/ 14 h 59"/>
                      <a:gd name="T32" fmla="*/ 33 w 43"/>
                      <a:gd name="T33" fmla="*/ 0 h 59"/>
                      <a:gd name="T34" fmla="*/ 21 w 43"/>
                      <a:gd name="T35" fmla="*/ 0 h 5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43"/>
                      <a:gd name="T55" fmla="*/ 0 h 59"/>
                      <a:gd name="T56" fmla="*/ 43 w 43"/>
                      <a:gd name="T57" fmla="*/ 59 h 59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43" h="59">
                        <a:moveTo>
                          <a:pt x="21" y="0"/>
                        </a:moveTo>
                        <a:lnTo>
                          <a:pt x="21" y="0"/>
                        </a:lnTo>
                        <a:lnTo>
                          <a:pt x="10" y="0"/>
                        </a:ln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0" y="59"/>
                        </a:lnTo>
                        <a:lnTo>
                          <a:pt x="10" y="59"/>
                        </a:lnTo>
                        <a:lnTo>
                          <a:pt x="21" y="59"/>
                        </a:lnTo>
                        <a:lnTo>
                          <a:pt x="33" y="59"/>
                        </a:lnTo>
                        <a:lnTo>
                          <a:pt x="43" y="59"/>
                        </a:lnTo>
                        <a:lnTo>
                          <a:pt x="43" y="44"/>
                        </a:lnTo>
                        <a:lnTo>
                          <a:pt x="43" y="30"/>
                        </a:lnTo>
                        <a:lnTo>
                          <a:pt x="43" y="14"/>
                        </a:lnTo>
                        <a:lnTo>
                          <a:pt x="33" y="14"/>
                        </a:lnTo>
                        <a:lnTo>
                          <a:pt x="33" y="0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61" name="Freeform 15"/>
                  <p:cNvSpPr>
                    <a:spLocks/>
                  </p:cNvSpPr>
                  <p:nvPr/>
                </p:nvSpPr>
                <p:spPr bwMode="auto">
                  <a:xfrm>
                    <a:off x="4861" y="7465"/>
                    <a:ext cx="56" cy="59"/>
                  </a:xfrm>
                  <a:custGeom>
                    <a:avLst/>
                    <a:gdLst>
                      <a:gd name="T0" fmla="*/ 23 w 56"/>
                      <a:gd name="T1" fmla="*/ 0 h 59"/>
                      <a:gd name="T2" fmla="*/ 23 w 56"/>
                      <a:gd name="T3" fmla="*/ 0 h 59"/>
                      <a:gd name="T4" fmla="*/ 10 w 56"/>
                      <a:gd name="T5" fmla="*/ 14 h 59"/>
                      <a:gd name="T6" fmla="*/ 0 w 56"/>
                      <a:gd name="T7" fmla="*/ 14 h 59"/>
                      <a:gd name="T8" fmla="*/ 0 w 56"/>
                      <a:gd name="T9" fmla="*/ 30 h 59"/>
                      <a:gd name="T10" fmla="*/ 0 w 56"/>
                      <a:gd name="T11" fmla="*/ 44 h 59"/>
                      <a:gd name="T12" fmla="*/ 10 w 56"/>
                      <a:gd name="T13" fmla="*/ 59 h 59"/>
                      <a:gd name="T14" fmla="*/ 23 w 56"/>
                      <a:gd name="T15" fmla="*/ 59 h 59"/>
                      <a:gd name="T16" fmla="*/ 34 w 56"/>
                      <a:gd name="T17" fmla="*/ 59 h 59"/>
                      <a:gd name="T18" fmla="*/ 45 w 56"/>
                      <a:gd name="T19" fmla="*/ 59 h 59"/>
                      <a:gd name="T20" fmla="*/ 45 w 56"/>
                      <a:gd name="T21" fmla="*/ 44 h 59"/>
                      <a:gd name="T22" fmla="*/ 56 w 56"/>
                      <a:gd name="T23" fmla="*/ 44 h 59"/>
                      <a:gd name="T24" fmla="*/ 56 w 56"/>
                      <a:gd name="T25" fmla="*/ 30 h 59"/>
                      <a:gd name="T26" fmla="*/ 45 w 56"/>
                      <a:gd name="T27" fmla="*/ 14 h 59"/>
                      <a:gd name="T28" fmla="*/ 34 w 56"/>
                      <a:gd name="T29" fmla="*/ 0 h 59"/>
                      <a:gd name="T30" fmla="*/ 23 w 56"/>
                      <a:gd name="T31" fmla="*/ 0 h 59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56"/>
                      <a:gd name="T49" fmla="*/ 0 h 59"/>
                      <a:gd name="T50" fmla="*/ 56 w 56"/>
                      <a:gd name="T51" fmla="*/ 59 h 59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56" h="59">
                        <a:moveTo>
                          <a:pt x="23" y="0"/>
                        </a:moveTo>
                        <a:lnTo>
                          <a:pt x="23" y="0"/>
                        </a:ln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10" y="59"/>
                        </a:lnTo>
                        <a:lnTo>
                          <a:pt x="23" y="59"/>
                        </a:lnTo>
                        <a:lnTo>
                          <a:pt x="34" y="59"/>
                        </a:lnTo>
                        <a:lnTo>
                          <a:pt x="45" y="59"/>
                        </a:lnTo>
                        <a:lnTo>
                          <a:pt x="45" y="44"/>
                        </a:lnTo>
                        <a:lnTo>
                          <a:pt x="56" y="44"/>
                        </a:lnTo>
                        <a:lnTo>
                          <a:pt x="56" y="30"/>
                        </a:lnTo>
                        <a:lnTo>
                          <a:pt x="45" y="14"/>
                        </a:lnTo>
                        <a:lnTo>
                          <a:pt x="34" y="0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62" name="Freeform 16"/>
                  <p:cNvSpPr>
                    <a:spLocks/>
                  </p:cNvSpPr>
                  <p:nvPr/>
                </p:nvSpPr>
                <p:spPr bwMode="auto">
                  <a:xfrm>
                    <a:off x="4861" y="7465"/>
                    <a:ext cx="56" cy="59"/>
                  </a:xfrm>
                  <a:custGeom>
                    <a:avLst/>
                    <a:gdLst>
                      <a:gd name="T0" fmla="*/ 23 w 56"/>
                      <a:gd name="T1" fmla="*/ 0 h 59"/>
                      <a:gd name="T2" fmla="*/ 23 w 56"/>
                      <a:gd name="T3" fmla="*/ 0 h 59"/>
                      <a:gd name="T4" fmla="*/ 10 w 56"/>
                      <a:gd name="T5" fmla="*/ 14 h 59"/>
                      <a:gd name="T6" fmla="*/ 0 w 56"/>
                      <a:gd name="T7" fmla="*/ 14 h 59"/>
                      <a:gd name="T8" fmla="*/ 0 w 56"/>
                      <a:gd name="T9" fmla="*/ 30 h 59"/>
                      <a:gd name="T10" fmla="*/ 0 w 56"/>
                      <a:gd name="T11" fmla="*/ 44 h 59"/>
                      <a:gd name="T12" fmla="*/ 10 w 56"/>
                      <a:gd name="T13" fmla="*/ 59 h 59"/>
                      <a:gd name="T14" fmla="*/ 23 w 56"/>
                      <a:gd name="T15" fmla="*/ 59 h 59"/>
                      <a:gd name="T16" fmla="*/ 34 w 56"/>
                      <a:gd name="T17" fmla="*/ 59 h 59"/>
                      <a:gd name="T18" fmla="*/ 45 w 56"/>
                      <a:gd name="T19" fmla="*/ 59 h 59"/>
                      <a:gd name="T20" fmla="*/ 45 w 56"/>
                      <a:gd name="T21" fmla="*/ 44 h 59"/>
                      <a:gd name="T22" fmla="*/ 56 w 56"/>
                      <a:gd name="T23" fmla="*/ 44 h 59"/>
                      <a:gd name="T24" fmla="*/ 56 w 56"/>
                      <a:gd name="T25" fmla="*/ 30 h 59"/>
                      <a:gd name="T26" fmla="*/ 45 w 56"/>
                      <a:gd name="T27" fmla="*/ 14 h 59"/>
                      <a:gd name="T28" fmla="*/ 34 w 56"/>
                      <a:gd name="T29" fmla="*/ 0 h 59"/>
                      <a:gd name="T30" fmla="*/ 23 w 56"/>
                      <a:gd name="T31" fmla="*/ 0 h 59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56"/>
                      <a:gd name="T49" fmla="*/ 0 h 59"/>
                      <a:gd name="T50" fmla="*/ 56 w 56"/>
                      <a:gd name="T51" fmla="*/ 59 h 59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56" h="59">
                        <a:moveTo>
                          <a:pt x="23" y="0"/>
                        </a:moveTo>
                        <a:lnTo>
                          <a:pt x="23" y="0"/>
                        </a:ln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10" y="59"/>
                        </a:lnTo>
                        <a:lnTo>
                          <a:pt x="23" y="59"/>
                        </a:lnTo>
                        <a:lnTo>
                          <a:pt x="34" y="59"/>
                        </a:lnTo>
                        <a:lnTo>
                          <a:pt x="45" y="59"/>
                        </a:lnTo>
                        <a:lnTo>
                          <a:pt x="45" y="44"/>
                        </a:lnTo>
                        <a:lnTo>
                          <a:pt x="56" y="44"/>
                        </a:lnTo>
                        <a:lnTo>
                          <a:pt x="56" y="30"/>
                        </a:lnTo>
                        <a:lnTo>
                          <a:pt x="45" y="14"/>
                        </a:lnTo>
                        <a:lnTo>
                          <a:pt x="34" y="0"/>
                        </a:lnTo>
                        <a:lnTo>
                          <a:pt x="23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63" name="Freeform 17"/>
                  <p:cNvSpPr>
                    <a:spLocks/>
                  </p:cNvSpPr>
                  <p:nvPr/>
                </p:nvSpPr>
                <p:spPr bwMode="auto">
                  <a:xfrm>
                    <a:off x="4993" y="7465"/>
                    <a:ext cx="54" cy="59"/>
                  </a:xfrm>
                  <a:custGeom>
                    <a:avLst/>
                    <a:gdLst>
                      <a:gd name="T0" fmla="*/ 22 w 54"/>
                      <a:gd name="T1" fmla="*/ 0 h 59"/>
                      <a:gd name="T2" fmla="*/ 22 w 54"/>
                      <a:gd name="T3" fmla="*/ 0 h 59"/>
                      <a:gd name="T4" fmla="*/ 10 w 54"/>
                      <a:gd name="T5" fmla="*/ 14 h 59"/>
                      <a:gd name="T6" fmla="*/ 0 w 54"/>
                      <a:gd name="T7" fmla="*/ 14 h 59"/>
                      <a:gd name="T8" fmla="*/ 0 w 54"/>
                      <a:gd name="T9" fmla="*/ 30 h 59"/>
                      <a:gd name="T10" fmla="*/ 0 w 54"/>
                      <a:gd name="T11" fmla="*/ 44 h 59"/>
                      <a:gd name="T12" fmla="*/ 10 w 54"/>
                      <a:gd name="T13" fmla="*/ 59 h 59"/>
                      <a:gd name="T14" fmla="*/ 22 w 54"/>
                      <a:gd name="T15" fmla="*/ 59 h 59"/>
                      <a:gd name="T16" fmla="*/ 32 w 54"/>
                      <a:gd name="T17" fmla="*/ 59 h 59"/>
                      <a:gd name="T18" fmla="*/ 44 w 54"/>
                      <a:gd name="T19" fmla="*/ 59 h 59"/>
                      <a:gd name="T20" fmla="*/ 44 w 54"/>
                      <a:gd name="T21" fmla="*/ 44 h 59"/>
                      <a:gd name="T22" fmla="*/ 54 w 54"/>
                      <a:gd name="T23" fmla="*/ 44 h 59"/>
                      <a:gd name="T24" fmla="*/ 54 w 54"/>
                      <a:gd name="T25" fmla="*/ 30 h 59"/>
                      <a:gd name="T26" fmla="*/ 44 w 54"/>
                      <a:gd name="T27" fmla="*/ 14 h 59"/>
                      <a:gd name="T28" fmla="*/ 32 w 54"/>
                      <a:gd name="T29" fmla="*/ 0 h 59"/>
                      <a:gd name="T30" fmla="*/ 22 w 54"/>
                      <a:gd name="T31" fmla="*/ 0 h 59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54"/>
                      <a:gd name="T49" fmla="*/ 0 h 59"/>
                      <a:gd name="T50" fmla="*/ 54 w 54"/>
                      <a:gd name="T51" fmla="*/ 59 h 59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54" h="59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10" y="59"/>
                        </a:lnTo>
                        <a:lnTo>
                          <a:pt x="22" y="59"/>
                        </a:lnTo>
                        <a:lnTo>
                          <a:pt x="32" y="59"/>
                        </a:lnTo>
                        <a:lnTo>
                          <a:pt x="44" y="59"/>
                        </a:lnTo>
                        <a:lnTo>
                          <a:pt x="44" y="44"/>
                        </a:lnTo>
                        <a:lnTo>
                          <a:pt x="54" y="44"/>
                        </a:lnTo>
                        <a:lnTo>
                          <a:pt x="54" y="30"/>
                        </a:lnTo>
                        <a:lnTo>
                          <a:pt x="44" y="14"/>
                        </a:lnTo>
                        <a:lnTo>
                          <a:pt x="32" y="0"/>
                        </a:lnTo>
                        <a:lnTo>
                          <a:pt x="22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64" name="Freeform 18"/>
                  <p:cNvSpPr>
                    <a:spLocks/>
                  </p:cNvSpPr>
                  <p:nvPr/>
                </p:nvSpPr>
                <p:spPr bwMode="auto">
                  <a:xfrm>
                    <a:off x="4993" y="7465"/>
                    <a:ext cx="54" cy="59"/>
                  </a:xfrm>
                  <a:custGeom>
                    <a:avLst/>
                    <a:gdLst>
                      <a:gd name="T0" fmla="*/ 22 w 54"/>
                      <a:gd name="T1" fmla="*/ 0 h 59"/>
                      <a:gd name="T2" fmla="*/ 22 w 54"/>
                      <a:gd name="T3" fmla="*/ 0 h 59"/>
                      <a:gd name="T4" fmla="*/ 10 w 54"/>
                      <a:gd name="T5" fmla="*/ 14 h 59"/>
                      <a:gd name="T6" fmla="*/ 0 w 54"/>
                      <a:gd name="T7" fmla="*/ 14 h 59"/>
                      <a:gd name="T8" fmla="*/ 0 w 54"/>
                      <a:gd name="T9" fmla="*/ 30 h 59"/>
                      <a:gd name="T10" fmla="*/ 0 w 54"/>
                      <a:gd name="T11" fmla="*/ 44 h 59"/>
                      <a:gd name="T12" fmla="*/ 10 w 54"/>
                      <a:gd name="T13" fmla="*/ 59 h 59"/>
                      <a:gd name="T14" fmla="*/ 22 w 54"/>
                      <a:gd name="T15" fmla="*/ 59 h 59"/>
                      <a:gd name="T16" fmla="*/ 32 w 54"/>
                      <a:gd name="T17" fmla="*/ 59 h 59"/>
                      <a:gd name="T18" fmla="*/ 44 w 54"/>
                      <a:gd name="T19" fmla="*/ 59 h 59"/>
                      <a:gd name="T20" fmla="*/ 44 w 54"/>
                      <a:gd name="T21" fmla="*/ 44 h 59"/>
                      <a:gd name="T22" fmla="*/ 54 w 54"/>
                      <a:gd name="T23" fmla="*/ 44 h 59"/>
                      <a:gd name="T24" fmla="*/ 54 w 54"/>
                      <a:gd name="T25" fmla="*/ 30 h 59"/>
                      <a:gd name="T26" fmla="*/ 44 w 54"/>
                      <a:gd name="T27" fmla="*/ 14 h 59"/>
                      <a:gd name="T28" fmla="*/ 32 w 54"/>
                      <a:gd name="T29" fmla="*/ 0 h 59"/>
                      <a:gd name="T30" fmla="*/ 22 w 54"/>
                      <a:gd name="T31" fmla="*/ 0 h 59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54"/>
                      <a:gd name="T49" fmla="*/ 0 h 59"/>
                      <a:gd name="T50" fmla="*/ 54 w 54"/>
                      <a:gd name="T51" fmla="*/ 59 h 59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54" h="59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10" y="59"/>
                        </a:lnTo>
                        <a:lnTo>
                          <a:pt x="22" y="59"/>
                        </a:lnTo>
                        <a:lnTo>
                          <a:pt x="32" y="59"/>
                        </a:lnTo>
                        <a:lnTo>
                          <a:pt x="44" y="59"/>
                        </a:lnTo>
                        <a:lnTo>
                          <a:pt x="44" y="44"/>
                        </a:lnTo>
                        <a:lnTo>
                          <a:pt x="54" y="44"/>
                        </a:lnTo>
                        <a:lnTo>
                          <a:pt x="54" y="30"/>
                        </a:lnTo>
                        <a:lnTo>
                          <a:pt x="44" y="14"/>
                        </a:lnTo>
                        <a:lnTo>
                          <a:pt x="32" y="0"/>
                        </a:lnTo>
                        <a:lnTo>
                          <a:pt x="22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65" name="Freeform 19"/>
                  <p:cNvSpPr>
                    <a:spLocks/>
                  </p:cNvSpPr>
                  <p:nvPr/>
                </p:nvSpPr>
                <p:spPr bwMode="auto">
                  <a:xfrm>
                    <a:off x="5135" y="7465"/>
                    <a:ext cx="44" cy="59"/>
                  </a:xfrm>
                  <a:custGeom>
                    <a:avLst/>
                    <a:gdLst>
                      <a:gd name="T0" fmla="*/ 22 w 44"/>
                      <a:gd name="T1" fmla="*/ 0 h 59"/>
                      <a:gd name="T2" fmla="*/ 22 w 44"/>
                      <a:gd name="T3" fmla="*/ 0 h 59"/>
                      <a:gd name="T4" fmla="*/ 10 w 44"/>
                      <a:gd name="T5" fmla="*/ 0 h 59"/>
                      <a:gd name="T6" fmla="*/ 10 w 44"/>
                      <a:gd name="T7" fmla="*/ 14 h 59"/>
                      <a:gd name="T8" fmla="*/ 0 w 44"/>
                      <a:gd name="T9" fmla="*/ 14 h 59"/>
                      <a:gd name="T10" fmla="*/ 0 w 44"/>
                      <a:gd name="T11" fmla="*/ 30 h 59"/>
                      <a:gd name="T12" fmla="*/ 0 w 44"/>
                      <a:gd name="T13" fmla="*/ 44 h 59"/>
                      <a:gd name="T14" fmla="*/ 0 w 44"/>
                      <a:gd name="T15" fmla="*/ 59 h 59"/>
                      <a:gd name="T16" fmla="*/ 10 w 44"/>
                      <a:gd name="T17" fmla="*/ 59 h 59"/>
                      <a:gd name="T18" fmla="*/ 22 w 44"/>
                      <a:gd name="T19" fmla="*/ 59 h 59"/>
                      <a:gd name="T20" fmla="*/ 34 w 44"/>
                      <a:gd name="T21" fmla="*/ 59 h 59"/>
                      <a:gd name="T22" fmla="*/ 44 w 44"/>
                      <a:gd name="T23" fmla="*/ 59 h 59"/>
                      <a:gd name="T24" fmla="*/ 44 w 44"/>
                      <a:gd name="T25" fmla="*/ 44 h 59"/>
                      <a:gd name="T26" fmla="*/ 44 w 44"/>
                      <a:gd name="T27" fmla="*/ 30 h 59"/>
                      <a:gd name="T28" fmla="*/ 44 w 44"/>
                      <a:gd name="T29" fmla="*/ 14 h 59"/>
                      <a:gd name="T30" fmla="*/ 34 w 44"/>
                      <a:gd name="T31" fmla="*/ 14 h 59"/>
                      <a:gd name="T32" fmla="*/ 34 w 44"/>
                      <a:gd name="T33" fmla="*/ 0 h 59"/>
                      <a:gd name="T34" fmla="*/ 22 w 44"/>
                      <a:gd name="T35" fmla="*/ 0 h 5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44"/>
                      <a:gd name="T55" fmla="*/ 0 h 59"/>
                      <a:gd name="T56" fmla="*/ 44 w 44"/>
                      <a:gd name="T57" fmla="*/ 59 h 59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44" h="59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10" y="0"/>
                        </a:ln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0" y="59"/>
                        </a:lnTo>
                        <a:lnTo>
                          <a:pt x="10" y="59"/>
                        </a:lnTo>
                        <a:lnTo>
                          <a:pt x="22" y="59"/>
                        </a:lnTo>
                        <a:lnTo>
                          <a:pt x="34" y="59"/>
                        </a:lnTo>
                        <a:lnTo>
                          <a:pt x="44" y="59"/>
                        </a:lnTo>
                        <a:lnTo>
                          <a:pt x="44" y="44"/>
                        </a:lnTo>
                        <a:lnTo>
                          <a:pt x="44" y="30"/>
                        </a:lnTo>
                        <a:lnTo>
                          <a:pt x="44" y="14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2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66" name="Freeform 20"/>
                  <p:cNvSpPr>
                    <a:spLocks/>
                  </p:cNvSpPr>
                  <p:nvPr/>
                </p:nvSpPr>
                <p:spPr bwMode="auto">
                  <a:xfrm>
                    <a:off x="5135" y="7465"/>
                    <a:ext cx="44" cy="59"/>
                  </a:xfrm>
                  <a:custGeom>
                    <a:avLst/>
                    <a:gdLst>
                      <a:gd name="T0" fmla="*/ 22 w 44"/>
                      <a:gd name="T1" fmla="*/ 0 h 59"/>
                      <a:gd name="T2" fmla="*/ 22 w 44"/>
                      <a:gd name="T3" fmla="*/ 0 h 59"/>
                      <a:gd name="T4" fmla="*/ 10 w 44"/>
                      <a:gd name="T5" fmla="*/ 0 h 59"/>
                      <a:gd name="T6" fmla="*/ 10 w 44"/>
                      <a:gd name="T7" fmla="*/ 14 h 59"/>
                      <a:gd name="T8" fmla="*/ 0 w 44"/>
                      <a:gd name="T9" fmla="*/ 14 h 59"/>
                      <a:gd name="T10" fmla="*/ 0 w 44"/>
                      <a:gd name="T11" fmla="*/ 30 h 59"/>
                      <a:gd name="T12" fmla="*/ 0 w 44"/>
                      <a:gd name="T13" fmla="*/ 44 h 59"/>
                      <a:gd name="T14" fmla="*/ 0 w 44"/>
                      <a:gd name="T15" fmla="*/ 59 h 59"/>
                      <a:gd name="T16" fmla="*/ 10 w 44"/>
                      <a:gd name="T17" fmla="*/ 59 h 59"/>
                      <a:gd name="T18" fmla="*/ 22 w 44"/>
                      <a:gd name="T19" fmla="*/ 59 h 59"/>
                      <a:gd name="T20" fmla="*/ 34 w 44"/>
                      <a:gd name="T21" fmla="*/ 59 h 59"/>
                      <a:gd name="T22" fmla="*/ 44 w 44"/>
                      <a:gd name="T23" fmla="*/ 59 h 59"/>
                      <a:gd name="T24" fmla="*/ 44 w 44"/>
                      <a:gd name="T25" fmla="*/ 44 h 59"/>
                      <a:gd name="T26" fmla="*/ 44 w 44"/>
                      <a:gd name="T27" fmla="*/ 30 h 59"/>
                      <a:gd name="T28" fmla="*/ 44 w 44"/>
                      <a:gd name="T29" fmla="*/ 14 h 59"/>
                      <a:gd name="T30" fmla="*/ 34 w 44"/>
                      <a:gd name="T31" fmla="*/ 14 h 59"/>
                      <a:gd name="T32" fmla="*/ 34 w 44"/>
                      <a:gd name="T33" fmla="*/ 0 h 59"/>
                      <a:gd name="T34" fmla="*/ 22 w 44"/>
                      <a:gd name="T35" fmla="*/ 0 h 5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44"/>
                      <a:gd name="T55" fmla="*/ 0 h 59"/>
                      <a:gd name="T56" fmla="*/ 44 w 44"/>
                      <a:gd name="T57" fmla="*/ 59 h 59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44" h="59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10" y="0"/>
                        </a:ln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0" y="59"/>
                        </a:lnTo>
                        <a:lnTo>
                          <a:pt x="10" y="59"/>
                        </a:lnTo>
                        <a:lnTo>
                          <a:pt x="22" y="59"/>
                        </a:lnTo>
                        <a:lnTo>
                          <a:pt x="34" y="59"/>
                        </a:lnTo>
                        <a:lnTo>
                          <a:pt x="44" y="59"/>
                        </a:lnTo>
                        <a:lnTo>
                          <a:pt x="44" y="44"/>
                        </a:lnTo>
                        <a:lnTo>
                          <a:pt x="44" y="30"/>
                        </a:lnTo>
                        <a:lnTo>
                          <a:pt x="44" y="14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2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67" name="Freeform 21"/>
                  <p:cNvSpPr>
                    <a:spLocks/>
                  </p:cNvSpPr>
                  <p:nvPr/>
                </p:nvSpPr>
                <p:spPr bwMode="auto">
                  <a:xfrm>
                    <a:off x="5267" y="7465"/>
                    <a:ext cx="43" cy="59"/>
                  </a:xfrm>
                  <a:custGeom>
                    <a:avLst/>
                    <a:gdLst>
                      <a:gd name="T0" fmla="*/ 21 w 43"/>
                      <a:gd name="T1" fmla="*/ 0 h 59"/>
                      <a:gd name="T2" fmla="*/ 10 w 43"/>
                      <a:gd name="T3" fmla="*/ 0 h 59"/>
                      <a:gd name="T4" fmla="*/ 10 w 43"/>
                      <a:gd name="T5" fmla="*/ 14 h 59"/>
                      <a:gd name="T6" fmla="*/ 0 w 43"/>
                      <a:gd name="T7" fmla="*/ 14 h 59"/>
                      <a:gd name="T8" fmla="*/ 0 w 43"/>
                      <a:gd name="T9" fmla="*/ 30 h 59"/>
                      <a:gd name="T10" fmla="*/ 0 w 43"/>
                      <a:gd name="T11" fmla="*/ 44 h 59"/>
                      <a:gd name="T12" fmla="*/ 0 w 43"/>
                      <a:gd name="T13" fmla="*/ 59 h 59"/>
                      <a:gd name="T14" fmla="*/ 10 w 43"/>
                      <a:gd name="T15" fmla="*/ 59 h 59"/>
                      <a:gd name="T16" fmla="*/ 21 w 43"/>
                      <a:gd name="T17" fmla="*/ 59 h 59"/>
                      <a:gd name="T18" fmla="*/ 32 w 43"/>
                      <a:gd name="T19" fmla="*/ 59 h 59"/>
                      <a:gd name="T20" fmla="*/ 43 w 43"/>
                      <a:gd name="T21" fmla="*/ 59 h 59"/>
                      <a:gd name="T22" fmla="*/ 43 w 43"/>
                      <a:gd name="T23" fmla="*/ 44 h 59"/>
                      <a:gd name="T24" fmla="*/ 43 w 43"/>
                      <a:gd name="T25" fmla="*/ 30 h 59"/>
                      <a:gd name="T26" fmla="*/ 43 w 43"/>
                      <a:gd name="T27" fmla="*/ 14 h 59"/>
                      <a:gd name="T28" fmla="*/ 32 w 43"/>
                      <a:gd name="T29" fmla="*/ 14 h 59"/>
                      <a:gd name="T30" fmla="*/ 32 w 43"/>
                      <a:gd name="T31" fmla="*/ 0 h 59"/>
                      <a:gd name="T32" fmla="*/ 21 w 43"/>
                      <a:gd name="T33" fmla="*/ 0 h 59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3"/>
                      <a:gd name="T52" fmla="*/ 0 h 59"/>
                      <a:gd name="T53" fmla="*/ 43 w 43"/>
                      <a:gd name="T54" fmla="*/ 59 h 59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3" h="59">
                        <a:moveTo>
                          <a:pt x="21" y="0"/>
                        </a:moveTo>
                        <a:lnTo>
                          <a:pt x="10" y="0"/>
                        </a:ln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0" y="59"/>
                        </a:lnTo>
                        <a:lnTo>
                          <a:pt x="10" y="59"/>
                        </a:lnTo>
                        <a:lnTo>
                          <a:pt x="21" y="59"/>
                        </a:lnTo>
                        <a:lnTo>
                          <a:pt x="32" y="59"/>
                        </a:lnTo>
                        <a:lnTo>
                          <a:pt x="43" y="59"/>
                        </a:lnTo>
                        <a:lnTo>
                          <a:pt x="43" y="44"/>
                        </a:lnTo>
                        <a:lnTo>
                          <a:pt x="43" y="30"/>
                        </a:lnTo>
                        <a:lnTo>
                          <a:pt x="43" y="14"/>
                        </a:lnTo>
                        <a:lnTo>
                          <a:pt x="32" y="14"/>
                        </a:lnTo>
                        <a:lnTo>
                          <a:pt x="32" y="0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68" name="Freeform 22"/>
                  <p:cNvSpPr>
                    <a:spLocks/>
                  </p:cNvSpPr>
                  <p:nvPr/>
                </p:nvSpPr>
                <p:spPr bwMode="auto">
                  <a:xfrm>
                    <a:off x="5267" y="7465"/>
                    <a:ext cx="43" cy="59"/>
                  </a:xfrm>
                  <a:custGeom>
                    <a:avLst/>
                    <a:gdLst>
                      <a:gd name="T0" fmla="*/ 21 w 43"/>
                      <a:gd name="T1" fmla="*/ 0 h 59"/>
                      <a:gd name="T2" fmla="*/ 21 w 43"/>
                      <a:gd name="T3" fmla="*/ 0 h 59"/>
                      <a:gd name="T4" fmla="*/ 10 w 43"/>
                      <a:gd name="T5" fmla="*/ 0 h 59"/>
                      <a:gd name="T6" fmla="*/ 10 w 43"/>
                      <a:gd name="T7" fmla="*/ 14 h 59"/>
                      <a:gd name="T8" fmla="*/ 0 w 43"/>
                      <a:gd name="T9" fmla="*/ 14 h 59"/>
                      <a:gd name="T10" fmla="*/ 0 w 43"/>
                      <a:gd name="T11" fmla="*/ 30 h 59"/>
                      <a:gd name="T12" fmla="*/ 0 w 43"/>
                      <a:gd name="T13" fmla="*/ 44 h 59"/>
                      <a:gd name="T14" fmla="*/ 0 w 43"/>
                      <a:gd name="T15" fmla="*/ 59 h 59"/>
                      <a:gd name="T16" fmla="*/ 10 w 43"/>
                      <a:gd name="T17" fmla="*/ 59 h 59"/>
                      <a:gd name="T18" fmla="*/ 21 w 43"/>
                      <a:gd name="T19" fmla="*/ 59 h 59"/>
                      <a:gd name="T20" fmla="*/ 32 w 43"/>
                      <a:gd name="T21" fmla="*/ 59 h 59"/>
                      <a:gd name="T22" fmla="*/ 43 w 43"/>
                      <a:gd name="T23" fmla="*/ 59 h 59"/>
                      <a:gd name="T24" fmla="*/ 43 w 43"/>
                      <a:gd name="T25" fmla="*/ 44 h 59"/>
                      <a:gd name="T26" fmla="*/ 43 w 43"/>
                      <a:gd name="T27" fmla="*/ 30 h 59"/>
                      <a:gd name="T28" fmla="*/ 43 w 43"/>
                      <a:gd name="T29" fmla="*/ 14 h 59"/>
                      <a:gd name="T30" fmla="*/ 32 w 43"/>
                      <a:gd name="T31" fmla="*/ 14 h 59"/>
                      <a:gd name="T32" fmla="*/ 32 w 43"/>
                      <a:gd name="T33" fmla="*/ 0 h 59"/>
                      <a:gd name="T34" fmla="*/ 21 w 43"/>
                      <a:gd name="T35" fmla="*/ 0 h 5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43"/>
                      <a:gd name="T55" fmla="*/ 0 h 59"/>
                      <a:gd name="T56" fmla="*/ 43 w 43"/>
                      <a:gd name="T57" fmla="*/ 59 h 59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43" h="59">
                        <a:moveTo>
                          <a:pt x="21" y="0"/>
                        </a:moveTo>
                        <a:lnTo>
                          <a:pt x="21" y="0"/>
                        </a:lnTo>
                        <a:lnTo>
                          <a:pt x="10" y="0"/>
                        </a:ln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0" y="59"/>
                        </a:lnTo>
                        <a:lnTo>
                          <a:pt x="10" y="59"/>
                        </a:lnTo>
                        <a:lnTo>
                          <a:pt x="21" y="59"/>
                        </a:lnTo>
                        <a:lnTo>
                          <a:pt x="32" y="59"/>
                        </a:lnTo>
                        <a:lnTo>
                          <a:pt x="43" y="59"/>
                        </a:lnTo>
                        <a:lnTo>
                          <a:pt x="43" y="44"/>
                        </a:lnTo>
                        <a:lnTo>
                          <a:pt x="43" y="30"/>
                        </a:lnTo>
                        <a:lnTo>
                          <a:pt x="43" y="14"/>
                        </a:lnTo>
                        <a:lnTo>
                          <a:pt x="32" y="14"/>
                        </a:lnTo>
                        <a:lnTo>
                          <a:pt x="32" y="0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69" name="Freeform 23"/>
                  <p:cNvSpPr>
                    <a:spLocks/>
                  </p:cNvSpPr>
                  <p:nvPr/>
                </p:nvSpPr>
                <p:spPr bwMode="auto">
                  <a:xfrm>
                    <a:off x="5385" y="7465"/>
                    <a:ext cx="44" cy="59"/>
                  </a:xfrm>
                  <a:custGeom>
                    <a:avLst/>
                    <a:gdLst>
                      <a:gd name="T0" fmla="*/ 21 w 44"/>
                      <a:gd name="T1" fmla="*/ 0 h 59"/>
                      <a:gd name="T2" fmla="*/ 21 w 44"/>
                      <a:gd name="T3" fmla="*/ 0 h 59"/>
                      <a:gd name="T4" fmla="*/ 11 w 44"/>
                      <a:gd name="T5" fmla="*/ 14 h 59"/>
                      <a:gd name="T6" fmla="*/ 0 w 44"/>
                      <a:gd name="T7" fmla="*/ 14 h 59"/>
                      <a:gd name="T8" fmla="*/ 0 w 44"/>
                      <a:gd name="T9" fmla="*/ 30 h 59"/>
                      <a:gd name="T10" fmla="*/ 0 w 44"/>
                      <a:gd name="T11" fmla="*/ 44 h 59"/>
                      <a:gd name="T12" fmla="*/ 11 w 44"/>
                      <a:gd name="T13" fmla="*/ 59 h 59"/>
                      <a:gd name="T14" fmla="*/ 21 w 44"/>
                      <a:gd name="T15" fmla="*/ 59 h 59"/>
                      <a:gd name="T16" fmla="*/ 33 w 44"/>
                      <a:gd name="T17" fmla="*/ 59 h 59"/>
                      <a:gd name="T18" fmla="*/ 44 w 44"/>
                      <a:gd name="T19" fmla="*/ 59 h 59"/>
                      <a:gd name="T20" fmla="*/ 44 w 44"/>
                      <a:gd name="T21" fmla="*/ 44 h 59"/>
                      <a:gd name="T22" fmla="*/ 44 w 44"/>
                      <a:gd name="T23" fmla="*/ 30 h 59"/>
                      <a:gd name="T24" fmla="*/ 44 w 44"/>
                      <a:gd name="T25" fmla="*/ 14 h 59"/>
                      <a:gd name="T26" fmla="*/ 33 w 44"/>
                      <a:gd name="T27" fmla="*/ 0 h 59"/>
                      <a:gd name="T28" fmla="*/ 21 w 44"/>
                      <a:gd name="T29" fmla="*/ 0 h 5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4"/>
                      <a:gd name="T46" fmla="*/ 0 h 59"/>
                      <a:gd name="T47" fmla="*/ 44 w 44"/>
                      <a:gd name="T48" fmla="*/ 59 h 59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4" h="59">
                        <a:moveTo>
                          <a:pt x="21" y="0"/>
                        </a:moveTo>
                        <a:lnTo>
                          <a:pt x="21" y="0"/>
                        </a:lnTo>
                        <a:lnTo>
                          <a:pt x="11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11" y="59"/>
                        </a:lnTo>
                        <a:lnTo>
                          <a:pt x="21" y="59"/>
                        </a:lnTo>
                        <a:lnTo>
                          <a:pt x="33" y="59"/>
                        </a:lnTo>
                        <a:lnTo>
                          <a:pt x="44" y="59"/>
                        </a:lnTo>
                        <a:lnTo>
                          <a:pt x="44" y="44"/>
                        </a:lnTo>
                        <a:lnTo>
                          <a:pt x="44" y="30"/>
                        </a:lnTo>
                        <a:lnTo>
                          <a:pt x="44" y="14"/>
                        </a:lnTo>
                        <a:lnTo>
                          <a:pt x="33" y="0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70" name="Freeform 24"/>
                  <p:cNvSpPr>
                    <a:spLocks/>
                  </p:cNvSpPr>
                  <p:nvPr/>
                </p:nvSpPr>
                <p:spPr bwMode="auto">
                  <a:xfrm>
                    <a:off x="5385" y="7465"/>
                    <a:ext cx="44" cy="59"/>
                  </a:xfrm>
                  <a:custGeom>
                    <a:avLst/>
                    <a:gdLst>
                      <a:gd name="T0" fmla="*/ 21 w 44"/>
                      <a:gd name="T1" fmla="*/ 0 h 59"/>
                      <a:gd name="T2" fmla="*/ 21 w 44"/>
                      <a:gd name="T3" fmla="*/ 0 h 59"/>
                      <a:gd name="T4" fmla="*/ 11 w 44"/>
                      <a:gd name="T5" fmla="*/ 14 h 59"/>
                      <a:gd name="T6" fmla="*/ 0 w 44"/>
                      <a:gd name="T7" fmla="*/ 14 h 59"/>
                      <a:gd name="T8" fmla="*/ 0 w 44"/>
                      <a:gd name="T9" fmla="*/ 30 h 59"/>
                      <a:gd name="T10" fmla="*/ 0 w 44"/>
                      <a:gd name="T11" fmla="*/ 44 h 59"/>
                      <a:gd name="T12" fmla="*/ 11 w 44"/>
                      <a:gd name="T13" fmla="*/ 59 h 59"/>
                      <a:gd name="T14" fmla="*/ 21 w 44"/>
                      <a:gd name="T15" fmla="*/ 59 h 59"/>
                      <a:gd name="T16" fmla="*/ 33 w 44"/>
                      <a:gd name="T17" fmla="*/ 59 h 59"/>
                      <a:gd name="T18" fmla="*/ 44 w 44"/>
                      <a:gd name="T19" fmla="*/ 59 h 59"/>
                      <a:gd name="T20" fmla="*/ 44 w 44"/>
                      <a:gd name="T21" fmla="*/ 44 h 59"/>
                      <a:gd name="T22" fmla="*/ 44 w 44"/>
                      <a:gd name="T23" fmla="*/ 30 h 59"/>
                      <a:gd name="T24" fmla="*/ 44 w 44"/>
                      <a:gd name="T25" fmla="*/ 14 h 59"/>
                      <a:gd name="T26" fmla="*/ 33 w 44"/>
                      <a:gd name="T27" fmla="*/ 0 h 59"/>
                      <a:gd name="T28" fmla="*/ 21 w 44"/>
                      <a:gd name="T29" fmla="*/ 0 h 5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4"/>
                      <a:gd name="T46" fmla="*/ 0 h 59"/>
                      <a:gd name="T47" fmla="*/ 44 w 44"/>
                      <a:gd name="T48" fmla="*/ 59 h 59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4" h="59">
                        <a:moveTo>
                          <a:pt x="21" y="0"/>
                        </a:moveTo>
                        <a:lnTo>
                          <a:pt x="21" y="0"/>
                        </a:lnTo>
                        <a:lnTo>
                          <a:pt x="11" y="14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0" y="44"/>
                        </a:lnTo>
                        <a:lnTo>
                          <a:pt x="11" y="59"/>
                        </a:lnTo>
                        <a:lnTo>
                          <a:pt x="21" y="59"/>
                        </a:lnTo>
                        <a:lnTo>
                          <a:pt x="33" y="59"/>
                        </a:lnTo>
                        <a:lnTo>
                          <a:pt x="44" y="59"/>
                        </a:lnTo>
                        <a:lnTo>
                          <a:pt x="44" y="44"/>
                        </a:lnTo>
                        <a:lnTo>
                          <a:pt x="44" y="30"/>
                        </a:lnTo>
                        <a:lnTo>
                          <a:pt x="44" y="14"/>
                        </a:lnTo>
                        <a:lnTo>
                          <a:pt x="33" y="0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71" name="Freeform 25"/>
                  <p:cNvSpPr>
                    <a:spLocks/>
                  </p:cNvSpPr>
                  <p:nvPr/>
                </p:nvSpPr>
                <p:spPr bwMode="auto">
                  <a:xfrm>
                    <a:off x="4742" y="7217"/>
                    <a:ext cx="43" cy="71"/>
                  </a:xfrm>
                  <a:custGeom>
                    <a:avLst/>
                    <a:gdLst>
                      <a:gd name="T0" fmla="*/ 33 w 43"/>
                      <a:gd name="T1" fmla="*/ 0 h 71"/>
                      <a:gd name="T2" fmla="*/ 21 w 43"/>
                      <a:gd name="T3" fmla="*/ 14 h 71"/>
                      <a:gd name="T4" fmla="*/ 10 w 43"/>
                      <a:gd name="T5" fmla="*/ 14 h 71"/>
                      <a:gd name="T6" fmla="*/ 10 w 43"/>
                      <a:gd name="T7" fmla="*/ 29 h 71"/>
                      <a:gd name="T8" fmla="*/ 0 w 43"/>
                      <a:gd name="T9" fmla="*/ 42 h 71"/>
                      <a:gd name="T10" fmla="*/ 10 w 43"/>
                      <a:gd name="T11" fmla="*/ 42 h 71"/>
                      <a:gd name="T12" fmla="*/ 10 w 43"/>
                      <a:gd name="T13" fmla="*/ 56 h 71"/>
                      <a:gd name="T14" fmla="*/ 21 w 43"/>
                      <a:gd name="T15" fmla="*/ 71 h 71"/>
                      <a:gd name="T16" fmla="*/ 33 w 43"/>
                      <a:gd name="T17" fmla="*/ 71 h 71"/>
                      <a:gd name="T18" fmla="*/ 43 w 43"/>
                      <a:gd name="T19" fmla="*/ 56 h 71"/>
                      <a:gd name="T20" fmla="*/ 43 w 43"/>
                      <a:gd name="T21" fmla="*/ 42 h 71"/>
                      <a:gd name="T22" fmla="*/ 43 w 43"/>
                      <a:gd name="T23" fmla="*/ 29 h 71"/>
                      <a:gd name="T24" fmla="*/ 43 w 43"/>
                      <a:gd name="T25" fmla="*/ 14 h 71"/>
                      <a:gd name="T26" fmla="*/ 33 w 43"/>
                      <a:gd name="T27" fmla="*/ 14 h 71"/>
                      <a:gd name="T28" fmla="*/ 33 w 43"/>
                      <a:gd name="T29" fmla="*/ 0 h 7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"/>
                      <a:gd name="T46" fmla="*/ 0 h 71"/>
                      <a:gd name="T47" fmla="*/ 43 w 43"/>
                      <a:gd name="T48" fmla="*/ 71 h 7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" h="71">
                        <a:moveTo>
                          <a:pt x="33" y="0"/>
                        </a:moveTo>
                        <a:lnTo>
                          <a:pt x="21" y="14"/>
                        </a:lnTo>
                        <a:lnTo>
                          <a:pt x="10" y="14"/>
                        </a:lnTo>
                        <a:lnTo>
                          <a:pt x="10" y="29"/>
                        </a:lnTo>
                        <a:lnTo>
                          <a:pt x="0" y="42"/>
                        </a:lnTo>
                        <a:lnTo>
                          <a:pt x="10" y="42"/>
                        </a:lnTo>
                        <a:lnTo>
                          <a:pt x="10" y="56"/>
                        </a:lnTo>
                        <a:lnTo>
                          <a:pt x="21" y="71"/>
                        </a:lnTo>
                        <a:lnTo>
                          <a:pt x="33" y="71"/>
                        </a:lnTo>
                        <a:lnTo>
                          <a:pt x="43" y="56"/>
                        </a:lnTo>
                        <a:lnTo>
                          <a:pt x="43" y="42"/>
                        </a:lnTo>
                        <a:lnTo>
                          <a:pt x="43" y="29"/>
                        </a:lnTo>
                        <a:lnTo>
                          <a:pt x="43" y="14"/>
                        </a:lnTo>
                        <a:lnTo>
                          <a:pt x="33" y="14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72" name="Freeform 26"/>
                  <p:cNvSpPr>
                    <a:spLocks/>
                  </p:cNvSpPr>
                  <p:nvPr/>
                </p:nvSpPr>
                <p:spPr bwMode="auto">
                  <a:xfrm>
                    <a:off x="4742" y="7217"/>
                    <a:ext cx="43" cy="71"/>
                  </a:xfrm>
                  <a:custGeom>
                    <a:avLst/>
                    <a:gdLst>
                      <a:gd name="T0" fmla="*/ 33 w 43"/>
                      <a:gd name="T1" fmla="*/ 0 h 71"/>
                      <a:gd name="T2" fmla="*/ 33 w 43"/>
                      <a:gd name="T3" fmla="*/ 0 h 71"/>
                      <a:gd name="T4" fmla="*/ 21 w 43"/>
                      <a:gd name="T5" fmla="*/ 14 h 71"/>
                      <a:gd name="T6" fmla="*/ 10 w 43"/>
                      <a:gd name="T7" fmla="*/ 14 h 71"/>
                      <a:gd name="T8" fmla="*/ 10 w 43"/>
                      <a:gd name="T9" fmla="*/ 29 h 71"/>
                      <a:gd name="T10" fmla="*/ 0 w 43"/>
                      <a:gd name="T11" fmla="*/ 42 h 71"/>
                      <a:gd name="T12" fmla="*/ 10 w 43"/>
                      <a:gd name="T13" fmla="*/ 42 h 71"/>
                      <a:gd name="T14" fmla="*/ 10 w 43"/>
                      <a:gd name="T15" fmla="*/ 56 h 71"/>
                      <a:gd name="T16" fmla="*/ 21 w 43"/>
                      <a:gd name="T17" fmla="*/ 71 h 71"/>
                      <a:gd name="T18" fmla="*/ 33 w 43"/>
                      <a:gd name="T19" fmla="*/ 71 h 71"/>
                      <a:gd name="T20" fmla="*/ 43 w 43"/>
                      <a:gd name="T21" fmla="*/ 56 h 71"/>
                      <a:gd name="T22" fmla="*/ 43 w 43"/>
                      <a:gd name="T23" fmla="*/ 42 h 71"/>
                      <a:gd name="T24" fmla="*/ 43 w 43"/>
                      <a:gd name="T25" fmla="*/ 29 h 71"/>
                      <a:gd name="T26" fmla="*/ 43 w 43"/>
                      <a:gd name="T27" fmla="*/ 14 h 71"/>
                      <a:gd name="T28" fmla="*/ 33 w 43"/>
                      <a:gd name="T29" fmla="*/ 14 h 71"/>
                      <a:gd name="T30" fmla="*/ 33 w 43"/>
                      <a:gd name="T31" fmla="*/ 0 h 71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43"/>
                      <a:gd name="T49" fmla="*/ 0 h 71"/>
                      <a:gd name="T50" fmla="*/ 43 w 43"/>
                      <a:gd name="T51" fmla="*/ 71 h 71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43" h="71">
                        <a:moveTo>
                          <a:pt x="33" y="0"/>
                        </a:moveTo>
                        <a:lnTo>
                          <a:pt x="33" y="0"/>
                        </a:lnTo>
                        <a:lnTo>
                          <a:pt x="21" y="14"/>
                        </a:lnTo>
                        <a:lnTo>
                          <a:pt x="10" y="14"/>
                        </a:lnTo>
                        <a:lnTo>
                          <a:pt x="10" y="29"/>
                        </a:lnTo>
                        <a:lnTo>
                          <a:pt x="0" y="42"/>
                        </a:lnTo>
                        <a:lnTo>
                          <a:pt x="10" y="42"/>
                        </a:lnTo>
                        <a:lnTo>
                          <a:pt x="10" y="56"/>
                        </a:lnTo>
                        <a:lnTo>
                          <a:pt x="21" y="71"/>
                        </a:lnTo>
                        <a:lnTo>
                          <a:pt x="33" y="71"/>
                        </a:lnTo>
                        <a:lnTo>
                          <a:pt x="43" y="56"/>
                        </a:lnTo>
                        <a:lnTo>
                          <a:pt x="43" y="42"/>
                        </a:lnTo>
                        <a:lnTo>
                          <a:pt x="43" y="29"/>
                        </a:lnTo>
                        <a:lnTo>
                          <a:pt x="43" y="14"/>
                        </a:lnTo>
                        <a:lnTo>
                          <a:pt x="33" y="14"/>
                        </a:lnTo>
                        <a:lnTo>
                          <a:pt x="33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73" name="Freeform 27"/>
                  <p:cNvSpPr>
                    <a:spLocks/>
                  </p:cNvSpPr>
                  <p:nvPr/>
                </p:nvSpPr>
                <p:spPr bwMode="auto">
                  <a:xfrm>
                    <a:off x="4861" y="7217"/>
                    <a:ext cx="45" cy="71"/>
                  </a:xfrm>
                  <a:custGeom>
                    <a:avLst/>
                    <a:gdLst>
                      <a:gd name="T0" fmla="*/ 23 w 45"/>
                      <a:gd name="T1" fmla="*/ 0 h 71"/>
                      <a:gd name="T2" fmla="*/ 23 w 45"/>
                      <a:gd name="T3" fmla="*/ 14 h 71"/>
                      <a:gd name="T4" fmla="*/ 11 w 45"/>
                      <a:gd name="T5" fmla="*/ 14 h 71"/>
                      <a:gd name="T6" fmla="*/ 0 w 45"/>
                      <a:gd name="T7" fmla="*/ 29 h 71"/>
                      <a:gd name="T8" fmla="*/ 0 w 45"/>
                      <a:gd name="T9" fmla="*/ 42 h 71"/>
                      <a:gd name="T10" fmla="*/ 0 w 45"/>
                      <a:gd name="T11" fmla="*/ 56 h 71"/>
                      <a:gd name="T12" fmla="*/ 11 w 45"/>
                      <a:gd name="T13" fmla="*/ 56 h 71"/>
                      <a:gd name="T14" fmla="*/ 23 w 45"/>
                      <a:gd name="T15" fmla="*/ 71 h 71"/>
                      <a:gd name="T16" fmla="*/ 34 w 45"/>
                      <a:gd name="T17" fmla="*/ 71 h 71"/>
                      <a:gd name="T18" fmla="*/ 45 w 45"/>
                      <a:gd name="T19" fmla="*/ 56 h 71"/>
                      <a:gd name="T20" fmla="*/ 45 w 45"/>
                      <a:gd name="T21" fmla="*/ 42 h 71"/>
                      <a:gd name="T22" fmla="*/ 45 w 45"/>
                      <a:gd name="T23" fmla="*/ 29 h 71"/>
                      <a:gd name="T24" fmla="*/ 45 w 45"/>
                      <a:gd name="T25" fmla="*/ 14 h 71"/>
                      <a:gd name="T26" fmla="*/ 34 w 45"/>
                      <a:gd name="T27" fmla="*/ 14 h 71"/>
                      <a:gd name="T28" fmla="*/ 23 w 45"/>
                      <a:gd name="T29" fmla="*/ 0 h 7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5"/>
                      <a:gd name="T46" fmla="*/ 0 h 71"/>
                      <a:gd name="T47" fmla="*/ 45 w 45"/>
                      <a:gd name="T48" fmla="*/ 71 h 7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5" h="71">
                        <a:moveTo>
                          <a:pt x="23" y="0"/>
                        </a:moveTo>
                        <a:lnTo>
                          <a:pt x="23" y="14"/>
                        </a:lnTo>
                        <a:lnTo>
                          <a:pt x="11" y="14"/>
                        </a:lnTo>
                        <a:lnTo>
                          <a:pt x="0" y="29"/>
                        </a:lnTo>
                        <a:lnTo>
                          <a:pt x="0" y="42"/>
                        </a:lnTo>
                        <a:lnTo>
                          <a:pt x="0" y="56"/>
                        </a:lnTo>
                        <a:lnTo>
                          <a:pt x="11" y="56"/>
                        </a:lnTo>
                        <a:lnTo>
                          <a:pt x="23" y="71"/>
                        </a:lnTo>
                        <a:lnTo>
                          <a:pt x="34" y="71"/>
                        </a:lnTo>
                        <a:lnTo>
                          <a:pt x="45" y="56"/>
                        </a:lnTo>
                        <a:lnTo>
                          <a:pt x="45" y="42"/>
                        </a:lnTo>
                        <a:lnTo>
                          <a:pt x="45" y="29"/>
                        </a:lnTo>
                        <a:lnTo>
                          <a:pt x="45" y="14"/>
                        </a:lnTo>
                        <a:lnTo>
                          <a:pt x="34" y="14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74" name="Freeform 28"/>
                  <p:cNvSpPr>
                    <a:spLocks/>
                  </p:cNvSpPr>
                  <p:nvPr/>
                </p:nvSpPr>
                <p:spPr bwMode="auto">
                  <a:xfrm>
                    <a:off x="4861" y="7217"/>
                    <a:ext cx="45" cy="71"/>
                  </a:xfrm>
                  <a:custGeom>
                    <a:avLst/>
                    <a:gdLst>
                      <a:gd name="T0" fmla="*/ 23 w 45"/>
                      <a:gd name="T1" fmla="*/ 0 h 71"/>
                      <a:gd name="T2" fmla="*/ 23 w 45"/>
                      <a:gd name="T3" fmla="*/ 0 h 71"/>
                      <a:gd name="T4" fmla="*/ 23 w 45"/>
                      <a:gd name="T5" fmla="*/ 14 h 71"/>
                      <a:gd name="T6" fmla="*/ 11 w 45"/>
                      <a:gd name="T7" fmla="*/ 14 h 71"/>
                      <a:gd name="T8" fmla="*/ 0 w 45"/>
                      <a:gd name="T9" fmla="*/ 29 h 71"/>
                      <a:gd name="T10" fmla="*/ 0 w 45"/>
                      <a:gd name="T11" fmla="*/ 42 h 71"/>
                      <a:gd name="T12" fmla="*/ 0 w 45"/>
                      <a:gd name="T13" fmla="*/ 56 h 71"/>
                      <a:gd name="T14" fmla="*/ 11 w 45"/>
                      <a:gd name="T15" fmla="*/ 56 h 71"/>
                      <a:gd name="T16" fmla="*/ 23 w 45"/>
                      <a:gd name="T17" fmla="*/ 71 h 71"/>
                      <a:gd name="T18" fmla="*/ 34 w 45"/>
                      <a:gd name="T19" fmla="*/ 71 h 71"/>
                      <a:gd name="T20" fmla="*/ 45 w 45"/>
                      <a:gd name="T21" fmla="*/ 56 h 71"/>
                      <a:gd name="T22" fmla="*/ 45 w 45"/>
                      <a:gd name="T23" fmla="*/ 42 h 71"/>
                      <a:gd name="T24" fmla="*/ 45 w 45"/>
                      <a:gd name="T25" fmla="*/ 29 h 71"/>
                      <a:gd name="T26" fmla="*/ 45 w 45"/>
                      <a:gd name="T27" fmla="*/ 14 h 71"/>
                      <a:gd name="T28" fmla="*/ 34 w 45"/>
                      <a:gd name="T29" fmla="*/ 14 h 71"/>
                      <a:gd name="T30" fmla="*/ 23 w 45"/>
                      <a:gd name="T31" fmla="*/ 0 h 71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45"/>
                      <a:gd name="T49" fmla="*/ 0 h 71"/>
                      <a:gd name="T50" fmla="*/ 45 w 45"/>
                      <a:gd name="T51" fmla="*/ 71 h 71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45" h="71">
                        <a:moveTo>
                          <a:pt x="23" y="0"/>
                        </a:moveTo>
                        <a:lnTo>
                          <a:pt x="23" y="0"/>
                        </a:lnTo>
                        <a:lnTo>
                          <a:pt x="23" y="14"/>
                        </a:lnTo>
                        <a:lnTo>
                          <a:pt x="11" y="14"/>
                        </a:lnTo>
                        <a:lnTo>
                          <a:pt x="0" y="29"/>
                        </a:lnTo>
                        <a:lnTo>
                          <a:pt x="0" y="42"/>
                        </a:lnTo>
                        <a:lnTo>
                          <a:pt x="0" y="56"/>
                        </a:lnTo>
                        <a:lnTo>
                          <a:pt x="11" y="56"/>
                        </a:lnTo>
                        <a:lnTo>
                          <a:pt x="23" y="71"/>
                        </a:lnTo>
                        <a:lnTo>
                          <a:pt x="34" y="71"/>
                        </a:lnTo>
                        <a:lnTo>
                          <a:pt x="45" y="56"/>
                        </a:lnTo>
                        <a:lnTo>
                          <a:pt x="45" y="42"/>
                        </a:lnTo>
                        <a:lnTo>
                          <a:pt x="45" y="29"/>
                        </a:lnTo>
                        <a:lnTo>
                          <a:pt x="45" y="14"/>
                        </a:lnTo>
                        <a:lnTo>
                          <a:pt x="34" y="14"/>
                        </a:lnTo>
                        <a:lnTo>
                          <a:pt x="23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75" name="Freeform 29"/>
                  <p:cNvSpPr>
                    <a:spLocks/>
                  </p:cNvSpPr>
                  <p:nvPr/>
                </p:nvSpPr>
                <p:spPr bwMode="auto">
                  <a:xfrm>
                    <a:off x="4993" y="7217"/>
                    <a:ext cx="43" cy="71"/>
                  </a:xfrm>
                  <a:custGeom>
                    <a:avLst/>
                    <a:gdLst>
                      <a:gd name="T0" fmla="*/ 20 w 43"/>
                      <a:gd name="T1" fmla="*/ 0 h 71"/>
                      <a:gd name="T2" fmla="*/ 10 w 43"/>
                      <a:gd name="T3" fmla="*/ 14 h 71"/>
                      <a:gd name="T4" fmla="*/ 0 w 43"/>
                      <a:gd name="T5" fmla="*/ 14 h 71"/>
                      <a:gd name="T6" fmla="*/ 0 w 43"/>
                      <a:gd name="T7" fmla="*/ 29 h 71"/>
                      <a:gd name="T8" fmla="*/ 0 w 43"/>
                      <a:gd name="T9" fmla="*/ 42 h 71"/>
                      <a:gd name="T10" fmla="*/ 0 w 43"/>
                      <a:gd name="T11" fmla="*/ 56 h 71"/>
                      <a:gd name="T12" fmla="*/ 10 w 43"/>
                      <a:gd name="T13" fmla="*/ 56 h 71"/>
                      <a:gd name="T14" fmla="*/ 10 w 43"/>
                      <a:gd name="T15" fmla="*/ 71 h 71"/>
                      <a:gd name="T16" fmla="*/ 20 w 43"/>
                      <a:gd name="T17" fmla="*/ 71 h 71"/>
                      <a:gd name="T18" fmla="*/ 32 w 43"/>
                      <a:gd name="T19" fmla="*/ 71 h 71"/>
                      <a:gd name="T20" fmla="*/ 32 w 43"/>
                      <a:gd name="T21" fmla="*/ 56 h 71"/>
                      <a:gd name="T22" fmla="*/ 43 w 43"/>
                      <a:gd name="T23" fmla="*/ 56 h 71"/>
                      <a:gd name="T24" fmla="*/ 43 w 43"/>
                      <a:gd name="T25" fmla="*/ 42 h 71"/>
                      <a:gd name="T26" fmla="*/ 43 w 43"/>
                      <a:gd name="T27" fmla="*/ 29 h 71"/>
                      <a:gd name="T28" fmla="*/ 43 w 43"/>
                      <a:gd name="T29" fmla="*/ 14 h 71"/>
                      <a:gd name="T30" fmla="*/ 32 w 43"/>
                      <a:gd name="T31" fmla="*/ 14 h 71"/>
                      <a:gd name="T32" fmla="*/ 20 w 43"/>
                      <a:gd name="T33" fmla="*/ 14 h 71"/>
                      <a:gd name="T34" fmla="*/ 20 w 43"/>
                      <a:gd name="T35" fmla="*/ 0 h 71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43"/>
                      <a:gd name="T55" fmla="*/ 0 h 71"/>
                      <a:gd name="T56" fmla="*/ 43 w 43"/>
                      <a:gd name="T57" fmla="*/ 71 h 71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43" h="71">
                        <a:moveTo>
                          <a:pt x="20" y="0"/>
                        </a:move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29"/>
                        </a:lnTo>
                        <a:lnTo>
                          <a:pt x="0" y="42"/>
                        </a:lnTo>
                        <a:lnTo>
                          <a:pt x="0" y="56"/>
                        </a:lnTo>
                        <a:lnTo>
                          <a:pt x="10" y="56"/>
                        </a:lnTo>
                        <a:lnTo>
                          <a:pt x="10" y="71"/>
                        </a:lnTo>
                        <a:lnTo>
                          <a:pt x="20" y="71"/>
                        </a:lnTo>
                        <a:lnTo>
                          <a:pt x="32" y="71"/>
                        </a:lnTo>
                        <a:lnTo>
                          <a:pt x="32" y="56"/>
                        </a:lnTo>
                        <a:lnTo>
                          <a:pt x="43" y="56"/>
                        </a:lnTo>
                        <a:lnTo>
                          <a:pt x="43" y="42"/>
                        </a:lnTo>
                        <a:lnTo>
                          <a:pt x="43" y="29"/>
                        </a:lnTo>
                        <a:lnTo>
                          <a:pt x="43" y="14"/>
                        </a:lnTo>
                        <a:lnTo>
                          <a:pt x="32" y="14"/>
                        </a:lnTo>
                        <a:lnTo>
                          <a:pt x="20" y="14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76" name="Freeform 30"/>
                  <p:cNvSpPr>
                    <a:spLocks/>
                  </p:cNvSpPr>
                  <p:nvPr/>
                </p:nvSpPr>
                <p:spPr bwMode="auto">
                  <a:xfrm>
                    <a:off x="4993" y="7217"/>
                    <a:ext cx="43" cy="71"/>
                  </a:xfrm>
                  <a:custGeom>
                    <a:avLst/>
                    <a:gdLst>
                      <a:gd name="T0" fmla="*/ 20 w 43"/>
                      <a:gd name="T1" fmla="*/ 0 h 71"/>
                      <a:gd name="T2" fmla="*/ 20 w 43"/>
                      <a:gd name="T3" fmla="*/ 0 h 71"/>
                      <a:gd name="T4" fmla="*/ 10 w 43"/>
                      <a:gd name="T5" fmla="*/ 14 h 71"/>
                      <a:gd name="T6" fmla="*/ 0 w 43"/>
                      <a:gd name="T7" fmla="*/ 14 h 71"/>
                      <a:gd name="T8" fmla="*/ 0 w 43"/>
                      <a:gd name="T9" fmla="*/ 29 h 71"/>
                      <a:gd name="T10" fmla="*/ 0 w 43"/>
                      <a:gd name="T11" fmla="*/ 42 h 71"/>
                      <a:gd name="T12" fmla="*/ 0 w 43"/>
                      <a:gd name="T13" fmla="*/ 56 h 71"/>
                      <a:gd name="T14" fmla="*/ 10 w 43"/>
                      <a:gd name="T15" fmla="*/ 56 h 71"/>
                      <a:gd name="T16" fmla="*/ 10 w 43"/>
                      <a:gd name="T17" fmla="*/ 71 h 71"/>
                      <a:gd name="T18" fmla="*/ 20 w 43"/>
                      <a:gd name="T19" fmla="*/ 71 h 71"/>
                      <a:gd name="T20" fmla="*/ 32 w 43"/>
                      <a:gd name="T21" fmla="*/ 71 h 71"/>
                      <a:gd name="T22" fmla="*/ 32 w 43"/>
                      <a:gd name="T23" fmla="*/ 56 h 71"/>
                      <a:gd name="T24" fmla="*/ 43 w 43"/>
                      <a:gd name="T25" fmla="*/ 56 h 71"/>
                      <a:gd name="T26" fmla="*/ 43 w 43"/>
                      <a:gd name="T27" fmla="*/ 42 h 71"/>
                      <a:gd name="T28" fmla="*/ 43 w 43"/>
                      <a:gd name="T29" fmla="*/ 29 h 71"/>
                      <a:gd name="T30" fmla="*/ 43 w 43"/>
                      <a:gd name="T31" fmla="*/ 14 h 71"/>
                      <a:gd name="T32" fmla="*/ 32 w 43"/>
                      <a:gd name="T33" fmla="*/ 14 h 71"/>
                      <a:gd name="T34" fmla="*/ 20 w 43"/>
                      <a:gd name="T35" fmla="*/ 14 h 71"/>
                      <a:gd name="T36" fmla="*/ 20 w 43"/>
                      <a:gd name="T37" fmla="*/ 0 h 7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43"/>
                      <a:gd name="T58" fmla="*/ 0 h 71"/>
                      <a:gd name="T59" fmla="*/ 43 w 43"/>
                      <a:gd name="T60" fmla="*/ 71 h 7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43" h="71">
                        <a:moveTo>
                          <a:pt x="20" y="0"/>
                        </a:moveTo>
                        <a:lnTo>
                          <a:pt x="20" y="0"/>
                        </a:lnTo>
                        <a:lnTo>
                          <a:pt x="10" y="14"/>
                        </a:lnTo>
                        <a:lnTo>
                          <a:pt x="0" y="14"/>
                        </a:lnTo>
                        <a:lnTo>
                          <a:pt x="0" y="29"/>
                        </a:lnTo>
                        <a:lnTo>
                          <a:pt x="0" y="42"/>
                        </a:lnTo>
                        <a:lnTo>
                          <a:pt x="0" y="56"/>
                        </a:lnTo>
                        <a:lnTo>
                          <a:pt x="10" y="56"/>
                        </a:lnTo>
                        <a:lnTo>
                          <a:pt x="10" y="71"/>
                        </a:lnTo>
                        <a:lnTo>
                          <a:pt x="20" y="71"/>
                        </a:lnTo>
                        <a:lnTo>
                          <a:pt x="32" y="71"/>
                        </a:lnTo>
                        <a:lnTo>
                          <a:pt x="32" y="56"/>
                        </a:lnTo>
                        <a:lnTo>
                          <a:pt x="43" y="56"/>
                        </a:lnTo>
                        <a:lnTo>
                          <a:pt x="43" y="42"/>
                        </a:lnTo>
                        <a:lnTo>
                          <a:pt x="43" y="29"/>
                        </a:lnTo>
                        <a:lnTo>
                          <a:pt x="43" y="14"/>
                        </a:lnTo>
                        <a:lnTo>
                          <a:pt x="32" y="14"/>
                        </a:lnTo>
                        <a:lnTo>
                          <a:pt x="20" y="14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77" name="Freeform 31"/>
                  <p:cNvSpPr>
                    <a:spLocks/>
                  </p:cNvSpPr>
                  <p:nvPr/>
                </p:nvSpPr>
                <p:spPr bwMode="auto">
                  <a:xfrm>
                    <a:off x="5124" y="7217"/>
                    <a:ext cx="45" cy="71"/>
                  </a:xfrm>
                  <a:custGeom>
                    <a:avLst/>
                    <a:gdLst>
                      <a:gd name="T0" fmla="*/ 23 w 45"/>
                      <a:gd name="T1" fmla="*/ 0 h 71"/>
                      <a:gd name="T2" fmla="*/ 23 w 45"/>
                      <a:gd name="T3" fmla="*/ 14 h 71"/>
                      <a:gd name="T4" fmla="*/ 11 w 45"/>
                      <a:gd name="T5" fmla="*/ 14 h 71"/>
                      <a:gd name="T6" fmla="*/ 0 w 45"/>
                      <a:gd name="T7" fmla="*/ 14 h 71"/>
                      <a:gd name="T8" fmla="*/ 0 w 45"/>
                      <a:gd name="T9" fmla="*/ 29 h 71"/>
                      <a:gd name="T10" fmla="*/ 0 w 45"/>
                      <a:gd name="T11" fmla="*/ 42 h 71"/>
                      <a:gd name="T12" fmla="*/ 0 w 45"/>
                      <a:gd name="T13" fmla="*/ 56 h 71"/>
                      <a:gd name="T14" fmla="*/ 11 w 45"/>
                      <a:gd name="T15" fmla="*/ 56 h 71"/>
                      <a:gd name="T16" fmla="*/ 11 w 45"/>
                      <a:gd name="T17" fmla="*/ 71 h 71"/>
                      <a:gd name="T18" fmla="*/ 23 w 45"/>
                      <a:gd name="T19" fmla="*/ 71 h 71"/>
                      <a:gd name="T20" fmla="*/ 33 w 45"/>
                      <a:gd name="T21" fmla="*/ 71 h 71"/>
                      <a:gd name="T22" fmla="*/ 33 w 45"/>
                      <a:gd name="T23" fmla="*/ 56 h 71"/>
                      <a:gd name="T24" fmla="*/ 45 w 45"/>
                      <a:gd name="T25" fmla="*/ 56 h 71"/>
                      <a:gd name="T26" fmla="*/ 45 w 45"/>
                      <a:gd name="T27" fmla="*/ 42 h 71"/>
                      <a:gd name="T28" fmla="*/ 45 w 45"/>
                      <a:gd name="T29" fmla="*/ 29 h 71"/>
                      <a:gd name="T30" fmla="*/ 45 w 45"/>
                      <a:gd name="T31" fmla="*/ 14 h 71"/>
                      <a:gd name="T32" fmla="*/ 33 w 45"/>
                      <a:gd name="T33" fmla="*/ 14 h 71"/>
                      <a:gd name="T34" fmla="*/ 23 w 45"/>
                      <a:gd name="T35" fmla="*/ 14 h 71"/>
                      <a:gd name="T36" fmla="*/ 23 w 45"/>
                      <a:gd name="T37" fmla="*/ 0 h 7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45"/>
                      <a:gd name="T58" fmla="*/ 0 h 71"/>
                      <a:gd name="T59" fmla="*/ 45 w 45"/>
                      <a:gd name="T60" fmla="*/ 71 h 7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45" h="71">
                        <a:moveTo>
                          <a:pt x="23" y="0"/>
                        </a:moveTo>
                        <a:lnTo>
                          <a:pt x="23" y="14"/>
                        </a:lnTo>
                        <a:lnTo>
                          <a:pt x="11" y="14"/>
                        </a:lnTo>
                        <a:lnTo>
                          <a:pt x="0" y="14"/>
                        </a:lnTo>
                        <a:lnTo>
                          <a:pt x="0" y="29"/>
                        </a:lnTo>
                        <a:lnTo>
                          <a:pt x="0" y="42"/>
                        </a:lnTo>
                        <a:lnTo>
                          <a:pt x="0" y="56"/>
                        </a:lnTo>
                        <a:lnTo>
                          <a:pt x="11" y="56"/>
                        </a:lnTo>
                        <a:lnTo>
                          <a:pt x="11" y="71"/>
                        </a:lnTo>
                        <a:lnTo>
                          <a:pt x="23" y="71"/>
                        </a:lnTo>
                        <a:lnTo>
                          <a:pt x="33" y="71"/>
                        </a:lnTo>
                        <a:lnTo>
                          <a:pt x="33" y="56"/>
                        </a:lnTo>
                        <a:lnTo>
                          <a:pt x="45" y="56"/>
                        </a:lnTo>
                        <a:lnTo>
                          <a:pt x="45" y="42"/>
                        </a:lnTo>
                        <a:lnTo>
                          <a:pt x="45" y="29"/>
                        </a:lnTo>
                        <a:lnTo>
                          <a:pt x="45" y="14"/>
                        </a:lnTo>
                        <a:lnTo>
                          <a:pt x="33" y="14"/>
                        </a:lnTo>
                        <a:lnTo>
                          <a:pt x="23" y="14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78" name="Freeform 32"/>
                  <p:cNvSpPr>
                    <a:spLocks/>
                  </p:cNvSpPr>
                  <p:nvPr/>
                </p:nvSpPr>
                <p:spPr bwMode="auto">
                  <a:xfrm>
                    <a:off x="5124" y="7217"/>
                    <a:ext cx="45" cy="71"/>
                  </a:xfrm>
                  <a:custGeom>
                    <a:avLst/>
                    <a:gdLst>
                      <a:gd name="T0" fmla="*/ 23 w 45"/>
                      <a:gd name="T1" fmla="*/ 0 h 71"/>
                      <a:gd name="T2" fmla="*/ 23 w 45"/>
                      <a:gd name="T3" fmla="*/ 0 h 71"/>
                      <a:gd name="T4" fmla="*/ 23 w 45"/>
                      <a:gd name="T5" fmla="*/ 14 h 71"/>
                      <a:gd name="T6" fmla="*/ 11 w 45"/>
                      <a:gd name="T7" fmla="*/ 14 h 71"/>
                      <a:gd name="T8" fmla="*/ 0 w 45"/>
                      <a:gd name="T9" fmla="*/ 14 h 71"/>
                      <a:gd name="T10" fmla="*/ 0 w 45"/>
                      <a:gd name="T11" fmla="*/ 29 h 71"/>
                      <a:gd name="T12" fmla="*/ 0 w 45"/>
                      <a:gd name="T13" fmla="*/ 42 h 71"/>
                      <a:gd name="T14" fmla="*/ 0 w 45"/>
                      <a:gd name="T15" fmla="*/ 56 h 71"/>
                      <a:gd name="T16" fmla="*/ 11 w 45"/>
                      <a:gd name="T17" fmla="*/ 56 h 71"/>
                      <a:gd name="T18" fmla="*/ 11 w 45"/>
                      <a:gd name="T19" fmla="*/ 71 h 71"/>
                      <a:gd name="T20" fmla="*/ 23 w 45"/>
                      <a:gd name="T21" fmla="*/ 71 h 71"/>
                      <a:gd name="T22" fmla="*/ 33 w 45"/>
                      <a:gd name="T23" fmla="*/ 71 h 71"/>
                      <a:gd name="T24" fmla="*/ 33 w 45"/>
                      <a:gd name="T25" fmla="*/ 56 h 71"/>
                      <a:gd name="T26" fmla="*/ 45 w 45"/>
                      <a:gd name="T27" fmla="*/ 56 h 71"/>
                      <a:gd name="T28" fmla="*/ 45 w 45"/>
                      <a:gd name="T29" fmla="*/ 42 h 71"/>
                      <a:gd name="T30" fmla="*/ 45 w 45"/>
                      <a:gd name="T31" fmla="*/ 29 h 71"/>
                      <a:gd name="T32" fmla="*/ 45 w 45"/>
                      <a:gd name="T33" fmla="*/ 14 h 71"/>
                      <a:gd name="T34" fmla="*/ 33 w 45"/>
                      <a:gd name="T35" fmla="*/ 14 h 71"/>
                      <a:gd name="T36" fmla="*/ 23 w 45"/>
                      <a:gd name="T37" fmla="*/ 14 h 71"/>
                      <a:gd name="T38" fmla="*/ 23 w 45"/>
                      <a:gd name="T39" fmla="*/ 0 h 71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45"/>
                      <a:gd name="T61" fmla="*/ 0 h 71"/>
                      <a:gd name="T62" fmla="*/ 45 w 45"/>
                      <a:gd name="T63" fmla="*/ 71 h 71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45" h="71">
                        <a:moveTo>
                          <a:pt x="23" y="0"/>
                        </a:moveTo>
                        <a:lnTo>
                          <a:pt x="23" y="0"/>
                        </a:lnTo>
                        <a:lnTo>
                          <a:pt x="23" y="14"/>
                        </a:lnTo>
                        <a:lnTo>
                          <a:pt x="11" y="14"/>
                        </a:lnTo>
                        <a:lnTo>
                          <a:pt x="0" y="14"/>
                        </a:lnTo>
                        <a:lnTo>
                          <a:pt x="0" y="29"/>
                        </a:lnTo>
                        <a:lnTo>
                          <a:pt x="0" y="42"/>
                        </a:lnTo>
                        <a:lnTo>
                          <a:pt x="0" y="56"/>
                        </a:lnTo>
                        <a:lnTo>
                          <a:pt x="11" y="56"/>
                        </a:lnTo>
                        <a:lnTo>
                          <a:pt x="11" y="71"/>
                        </a:lnTo>
                        <a:lnTo>
                          <a:pt x="23" y="71"/>
                        </a:lnTo>
                        <a:lnTo>
                          <a:pt x="33" y="71"/>
                        </a:lnTo>
                        <a:lnTo>
                          <a:pt x="33" y="56"/>
                        </a:lnTo>
                        <a:lnTo>
                          <a:pt x="45" y="56"/>
                        </a:lnTo>
                        <a:lnTo>
                          <a:pt x="45" y="42"/>
                        </a:lnTo>
                        <a:lnTo>
                          <a:pt x="45" y="29"/>
                        </a:lnTo>
                        <a:lnTo>
                          <a:pt x="45" y="14"/>
                        </a:lnTo>
                        <a:lnTo>
                          <a:pt x="33" y="14"/>
                        </a:lnTo>
                        <a:lnTo>
                          <a:pt x="23" y="14"/>
                        </a:lnTo>
                        <a:lnTo>
                          <a:pt x="23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79" name="Freeform 33"/>
                  <p:cNvSpPr>
                    <a:spLocks/>
                  </p:cNvSpPr>
                  <p:nvPr/>
                </p:nvSpPr>
                <p:spPr bwMode="auto">
                  <a:xfrm>
                    <a:off x="5244" y="7217"/>
                    <a:ext cx="44" cy="71"/>
                  </a:xfrm>
                  <a:custGeom>
                    <a:avLst/>
                    <a:gdLst>
                      <a:gd name="T0" fmla="*/ 21 w 44"/>
                      <a:gd name="T1" fmla="*/ 0 h 71"/>
                      <a:gd name="T2" fmla="*/ 21 w 44"/>
                      <a:gd name="T3" fmla="*/ 14 h 71"/>
                      <a:gd name="T4" fmla="*/ 11 w 44"/>
                      <a:gd name="T5" fmla="*/ 14 h 71"/>
                      <a:gd name="T6" fmla="*/ 0 w 44"/>
                      <a:gd name="T7" fmla="*/ 29 h 71"/>
                      <a:gd name="T8" fmla="*/ 0 w 44"/>
                      <a:gd name="T9" fmla="*/ 42 h 71"/>
                      <a:gd name="T10" fmla="*/ 0 w 44"/>
                      <a:gd name="T11" fmla="*/ 56 h 71"/>
                      <a:gd name="T12" fmla="*/ 11 w 44"/>
                      <a:gd name="T13" fmla="*/ 56 h 71"/>
                      <a:gd name="T14" fmla="*/ 21 w 44"/>
                      <a:gd name="T15" fmla="*/ 71 h 71"/>
                      <a:gd name="T16" fmla="*/ 33 w 44"/>
                      <a:gd name="T17" fmla="*/ 71 h 71"/>
                      <a:gd name="T18" fmla="*/ 44 w 44"/>
                      <a:gd name="T19" fmla="*/ 56 h 71"/>
                      <a:gd name="T20" fmla="*/ 44 w 44"/>
                      <a:gd name="T21" fmla="*/ 42 h 71"/>
                      <a:gd name="T22" fmla="*/ 44 w 44"/>
                      <a:gd name="T23" fmla="*/ 29 h 71"/>
                      <a:gd name="T24" fmla="*/ 44 w 44"/>
                      <a:gd name="T25" fmla="*/ 14 h 71"/>
                      <a:gd name="T26" fmla="*/ 33 w 44"/>
                      <a:gd name="T27" fmla="*/ 14 h 71"/>
                      <a:gd name="T28" fmla="*/ 21 w 44"/>
                      <a:gd name="T29" fmla="*/ 0 h 7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4"/>
                      <a:gd name="T46" fmla="*/ 0 h 71"/>
                      <a:gd name="T47" fmla="*/ 44 w 44"/>
                      <a:gd name="T48" fmla="*/ 71 h 7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4" h="71">
                        <a:moveTo>
                          <a:pt x="21" y="0"/>
                        </a:moveTo>
                        <a:lnTo>
                          <a:pt x="21" y="14"/>
                        </a:lnTo>
                        <a:lnTo>
                          <a:pt x="11" y="14"/>
                        </a:lnTo>
                        <a:lnTo>
                          <a:pt x="0" y="29"/>
                        </a:lnTo>
                        <a:lnTo>
                          <a:pt x="0" y="42"/>
                        </a:lnTo>
                        <a:lnTo>
                          <a:pt x="0" y="56"/>
                        </a:lnTo>
                        <a:lnTo>
                          <a:pt x="11" y="56"/>
                        </a:lnTo>
                        <a:lnTo>
                          <a:pt x="21" y="71"/>
                        </a:lnTo>
                        <a:lnTo>
                          <a:pt x="33" y="71"/>
                        </a:lnTo>
                        <a:lnTo>
                          <a:pt x="44" y="56"/>
                        </a:lnTo>
                        <a:lnTo>
                          <a:pt x="44" y="42"/>
                        </a:lnTo>
                        <a:lnTo>
                          <a:pt x="44" y="29"/>
                        </a:lnTo>
                        <a:lnTo>
                          <a:pt x="44" y="14"/>
                        </a:lnTo>
                        <a:lnTo>
                          <a:pt x="33" y="14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80" name="Freeform 34"/>
                  <p:cNvSpPr>
                    <a:spLocks/>
                  </p:cNvSpPr>
                  <p:nvPr/>
                </p:nvSpPr>
                <p:spPr bwMode="auto">
                  <a:xfrm>
                    <a:off x="5244" y="7217"/>
                    <a:ext cx="44" cy="71"/>
                  </a:xfrm>
                  <a:custGeom>
                    <a:avLst/>
                    <a:gdLst>
                      <a:gd name="T0" fmla="*/ 21 w 44"/>
                      <a:gd name="T1" fmla="*/ 0 h 71"/>
                      <a:gd name="T2" fmla="*/ 21 w 44"/>
                      <a:gd name="T3" fmla="*/ 0 h 71"/>
                      <a:gd name="T4" fmla="*/ 21 w 44"/>
                      <a:gd name="T5" fmla="*/ 14 h 71"/>
                      <a:gd name="T6" fmla="*/ 11 w 44"/>
                      <a:gd name="T7" fmla="*/ 14 h 71"/>
                      <a:gd name="T8" fmla="*/ 0 w 44"/>
                      <a:gd name="T9" fmla="*/ 29 h 71"/>
                      <a:gd name="T10" fmla="*/ 0 w 44"/>
                      <a:gd name="T11" fmla="*/ 42 h 71"/>
                      <a:gd name="T12" fmla="*/ 0 w 44"/>
                      <a:gd name="T13" fmla="*/ 56 h 71"/>
                      <a:gd name="T14" fmla="*/ 11 w 44"/>
                      <a:gd name="T15" fmla="*/ 56 h 71"/>
                      <a:gd name="T16" fmla="*/ 21 w 44"/>
                      <a:gd name="T17" fmla="*/ 71 h 71"/>
                      <a:gd name="T18" fmla="*/ 33 w 44"/>
                      <a:gd name="T19" fmla="*/ 71 h 71"/>
                      <a:gd name="T20" fmla="*/ 44 w 44"/>
                      <a:gd name="T21" fmla="*/ 56 h 71"/>
                      <a:gd name="T22" fmla="*/ 44 w 44"/>
                      <a:gd name="T23" fmla="*/ 42 h 71"/>
                      <a:gd name="T24" fmla="*/ 44 w 44"/>
                      <a:gd name="T25" fmla="*/ 29 h 71"/>
                      <a:gd name="T26" fmla="*/ 44 w 44"/>
                      <a:gd name="T27" fmla="*/ 14 h 71"/>
                      <a:gd name="T28" fmla="*/ 33 w 44"/>
                      <a:gd name="T29" fmla="*/ 14 h 71"/>
                      <a:gd name="T30" fmla="*/ 21 w 44"/>
                      <a:gd name="T31" fmla="*/ 0 h 71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44"/>
                      <a:gd name="T49" fmla="*/ 0 h 71"/>
                      <a:gd name="T50" fmla="*/ 44 w 44"/>
                      <a:gd name="T51" fmla="*/ 71 h 71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44" h="71">
                        <a:moveTo>
                          <a:pt x="21" y="0"/>
                        </a:moveTo>
                        <a:lnTo>
                          <a:pt x="21" y="0"/>
                        </a:lnTo>
                        <a:lnTo>
                          <a:pt x="21" y="14"/>
                        </a:lnTo>
                        <a:lnTo>
                          <a:pt x="11" y="14"/>
                        </a:lnTo>
                        <a:lnTo>
                          <a:pt x="0" y="29"/>
                        </a:lnTo>
                        <a:lnTo>
                          <a:pt x="0" y="42"/>
                        </a:lnTo>
                        <a:lnTo>
                          <a:pt x="0" y="56"/>
                        </a:lnTo>
                        <a:lnTo>
                          <a:pt x="11" y="56"/>
                        </a:lnTo>
                        <a:lnTo>
                          <a:pt x="21" y="71"/>
                        </a:lnTo>
                        <a:lnTo>
                          <a:pt x="33" y="71"/>
                        </a:lnTo>
                        <a:lnTo>
                          <a:pt x="44" y="56"/>
                        </a:lnTo>
                        <a:lnTo>
                          <a:pt x="44" y="42"/>
                        </a:lnTo>
                        <a:lnTo>
                          <a:pt x="44" y="29"/>
                        </a:lnTo>
                        <a:lnTo>
                          <a:pt x="44" y="14"/>
                        </a:lnTo>
                        <a:lnTo>
                          <a:pt x="33" y="14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81" name="Freeform 35"/>
                  <p:cNvSpPr>
                    <a:spLocks/>
                  </p:cNvSpPr>
                  <p:nvPr/>
                </p:nvSpPr>
                <p:spPr bwMode="auto">
                  <a:xfrm>
                    <a:off x="5363" y="7217"/>
                    <a:ext cx="45" cy="71"/>
                  </a:xfrm>
                  <a:custGeom>
                    <a:avLst/>
                    <a:gdLst>
                      <a:gd name="T0" fmla="*/ 22 w 45"/>
                      <a:gd name="T1" fmla="*/ 0 h 71"/>
                      <a:gd name="T2" fmla="*/ 22 w 45"/>
                      <a:gd name="T3" fmla="*/ 14 h 71"/>
                      <a:gd name="T4" fmla="*/ 11 w 45"/>
                      <a:gd name="T5" fmla="*/ 14 h 71"/>
                      <a:gd name="T6" fmla="*/ 0 w 45"/>
                      <a:gd name="T7" fmla="*/ 29 h 71"/>
                      <a:gd name="T8" fmla="*/ 0 w 45"/>
                      <a:gd name="T9" fmla="*/ 42 h 71"/>
                      <a:gd name="T10" fmla="*/ 0 w 45"/>
                      <a:gd name="T11" fmla="*/ 56 h 71"/>
                      <a:gd name="T12" fmla="*/ 11 w 45"/>
                      <a:gd name="T13" fmla="*/ 56 h 71"/>
                      <a:gd name="T14" fmla="*/ 11 w 45"/>
                      <a:gd name="T15" fmla="*/ 71 h 71"/>
                      <a:gd name="T16" fmla="*/ 22 w 45"/>
                      <a:gd name="T17" fmla="*/ 71 h 71"/>
                      <a:gd name="T18" fmla="*/ 34 w 45"/>
                      <a:gd name="T19" fmla="*/ 71 h 71"/>
                      <a:gd name="T20" fmla="*/ 45 w 45"/>
                      <a:gd name="T21" fmla="*/ 56 h 71"/>
                      <a:gd name="T22" fmla="*/ 45 w 45"/>
                      <a:gd name="T23" fmla="*/ 42 h 71"/>
                      <a:gd name="T24" fmla="*/ 45 w 45"/>
                      <a:gd name="T25" fmla="*/ 29 h 71"/>
                      <a:gd name="T26" fmla="*/ 45 w 45"/>
                      <a:gd name="T27" fmla="*/ 14 h 71"/>
                      <a:gd name="T28" fmla="*/ 34 w 45"/>
                      <a:gd name="T29" fmla="*/ 14 h 71"/>
                      <a:gd name="T30" fmla="*/ 22 w 45"/>
                      <a:gd name="T31" fmla="*/ 0 h 71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45"/>
                      <a:gd name="T49" fmla="*/ 0 h 71"/>
                      <a:gd name="T50" fmla="*/ 45 w 45"/>
                      <a:gd name="T51" fmla="*/ 71 h 71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45" h="71">
                        <a:moveTo>
                          <a:pt x="22" y="0"/>
                        </a:moveTo>
                        <a:lnTo>
                          <a:pt x="22" y="14"/>
                        </a:lnTo>
                        <a:lnTo>
                          <a:pt x="11" y="14"/>
                        </a:lnTo>
                        <a:lnTo>
                          <a:pt x="0" y="29"/>
                        </a:lnTo>
                        <a:lnTo>
                          <a:pt x="0" y="42"/>
                        </a:lnTo>
                        <a:lnTo>
                          <a:pt x="0" y="56"/>
                        </a:lnTo>
                        <a:lnTo>
                          <a:pt x="11" y="56"/>
                        </a:lnTo>
                        <a:lnTo>
                          <a:pt x="11" y="71"/>
                        </a:lnTo>
                        <a:lnTo>
                          <a:pt x="22" y="71"/>
                        </a:lnTo>
                        <a:lnTo>
                          <a:pt x="34" y="71"/>
                        </a:lnTo>
                        <a:lnTo>
                          <a:pt x="45" y="56"/>
                        </a:lnTo>
                        <a:lnTo>
                          <a:pt x="45" y="42"/>
                        </a:lnTo>
                        <a:lnTo>
                          <a:pt x="45" y="29"/>
                        </a:lnTo>
                        <a:lnTo>
                          <a:pt x="45" y="14"/>
                        </a:lnTo>
                        <a:lnTo>
                          <a:pt x="34" y="14"/>
                        </a:lnTo>
                        <a:lnTo>
                          <a:pt x="22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82" name="Freeform 36"/>
                  <p:cNvSpPr>
                    <a:spLocks/>
                  </p:cNvSpPr>
                  <p:nvPr/>
                </p:nvSpPr>
                <p:spPr bwMode="auto">
                  <a:xfrm>
                    <a:off x="5363" y="7217"/>
                    <a:ext cx="45" cy="71"/>
                  </a:xfrm>
                  <a:custGeom>
                    <a:avLst/>
                    <a:gdLst>
                      <a:gd name="T0" fmla="*/ 22 w 45"/>
                      <a:gd name="T1" fmla="*/ 0 h 71"/>
                      <a:gd name="T2" fmla="*/ 22 w 45"/>
                      <a:gd name="T3" fmla="*/ 0 h 71"/>
                      <a:gd name="T4" fmla="*/ 22 w 45"/>
                      <a:gd name="T5" fmla="*/ 14 h 71"/>
                      <a:gd name="T6" fmla="*/ 11 w 45"/>
                      <a:gd name="T7" fmla="*/ 14 h 71"/>
                      <a:gd name="T8" fmla="*/ 0 w 45"/>
                      <a:gd name="T9" fmla="*/ 29 h 71"/>
                      <a:gd name="T10" fmla="*/ 0 w 45"/>
                      <a:gd name="T11" fmla="*/ 42 h 71"/>
                      <a:gd name="T12" fmla="*/ 0 w 45"/>
                      <a:gd name="T13" fmla="*/ 56 h 71"/>
                      <a:gd name="T14" fmla="*/ 11 w 45"/>
                      <a:gd name="T15" fmla="*/ 56 h 71"/>
                      <a:gd name="T16" fmla="*/ 11 w 45"/>
                      <a:gd name="T17" fmla="*/ 71 h 71"/>
                      <a:gd name="T18" fmla="*/ 22 w 45"/>
                      <a:gd name="T19" fmla="*/ 71 h 71"/>
                      <a:gd name="T20" fmla="*/ 34 w 45"/>
                      <a:gd name="T21" fmla="*/ 71 h 71"/>
                      <a:gd name="T22" fmla="*/ 45 w 45"/>
                      <a:gd name="T23" fmla="*/ 56 h 71"/>
                      <a:gd name="T24" fmla="*/ 45 w 45"/>
                      <a:gd name="T25" fmla="*/ 42 h 71"/>
                      <a:gd name="T26" fmla="*/ 45 w 45"/>
                      <a:gd name="T27" fmla="*/ 29 h 71"/>
                      <a:gd name="T28" fmla="*/ 45 w 45"/>
                      <a:gd name="T29" fmla="*/ 14 h 71"/>
                      <a:gd name="T30" fmla="*/ 34 w 45"/>
                      <a:gd name="T31" fmla="*/ 14 h 71"/>
                      <a:gd name="T32" fmla="*/ 22 w 45"/>
                      <a:gd name="T33" fmla="*/ 0 h 7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5"/>
                      <a:gd name="T52" fmla="*/ 0 h 71"/>
                      <a:gd name="T53" fmla="*/ 45 w 45"/>
                      <a:gd name="T54" fmla="*/ 71 h 7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5" h="71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22" y="14"/>
                        </a:lnTo>
                        <a:lnTo>
                          <a:pt x="11" y="14"/>
                        </a:lnTo>
                        <a:lnTo>
                          <a:pt x="0" y="29"/>
                        </a:lnTo>
                        <a:lnTo>
                          <a:pt x="0" y="42"/>
                        </a:lnTo>
                        <a:lnTo>
                          <a:pt x="0" y="56"/>
                        </a:lnTo>
                        <a:lnTo>
                          <a:pt x="11" y="56"/>
                        </a:lnTo>
                        <a:lnTo>
                          <a:pt x="11" y="71"/>
                        </a:lnTo>
                        <a:lnTo>
                          <a:pt x="22" y="71"/>
                        </a:lnTo>
                        <a:lnTo>
                          <a:pt x="34" y="71"/>
                        </a:lnTo>
                        <a:lnTo>
                          <a:pt x="45" y="56"/>
                        </a:lnTo>
                        <a:lnTo>
                          <a:pt x="45" y="42"/>
                        </a:lnTo>
                        <a:lnTo>
                          <a:pt x="45" y="29"/>
                        </a:lnTo>
                        <a:lnTo>
                          <a:pt x="45" y="14"/>
                        </a:lnTo>
                        <a:lnTo>
                          <a:pt x="34" y="14"/>
                        </a:lnTo>
                        <a:lnTo>
                          <a:pt x="22" y="0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83" name="Freeform 37"/>
                  <p:cNvSpPr>
                    <a:spLocks/>
                  </p:cNvSpPr>
                  <p:nvPr/>
                </p:nvSpPr>
                <p:spPr bwMode="auto">
                  <a:xfrm>
                    <a:off x="4970" y="6617"/>
                    <a:ext cx="186" cy="279"/>
                  </a:xfrm>
                  <a:custGeom>
                    <a:avLst/>
                    <a:gdLst>
                      <a:gd name="T0" fmla="*/ 0 w 186"/>
                      <a:gd name="T1" fmla="*/ 279 h 279"/>
                      <a:gd name="T2" fmla="*/ 43 w 186"/>
                      <a:gd name="T3" fmla="*/ 0 h 279"/>
                      <a:gd name="T4" fmla="*/ 132 w 186"/>
                      <a:gd name="T5" fmla="*/ 0 h 279"/>
                      <a:gd name="T6" fmla="*/ 186 w 186"/>
                      <a:gd name="T7" fmla="*/ 279 h 279"/>
                      <a:gd name="T8" fmla="*/ 0 w 186"/>
                      <a:gd name="T9" fmla="*/ 279 h 27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86"/>
                      <a:gd name="T16" fmla="*/ 0 h 279"/>
                      <a:gd name="T17" fmla="*/ 186 w 186"/>
                      <a:gd name="T18" fmla="*/ 279 h 27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86" h="279">
                        <a:moveTo>
                          <a:pt x="0" y="279"/>
                        </a:moveTo>
                        <a:lnTo>
                          <a:pt x="43" y="0"/>
                        </a:lnTo>
                        <a:lnTo>
                          <a:pt x="132" y="0"/>
                        </a:lnTo>
                        <a:lnTo>
                          <a:pt x="186" y="279"/>
                        </a:lnTo>
                        <a:lnTo>
                          <a:pt x="0" y="279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84" name="Freeform 38"/>
                  <p:cNvSpPr>
                    <a:spLocks/>
                  </p:cNvSpPr>
                  <p:nvPr/>
                </p:nvSpPr>
                <p:spPr bwMode="auto">
                  <a:xfrm>
                    <a:off x="4773" y="6896"/>
                    <a:ext cx="590" cy="161"/>
                  </a:xfrm>
                  <a:custGeom>
                    <a:avLst/>
                    <a:gdLst>
                      <a:gd name="T0" fmla="*/ 0 w 590"/>
                      <a:gd name="T1" fmla="*/ 161 h 161"/>
                      <a:gd name="T2" fmla="*/ 11 w 590"/>
                      <a:gd name="T3" fmla="*/ 0 h 161"/>
                      <a:gd name="T4" fmla="*/ 580 w 590"/>
                      <a:gd name="T5" fmla="*/ 0 h 161"/>
                      <a:gd name="T6" fmla="*/ 590 w 590"/>
                      <a:gd name="T7" fmla="*/ 161 h 161"/>
                      <a:gd name="T8" fmla="*/ 0 w 590"/>
                      <a:gd name="T9" fmla="*/ 161 h 16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90"/>
                      <a:gd name="T16" fmla="*/ 0 h 161"/>
                      <a:gd name="T17" fmla="*/ 590 w 590"/>
                      <a:gd name="T18" fmla="*/ 161 h 16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90" h="161">
                        <a:moveTo>
                          <a:pt x="0" y="161"/>
                        </a:moveTo>
                        <a:lnTo>
                          <a:pt x="11" y="0"/>
                        </a:lnTo>
                        <a:lnTo>
                          <a:pt x="580" y="0"/>
                        </a:lnTo>
                        <a:lnTo>
                          <a:pt x="590" y="161"/>
                        </a:lnTo>
                        <a:lnTo>
                          <a:pt x="0" y="161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85" name="Freeform 39"/>
                  <p:cNvSpPr>
                    <a:spLocks/>
                  </p:cNvSpPr>
                  <p:nvPr/>
                </p:nvSpPr>
                <p:spPr bwMode="auto">
                  <a:xfrm>
                    <a:off x="4773" y="6896"/>
                    <a:ext cx="590" cy="161"/>
                  </a:xfrm>
                  <a:custGeom>
                    <a:avLst/>
                    <a:gdLst>
                      <a:gd name="T0" fmla="*/ 0 w 590"/>
                      <a:gd name="T1" fmla="*/ 161 h 161"/>
                      <a:gd name="T2" fmla="*/ 11 w 590"/>
                      <a:gd name="T3" fmla="*/ 0 h 161"/>
                      <a:gd name="T4" fmla="*/ 580 w 590"/>
                      <a:gd name="T5" fmla="*/ 0 h 161"/>
                      <a:gd name="T6" fmla="*/ 590 w 590"/>
                      <a:gd name="T7" fmla="*/ 161 h 161"/>
                      <a:gd name="T8" fmla="*/ 0 w 590"/>
                      <a:gd name="T9" fmla="*/ 161 h 16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90"/>
                      <a:gd name="T16" fmla="*/ 0 h 161"/>
                      <a:gd name="T17" fmla="*/ 590 w 590"/>
                      <a:gd name="T18" fmla="*/ 161 h 16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90" h="161">
                        <a:moveTo>
                          <a:pt x="0" y="161"/>
                        </a:moveTo>
                        <a:lnTo>
                          <a:pt x="11" y="0"/>
                        </a:lnTo>
                        <a:lnTo>
                          <a:pt x="580" y="0"/>
                        </a:lnTo>
                        <a:lnTo>
                          <a:pt x="590" y="161"/>
                        </a:lnTo>
                        <a:lnTo>
                          <a:pt x="0" y="161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86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4795" y="6925"/>
                    <a:ext cx="122" cy="102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287" name="Rectangle 41"/>
                  <p:cNvSpPr>
                    <a:spLocks noChangeArrowheads="1"/>
                  </p:cNvSpPr>
                  <p:nvPr/>
                </p:nvSpPr>
                <p:spPr bwMode="auto">
                  <a:xfrm>
                    <a:off x="4795" y="6925"/>
                    <a:ext cx="123" cy="103"/>
                  </a:xfrm>
                  <a:prstGeom prst="rect">
                    <a:avLst/>
                  </a:prstGeom>
                  <a:noFill/>
                  <a:ln w="7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288" name="Rectangle 42"/>
                  <p:cNvSpPr>
                    <a:spLocks noChangeArrowheads="1"/>
                  </p:cNvSpPr>
                  <p:nvPr/>
                </p:nvSpPr>
                <p:spPr bwMode="auto">
                  <a:xfrm>
                    <a:off x="4938" y="6925"/>
                    <a:ext cx="120" cy="102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289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4938" y="6925"/>
                    <a:ext cx="121" cy="103"/>
                  </a:xfrm>
                  <a:prstGeom prst="rect">
                    <a:avLst/>
                  </a:prstGeom>
                  <a:noFill/>
                  <a:ln w="7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290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5080" y="6925"/>
                    <a:ext cx="119" cy="102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291" name="Rectangle 45"/>
                  <p:cNvSpPr>
                    <a:spLocks noChangeArrowheads="1"/>
                  </p:cNvSpPr>
                  <p:nvPr/>
                </p:nvSpPr>
                <p:spPr bwMode="auto">
                  <a:xfrm>
                    <a:off x="5080" y="6925"/>
                    <a:ext cx="120" cy="103"/>
                  </a:xfrm>
                  <a:prstGeom prst="rect">
                    <a:avLst/>
                  </a:prstGeom>
                  <a:noFill/>
                  <a:ln w="7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292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5211" y="6925"/>
                    <a:ext cx="121" cy="102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293" name="Rectangle 47"/>
                  <p:cNvSpPr>
                    <a:spLocks noChangeArrowheads="1"/>
                  </p:cNvSpPr>
                  <p:nvPr/>
                </p:nvSpPr>
                <p:spPr bwMode="auto">
                  <a:xfrm>
                    <a:off x="5211" y="6925"/>
                    <a:ext cx="122" cy="103"/>
                  </a:xfrm>
                  <a:prstGeom prst="rect">
                    <a:avLst/>
                  </a:prstGeom>
                  <a:noFill/>
                  <a:ln w="7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294" name="Line 48"/>
                  <p:cNvSpPr>
                    <a:spLocks noChangeShapeType="1"/>
                  </p:cNvSpPr>
                  <p:nvPr/>
                </p:nvSpPr>
                <p:spPr bwMode="auto">
                  <a:xfrm>
                    <a:off x="4697" y="7378"/>
                    <a:ext cx="765" cy="1"/>
                  </a:xfrm>
                  <a:prstGeom prst="line">
                    <a:avLst/>
                  </a:pr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95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4654" y="7057"/>
                    <a:ext cx="862" cy="73"/>
                  </a:xfrm>
                  <a:prstGeom prst="rect">
                    <a:avLst/>
                  </a:pr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296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4654" y="7057"/>
                    <a:ext cx="863" cy="74"/>
                  </a:xfrm>
                  <a:prstGeom prst="rect">
                    <a:avLst/>
                  </a:prstGeom>
                  <a:noFill/>
                  <a:ln w="7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297" name="Rectangle 51"/>
                  <p:cNvSpPr>
                    <a:spLocks noChangeArrowheads="1"/>
                  </p:cNvSpPr>
                  <p:nvPr/>
                </p:nvSpPr>
                <p:spPr bwMode="auto">
                  <a:xfrm>
                    <a:off x="4601" y="7656"/>
                    <a:ext cx="982" cy="57"/>
                  </a:xfrm>
                  <a:prstGeom prst="rect">
                    <a:avLst/>
                  </a:pr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298" name="Freeform 52"/>
                  <p:cNvSpPr>
                    <a:spLocks/>
                  </p:cNvSpPr>
                  <p:nvPr/>
                </p:nvSpPr>
                <p:spPr bwMode="auto">
                  <a:xfrm>
                    <a:off x="5004" y="6984"/>
                    <a:ext cx="32" cy="28"/>
                  </a:xfrm>
                  <a:custGeom>
                    <a:avLst/>
                    <a:gdLst>
                      <a:gd name="T0" fmla="*/ 21 w 32"/>
                      <a:gd name="T1" fmla="*/ 28 h 28"/>
                      <a:gd name="T2" fmla="*/ 21 w 32"/>
                      <a:gd name="T3" fmla="*/ 28 h 28"/>
                      <a:gd name="T4" fmla="*/ 32 w 32"/>
                      <a:gd name="T5" fmla="*/ 28 h 28"/>
                      <a:gd name="T6" fmla="*/ 32 w 32"/>
                      <a:gd name="T7" fmla="*/ 14 h 28"/>
                      <a:gd name="T8" fmla="*/ 32 w 32"/>
                      <a:gd name="T9" fmla="*/ 0 h 28"/>
                      <a:gd name="T10" fmla="*/ 21 w 32"/>
                      <a:gd name="T11" fmla="*/ 0 h 28"/>
                      <a:gd name="T12" fmla="*/ 11 w 32"/>
                      <a:gd name="T13" fmla="*/ 0 h 28"/>
                      <a:gd name="T14" fmla="*/ 11 w 32"/>
                      <a:gd name="T15" fmla="*/ 14 h 28"/>
                      <a:gd name="T16" fmla="*/ 0 w 32"/>
                      <a:gd name="T17" fmla="*/ 14 h 28"/>
                      <a:gd name="T18" fmla="*/ 11 w 32"/>
                      <a:gd name="T19" fmla="*/ 14 h 28"/>
                      <a:gd name="T20" fmla="*/ 11 w 32"/>
                      <a:gd name="T21" fmla="*/ 28 h 28"/>
                      <a:gd name="T22" fmla="*/ 21 w 32"/>
                      <a:gd name="T23" fmla="*/ 28 h 28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2"/>
                      <a:gd name="T37" fmla="*/ 0 h 28"/>
                      <a:gd name="T38" fmla="*/ 32 w 32"/>
                      <a:gd name="T39" fmla="*/ 28 h 28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2" h="28">
                        <a:moveTo>
                          <a:pt x="21" y="28"/>
                        </a:moveTo>
                        <a:lnTo>
                          <a:pt x="21" y="28"/>
                        </a:lnTo>
                        <a:lnTo>
                          <a:pt x="32" y="28"/>
                        </a:lnTo>
                        <a:lnTo>
                          <a:pt x="32" y="14"/>
                        </a:lnTo>
                        <a:lnTo>
                          <a:pt x="32" y="0"/>
                        </a:lnTo>
                        <a:lnTo>
                          <a:pt x="21" y="0"/>
                        </a:lnTo>
                        <a:lnTo>
                          <a:pt x="11" y="0"/>
                        </a:lnTo>
                        <a:lnTo>
                          <a:pt x="11" y="14"/>
                        </a:lnTo>
                        <a:lnTo>
                          <a:pt x="0" y="14"/>
                        </a:lnTo>
                        <a:lnTo>
                          <a:pt x="11" y="14"/>
                        </a:lnTo>
                        <a:lnTo>
                          <a:pt x="11" y="28"/>
                        </a:lnTo>
                        <a:lnTo>
                          <a:pt x="21" y="28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299" name="Freeform 53"/>
                  <p:cNvSpPr>
                    <a:spLocks/>
                  </p:cNvSpPr>
                  <p:nvPr/>
                </p:nvSpPr>
                <p:spPr bwMode="auto">
                  <a:xfrm>
                    <a:off x="5004" y="6984"/>
                    <a:ext cx="32" cy="28"/>
                  </a:xfrm>
                  <a:custGeom>
                    <a:avLst/>
                    <a:gdLst>
                      <a:gd name="T0" fmla="*/ 21 w 32"/>
                      <a:gd name="T1" fmla="*/ 28 h 28"/>
                      <a:gd name="T2" fmla="*/ 21 w 32"/>
                      <a:gd name="T3" fmla="*/ 28 h 28"/>
                      <a:gd name="T4" fmla="*/ 32 w 32"/>
                      <a:gd name="T5" fmla="*/ 28 h 28"/>
                      <a:gd name="T6" fmla="*/ 32 w 32"/>
                      <a:gd name="T7" fmla="*/ 14 h 28"/>
                      <a:gd name="T8" fmla="*/ 32 w 32"/>
                      <a:gd name="T9" fmla="*/ 0 h 28"/>
                      <a:gd name="T10" fmla="*/ 21 w 32"/>
                      <a:gd name="T11" fmla="*/ 0 h 28"/>
                      <a:gd name="T12" fmla="*/ 11 w 32"/>
                      <a:gd name="T13" fmla="*/ 0 h 28"/>
                      <a:gd name="T14" fmla="*/ 11 w 32"/>
                      <a:gd name="T15" fmla="*/ 14 h 28"/>
                      <a:gd name="T16" fmla="*/ 0 w 32"/>
                      <a:gd name="T17" fmla="*/ 14 h 28"/>
                      <a:gd name="T18" fmla="*/ 11 w 32"/>
                      <a:gd name="T19" fmla="*/ 14 h 28"/>
                      <a:gd name="T20" fmla="*/ 11 w 32"/>
                      <a:gd name="T21" fmla="*/ 28 h 28"/>
                      <a:gd name="T22" fmla="*/ 21 w 32"/>
                      <a:gd name="T23" fmla="*/ 28 h 28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2"/>
                      <a:gd name="T37" fmla="*/ 0 h 28"/>
                      <a:gd name="T38" fmla="*/ 32 w 32"/>
                      <a:gd name="T39" fmla="*/ 28 h 28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2" h="28">
                        <a:moveTo>
                          <a:pt x="21" y="28"/>
                        </a:moveTo>
                        <a:lnTo>
                          <a:pt x="21" y="28"/>
                        </a:lnTo>
                        <a:lnTo>
                          <a:pt x="32" y="28"/>
                        </a:lnTo>
                        <a:lnTo>
                          <a:pt x="32" y="14"/>
                        </a:lnTo>
                        <a:lnTo>
                          <a:pt x="32" y="0"/>
                        </a:lnTo>
                        <a:lnTo>
                          <a:pt x="21" y="0"/>
                        </a:lnTo>
                        <a:lnTo>
                          <a:pt x="11" y="0"/>
                        </a:lnTo>
                        <a:lnTo>
                          <a:pt x="11" y="14"/>
                        </a:lnTo>
                        <a:lnTo>
                          <a:pt x="0" y="14"/>
                        </a:lnTo>
                        <a:lnTo>
                          <a:pt x="11" y="14"/>
                        </a:lnTo>
                        <a:lnTo>
                          <a:pt x="11" y="28"/>
                        </a:lnTo>
                        <a:lnTo>
                          <a:pt x="21" y="28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300" name="Rectangle 54"/>
                  <p:cNvSpPr>
                    <a:spLocks noChangeArrowheads="1"/>
                  </p:cNvSpPr>
                  <p:nvPr/>
                </p:nvSpPr>
                <p:spPr bwMode="auto">
                  <a:xfrm>
                    <a:off x="4993" y="6997"/>
                    <a:ext cx="54" cy="133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30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4993" y="6997"/>
                    <a:ext cx="56" cy="134"/>
                  </a:xfrm>
                  <a:prstGeom prst="rect">
                    <a:avLst/>
                  </a:prstGeom>
                  <a:noFill/>
                  <a:ln w="7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302" name="Rectangle 56"/>
                  <p:cNvSpPr>
                    <a:spLocks noChangeArrowheads="1"/>
                  </p:cNvSpPr>
                  <p:nvPr/>
                </p:nvSpPr>
                <p:spPr bwMode="auto">
                  <a:xfrm>
                    <a:off x="4534" y="8312"/>
                    <a:ext cx="1124" cy="118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303" name="Rectangle 57"/>
                  <p:cNvSpPr>
                    <a:spLocks noChangeArrowheads="1"/>
                  </p:cNvSpPr>
                  <p:nvPr/>
                </p:nvSpPr>
                <p:spPr bwMode="auto">
                  <a:xfrm>
                    <a:off x="4534" y="8312"/>
                    <a:ext cx="1126" cy="119"/>
                  </a:xfrm>
                  <a:prstGeom prst="rect">
                    <a:avLst/>
                  </a:prstGeom>
                  <a:noFill/>
                  <a:ln w="7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38304" name="Freeform 58"/>
                  <p:cNvSpPr>
                    <a:spLocks/>
                  </p:cNvSpPr>
                  <p:nvPr/>
                </p:nvSpPr>
                <p:spPr bwMode="auto">
                  <a:xfrm>
                    <a:off x="4502" y="7683"/>
                    <a:ext cx="1156" cy="629"/>
                  </a:xfrm>
                  <a:custGeom>
                    <a:avLst/>
                    <a:gdLst>
                      <a:gd name="T0" fmla="*/ 1058 w 1156"/>
                      <a:gd name="T1" fmla="*/ 600 h 629"/>
                      <a:gd name="T2" fmla="*/ 1058 w 1156"/>
                      <a:gd name="T3" fmla="*/ 542 h 629"/>
                      <a:gd name="T4" fmla="*/ 1058 w 1156"/>
                      <a:gd name="T5" fmla="*/ 483 h 629"/>
                      <a:gd name="T6" fmla="*/ 1069 w 1156"/>
                      <a:gd name="T7" fmla="*/ 424 h 629"/>
                      <a:gd name="T8" fmla="*/ 1081 w 1156"/>
                      <a:gd name="T9" fmla="*/ 367 h 629"/>
                      <a:gd name="T10" fmla="*/ 1081 w 1156"/>
                      <a:gd name="T11" fmla="*/ 307 h 629"/>
                      <a:gd name="T12" fmla="*/ 1091 w 1156"/>
                      <a:gd name="T13" fmla="*/ 248 h 629"/>
                      <a:gd name="T14" fmla="*/ 1103 w 1156"/>
                      <a:gd name="T15" fmla="*/ 191 h 629"/>
                      <a:gd name="T16" fmla="*/ 1124 w 1156"/>
                      <a:gd name="T17" fmla="*/ 132 h 629"/>
                      <a:gd name="T18" fmla="*/ 1134 w 1156"/>
                      <a:gd name="T19" fmla="*/ 87 h 629"/>
                      <a:gd name="T20" fmla="*/ 1156 w 1156"/>
                      <a:gd name="T21" fmla="*/ 29 h 629"/>
                      <a:gd name="T22" fmla="*/ 1124 w 1156"/>
                      <a:gd name="T23" fmla="*/ 14 h 629"/>
                      <a:gd name="T24" fmla="*/ 1069 w 1156"/>
                      <a:gd name="T25" fmla="*/ 0 h 629"/>
                      <a:gd name="T26" fmla="*/ 1004 w 1156"/>
                      <a:gd name="T27" fmla="*/ 0 h 629"/>
                      <a:gd name="T28" fmla="*/ 949 w 1156"/>
                      <a:gd name="T29" fmla="*/ 14 h 629"/>
                      <a:gd name="T30" fmla="*/ 885 w 1156"/>
                      <a:gd name="T31" fmla="*/ 14 h 629"/>
                      <a:gd name="T32" fmla="*/ 830 w 1156"/>
                      <a:gd name="T33" fmla="*/ 14 h 629"/>
                      <a:gd name="T34" fmla="*/ 775 w 1156"/>
                      <a:gd name="T35" fmla="*/ 14 h 629"/>
                      <a:gd name="T36" fmla="*/ 720 w 1156"/>
                      <a:gd name="T37" fmla="*/ 14 h 629"/>
                      <a:gd name="T38" fmla="*/ 665 w 1156"/>
                      <a:gd name="T39" fmla="*/ 29 h 629"/>
                      <a:gd name="T40" fmla="*/ 622 w 1156"/>
                      <a:gd name="T41" fmla="*/ 29 h 629"/>
                      <a:gd name="T42" fmla="*/ 578 w 1156"/>
                      <a:gd name="T43" fmla="*/ 43 h 629"/>
                      <a:gd name="T44" fmla="*/ 535 w 1156"/>
                      <a:gd name="T45" fmla="*/ 29 h 629"/>
                      <a:gd name="T46" fmla="*/ 491 w 1156"/>
                      <a:gd name="T47" fmla="*/ 29 h 629"/>
                      <a:gd name="T48" fmla="*/ 447 w 1156"/>
                      <a:gd name="T49" fmla="*/ 14 h 629"/>
                      <a:gd name="T50" fmla="*/ 393 w 1156"/>
                      <a:gd name="T51" fmla="*/ 14 h 629"/>
                      <a:gd name="T52" fmla="*/ 327 w 1156"/>
                      <a:gd name="T53" fmla="*/ 14 h 629"/>
                      <a:gd name="T54" fmla="*/ 273 w 1156"/>
                      <a:gd name="T55" fmla="*/ 14 h 629"/>
                      <a:gd name="T56" fmla="*/ 218 w 1156"/>
                      <a:gd name="T57" fmla="*/ 0 h 629"/>
                      <a:gd name="T58" fmla="*/ 152 w 1156"/>
                      <a:gd name="T59" fmla="*/ 0 h 629"/>
                      <a:gd name="T60" fmla="*/ 99 w 1156"/>
                      <a:gd name="T61" fmla="*/ 0 h 629"/>
                      <a:gd name="T62" fmla="*/ 32 w 1156"/>
                      <a:gd name="T63" fmla="*/ 14 h 629"/>
                      <a:gd name="T64" fmla="*/ 0 w 1156"/>
                      <a:gd name="T65" fmla="*/ 29 h 629"/>
                      <a:gd name="T66" fmla="*/ 22 w 1156"/>
                      <a:gd name="T67" fmla="*/ 87 h 629"/>
                      <a:gd name="T68" fmla="*/ 44 w 1156"/>
                      <a:gd name="T69" fmla="*/ 132 h 629"/>
                      <a:gd name="T70" fmla="*/ 54 w 1156"/>
                      <a:gd name="T71" fmla="*/ 191 h 629"/>
                      <a:gd name="T72" fmla="*/ 65 w 1156"/>
                      <a:gd name="T73" fmla="*/ 248 h 629"/>
                      <a:gd name="T74" fmla="*/ 75 w 1156"/>
                      <a:gd name="T75" fmla="*/ 307 h 629"/>
                      <a:gd name="T76" fmla="*/ 87 w 1156"/>
                      <a:gd name="T77" fmla="*/ 367 h 629"/>
                      <a:gd name="T78" fmla="*/ 87 w 1156"/>
                      <a:gd name="T79" fmla="*/ 424 h 629"/>
                      <a:gd name="T80" fmla="*/ 99 w 1156"/>
                      <a:gd name="T81" fmla="*/ 483 h 629"/>
                      <a:gd name="T82" fmla="*/ 99 w 1156"/>
                      <a:gd name="T83" fmla="*/ 542 h 629"/>
                      <a:gd name="T84" fmla="*/ 109 w 1156"/>
                      <a:gd name="T85" fmla="*/ 600 h 629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1156"/>
                      <a:gd name="T130" fmla="*/ 0 h 629"/>
                      <a:gd name="T131" fmla="*/ 1156 w 1156"/>
                      <a:gd name="T132" fmla="*/ 629 h 629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1156" h="629">
                        <a:moveTo>
                          <a:pt x="578" y="629"/>
                        </a:moveTo>
                        <a:lnTo>
                          <a:pt x="1048" y="629"/>
                        </a:lnTo>
                        <a:lnTo>
                          <a:pt x="1058" y="600"/>
                        </a:lnTo>
                        <a:lnTo>
                          <a:pt x="1058" y="586"/>
                        </a:lnTo>
                        <a:lnTo>
                          <a:pt x="1058" y="572"/>
                        </a:lnTo>
                        <a:lnTo>
                          <a:pt x="1058" y="542"/>
                        </a:lnTo>
                        <a:lnTo>
                          <a:pt x="1058" y="527"/>
                        </a:lnTo>
                        <a:lnTo>
                          <a:pt x="1058" y="512"/>
                        </a:lnTo>
                        <a:lnTo>
                          <a:pt x="1058" y="483"/>
                        </a:lnTo>
                        <a:lnTo>
                          <a:pt x="1069" y="469"/>
                        </a:lnTo>
                        <a:lnTo>
                          <a:pt x="1069" y="453"/>
                        </a:lnTo>
                        <a:lnTo>
                          <a:pt x="1069" y="424"/>
                        </a:lnTo>
                        <a:lnTo>
                          <a:pt x="1069" y="410"/>
                        </a:lnTo>
                        <a:lnTo>
                          <a:pt x="1069" y="395"/>
                        </a:lnTo>
                        <a:lnTo>
                          <a:pt x="1081" y="367"/>
                        </a:lnTo>
                        <a:lnTo>
                          <a:pt x="1081" y="351"/>
                        </a:lnTo>
                        <a:lnTo>
                          <a:pt x="1081" y="337"/>
                        </a:lnTo>
                        <a:lnTo>
                          <a:pt x="1081" y="307"/>
                        </a:lnTo>
                        <a:lnTo>
                          <a:pt x="1091" y="292"/>
                        </a:lnTo>
                        <a:lnTo>
                          <a:pt x="1091" y="278"/>
                        </a:lnTo>
                        <a:lnTo>
                          <a:pt x="1091" y="248"/>
                        </a:lnTo>
                        <a:lnTo>
                          <a:pt x="1103" y="234"/>
                        </a:lnTo>
                        <a:lnTo>
                          <a:pt x="1103" y="219"/>
                        </a:lnTo>
                        <a:lnTo>
                          <a:pt x="1103" y="191"/>
                        </a:lnTo>
                        <a:lnTo>
                          <a:pt x="1113" y="176"/>
                        </a:lnTo>
                        <a:lnTo>
                          <a:pt x="1113" y="161"/>
                        </a:lnTo>
                        <a:lnTo>
                          <a:pt x="1124" y="132"/>
                        </a:lnTo>
                        <a:lnTo>
                          <a:pt x="1124" y="117"/>
                        </a:lnTo>
                        <a:lnTo>
                          <a:pt x="1134" y="102"/>
                        </a:lnTo>
                        <a:lnTo>
                          <a:pt x="1134" y="87"/>
                        </a:lnTo>
                        <a:lnTo>
                          <a:pt x="1146" y="57"/>
                        </a:lnTo>
                        <a:lnTo>
                          <a:pt x="1146" y="43"/>
                        </a:lnTo>
                        <a:lnTo>
                          <a:pt x="1156" y="29"/>
                        </a:lnTo>
                        <a:lnTo>
                          <a:pt x="1156" y="14"/>
                        </a:lnTo>
                        <a:lnTo>
                          <a:pt x="1146" y="14"/>
                        </a:lnTo>
                        <a:lnTo>
                          <a:pt x="1124" y="14"/>
                        </a:lnTo>
                        <a:lnTo>
                          <a:pt x="1103" y="14"/>
                        </a:lnTo>
                        <a:lnTo>
                          <a:pt x="1081" y="14"/>
                        </a:lnTo>
                        <a:lnTo>
                          <a:pt x="1069" y="0"/>
                        </a:lnTo>
                        <a:lnTo>
                          <a:pt x="1048" y="0"/>
                        </a:lnTo>
                        <a:lnTo>
                          <a:pt x="1026" y="0"/>
                        </a:lnTo>
                        <a:lnTo>
                          <a:pt x="1004" y="0"/>
                        </a:lnTo>
                        <a:lnTo>
                          <a:pt x="983" y="0"/>
                        </a:lnTo>
                        <a:lnTo>
                          <a:pt x="971" y="0"/>
                        </a:lnTo>
                        <a:lnTo>
                          <a:pt x="949" y="14"/>
                        </a:lnTo>
                        <a:lnTo>
                          <a:pt x="928" y="14"/>
                        </a:lnTo>
                        <a:lnTo>
                          <a:pt x="906" y="14"/>
                        </a:lnTo>
                        <a:lnTo>
                          <a:pt x="885" y="14"/>
                        </a:lnTo>
                        <a:lnTo>
                          <a:pt x="861" y="14"/>
                        </a:lnTo>
                        <a:lnTo>
                          <a:pt x="851" y="14"/>
                        </a:lnTo>
                        <a:lnTo>
                          <a:pt x="830" y="14"/>
                        </a:lnTo>
                        <a:lnTo>
                          <a:pt x="806" y="14"/>
                        </a:lnTo>
                        <a:lnTo>
                          <a:pt x="786" y="14"/>
                        </a:lnTo>
                        <a:lnTo>
                          <a:pt x="775" y="14"/>
                        </a:lnTo>
                        <a:lnTo>
                          <a:pt x="753" y="14"/>
                        </a:lnTo>
                        <a:lnTo>
                          <a:pt x="731" y="14"/>
                        </a:lnTo>
                        <a:lnTo>
                          <a:pt x="720" y="14"/>
                        </a:lnTo>
                        <a:lnTo>
                          <a:pt x="698" y="14"/>
                        </a:lnTo>
                        <a:lnTo>
                          <a:pt x="688" y="29"/>
                        </a:lnTo>
                        <a:lnTo>
                          <a:pt x="665" y="29"/>
                        </a:lnTo>
                        <a:lnTo>
                          <a:pt x="654" y="29"/>
                        </a:lnTo>
                        <a:lnTo>
                          <a:pt x="633" y="29"/>
                        </a:lnTo>
                        <a:lnTo>
                          <a:pt x="622" y="29"/>
                        </a:lnTo>
                        <a:lnTo>
                          <a:pt x="611" y="29"/>
                        </a:lnTo>
                        <a:lnTo>
                          <a:pt x="588" y="29"/>
                        </a:lnTo>
                        <a:lnTo>
                          <a:pt x="578" y="43"/>
                        </a:lnTo>
                        <a:lnTo>
                          <a:pt x="568" y="29"/>
                        </a:lnTo>
                        <a:lnTo>
                          <a:pt x="556" y="29"/>
                        </a:lnTo>
                        <a:lnTo>
                          <a:pt x="535" y="29"/>
                        </a:lnTo>
                        <a:lnTo>
                          <a:pt x="524" y="29"/>
                        </a:lnTo>
                        <a:lnTo>
                          <a:pt x="513" y="29"/>
                        </a:lnTo>
                        <a:lnTo>
                          <a:pt x="491" y="29"/>
                        </a:lnTo>
                        <a:lnTo>
                          <a:pt x="480" y="29"/>
                        </a:lnTo>
                        <a:lnTo>
                          <a:pt x="458" y="14"/>
                        </a:lnTo>
                        <a:lnTo>
                          <a:pt x="447" y="14"/>
                        </a:lnTo>
                        <a:lnTo>
                          <a:pt x="425" y="14"/>
                        </a:lnTo>
                        <a:lnTo>
                          <a:pt x="404" y="14"/>
                        </a:lnTo>
                        <a:lnTo>
                          <a:pt x="393" y="14"/>
                        </a:lnTo>
                        <a:lnTo>
                          <a:pt x="370" y="14"/>
                        </a:lnTo>
                        <a:lnTo>
                          <a:pt x="350" y="14"/>
                        </a:lnTo>
                        <a:lnTo>
                          <a:pt x="327" y="14"/>
                        </a:lnTo>
                        <a:lnTo>
                          <a:pt x="317" y="14"/>
                        </a:lnTo>
                        <a:lnTo>
                          <a:pt x="295" y="14"/>
                        </a:lnTo>
                        <a:lnTo>
                          <a:pt x="273" y="14"/>
                        </a:lnTo>
                        <a:lnTo>
                          <a:pt x="252" y="0"/>
                        </a:lnTo>
                        <a:lnTo>
                          <a:pt x="228" y="0"/>
                        </a:lnTo>
                        <a:lnTo>
                          <a:pt x="218" y="0"/>
                        </a:lnTo>
                        <a:lnTo>
                          <a:pt x="197" y="0"/>
                        </a:lnTo>
                        <a:lnTo>
                          <a:pt x="175" y="0"/>
                        </a:lnTo>
                        <a:lnTo>
                          <a:pt x="152" y="0"/>
                        </a:lnTo>
                        <a:lnTo>
                          <a:pt x="130" y="0"/>
                        </a:lnTo>
                        <a:lnTo>
                          <a:pt x="109" y="0"/>
                        </a:lnTo>
                        <a:lnTo>
                          <a:pt x="99" y="0"/>
                        </a:lnTo>
                        <a:lnTo>
                          <a:pt x="75" y="0"/>
                        </a:lnTo>
                        <a:lnTo>
                          <a:pt x="54" y="0"/>
                        </a:lnTo>
                        <a:lnTo>
                          <a:pt x="32" y="14"/>
                        </a:lnTo>
                        <a:lnTo>
                          <a:pt x="22" y="14"/>
                        </a:lnTo>
                        <a:lnTo>
                          <a:pt x="0" y="14"/>
                        </a:lnTo>
                        <a:lnTo>
                          <a:pt x="0" y="29"/>
                        </a:lnTo>
                        <a:lnTo>
                          <a:pt x="10" y="43"/>
                        </a:lnTo>
                        <a:lnTo>
                          <a:pt x="22" y="57"/>
                        </a:lnTo>
                        <a:lnTo>
                          <a:pt x="22" y="87"/>
                        </a:lnTo>
                        <a:lnTo>
                          <a:pt x="32" y="102"/>
                        </a:lnTo>
                        <a:lnTo>
                          <a:pt x="32" y="117"/>
                        </a:lnTo>
                        <a:lnTo>
                          <a:pt x="44" y="132"/>
                        </a:lnTo>
                        <a:lnTo>
                          <a:pt x="44" y="161"/>
                        </a:lnTo>
                        <a:lnTo>
                          <a:pt x="54" y="176"/>
                        </a:lnTo>
                        <a:lnTo>
                          <a:pt x="54" y="191"/>
                        </a:lnTo>
                        <a:lnTo>
                          <a:pt x="54" y="219"/>
                        </a:lnTo>
                        <a:lnTo>
                          <a:pt x="65" y="234"/>
                        </a:lnTo>
                        <a:lnTo>
                          <a:pt x="65" y="248"/>
                        </a:lnTo>
                        <a:lnTo>
                          <a:pt x="65" y="278"/>
                        </a:lnTo>
                        <a:lnTo>
                          <a:pt x="75" y="292"/>
                        </a:lnTo>
                        <a:lnTo>
                          <a:pt x="75" y="307"/>
                        </a:lnTo>
                        <a:lnTo>
                          <a:pt x="75" y="337"/>
                        </a:lnTo>
                        <a:lnTo>
                          <a:pt x="75" y="351"/>
                        </a:lnTo>
                        <a:lnTo>
                          <a:pt x="87" y="367"/>
                        </a:lnTo>
                        <a:lnTo>
                          <a:pt x="87" y="395"/>
                        </a:lnTo>
                        <a:lnTo>
                          <a:pt x="87" y="410"/>
                        </a:lnTo>
                        <a:lnTo>
                          <a:pt x="87" y="424"/>
                        </a:lnTo>
                        <a:lnTo>
                          <a:pt x="99" y="453"/>
                        </a:lnTo>
                        <a:lnTo>
                          <a:pt x="99" y="469"/>
                        </a:lnTo>
                        <a:lnTo>
                          <a:pt x="99" y="483"/>
                        </a:lnTo>
                        <a:lnTo>
                          <a:pt x="99" y="512"/>
                        </a:lnTo>
                        <a:lnTo>
                          <a:pt x="99" y="527"/>
                        </a:lnTo>
                        <a:lnTo>
                          <a:pt x="99" y="542"/>
                        </a:lnTo>
                        <a:lnTo>
                          <a:pt x="109" y="572"/>
                        </a:lnTo>
                        <a:lnTo>
                          <a:pt x="109" y="586"/>
                        </a:lnTo>
                        <a:lnTo>
                          <a:pt x="109" y="600"/>
                        </a:lnTo>
                        <a:lnTo>
                          <a:pt x="109" y="629"/>
                        </a:lnTo>
                        <a:lnTo>
                          <a:pt x="578" y="629"/>
                        </a:lnTo>
                        <a:close/>
                      </a:path>
                    </a:pathLst>
                  </a:custGeom>
                  <a:solidFill>
                    <a:srgbClr val="33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305" name="Freeform 59"/>
                  <p:cNvSpPr>
                    <a:spLocks/>
                  </p:cNvSpPr>
                  <p:nvPr/>
                </p:nvSpPr>
                <p:spPr bwMode="auto">
                  <a:xfrm>
                    <a:off x="4502" y="7683"/>
                    <a:ext cx="1156" cy="629"/>
                  </a:xfrm>
                  <a:custGeom>
                    <a:avLst/>
                    <a:gdLst>
                      <a:gd name="T0" fmla="*/ 1058 w 1156"/>
                      <a:gd name="T1" fmla="*/ 600 h 629"/>
                      <a:gd name="T2" fmla="*/ 1058 w 1156"/>
                      <a:gd name="T3" fmla="*/ 542 h 629"/>
                      <a:gd name="T4" fmla="*/ 1058 w 1156"/>
                      <a:gd name="T5" fmla="*/ 483 h 629"/>
                      <a:gd name="T6" fmla="*/ 1069 w 1156"/>
                      <a:gd name="T7" fmla="*/ 424 h 629"/>
                      <a:gd name="T8" fmla="*/ 1081 w 1156"/>
                      <a:gd name="T9" fmla="*/ 367 h 629"/>
                      <a:gd name="T10" fmla="*/ 1081 w 1156"/>
                      <a:gd name="T11" fmla="*/ 307 h 629"/>
                      <a:gd name="T12" fmla="*/ 1091 w 1156"/>
                      <a:gd name="T13" fmla="*/ 248 h 629"/>
                      <a:gd name="T14" fmla="*/ 1103 w 1156"/>
                      <a:gd name="T15" fmla="*/ 191 h 629"/>
                      <a:gd name="T16" fmla="*/ 1124 w 1156"/>
                      <a:gd name="T17" fmla="*/ 132 h 629"/>
                      <a:gd name="T18" fmla="*/ 1134 w 1156"/>
                      <a:gd name="T19" fmla="*/ 87 h 629"/>
                      <a:gd name="T20" fmla="*/ 1156 w 1156"/>
                      <a:gd name="T21" fmla="*/ 29 h 629"/>
                      <a:gd name="T22" fmla="*/ 1124 w 1156"/>
                      <a:gd name="T23" fmla="*/ 14 h 629"/>
                      <a:gd name="T24" fmla="*/ 1069 w 1156"/>
                      <a:gd name="T25" fmla="*/ 0 h 629"/>
                      <a:gd name="T26" fmla="*/ 1004 w 1156"/>
                      <a:gd name="T27" fmla="*/ 0 h 629"/>
                      <a:gd name="T28" fmla="*/ 949 w 1156"/>
                      <a:gd name="T29" fmla="*/ 14 h 629"/>
                      <a:gd name="T30" fmla="*/ 885 w 1156"/>
                      <a:gd name="T31" fmla="*/ 14 h 629"/>
                      <a:gd name="T32" fmla="*/ 830 w 1156"/>
                      <a:gd name="T33" fmla="*/ 14 h 629"/>
                      <a:gd name="T34" fmla="*/ 775 w 1156"/>
                      <a:gd name="T35" fmla="*/ 14 h 629"/>
                      <a:gd name="T36" fmla="*/ 720 w 1156"/>
                      <a:gd name="T37" fmla="*/ 14 h 629"/>
                      <a:gd name="T38" fmla="*/ 665 w 1156"/>
                      <a:gd name="T39" fmla="*/ 29 h 629"/>
                      <a:gd name="T40" fmla="*/ 622 w 1156"/>
                      <a:gd name="T41" fmla="*/ 29 h 629"/>
                      <a:gd name="T42" fmla="*/ 578 w 1156"/>
                      <a:gd name="T43" fmla="*/ 43 h 629"/>
                      <a:gd name="T44" fmla="*/ 535 w 1156"/>
                      <a:gd name="T45" fmla="*/ 29 h 629"/>
                      <a:gd name="T46" fmla="*/ 491 w 1156"/>
                      <a:gd name="T47" fmla="*/ 29 h 629"/>
                      <a:gd name="T48" fmla="*/ 447 w 1156"/>
                      <a:gd name="T49" fmla="*/ 14 h 629"/>
                      <a:gd name="T50" fmla="*/ 393 w 1156"/>
                      <a:gd name="T51" fmla="*/ 14 h 629"/>
                      <a:gd name="T52" fmla="*/ 327 w 1156"/>
                      <a:gd name="T53" fmla="*/ 14 h 629"/>
                      <a:gd name="T54" fmla="*/ 273 w 1156"/>
                      <a:gd name="T55" fmla="*/ 14 h 629"/>
                      <a:gd name="T56" fmla="*/ 218 w 1156"/>
                      <a:gd name="T57" fmla="*/ 0 h 629"/>
                      <a:gd name="T58" fmla="*/ 152 w 1156"/>
                      <a:gd name="T59" fmla="*/ 0 h 629"/>
                      <a:gd name="T60" fmla="*/ 99 w 1156"/>
                      <a:gd name="T61" fmla="*/ 0 h 629"/>
                      <a:gd name="T62" fmla="*/ 32 w 1156"/>
                      <a:gd name="T63" fmla="*/ 14 h 629"/>
                      <a:gd name="T64" fmla="*/ 0 w 1156"/>
                      <a:gd name="T65" fmla="*/ 29 h 629"/>
                      <a:gd name="T66" fmla="*/ 22 w 1156"/>
                      <a:gd name="T67" fmla="*/ 87 h 629"/>
                      <a:gd name="T68" fmla="*/ 44 w 1156"/>
                      <a:gd name="T69" fmla="*/ 132 h 629"/>
                      <a:gd name="T70" fmla="*/ 54 w 1156"/>
                      <a:gd name="T71" fmla="*/ 191 h 629"/>
                      <a:gd name="T72" fmla="*/ 65 w 1156"/>
                      <a:gd name="T73" fmla="*/ 248 h 629"/>
                      <a:gd name="T74" fmla="*/ 75 w 1156"/>
                      <a:gd name="T75" fmla="*/ 307 h 629"/>
                      <a:gd name="T76" fmla="*/ 87 w 1156"/>
                      <a:gd name="T77" fmla="*/ 367 h 629"/>
                      <a:gd name="T78" fmla="*/ 87 w 1156"/>
                      <a:gd name="T79" fmla="*/ 424 h 629"/>
                      <a:gd name="T80" fmla="*/ 99 w 1156"/>
                      <a:gd name="T81" fmla="*/ 483 h 629"/>
                      <a:gd name="T82" fmla="*/ 99 w 1156"/>
                      <a:gd name="T83" fmla="*/ 542 h 629"/>
                      <a:gd name="T84" fmla="*/ 109 w 1156"/>
                      <a:gd name="T85" fmla="*/ 600 h 629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1156"/>
                      <a:gd name="T130" fmla="*/ 0 h 629"/>
                      <a:gd name="T131" fmla="*/ 1156 w 1156"/>
                      <a:gd name="T132" fmla="*/ 629 h 629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1156" h="629">
                        <a:moveTo>
                          <a:pt x="578" y="629"/>
                        </a:moveTo>
                        <a:lnTo>
                          <a:pt x="1048" y="629"/>
                        </a:lnTo>
                        <a:lnTo>
                          <a:pt x="1058" y="600"/>
                        </a:lnTo>
                        <a:lnTo>
                          <a:pt x="1058" y="586"/>
                        </a:lnTo>
                        <a:lnTo>
                          <a:pt x="1058" y="572"/>
                        </a:lnTo>
                        <a:lnTo>
                          <a:pt x="1058" y="542"/>
                        </a:lnTo>
                        <a:lnTo>
                          <a:pt x="1058" y="527"/>
                        </a:lnTo>
                        <a:lnTo>
                          <a:pt x="1058" y="512"/>
                        </a:lnTo>
                        <a:lnTo>
                          <a:pt x="1058" y="483"/>
                        </a:lnTo>
                        <a:lnTo>
                          <a:pt x="1069" y="469"/>
                        </a:lnTo>
                        <a:lnTo>
                          <a:pt x="1069" y="453"/>
                        </a:lnTo>
                        <a:lnTo>
                          <a:pt x="1069" y="424"/>
                        </a:lnTo>
                        <a:lnTo>
                          <a:pt x="1069" y="410"/>
                        </a:lnTo>
                        <a:lnTo>
                          <a:pt x="1069" y="395"/>
                        </a:lnTo>
                        <a:lnTo>
                          <a:pt x="1081" y="367"/>
                        </a:lnTo>
                        <a:lnTo>
                          <a:pt x="1081" y="351"/>
                        </a:lnTo>
                        <a:lnTo>
                          <a:pt x="1081" y="337"/>
                        </a:lnTo>
                        <a:lnTo>
                          <a:pt x="1081" y="307"/>
                        </a:lnTo>
                        <a:lnTo>
                          <a:pt x="1091" y="292"/>
                        </a:lnTo>
                        <a:lnTo>
                          <a:pt x="1091" y="278"/>
                        </a:lnTo>
                        <a:lnTo>
                          <a:pt x="1091" y="248"/>
                        </a:lnTo>
                        <a:lnTo>
                          <a:pt x="1103" y="234"/>
                        </a:lnTo>
                        <a:lnTo>
                          <a:pt x="1103" y="219"/>
                        </a:lnTo>
                        <a:lnTo>
                          <a:pt x="1103" y="191"/>
                        </a:lnTo>
                        <a:lnTo>
                          <a:pt x="1113" y="176"/>
                        </a:lnTo>
                        <a:lnTo>
                          <a:pt x="1113" y="161"/>
                        </a:lnTo>
                        <a:lnTo>
                          <a:pt x="1124" y="132"/>
                        </a:lnTo>
                        <a:lnTo>
                          <a:pt x="1124" y="117"/>
                        </a:lnTo>
                        <a:lnTo>
                          <a:pt x="1134" y="102"/>
                        </a:lnTo>
                        <a:lnTo>
                          <a:pt x="1134" y="87"/>
                        </a:lnTo>
                        <a:lnTo>
                          <a:pt x="1146" y="57"/>
                        </a:lnTo>
                        <a:lnTo>
                          <a:pt x="1146" y="43"/>
                        </a:lnTo>
                        <a:lnTo>
                          <a:pt x="1156" y="29"/>
                        </a:lnTo>
                        <a:lnTo>
                          <a:pt x="1156" y="14"/>
                        </a:lnTo>
                        <a:lnTo>
                          <a:pt x="1146" y="14"/>
                        </a:lnTo>
                        <a:lnTo>
                          <a:pt x="1124" y="14"/>
                        </a:lnTo>
                        <a:lnTo>
                          <a:pt x="1103" y="14"/>
                        </a:lnTo>
                        <a:lnTo>
                          <a:pt x="1081" y="14"/>
                        </a:lnTo>
                        <a:lnTo>
                          <a:pt x="1069" y="0"/>
                        </a:lnTo>
                        <a:lnTo>
                          <a:pt x="1048" y="0"/>
                        </a:lnTo>
                        <a:lnTo>
                          <a:pt x="1026" y="0"/>
                        </a:lnTo>
                        <a:lnTo>
                          <a:pt x="1004" y="0"/>
                        </a:lnTo>
                        <a:lnTo>
                          <a:pt x="983" y="0"/>
                        </a:lnTo>
                        <a:lnTo>
                          <a:pt x="971" y="0"/>
                        </a:lnTo>
                        <a:lnTo>
                          <a:pt x="949" y="14"/>
                        </a:lnTo>
                        <a:lnTo>
                          <a:pt x="928" y="14"/>
                        </a:lnTo>
                        <a:lnTo>
                          <a:pt x="906" y="14"/>
                        </a:lnTo>
                        <a:lnTo>
                          <a:pt x="885" y="14"/>
                        </a:lnTo>
                        <a:lnTo>
                          <a:pt x="861" y="14"/>
                        </a:lnTo>
                        <a:lnTo>
                          <a:pt x="851" y="14"/>
                        </a:lnTo>
                        <a:lnTo>
                          <a:pt x="830" y="14"/>
                        </a:lnTo>
                        <a:lnTo>
                          <a:pt x="806" y="14"/>
                        </a:lnTo>
                        <a:lnTo>
                          <a:pt x="786" y="14"/>
                        </a:lnTo>
                        <a:lnTo>
                          <a:pt x="775" y="14"/>
                        </a:lnTo>
                        <a:lnTo>
                          <a:pt x="753" y="14"/>
                        </a:lnTo>
                        <a:lnTo>
                          <a:pt x="731" y="14"/>
                        </a:lnTo>
                        <a:lnTo>
                          <a:pt x="720" y="14"/>
                        </a:lnTo>
                        <a:lnTo>
                          <a:pt x="698" y="14"/>
                        </a:lnTo>
                        <a:lnTo>
                          <a:pt x="688" y="29"/>
                        </a:lnTo>
                        <a:lnTo>
                          <a:pt x="665" y="29"/>
                        </a:lnTo>
                        <a:lnTo>
                          <a:pt x="654" y="29"/>
                        </a:lnTo>
                        <a:lnTo>
                          <a:pt x="633" y="29"/>
                        </a:lnTo>
                        <a:lnTo>
                          <a:pt x="622" y="29"/>
                        </a:lnTo>
                        <a:lnTo>
                          <a:pt x="611" y="29"/>
                        </a:lnTo>
                        <a:lnTo>
                          <a:pt x="588" y="29"/>
                        </a:lnTo>
                        <a:lnTo>
                          <a:pt x="578" y="43"/>
                        </a:lnTo>
                        <a:lnTo>
                          <a:pt x="568" y="29"/>
                        </a:lnTo>
                        <a:lnTo>
                          <a:pt x="556" y="29"/>
                        </a:lnTo>
                        <a:lnTo>
                          <a:pt x="535" y="29"/>
                        </a:lnTo>
                        <a:lnTo>
                          <a:pt x="524" y="29"/>
                        </a:lnTo>
                        <a:lnTo>
                          <a:pt x="513" y="29"/>
                        </a:lnTo>
                        <a:lnTo>
                          <a:pt x="491" y="29"/>
                        </a:lnTo>
                        <a:lnTo>
                          <a:pt x="480" y="29"/>
                        </a:lnTo>
                        <a:lnTo>
                          <a:pt x="458" y="14"/>
                        </a:lnTo>
                        <a:lnTo>
                          <a:pt x="447" y="14"/>
                        </a:lnTo>
                        <a:lnTo>
                          <a:pt x="425" y="14"/>
                        </a:lnTo>
                        <a:lnTo>
                          <a:pt x="404" y="14"/>
                        </a:lnTo>
                        <a:lnTo>
                          <a:pt x="393" y="14"/>
                        </a:lnTo>
                        <a:lnTo>
                          <a:pt x="370" y="14"/>
                        </a:lnTo>
                        <a:lnTo>
                          <a:pt x="350" y="14"/>
                        </a:lnTo>
                        <a:lnTo>
                          <a:pt x="327" y="14"/>
                        </a:lnTo>
                        <a:lnTo>
                          <a:pt x="317" y="14"/>
                        </a:lnTo>
                        <a:lnTo>
                          <a:pt x="295" y="14"/>
                        </a:lnTo>
                        <a:lnTo>
                          <a:pt x="273" y="14"/>
                        </a:lnTo>
                        <a:lnTo>
                          <a:pt x="252" y="0"/>
                        </a:lnTo>
                        <a:lnTo>
                          <a:pt x="228" y="0"/>
                        </a:lnTo>
                        <a:lnTo>
                          <a:pt x="218" y="0"/>
                        </a:lnTo>
                        <a:lnTo>
                          <a:pt x="197" y="0"/>
                        </a:lnTo>
                        <a:lnTo>
                          <a:pt x="175" y="0"/>
                        </a:lnTo>
                        <a:lnTo>
                          <a:pt x="152" y="0"/>
                        </a:lnTo>
                        <a:lnTo>
                          <a:pt x="130" y="0"/>
                        </a:lnTo>
                        <a:lnTo>
                          <a:pt x="109" y="0"/>
                        </a:lnTo>
                        <a:lnTo>
                          <a:pt x="99" y="0"/>
                        </a:lnTo>
                        <a:lnTo>
                          <a:pt x="75" y="0"/>
                        </a:lnTo>
                        <a:lnTo>
                          <a:pt x="54" y="0"/>
                        </a:lnTo>
                        <a:lnTo>
                          <a:pt x="32" y="14"/>
                        </a:lnTo>
                        <a:lnTo>
                          <a:pt x="22" y="14"/>
                        </a:lnTo>
                        <a:lnTo>
                          <a:pt x="0" y="14"/>
                        </a:lnTo>
                        <a:lnTo>
                          <a:pt x="0" y="29"/>
                        </a:lnTo>
                        <a:lnTo>
                          <a:pt x="10" y="43"/>
                        </a:lnTo>
                        <a:lnTo>
                          <a:pt x="22" y="57"/>
                        </a:lnTo>
                        <a:lnTo>
                          <a:pt x="22" y="87"/>
                        </a:lnTo>
                        <a:lnTo>
                          <a:pt x="32" y="102"/>
                        </a:lnTo>
                        <a:lnTo>
                          <a:pt x="32" y="117"/>
                        </a:lnTo>
                        <a:lnTo>
                          <a:pt x="44" y="132"/>
                        </a:lnTo>
                        <a:lnTo>
                          <a:pt x="44" y="161"/>
                        </a:lnTo>
                        <a:lnTo>
                          <a:pt x="54" y="176"/>
                        </a:lnTo>
                        <a:lnTo>
                          <a:pt x="54" y="191"/>
                        </a:lnTo>
                        <a:lnTo>
                          <a:pt x="54" y="219"/>
                        </a:lnTo>
                        <a:lnTo>
                          <a:pt x="65" y="234"/>
                        </a:lnTo>
                        <a:lnTo>
                          <a:pt x="65" y="248"/>
                        </a:lnTo>
                        <a:lnTo>
                          <a:pt x="65" y="278"/>
                        </a:lnTo>
                        <a:lnTo>
                          <a:pt x="75" y="292"/>
                        </a:lnTo>
                        <a:lnTo>
                          <a:pt x="75" y="307"/>
                        </a:lnTo>
                        <a:lnTo>
                          <a:pt x="75" y="337"/>
                        </a:lnTo>
                        <a:lnTo>
                          <a:pt x="75" y="351"/>
                        </a:lnTo>
                        <a:lnTo>
                          <a:pt x="87" y="367"/>
                        </a:lnTo>
                        <a:lnTo>
                          <a:pt x="87" y="395"/>
                        </a:lnTo>
                        <a:lnTo>
                          <a:pt x="87" y="410"/>
                        </a:lnTo>
                        <a:lnTo>
                          <a:pt x="87" y="424"/>
                        </a:lnTo>
                        <a:lnTo>
                          <a:pt x="99" y="453"/>
                        </a:lnTo>
                        <a:lnTo>
                          <a:pt x="99" y="469"/>
                        </a:lnTo>
                        <a:lnTo>
                          <a:pt x="99" y="483"/>
                        </a:lnTo>
                        <a:lnTo>
                          <a:pt x="99" y="512"/>
                        </a:lnTo>
                        <a:lnTo>
                          <a:pt x="99" y="527"/>
                        </a:lnTo>
                        <a:lnTo>
                          <a:pt x="99" y="542"/>
                        </a:lnTo>
                        <a:lnTo>
                          <a:pt x="109" y="572"/>
                        </a:lnTo>
                        <a:lnTo>
                          <a:pt x="109" y="586"/>
                        </a:lnTo>
                        <a:lnTo>
                          <a:pt x="109" y="600"/>
                        </a:lnTo>
                        <a:lnTo>
                          <a:pt x="109" y="629"/>
                        </a:lnTo>
                        <a:lnTo>
                          <a:pt x="578" y="629"/>
                        </a:lnTo>
                      </a:path>
                    </a:pathLst>
                  </a:cu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38306" name="Line 60"/>
                  <p:cNvSpPr>
                    <a:spLocks noChangeShapeType="1"/>
                  </p:cNvSpPr>
                  <p:nvPr/>
                </p:nvSpPr>
                <p:spPr bwMode="auto">
                  <a:xfrm>
                    <a:off x="5080" y="7713"/>
                    <a:ext cx="1" cy="599"/>
                  </a:xfrm>
                  <a:prstGeom prst="line">
                    <a:avLst/>
                  </a:prstGeom>
                  <a:noFill/>
                  <a:ln w="7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38307" name="Group 61"/>
                  <p:cNvGrpSpPr>
                    <a:grpSpLocks/>
                  </p:cNvGrpSpPr>
                  <p:nvPr/>
                </p:nvGrpSpPr>
                <p:grpSpPr bwMode="auto">
                  <a:xfrm>
                    <a:off x="4899" y="7319"/>
                    <a:ext cx="251" cy="354"/>
                    <a:chOff x="4899" y="7319"/>
                    <a:chExt cx="251" cy="354"/>
                  </a:xfrm>
                </p:grpSpPr>
                <p:sp>
                  <p:nvSpPr>
                    <p:cNvPr id="38310" name="Freeform 62"/>
                    <p:cNvSpPr>
                      <a:spLocks/>
                    </p:cNvSpPr>
                    <p:nvPr/>
                  </p:nvSpPr>
                  <p:spPr bwMode="auto">
                    <a:xfrm>
                      <a:off x="4996" y="7553"/>
                      <a:ext cx="44" cy="60"/>
                    </a:xfrm>
                    <a:custGeom>
                      <a:avLst/>
                      <a:gdLst>
                        <a:gd name="T0" fmla="*/ 21 w 44"/>
                        <a:gd name="T1" fmla="*/ 0 h 60"/>
                        <a:gd name="T2" fmla="*/ 21 w 44"/>
                        <a:gd name="T3" fmla="*/ 0 h 60"/>
                        <a:gd name="T4" fmla="*/ 11 w 44"/>
                        <a:gd name="T5" fmla="*/ 0 h 60"/>
                        <a:gd name="T6" fmla="*/ 11 w 44"/>
                        <a:gd name="T7" fmla="*/ 14 h 60"/>
                        <a:gd name="T8" fmla="*/ 0 w 44"/>
                        <a:gd name="T9" fmla="*/ 14 h 60"/>
                        <a:gd name="T10" fmla="*/ 0 w 44"/>
                        <a:gd name="T11" fmla="*/ 30 h 60"/>
                        <a:gd name="T12" fmla="*/ 0 w 44"/>
                        <a:gd name="T13" fmla="*/ 45 h 60"/>
                        <a:gd name="T14" fmla="*/ 11 w 44"/>
                        <a:gd name="T15" fmla="*/ 60 h 60"/>
                        <a:gd name="T16" fmla="*/ 21 w 44"/>
                        <a:gd name="T17" fmla="*/ 60 h 60"/>
                        <a:gd name="T18" fmla="*/ 33 w 44"/>
                        <a:gd name="T19" fmla="*/ 60 h 60"/>
                        <a:gd name="T20" fmla="*/ 44 w 44"/>
                        <a:gd name="T21" fmla="*/ 60 h 60"/>
                        <a:gd name="T22" fmla="*/ 44 w 44"/>
                        <a:gd name="T23" fmla="*/ 45 h 60"/>
                        <a:gd name="T24" fmla="*/ 44 w 44"/>
                        <a:gd name="T25" fmla="*/ 30 h 60"/>
                        <a:gd name="T26" fmla="*/ 44 w 44"/>
                        <a:gd name="T27" fmla="*/ 14 h 60"/>
                        <a:gd name="T28" fmla="*/ 33 w 44"/>
                        <a:gd name="T29" fmla="*/ 0 h 60"/>
                        <a:gd name="T30" fmla="*/ 21 w 44"/>
                        <a:gd name="T31" fmla="*/ 0 h 60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44"/>
                        <a:gd name="T49" fmla="*/ 0 h 60"/>
                        <a:gd name="T50" fmla="*/ 44 w 44"/>
                        <a:gd name="T51" fmla="*/ 60 h 60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44" h="60">
                          <a:moveTo>
                            <a:pt x="21" y="0"/>
                          </a:moveTo>
                          <a:lnTo>
                            <a:pt x="21" y="0"/>
                          </a:lnTo>
                          <a:lnTo>
                            <a:pt x="11" y="0"/>
                          </a:lnTo>
                          <a:lnTo>
                            <a:pt x="11" y="14"/>
                          </a:lnTo>
                          <a:lnTo>
                            <a:pt x="0" y="14"/>
                          </a:lnTo>
                          <a:lnTo>
                            <a:pt x="0" y="30"/>
                          </a:lnTo>
                          <a:lnTo>
                            <a:pt x="0" y="45"/>
                          </a:lnTo>
                          <a:lnTo>
                            <a:pt x="11" y="60"/>
                          </a:lnTo>
                          <a:lnTo>
                            <a:pt x="21" y="60"/>
                          </a:lnTo>
                          <a:lnTo>
                            <a:pt x="33" y="60"/>
                          </a:lnTo>
                          <a:lnTo>
                            <a:pt x="44" y="60"/>
                          </a:lnTo>
                          <a:lnTo>
                            <a:pt x="44" y="45"/>
                          </a:lnTo>
                          <a:lnTo>
                            <a:pt x="44" y="30"/>
                          </a:lnTo>
                          <a:lnTo>
                            <a:pt x="44" y="14"/>
                          </a:lnTo>
                          <a:lnTo>
                            <a:pt x="33" y="0"/>
                          </a:lnTo>
                          <a:lnTo>
                            <a:pt x="21" y="0"/>
                          </a:lnTo>
                          <a:close/>
                        </a:path>
                      </a:pathLst>
                    </a:cu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grpSp>
                  <p:nvGrpSpPr>
                    <p:cNvPr id="38311" name="Group 63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996" y="7553"/>
                      <a:ext cx="44" cy="60"/>
                      <a:chOff x="4996" y="7553"/>
                      <a:chExt cx="44" cy="60"/>
                    </a:xfrm>
                  </p:grpSpPr>
                  <p:sp>
                    <p:nvSpPr>
                      <p:cNvPr id="38366" name="Freeform 6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996" y="7553"/>
                        <a:ext cx="44" cy="60"/>
                      </a:xfrm>
                      <a:custGeom>
                        <a:avLst/>
                        <a:gdLst>
                          <a:gd name="T0" fmla="*/ 21 w 44"/>
                          <a:gd name="T1" fmla="*/ 0 h 60"/>
                          <a:gd name="T2" fmla="*/ 21 w 44"/>
                          <a:gd name="T3" fmla="*/ 0 h 60"/>
                          <a:gd name="T4" fmla="*/ 11 w 44"/>
                          <a:gd name="T5" fmla="*/ 0 h 60"/>
                          <a:gd name="T6" fmla="*/ 11 w 44"/>
                          <a:gd name="T7" fmla="*/ 14 h 60"/>
                          <a:gd name="T8" fmla="*/ 0 w 44"/>
                          <a:gd name="T9" fmla="*/ 14 h 60"/>
                          <a:gd name="T10" fmla="*/ 0 w 44"/>
                          <a:gd name="T11" fmla="*/ 30 h 60"/>
                          <a:gd name="T12" fmla="*/ 0 w 44"/>
                          <a:gd name="T13" fmla="*/ 45 h 60"/>
                          <a:gd name="T14" fmla="*/ 11 w 44"/>
                          <a:gd name="T15" fmla="*/ 60 h 60"/>
                          <a:gd name="T16" fmla="*/ 21 w 44"/>
                          <a:gd name="T17" fmla="*/ 60 h 60"/>
                          <a:gd name="T18" fmla="*/ 33 w 44"/>
                          <a:gd name="T19" fmla="*/ 60 h 60"/>
                          <a:gd name="T20" fmla="*/ 44 w 44"/>
                          <a:gd name="T21" fmla="*/ 60 h 60"/>
                          <a:gd name="T22" fmla="*/ 44 w 44"/>
                          <a:gd name="T23" fmla="*/ 45 h 60"/>
                          <a:gd name="T24" fmla="*/ 44 w 44"/>
                          <a:gd name="T25" fmla="*/ 30 h 60"/>
                          <a:gd name="T26" fmla="*/ 44 w 44"/>
                          <a:gd name="T27" fmla="*/ 14 h 60"/>
                          <a:gd name="T28" fmla="*/ 33 w 44"/>
                          <a:gd name="T29" fmla="*/ 0 h 60"/>
                          <a:gd name="T30" fmla="*/ 21 w 44"/>
                          <a:gd name="T31" fmla="*/ 0 h 60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w 44"/>
                          <a:gd name="T49" fmla="*/ 0 h 60"/>
                          <a:gd name="T50" fmla="*/ 44 w 44"/>
                          <a:gd name="T51" fmla="*/ 60 h 60"/>
                        </a:gdLst>
                        <a:ahLst/>
                        <a:cxnLst>
                          <a:cxn ang="T32">
                            <a:pos x="T0" y="T1"/>
                          </a:cxn>
                          <a:cxn ang="T33">
                            <a:pos x="T2" y="T3"/>
                          </a:cxn>
                          <a:cxn ang="T34">
                            <a:pos x="T4" y="T5"/>
                          </a:cxn>
                          <a:cxn ang="T35">
                            <a:pos x="T6" y="T7"/>
                          </a:cxn>
                          <a:cxn ang="T36">
                            <a:pos x="T8" y="T9"/>
                          </a:cxn>
                          <a:cxn ang="T37">
                            <a:pos x="T10" y="T11"/>
                          </a:cxn>
                          <a:cxn ang="T38">
                            <a:pos x="T12" y="T13"/>
                          </a:cxn>
                          <a:cxn ang="T39">
                            <a:pos x="T14" y="T15"/>
                          </a:cxn>
                          <a:cxn ang="T40">
                            <a:pos x="T16" y="T17"/>
                          </a:cxn>
                          <a:cxn ang="T41">
                            <a:pos x="T18" y="T19"/>
                          </a:cxn>
                          <a:cxn ang="T42">
                            <a:pos x="T20" y="T21"/>
                          </a:cxn>
                          <a:cxn ang="T43">
                            <a:pos x="T22" y="T23"/>
                          </a:cxn>
                          <a:cxn ang="T44">
                            <a:pos x="T24" y="T25"/>
                          </a:cxn>
                          <a:cxn ang="T45">
                            <a:pos x="T26" y="T27"/>
                          </a:cxn>
                          <a:cxn ang="T46">
                            <a:pos x="T28" y="T29"/>
                          </a:cxn>
                          <a:cxn ang="T47">
                            <a:pos x="T30" y="T31"/>
                          </a:cxn>
                        </a:cxnLst>
                        <a:rect l="T48" t="T49" r="T50" b="T51"/>
                        <a:pathLst>
                          <a:path w="44" h="60">
                            <a:moveTo>
                              <a:pt x="21" y="0"/>
                            </a:moveTo>
                            <a:lnTo>
                              <a:pt x="21" y="0"/>
                            </a:lnTo>
                            <a:lnTo>
                              <a:pt x="11" y="0"/>
                            </a:lnTo>
                            <a:lnTo>
                              <a:pt x="11" y="14"/>
                            </a:lnTo>
                            <a:lnTo>
                              <a:pt x="0" y="14"/>
                            </a:lnTo>
                            <a:lnTo>
                              <a:pt x="0" y="30"/>
                            </a:lnTo>
                            <a:lnTo>
                              <a:pt x="0" y="45"/>
                            </a:lnTo>
                            <a:lnTo>
                              <a:pt x="11" y="60"/>
                            </a:lnTo>
                            <a:lnTo>
                              <a:pt x="21" y="60"/>
                            </a:lnTo>
                            <a:lnTo>
                              <a:pt x="33" y="60"/>
                            </a:lnTo>
                            <a:lnTo>
                              <a:pt x="44" y="60"/>
                            </a:lnTo>
                            <a:lnTo>
                              <a:pt x="44" y="45"/>
                            </a:lnTo>
                            <a:lnTo>
                              <a:pt x="44" y="30"/>
                            </a:lnTo>
                            <a:lnTo>
                              <a:pt x="44" y="14"/>
                            </a:lnTo>
                            <a:lnTo>
                              <a:pt x="33" y="0"/>
                            </a:lnTo>
                            <a:lnTo>
                              <a:pt x="21" y="0"/>
                            </a:lnTo>
                            <a:close/>
                          </a:path>
                        </a:pathLst>
                      </a:custGeom>
                      <a:solidFill>
                        <a:srgbClr val="CCEC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>
                        <a:lvl1pPr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1pPr>
                        <a:lvl2pPr marL="742950" indent="-285750"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2pPr>
                        <a:lvl3pPr marL="1143000" indent="-228600"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3pPr>
                        <a:lvl4pPr marL="1600200" indent="-228600"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4pPr>
                        <a:lvl5pPr marL="2057400" indent="-228600"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5000"/>
                          </a:spcBef>
                          <a:spcAft>
                            <a:spcPct val="0"/>
                          </a:spcAft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5000"/>
                          </a:spcBef>
                          <a:spcAft>
                            <a:spcPct val="0"/>
                          </a:spcAft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5000"/>
                          </a:spcBef>
                          <a:spcAft>
                            <a:spcPct val="0"/>
                          </a:spcAft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5000"/>
                          </a:spcBef>
                          <a:spcAft>
                            <a:spcPct val="0"/>
                          </a:spcAft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9pPr>
                      </a:lstStyle>
                      <a:p>
                        <a:endParaRPr lang="en-US" altLang="en-US"/>
                      </a:p>
                    </p:txBody>
                  </p:sp>
                  <p:sp>
                    <p:nvSpPr>
                      <p:cNvPr id="38367" name="Freeform 6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996" y="7553"/>
                        <a:ext cx="44" cy="60"/>
                      </a:xfrm>
                      <a:custGeom>
                        <a:avLst/>
                        <a:gdLst>
                          <a:gd name="T0" fmla="*/ 21 w 44"/>
                          <a:gd name="T1" fmla="*/ 0 h 60"/>
                          <a:gd name="T2" fmla="*/ 21 w 44"/>
                          <a:gd name="T3" fmla="*/ 0 h 60"/>
                          <a:gd name="T4" fmla="*/ 11 w 44"/>
                          <a:gd name="T5" fmla="*/ 0 h 60"/>
                          <a:gd name="T6" fmla="*/ 11 w 44"/>
                          <a:gd name="T7" fmla="*/ 14 h 60"/>
                          <a:gd name="T8" fmla="*/ 0 w 44"/>
                          <a:gd name="T9" fmla="*/ 14 h 60"/>
                          <a:gd name="T10" fmla="*/ 0 w 44"/>
                          <a:gd name="T11" fmla="*/ 30 h 60"/>
                          <a:gd name="T12" fmla="*/ 0 w 44"/>
                          <a:gd name="T13" fmla="*/ 45 h 60"/>
                          <a:gd name="T14" fmla="*/ 11 w 44"/>
                          <a:gd name="T15" fmla="*/ 60 h 60"/>
                          <a:gd name="T16" fmla="*/ 21 w 44"/>
                          <a:gd name="T17" fmla="*/ 60 h 60"/>
                          <a:gd name="T18" fmla="*/ 33 w 44"/>
                          <a:gd name="T19" fmla="*/ 60 h 60"/>
                          <a:gd name="T20" fmla="*/ 44 w 44"/>
                          <a:gd name="T21" fmla="*/ 60 h 60"/>
                          <a:gd name="T22" fmla="*/ 44 w 44"/>
                          <a:gd name="T23" fmla="*/ 45 h 60"/>
                          <a:gd name="T24" fmla="*/ 44 w 44"/>
                          <a:gd name="T25" fmla="*/ 30 h 60"/>
                          <a:gd name="T26" fmla="*/ 44 w 44"/>
                          <a:gd name="T27" fmla="*/ 14 h 60"/>
                          <a:gd name="T28" fmla="*/ 33 w 44"/>
                          <a:gd name="T29" fmla="*/ 0 h 60"/>
                          <a:gd name="T30" fmla="*/ 21 w 44"/>
                          <a:gd name="T31" fmla="*/ 0 h 60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w 44"/>
                          <a:gd name="T49" fmla="*/ 0 h 60"/>
                          <a:gd name="T50" fmla="*/ 44 w 44"/>
                          <a:gd name="T51" fmla="*/ 60 h 60"/>
                        </a:gdLst>
                        <a:ahLst/>
                        <a:cxnLst>
                          <a:cxn ang="T32">
                            <a:pos x="T0" y="T1"/>
                          </a:cxn>
                          <a:cxn ang="T33">
                            <a:pos x="T2" y="T3"/>
                          </a:cxn>
                          <a:cxn ang="T34">
                            <a:pos x="T4" y="T5"/>
                          </a:cxn>
                          <a:cxn ang="T35">
                            <a:pos x="T6" y="T7"/>
                          </a:cxn>
                          <a:cxn ang="T36">
                            <a:pos x="T8" y="T9"/>
                          </a:cxn>
                          <a:cxn ang="T37">
                            <a:pos x="T10" y="T11"/>
                          </a:cxn>
                          <a:cxn ang="T38">
                            <a:pos x="T12" y="T13"/>
                          </a:cxn>
                          <a:cxn ang="T39">
                            <a:pos x="T14" y="T15"/>
                          </a:cxn>
                          <a:cxn ang="T40">
                            <a:pos x="T16" y="T17"/>
                          </a:cxn>
                          <a:cxn ang="T41">
                            <a:pos x="T18" y="T19"/>
                          </a:cxn>
                          <a:cxn ang="T42">
                            <a:pos x="T20" y="T21"/>
                          </a:cxn>
                          <a:cxn ang="T43">
                            <a:pos x="T22" y="T23"/>
                          </a:cxn>
                          <a:cxn ang="T44">
                            <a:pos x="T24" y="T25"/>
                          </a:cxn>
                          <a:cxn ang="T45">
                            <a:pos x="T26" y="T27"/>
                          </a:cxn>
                          <a:cxn ang="T46">
                            <a:pos x="T28" y="T29"/>
                          </a:cxn>
                          <a:cxn ang="T47">
                            <a:pos x="T30" y="T31"/>
                          </a:cxn>
                        </a:cxnLst>
                        <a:rect l="T48" t="T49" r="T50" b="T51"/>
                        <a:pathLst>
                          <a:path w="44" h="60">
                            <a:moveTo>
                              <a:pt x="21" y="0"/>
                            </a:moveTo>
                            <a:lnTo>
                              <a:pt x="21" y="0"/>
                            </a:lnTo>
                            <a:lnTo>
                              <a:pt x="11" y="0"/>
                            </a:lnTo>
                            <a:lnTo>
                              <a:pt x="11" y="14"/>
                            </a:lnTo>
                            <a:lnTo>
                              <a:pt x="0" y="14"/>
                            </a:lnTo>
                            <a:lnTo>
                              <a:pt x="0" y="30"/>
                            </a:lnTo>
                            <a:lnTo>
                              <a:pt x="0" y="45"/>
                            </a:lnTo>
                            <a:lnTo>
                              <a:pt x="11" y="60"/>
                            </a:lnTo>
                            <a:lnTo>
                              <a:pt x="21" y="60"/>
                            </a:lnTo>
                            <a:lnTo>
                              <a:pt x="33" y="60"/>
                            </a:lnTo>
                            <a:lnTo>
                              <a:pt x="44" y="60"/>
                            </a:lnTo>
                            <a:lnTo>
                              <a:pt x="44" y="45"/>
                            </a:lnTo>
                            <a:lnTo>
                              <a:pt x="44" y="30"/>
                            </a:lnTo>
                            <a:lnTo>
                              <a:pt x="44" y="14"/>
                            </a:lnTo>
                            <a:lnTo>
                              <a:pt x="33" y="0"/>
                            </a:lnTo>
                            <a:lnTo>
                              <a:pt x="21" y="0"/>
                            </a:lnTo>
                          </a:path>
                        </a:pathLst>
                      </a:custGeom>
                      <a:noFill/>
                      <a:ln w="7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>
                        <a:lvl1pPr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1pPr>
                        <a:lvl2pPr marL="742950" indent="-285750"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2pPr>
                        <a:lvl3pPr marL="1143000" indent="-228600"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3pPr>
                        <a:lvl4pPr marL="1600200" indent="-228600"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4pPr>
                        <a:lvl5pPr marL="2057400" indent="-228600"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5000"/>
                          </a:spcBef>
                          <a:spcAft>
                            <a:spcPct val="0"/>
                          </a:spcAft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5000"/>
                          </a:spcBef>
                          <a:spcAft>
                            <a:spcPct val="0"/>
                          </a:spcAft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5000"/>
                          </a:spcBef>
                          <a:spcAft>
                            <a:spcPct val="0"/>
                          </a:spcAft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5000"/>
                          </a:spcBef>
                          <a:spcAft>
                            <a:spcPct val="0"/>
                          </a:spcAft>
                          <a:defRPr sz="1200" b="1">
                            <a:solidFill>
                              <a:schemeClr val="tx1"/>
                            </a:solidFill>
                            <a:latin typeface="Arial Narrow" pitchFamily="34" charset="0"/>
                          </a:defRPr>
                        </a:lvl9pPr>
                      </a:lstStyle>
                      <a:p>
                        <a:endParaRPr lang="en-US" altLang="en-US"/>
                      </a:p>
                    </p:txBody>
                  </p:sp>
                </p:grpSp>
                <p:sp>
                  <p:nvSpPr>
                    <p:cNvPr id="38312" name="Rectangle 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99" y="7319"/>
                      <a:ext cx="250" cy="352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13" name="Rectangle 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899" y="7319"/>
                      <a:ext cx="251" cy="35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14" name="Rectangle 6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21" y="7333"/>
                      <a:ext cx="98" cy="308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15" name="Rectangle 6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21" y="7333"/>
                      <a:ext cx="99" cy="310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16" name="Rectangle 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19" y="7333"/>
                      <a:ext cx="109" cy="308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17" name="Rectangle 7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19" y="7333"/>
                      <a:ext cx="111" cy="310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18" name="Rectangle 7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96" y="7333"/>
                      <a:ext cx="12" cy="32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19" name="Rectangle 7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96" y="7333"/>
                      <a:ext cx="13" cy="32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20" name="Rectangle 7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96" y="7319"/>
                      <a:ext cx="23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21" name="Rectangle 7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96" y="7319"/>
                      <a:ext cx="24" cy="1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22" name="Rectangle 7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96" y="7656"/>
                      <a:ext cx="23" cy="1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23" name="Rectangle 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96" y="7656"/>
                      <a:ext cx="24" cy="2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24" name="Rectangle 7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86" y="7479"/>
                      <a:ext cx="22" cy="1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25" name="Rectangle 7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86" y="7479"/>
                      <a:ext cx="23" cy="17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26" name="Rectangle 8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40" y="7333"/>
                      <a:ext cx="1" cy="32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27" name="Rectangle 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40" y="7333"/>
                      <a:ext cx="2" cy="32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28" name="Rectangle 8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29" y="7319"/>
                      <a:ext cx="22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29" name="Rectangle 8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29" y="7319"/>
                      <a:ext cx="24" cy="1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30" name="Rectangle 8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29" y="7656"/>
                      <a:ext cx="22" cy="1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31" name="Rectangle 8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29" y="7656"/>
                      <a:ext cx="24" cy="2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32" name="Rectangle 8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40" y="7479"/>
                      <a:ext cx="22" cy="1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33" name="Rectangle 8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40" y="7479"/>
                      <a:ext cx="23" cy="17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34" name="Rectangle 8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348"/>
                      <a:ext cx="43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35" name="Rectangle 8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348"/>
                      <a:ext cx="45" cy="15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36" name="Rectangle 9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348"/>
                      <a:ext cx="2" cy="28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37" name="Rectangle 9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348"/>
                      <a:ext cx="3" cy="30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38" name="Rectangle 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436"/>
                      <a:ext cx="43" cy="15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39" name="Rectangle 9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436"/>
                      <a:ext cx="45" cy="1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40" name="Rectangle 9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422"/>
                      <a:ext cx="2" cy="4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41" name="Rectangle 9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422"/>
                      <a:ext cx="3" cy="4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42" name="Rectangle 9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524"/>
                      <a:ext cx="43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43" name="Rectangle 9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524"/>
                      <a:ext cx="45" cy="15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44" name="Rectangle 9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524"/>
                      <a:ext cx="2" cy="2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45" name="Rectangle 9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524"/>
                      <a:ext cx="3" cy="30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46" name="Rectangle 10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613"/>
                      <a:ext cx="43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47" name="Rectangle 10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613"/>
                      <a:ext cx="45" cy="15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48" name="Rectangle 10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598"/>
                      <a:ext cx="2" cy="4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49" name="Rectangle 10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910" y="7598"/>
                      <a:ext cx="3" cy="45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50" name="Rectangle 10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94" y="7348"/>
                      <a:ext cx="45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51" name="Rectangle 10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94" y="7348"/>
                      <a:ext cx="46" cy="15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52" name="Rectangle 10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39" y="7348"/>
                      <a:ext cx="1" cy="28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53" name="Rectangle 1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39" y="7348"/>
                      <a:ext cx="1" cy="30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54" name="Rectangle 10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94" y="7436"/>
                      <a:ext cx="45" cy="15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55" name="Rectangle 10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94" y="7436"/>
                      <a:ext cx="46" cy="1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56" name="Rectangle 1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39" y="7422"/>
                      <a:ext cx="1" cy="4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57" name="Rectangle 1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39" y="7422"/>
                      <a:ext cx="1" cy="4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58" name="Rectangle 11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94" y="7524"/>
                      <a:ext cx="45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59" name="Rectangle 11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94" y="7524"/>
                      <a:ext cx="46" cy="15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60" name="Rectangle 1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39" y="7524"/>
                      <a:ext cx="1" cy="2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61" name="Rectangle 11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39" y="7524"/>
                      <a:ext cx="1" cy="30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62" name="Rectangle 11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94" y="7613"/>
                      <a:ext cx="45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63" name="Rectangle 11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94" y="7613"/>
                      <a:ext cx="46" cy="15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64" name="Rectangle 11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39" y="7598"/>
                      <a:ext cx="1" cy="4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  <p:sp>
                  <p:nvSpPr>
                    <p:cNvPr id="38365" name="Rectangle 11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39" y="7598"/>
                      <a:ext cx="1" cy="45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7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fr-FR" altLang="en-US"/>
                    </a:p>
                  </p:txBody>
                </p:sp>
              </p:grpSp>
              <p:sp>
                <p:nvSpPr>
                  <p:cNvPr id="38308" name="Line 12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25" y="7130"/>
                    <a:ext cx="92" cy="188"/>
                  </a:xfrm>
                  <a:prstGeom prst="line">
                    <a:avLst/>
                  </a:prstGeom>
                  <a:noFill/>
                  <a:ln w="4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09" name="Line 121"/>
                  <p:cNvSpPr>
                    <a:spLocks noChangeShapeType="1"/>
                  </p:cNvSpPr>
                  <p:nvPr/>
                </p:nvSpPr>
                <p:spPr bwMode="auto">
                  <a:xfrm>
                    <a:off x="5025" y="7140"/>
                    <a:ext cx="84" cy="167"/>
                  </a:xfrm>
                  <a:prstGeom prst="line">
                    <a:avLst/>
                  </a:prstGeom>
                  <a:noFill/>
                  <a:ln w="4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37897" name="Freeform 122"/>
            <p:cNvSpPr>
              <a:spLocks/>
            </p:cNvSpPr>
            <p:nvPr/>
          </p:nvSpPr>
          <p:spPr bwMode="auto">
            <a:xfrm>
              <a:off x="5938" y="4490"/>
              <a:ext cx="33" cy="88"/>
            </a:xfrm>
            <a:custGeom>
              <a:avLst/>
              <a:gdLst>
                <a:gd name="T0" fmla="*/ 0 w 33"/>
                <a:gd name="T1" fmla="*/ 0 h 88"/>
                <a:gd name="T2" fmla="*/ 0 w 33"/>
                <a:gd name="T3" fmla="*/ 15 h 88"/>
                <a:gd name="T4" fmla="*/ 0 w 33"/>
                <a:gd name="T5" fmla="*/ 29 h 88"/>
                <a:gd name="T6" fmla="*/ 0 w 33"/>
                <a:gd name="T7" fmla="*/ 43 h 88"/>
                <a:gd name="T8" fmla="*/ 0 w 33"/>
                <a:gd name="T9" fmla="*/ 58 h 88"/>
                <a:gd name="T10" fmla="*/ 0 w 33"/>
                <a:gd name="T11" fmla="*/ 73 h 88"/>
                <a:gd name="T12" fmla="*/ 0 w 33"/>
                <a:gd name="T13" fmla="*/ 88 h 88"/>
                <a:gd name="T14" fmla="*/ 0 w 33"/>
                <a:gd name="T15" fmla="*/ 73 h 88"/>
                <a:gd name="T16" fmla="*/ 10 w 33"/>
                <a:gd name="T17" fmla="*/ 73 h 88"/>
                <a:gd name="T18" fmla="*/ 10 w 33"/>
                <a:gd name="T19" fmla="*/ 58 h 88"/>
                <a:gd name="T20" fmla="*/ 22 w 33"/>
                <a:gd name="T21" fmla="*/ 43 h 88"/>
                <a:gd name="T22" fmla="*/ 33 w 33"/>
                <a:gd name="T23" fmla="*/ 43 h 88"/>
                <a:gd name="T24" fmla="*/ 33 w 33"/>
                <a:gd name="T25" fmla="*/ 0 h 88"/>
                <a:gd name="T26" fmla="*/ 0 w 33"/>
                <a:gd name="T27" fmla="*/ 0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88"/>
                <a:gd name="T44" fmla="*/ 33 w 33"/>
                <a:gd name="T45" fmla="*/ 88 h 8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88">
                  <a:moveTo>
                    <a:pt x="0" y="0"/>
                  </a:moveTo>
                  <a:lnTo>
                    <a:pt x="0" y="15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0" y="58"/>
                  </a:lnTo>
                  <a:lnTo>
                    <a:pt x="0" y="73"/>
                  </a:lnTo>
                  <a:lnTo>
                    <a:pt x="0" y="88"/>
                  </a:lnTo>
                  <a:lnTo>
                    <a:pt x="0" y="73"/>
                  </a:lnTo>
                  <a:lnTo>
                    <a:pt x="10" y="73"/>
                  </a:lnTo>
                  <a:lnTo>
                    <a:pt x="10" y="58"/>
                  </a:lnTo>
                  <a:lnTo>
                    <a:pt x="22" y="43"/>
                  </a:lnTo>
                  <a:lnTo>
                    <a:pt x="33" y="43"/>
                  </a:lnTo>
                  <a:lnTo>
                    <a:pt x="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898" name="Freeform 123"/>
            <p:cNvSpPr>
              <a:spLocks/>
            </p:cNvSpPr>
            <p:nvPr/>
          </p:nvSpPr>
          <p:spPr bwMode="auto">
            <a:xfrm>
              <a:off x="5938" y="4490"/>
              <a:ext cx="33" cy="88"/>
            </a:xfrm>
            <a:custGeom>
              <a:avLst/>
              <a:gdLst>
                <a:gd name="T0" fmla="*/ 0 w 33"/>
                <a:gd name="T1" fmla="*/ 0 h 88"/>
                <a:gd name="T2" fmla="*/ 0 w 33"/>
                <a:gd name="T3" fmla="*/ 0 h 88"/>
                <a:gd name="T4" fmla="*/ 0 w 33"/>
                <a:gd name="T5" fmla="*/ 15 h 88"/>
                <a:gd name="T6" fmla="*/ 0 w 33"/>
                <a:gd name="T7" fmla="*/ 29 h 88"/>
                <a:gd name="T8" fmla="*/ 0 w 33"/>
                <a:gd name="T9" fmla="*/ 43 h 88"/>
                <a:gd name="T10" fmla="*/ 0 w 33"/>
                <a:gd name="T11" fmla="*/ 58 h 88"/>
                <a:gd name="T12" fmla="*/ 0 w 33"/>
                <a:gd name="T13" fmla="*/ 73 h 88"/>
                <a:gd name="T14" fmla="*/ 0 w 33"/>
                <a:gd name="T15" fmla="*/ 88 h 88"/>
                <a:gd name="T16" fmla="*/ 0 w 33"/>
                <a:gd name="T17" fmla="*/ 73 h 88"/>
                <a:gd name="T18" fmla="*/ 10 w 33"/>
                <a:gd name="T19" fmla="*/ 73 h 88"/>
                <a:gd name="T20" fmla="*/ 10 w 33"/>
                <a:gd name="T21" fmla="*/ 58 h 88"/>
                <a:gd name="T22" fmla="*/ 22 w 33"/>
                <a:gd name="T23" fmla="*/ 43 h 88"/>
                <a:gd name="T24" fmla="*/ 33 w 33"/>
                <a:gd name="T25" fmla="*/ 43 h 88"/>
                <a:gd name="T26" fmla="*/ 33 w 33"/>
                <a:gd name="T27" fmla="*/ 0 h 88"/>
                <a:gd name="T28" fmla="*/ 0 w 33"/>
                <a:gd name="T29" fmla="*/ 0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3"/>
                <a:gd name="T46" fmla="*/ 0 h 88"/>
                <a:gd name="T47" fmla="*/ 33 w 33"/>
                <a:gd name="T48" fmla="*/ 88 h 8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3" h="88">
                  <a:moveTo>
                    <a:pt x="0" y="0"/>
                  </a:moveTo>
                  <a:lnTo>
                    <a:pt x="0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0" y="58"/>
                  </a:lnTo>
                  <a:lnTo>
                    <a:pt x="0" y="73"/>
                  </a:lnTo>
                  <a:lnTo>
                    <a:pt x="0" y="88"/>
                  </a:lnTo>
                  <a:lnTo>
                    <a:pt x="0" y="73"/>
                  </a:lnTo>
                  <a:lnTo>
                    <a:pt x="10" y="73"/>
                  </a:lnTo>
                  <a:lnTo>
                    <a:pt x="10" y="58"/>
                  </a:lnTo>
                  <a:lnTo>
                    <a:pt x="22" y="43"/>
                  </a:lnTo>
                  <a:lnTo>
                    <a:pt x="33" y="43"/>
                  </a:lnTo>
                  <a:lnTo>
                    <a:pt x="33" y="0"/>
                  </a:lnTo>
                  <a:lnTo>
                    <a:pt x="0" y="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899" name="Freeform 124"/>
            <p:cNvSpPr>
              <a:spLocks/>
            </p:cNvSpPr>
            <p:nvPr/>
          </p:nvSpPr>
          <p:spPr bwMode="auto">
            <a:xfrm>
              <a:off x="5404" y="4490"/>
              <a:ext cx="31" cy="88"/>
            </a:xfrm>
            <a:custGeom>
              <a:avLst/>
              <a:gdLst>
                <a:gd name="T0" fmla="*/ 31 w 31"/>
                <a:gd name="T1" fmla="*/ 0 h 88"/>
                <a:gd name="T2" fmla="*/ 31 w 31"/>
                <a:gd name="T3" fmla="*/ 15 h 88"/>
                <a:gd name="T4" fmla="*/ 31 w 31"/>
                <a:gd name="T5" fmla="*/ 29 h 88"/>
                <a:gd name="T6" fmla="*/ 31 w 31"/>
                <a:gd name="T7" fmla="*/ 43 h 88"/>
                <a:gd name="T8" fmla="*/ 31 w 31"/>
                <a:gd name="T9" fmla="*/ 58 h 88"/>
                <a:gd name="T10" fmla="*/ 31 w 31"/>
                <a:gd name="T11" fmla="*/ 73 h 88"/>
                <a:gd name="T12" fmla="*/ 31 w 31"/>
                <a:gd name="T13" fmla="*/ 88 h 88"/>
                <a:gd name="T14" fmla="*/ 31 w 31"/>
                <a:gd name="T15" fmla="*/ 73 h 88"/>
                <a:gd name="T16" fmla="*/ 31 w 31"/>
                <a:gd name="T17" fmla="*/ 58 h 88"/>
                <a:gd name="T18" fmla="*/ 21 w 31"/>
                <a:gd name="T19" fmla="*/ 58 h 88"/>
                <a:gd name="T20" fmla="*/ 21 w 31"/>
                <a:gd name="T21" fmla="*/ 43 h 88"/>
                <a:gd name="T22" fmla="*/ 10 w 31"/>
                <a:gd name="T23" fmla="*/ 43 h 88"/>
                <a:gd name="T24" fmla="*/ 0 w 31"/>
                <a:gd name="T25" fmla="*/ 43 h 88"/>
                <a:gd name="T26" fmla="*/ 0 w 31"/>
                <a:gd name="T27" fmla="*/ 0 h 88"/>
                <a:gd name="T28" fmla="*/ 31 w 31"/>
                <a:gd name="T29" fmla="*/ 0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1"/>
                <a:gd name="T46" fmla="*/ 0 h 88"/>
                <a:gd name="T47" fmla="*/ 31 w 31"/>
                <a:gd name="T48" fmla="*/ 88 h 8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1" h="88">
                  <a:moveTo>
                    <a:pt x="31" y="0"/>
                  </a:moveTo>
                  <a:lnTo>
                    <a:pt x="31" y="15"/>
                  </a:lnTo>
                  <a:lnTo>
                    <a:pt x="31" y="29"/>
                  </a:lnTo>
                  <a:lnTo>
                    <a:pt x="31" y="43"/>
                  </a:lnTo>
                  <a:lnTo>
                    <a:pt x="31" y="58"/>
                  </a:lnTo>
                  <a:lnTo>
                    <a:pt x="31" y="73"/>
                  </a:lnTo>
                  <a:lnTo>
                    <a:pt x="31" y="88"/>
                  </a:lnTo>
                  <a:lnTo>
                    <a:pt x="31" y="73"/>
                  </a:lnTo>
                  <a:lnTo>
                    <a:pt x="31" y="58"/>
                  </a:lnTo>
                  <a:lnTo>
                    <a:pt x="21" y="58"/>
                  </a:lnTo>
                  <a:lnTo>
                    <a:pt x="21" y="43"/>
                  </a:lnTo>
                  <a:lnTo>
                    <a:pt x="10" y="43"/>
                  </a:lnTo>
                  <a:lnTo>
                    <a:pt x="0" y="43"/>
                  </a:lnTo>
                  <a:lnTo>
                    <a:pt x="0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00" name="Freeform 125"/>
            <p:cNvSpPr>
              <a:spLocks/>
            </p:cNvSpPr>
            <p:nvPr/>
          </p:nvSpPr>
          <p:spPr bwMode="auto">
            <a:xfrm>
              <a:off x="5404" y="4490"/>
              <a:ext cx="31" cy="88"/>
            </a:xfrm>
            <a:custGeom>
              <a:avLst/>
              <a:gdLst>
                <a:gd name="T0" fmla="*/ 31 w 31"/>
                <a:gd name="T1" fmla="*/ 0 h 88"/>
                <a:gd name="T2" fmla="*/ 31 w 31"/>
                <a:gd name="T3" fmla="*/ 0 h 88"/>
                <a:gd name="T4" fmla="*/ 31 w 31"/>
                <a:gd name="T5" fmla="*/ 15 h 88"/>
                <a:gd name="T6" fmla="*/ 31 w 31"/>
                <a:gd name="T7" fmla="*/ 29 h 88"/>
                <a:gd name="T8" fmla="*/ 31 w 31"/>
                <a:gd name="T9" fmla="*/ 43 h 88"/>
                <a:gd name="T10" fmla="*/ 31 w 31"/>
                <a:gd name="T11" fmla="*/ 58 h 88"/>
                <a:gd name="T12" fmla="*/ 31 w 31"/>
                <a:gd name="T13" fmla="*/ 73 h 88"/>
                <a:gd name="T14" fmla="*/ 31 w 31"/>
                <a:gd name="T15" fmla="*/ 88 h 88"/>
                <a:gd name="T16" fmla="*/ 31 w 31"/>
                <a:gd name="T17" fmla="*/ 73 h 88"/>
                <a:gd name="T18" fmla="*/ 31 w 31"/>
                <a:gd name="T19" fmla="*/ 58 h 88"/>
                <a:gd name="T20" fmla="*/ 21 w 31"/>
                <a:gd name="T21" fmla="*/ 58 h 88"/>
                <a:gd name="T22" fmla="*/ 21 w 31"/>
                <a:gd name="T23" fmla="*/ 43 h 88"/>
                <a:gd name="T24" fmla="*/ 10 w 31"/>
                <a:gd name="T25" fmla="*/ 43 h 88"/>
                <a:gd name="T26" fmla="*/ 0 w 31"/>
                <a:gd name="T27" fmla="*/ 43 h 88"/>
                <a:gd name="T28" fmla="*/ 0 w 31"/>
                <a:gd name="T29" fmla="*/ 0 h 88"/>
                <a:gd name="T30" fmla="*/ 31 w 31"/>
                <a:gd name="T31" fmla="*/ 0 h 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1"/>
                <a:gd name="T49" fmla="*/ 0 h 88"/>
                <a:gd name="T50" fmla="*/ 31 w 31"/>
                <a:gd name="T51" fmla="*/ 88 h 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1" h="88">
                  <a:moveTo>
                    <a:pt x="31" y="0"/>
                  </a:moveTo>
                  <a:lnTo>
                    <a:pt x="31" y="0"/>
                  </a:lnTo>
                  <a:lnTo>
                    <a:pt x="31" y="15"/>
                  </a:lnTo>
                  <a:lnTo>
                    <a:pt x="31" y="29"/>
                  </a:lnTo>
                  <a:lnTo>
                    <a:pt x="31" y="43"/>
                  </a:lnTo>
                  <a:lnTo>
                    <a:pt x="31" y="58"/>
                  </a:lnTo>
                  <a:lnTo>
                    <a:pt x="31" y="73"/>
                  </a:lnTo>
                  <a:lnTo>
                    <a:pt x="31" y="88"/>
                  </a:lnTo>
                  <a:lnTo>
                    <a:pt x="31" y="73"/>
                  </a:lnTo>
                  <a:lnTo>
                    <a:pt x="31" y="58"/>
                  </a:lnTo>
                  <a:lnTo>
                    <a:pt x="21" y="58"/>
                  </a:lnTo>
                  <a:lnTo>
                    <a:pt x="21" y="43"/>
                  </a:lnTo>
                  <a:lnTo>
                    <a:pt x="10" y="43"/>
                  </a:lnTo>
                  <a:lnTo>
                    <a:pt x="0" y="43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01" name="Freeform 126"/>
            <p:cNvSpPr>
              <a:spLocks/>
            </p:cNvSpPr>
            <p:nvPr/>
          </p:nvSpPr>
          <p:spPr bwMode="auto">
            <a:xfrm>
              <a:off x="5457" y="3305"/>
              <a:ext cx="469" cy="351"/>
            </a:xfrm>
            <a:custGeom>
              <a:avLst/>
              <a:gdLst>
                <a:gd name="T0" fmla="*/ 0 w 469"/>
                <a:gd name="T1" fmla="*/ 30 h 351"/>
                <a:gd name="T2" fmla="*/ 447 w 469"/>
                <a:gd name="T3" fmla="*/ 351 h 351"/>
                <a:gd name="T4" fmla="*/ 469 w 469"/>
                <a:gd name="T5" fmla="*/ 351 h 351"/>
                <a:gd name="T6" fmla="*/ 469 w 469"/>
                <a:gd name="T7" fmla="*/ 323 h 351"/>
                <a:gd name="T8" fmla="*/ 23 w 469"/>
                <a:gd name="T9" fmla="*/ 0 h 351"/>
                <a:gd name="T10" fmla="*/ 0 w 469"/>
                <a:gd name="T11" fmla="*/ 0 h 351"/>
                <a:gd name="T12" fmla="*/ 0 w 469"/>
                <a:gd name="T13" fmla="*/ 30 h 3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69"/>
                <a:gd name="T22" fmla="*/ 0 h 351"/>
                <a:gd name="T23" fmla="*/ 469 w 469"/>
                <a:gd name="T24" fmla="*/ 351 h 3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69" h="351">
                  <a:moveTo>
                    <a:pt x="0" y="30"/>
                  </a:moveTo>
                  <a:lnTo>
                    <a:pt x="447" y="351"/>
                  </a:lnTo>
                  <a:lnTo>
                    <a:pt x="469" y="351"/>
                  </a:lnTo>
                  <a:lnTo>
                    <a:pt x="469" y="323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02" name="Freeform 127"/>
            <p:cNvSpPr>
              <a:spLocks/>
            </p:cNvSpPr>
            <p:nvPr/>
          </p:nvSpPr>
          <p:spPr bwMode="auto">
            <a:xfrm>
              <a:off x="5457" y="3305"/>
              <a:ext cx="469" cy="351"/>
            </a:xfrm>
            <a:custGeom>
              <a:avLst/>
              <a:gdLst>
                <a:gd name="T0" fmla="*/ 0 w 469"/>
                <a:gd name="T1" fmla="*/ 30 h 351"/>
                <a:gd name="T2" fmla="*/ 447 w 469"/>
                <a:gd name="T3" fmla="*/ 351 h 351"/>
                <a:gd name="T4" fmla="*/ 469 w 469"/>
                <a:gd name="T5" fmla="*/ 351 h 351"/>
                <a:gd name="T6" fmla="*/ 469 w 469"/>
                <a:gd name="T7" fmla="*/ 323 h 351"/>
                <a:gd name="T8" fmla="*/ 23 w 469"/>
                <a:gd name="T9" fmla="*/ 0 h 351"/>
                <a:gd name="T10" fmla="*/ 0 w 469"/>
                <a:gd name="T11" fmla="*/ 0 h 351"/>
                <a:gd name="T12" fmla="*/ 0 w 469"/>
                <a:gd name="T13" fmla="*/ 30 h 3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69"/>
                <a:gd name="T22" fmla="*/ 0 h 351"/>
                <a:gd name="T23" fmla="*/ 469 w 469"/>
                <a:gd name="T24" fmla="*/ 351 h 3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69" h="351">
                  <a:moveTo>
                    <a:pt x="0" y="30"/>
                  </a:moveTo>
                  <a:lnTo>
                    <a:pt x="447" y="351"/>
                  </a:lnTo>
                  <a:lnTo>
                    <a:pt x="469" y="351"/>
                  </a:lnTo>
                  <a:lnTo>
                    <a:pt x="469" y="323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3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03" name="Rectangle 128"/>
            <p:cNvSpPr>
              <a:spLocks noChangeArrowheads="1"/>
            </p:cNvSpPr>
            <p:nvPr/>
          </p:nvSpPr>
          <p:spPr bwMode="auto">
            <a:xfrm>
              <a:off x="5446" y="3656"/>
              <a:ext cx="480" cy="43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04" name="Rectangle 129"/>
            <p:cNvSpPr>
              <a:spLocks noChangeArrowheads="1"/>
            </p:cNvSpPr>
            <p:nvPr/>
          </p:nvSpPr>
          <p:spPr bwMode="auto">
            <a:xfrm>
              <a:off x="5446" y="3656"/>
              <a:ext cx="481" cy="45"/>
            </a:xfrm>
            <a:prstGeom prst="rect">
              <a:avLst/>
            </a:prstGeom>
            <a:noFill/>
            <a:ln w="7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05" name="Rectangle 130"/>
            <p:cNvSpPr>
              <a:spLocks noChangeArrowheads="1"/>
            </p:cNvSpPr>
            <p:nvPr/>
          </p:nvSpPr>
          <p:spPr bwMode="auto">
            <a:xfrm>
              <a:off x="4563" y="3102"/>
              <a:ext cx="229" cy="116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06" name="Rectangle 131"/>
            <p:cNvSpPr>
              <a:spLocks noChangeArrowheads="1"/>
            </p:cNvSpPr>
            <p:nvPr/>
          </p:nvSpPr>
          <p:spPr bwMode="auto">
            <a:xfrm>
              <a:off x="4563" y="3102"/>
              <a:ext cx="230" cy="117"/>
            </a:xfrm>
            <a:prstGeom prst="rect">
              <a:avLst/>
            </a:prstGeom>
            <a:noFill/>
            <a:ln w="7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07" name="Freeform 132"/>
            <p:cNvSpPr>
              <a:spLocks/>
            </p:cNvSpPr>
            <p:nvPr/>
          </p:nvSpPr>
          <p:spPr bwMode="auto">
            <a:xfrm>
              <a:off x="4584" y="3188"/>
              <a:ext cx="65" cy="76"/>
            </a:xfrm>
            <a:custGeom>
              <a:avLst/>
              <a:gdLst>
                <a:gd name="T0" fmla="*/ 33 w 65"/>
                <a:gd name="T1" fmla="*/ 0 h 76"/>
                <a:gd name="T2" fmla="*/ 45 w 65"/>
                <a:gd name="T3" fmla="*/ 0 h 76"/>
                <a:gd name="T4" fmla="*/ 55 w 65"/>
                <a:gd name="T5" fmla="*/ 0 h 76"/>
                <a:gd name="T6" fmla="*/ 65 w 65"/>
                <a:gd name="T7" fmla="*/ 14 h 76"/>
                <a:gd name="T8" fmla="*/ 65 w 65"/>
                <a:gd name="T9" fmla="*/ 30 h 76"/>
                <a:gd name="T10" fmla="*/ 65 w 65"/>
                <a:gd name="T11" fmla="*/ 44 h 76"/>
                <a:gd name="T12" fmla="*/ 65 w 65"/>
                <a:gd name="T13" fmla="*/ 61 h 76"/>
                <a:gd name="T14" fmla="*/ 55 w 65"/>
                <a:gd name="T15" fmla="*/ 61 h 76"/>
                <a:gd name="T16" fmla="*/ 55 w 65"/>
                <a:gd name="T17" fmla="*/ 76 h 76"/>
                <a:gd name="T18" fmla="*/ 45 w 65"/>
                <a:gd name="T19" fmla="*/ 76 h 76"/>
                <a:gd name="T20" fmla="*/ 33 w 65"/>
                <a:gd name="T21" fmla="*/ 76 h 76"/>
                <a:gd name="T22" fmla="*/ 21 w 65"/>
                <a:gd name="T23" fmla="*/ 76 h 76"/>
                <a:gd name="T24" fmla="*/ 11 w 65"/>
                <a:gd name="T25" fmla="*/ 61 h 76"/>
                <a:gd name="T26" fmla="*/ 11 w 65"/>
                <a:gd name="T27" fmla="*/ 44 h 76"/>
                <a:gd name="T28" fmla="*/ 0 w 65"/>
                <a:gd name="T29" fmla="*/ 30 h 76"/>
                <a:gd name="T30" fmla="*/ 11 w 65"/>
                <a:gd name="T31" fmla="*/ 30 h 76"/>
                <a:gd name="T32" fmla="*/ 11 w 65"/>
                <a:gd name="T33" fmla="*/ 14 h 76"/>
                <a:gd name="T34" fmla="*/ 11 w 65"/>
                <a:gd name="T35" fmla="*/ 0 h 76"/>
                <a:gd name="T36" fmla="*/ 21 w 65"/>
                <a:gd name="T37" fmla="*/ 0 h 76"/>
                <a:gd name="T38" fmla="*/ 33 w 65"/>
                <a:gd name="T39" fmla="*/ 0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65"/>
                <a:gd name="T61" fmla="*/ 0 h 76"/>
                <a:gd name="T62" fmla="*/ 65 w 65"/>
                <a:gd name="T63" fmla="*/ 76 h 7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65" h="76">
                  <a:moveTo>
                    <a:pt x="33" y="0"/>
                  </a:moveTo>
                  <a:lnTo>
                    <a:pt x="45" y="0"/>
                  </a:lnTo>
                  <a:lnTo>
                    <a:pt x="55" y="0"/>
                  </a:lnTo>
                  <a:lnTo>
                    <a:pt x="65" y="14"/>
                  </a:lnTo>
                  <a:lnTo>
                    <a:pt x="65" y="30"/>
                  </a:lnTo>
                  <a:lnTo>
                    <a:pt x="65" y="44"/>
                  </a:lnTo>
                  <a:lnTo>
                    <a:pt x="65" y="61"/>
                  </a:lnTo>
                  <a:lnTo>
                    <a:pt x="55" y="61"/>
                  </a:lnTo>
                  <a:lnTo>
                    <a:pt x="55" y="76"/>
                  </a:lnTo>
                  <a:lnTo>
                    <a:pt x="45" y="76"/>
                  </a:lnTo>
                  <a:lnTo>
                    <a:pt x="33" y="76"/>
                  </a:lnTo>
                  <a:lnTo>
                    <a:pt x="21" y="76"/>
                  </a:lnTo>
                  <a:lnTo>
                    <a:pt x="11" y="61"/>
                  </a:lnTo>
                  <a:lnTo>
                    <a:pt x="11" y="44"/>
                  </a:lnTo>
                  <a:lnTo>
                    <a:pt x="0" y="30"/>
                  </a:lnTo>
                  <a:lnTo>
                    <a:pt x="11" y="30"/>
                  </a:lnTo>
                  <a:lnTo>
                    <a:pt x="11" y="1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08" name="Freeform 133"/>
            <p:cNvSpPr>
              <a:spLocks/>
            </p:cNvSpPr>
            <p:nvPr/>
          </p:nvSpPr>
          <p:spPr bwMode="auto">
            <a:xfrm>
              <a:off x="4584" y="3188"/>
              <a:ext cx="65" cy="76"/>
            </a:xfrm>
            <a:custGeom>
              <a:avLst/>
              <a:gdLst>
                <a:gd name="T0" fmla="*/ 33 w 65"/>
                <a:gd name="T1" fmla="*/ 0 h 76"/>
                <a:gd name="T2" fmla="*/ 33 w 65"/>
                <a:gd name="T3" fmla="*/ 0 h 76"/>
                <a:gd name="T4" fmla="*/ 45 w 65"/>
                <a:gd name="T5" fmla="*/ 0 h 76"/>
                <a:gd name="T6" fmla="*/ 55 w 65"/>
                <a:gd name="T7" fmla="*/ 0 h 76"/>
                <a:gd name="T8" fmla="*/ 65 w 65"/>
                <a:gd name="T9" fmla="*/ 14 h 76"/>
                <a:gd name="T10" fmla="*/ 65 w 65"/>
                <a:gd name="T11" fmla="*/ 30 h 76"/>
                <a:gd name="T12" fmla="*/ 65 w 65"/>
                <a:gd name="T13" fmla="*/ 44 h 76"/>
                <a:gd name="T14" fmla="*/ 65 w 65"/>
                <a:gd name="T15" fmla="*/ 61 h 76"/>
                <a:gd name="T16" fmla="*/ 55 w 65"/>
                <a:gd name="T17" fmla="*/ 61 h 76"/>
                <a:gd name="T18" fmla="*/ 55 w 65"/>
                <a:gd name="T19" fmla="*/ 76 h 76"/>
                <a:gd name="T20" fmla="*/ 45 w 65"/>
                <a:gd name="T21" fmla="*/ 76 h 76"/>
                <a:gd name="T22" fmla="*/ 33 w 65"/>
                <a:gd name="T23" fmla="*/ 76 h 76"/>
                <a:gd name="T24" fmla="*/ 21 w 65"/>
                <a:gd name="T25" fmla="*/ 76 h 76"/>
                <a:gd name="T26" fmla="*/ 11 w 65"/>
                <a:gd name="T27" fmla="*/ 61 h 76"/>
                <a:gd name="T28" fmla="*/ 11 w 65"/>
                <a:gd name="T29" fmla="*/ 44 h 76"/>
                <a:gd name="T30" fmla="*/ 0 w 65"/>
                <a:gd name="T31" fmla="*/ 30 h 76"/>
                <a:gd name="T32" fmla="*/ 11 w 65"/>
                <a:gd name="T33" fmla="*/ 30 h 76"/>
                <a:gd name="T34" fmla="*/ 11 w 65"/>
                <a:gd name="T35" fmla="*/ 14 h 76"/>
                <a:gd name="T36" fmla="*/ 11 w 65"/>
                <a:gd name="T37" fmla="*/ 0 h 76"/>
                <a:gd name="T38" fmla="*/ 21 w 65"/>
                <a:gd name="T39" fmla="*/ 0 h 76"/>
                <a:gd name="T40" fmla="*/ 33 w 65"/>
                <a:gd name="T41" fmla="*/ 0 h 7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5"/>
                <a:gd name="T64" fmla="*/ 0 h 76"/>
                <a:gd name="T65" fmla="*/ 65 w 65"/>
                <a:gd name="T66" fmla="*/ 76 h 7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5" h="76">
                  <a:moveTo>
                    <a:pt x="33" y="0"/>
                  </a:moveTo>
                  <a:lnTo>
                    <a:pt x="33" y="0"/>
                  </a:lnTo>
                  <a:lnTo>
                    <a:pt x="45" y="0"/>
                  </a:lnTo>
                  <a:lnTo>
                    <a:pt x="55" y="0"/>
                  </a:lnTo>
                  <a:lnTo>
                    <a:pt x="65" y="14"/>
                  </a:lnTo>
                  <a:lnTo>
                    <a:pt x="65" y="30"/>
                  </a:lnTo>
                  <a:lnTo>
                    <a:pt x="65" y="44"/>
                  </a:lnTo>
                  <a:lnTo>
                    <a:pt x="65" y="61"/>
                  </a:lnTo>
                  <a:lnTo>
                    <a:pt x="55" y="61"/>
                  </a:lnTo>
                  <a:lnTo>
                    <a:pt x="55" y="76"/>
                  </a:lnTo>
                  <a:lnTo>
                    <a:pt x="45" y="76"/>
                  </a:lnTo>
                  <a:lnTo>
                    <a:pt x="33" y="76"/>
                  </a:lnTo>
                  <a:lnTo>
                    <a:pt x="21" y="76"/>
                  </a:lnTo>
                  <a:lnTo>
                    <a:pt x="11" y="61"/>
                  </a:lnTo>
                  <a:lnTo>
                    <a:pt x="11" y="44"/>
                  </a:lnTo>
                  <a:lnTo>
                    <a:pt x="0" y="30"/>
                  </a:lnTo>
                  <a:lnTo>
                    <a:pt x="11" y="30"/>
                  </a:lnTo>
                  <a:lnTo>
                    <a:pt x="11" y="1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3" y="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09" name="Freeform 134"/>
            <p:cNvSpPr>
              <a:spLocks/>
            </p:cNvSpPr>
            <p:nvPr/>
          </p:nvSpPr>
          <p:spPr bwMode="auto">
            <a:xfrm>
              <a:off x="4715" y="3188"/>
              <a:ext cx="55" cy="76"/>
            </a:xfrm>
            <a:custGeom>
              <a:avLst/>
              <a:gdLst>
                <a:gd name="T0" fmla="*/ 32 w 55"/>
                <a:gd name="T1" fmla="*/ 0 h 76"/>
                <a:gd name="T2" fmla="*/ 32 w 55"/>
                <a:gd name="T3" fmla="*/ 0 h 76"/>
                <a:gd name="T4" fmla="*/ 44 w 55"/>
                <a:gd name="T5" fmla="*/ 0 h 76"/>
                <a:gd name="T6" fmla="*/ 55 w 55"/>
                <a:gd name="T7" fmla="*/ 0 h 76"/>
                <a:gd name="T8" fmla="*/ 55 w 55"/>
                <a:gd name="T9" fmla="*/ 14 h 76"/>
                <a:gd name="T10" fmla="*/ 55 w 55"/>
                <a:gd name="T11" fmla="*/ 30 h 76"/>
                <a:gd name="T12" fmla="*/ 55 w 55"/>
                <a:gd name="T13" fmla="*/ 44 h 76"/>
                <a:gd name="T14" fmla="*/ 55 w 55"/>
                <a:gd name="T15" fmla="*/ 61 h 76"/>
                <a:gd name="T16" fmla="*/ 44 w 55"/>
                <a:gd name="T17" fmla="*/ 76 h 76"/>
                <a:gd name="T18" fmla="*/ 32 w 55"/>
                <a:gd name="T19" fmla="*/ 76 h 76"/>
                <a:gd name="T20" fmla="*/ 22 w 55"/>
                <a:gd name="T21" fmla="*/ 76 h 76"/>
                <a:gd name="T22" fmla="*/ 10 w 55"/>
                <a:gd name="T23" fmla="*/ 76 h 76"/>
                <a:gd name="T24" fmla="*/ 10 w 55"/>
                <a:gd name="T25" fmla="*/ 61 h 76"/>
                <a:gd name="T26" fmla="*/ 0 w 55"/>
                <a:gd name="T27" fmla="*/ 61 h 76"/>
                <a:gd name="T28" fmla="*/ 0 w 55"/>
                <a:gd name="T29" fmla="*/ 44 h 76"/>
                <a:gd name="T30" fmla="*/ 0 w 55"/>
                <a:gd name="T31" fmla="*/ 30 h 76"/>
                <a:gd name="T32" fmla="*/ 0 w 55"/>
                <a:gd name="T33" fmla="*/ 14 h 76"/>
                <a:gd name="T34" fmla="*/ 10 w 55"/>
                <a:gd name="T35" fmla="*/ 0 h 76"/>
                <a:gd name="T36" fmla="*/ 22 w 55"/>
                <a:gd name="T37" fmla="*/ 0 h 76"/>
                <a:gd name="T38" fmla="*/ 32 w 55"/>
                <a:gd name="T39" fmla="*/ 0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55"/>
                <a:gd name="T61" fmla="*/ 0 h 76"/>
                <a:gd name="T62" fmla="*/ 55 w 55"/>
                <a:gd name="T63" fmla="*/ 76 h 7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55" h="76">
                  <a:moveTo>
                    <a:pt x="32" y="0"/>
                  </a:moveTo>
                  <a:lnTo>
                    <a:pt x="32" y="0"/>
                  </a:lnTo>
                  <a:lnTo>
                    <a:pt x="44" y="0"/>
                  </a:lnTo>
                  <a:lnTo>
                    <a:pt x="55" y="0"/>
                  </a:lnTo>
                  <a:lnTo>
                    <a:pt x="55" y="14"/>
                  </a:lnTo>
                  <a:lnTo>
                    <a:pt x="55" y="30"/>
                  </a:lnTo>
                  <a:lnTo>
                    <a:pt x="55" y="44"/>
                  </a:lnTo>
                  <a:lnTo>
                    <a:pt x="55" y="61"/>
                  </a:lnTo>
                  <a:lnTo>
                    <a:pt x="44" y="76"/>
                  </a:lnTo>
                  <a:lnTo>
                    <a:pt x="32" y="76"/>
                  </a:lnTo>
                  <a:lnTo>
                    <a:pt x="22" y="76"/>
                  </a:lnTo>
                  <a:lnTo>
                    <a:pt x="10" y="76"/>
                  </a:lnTo>
                  <a:lnTo>
                    <a:pt x="10" y="61"/>
                  </a:lnTo>
                  <a:lnTo>
                    <a:pt x="0" y="61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4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10" name="Freeform 135"/>
            <p:cNvSpPr>
              <a:spLocks/>
            </p:cNvSpPr>
            <p:nvPr/>
          </p:nvSpPr>
          <p:spPr bwMode="auto">
            <a:xfrm>
              <a:off x="4715" y="3188"/>
              <a:ext cx="55" cy="76"/>
            </a:xfrm>
            <a:custGeom>
              <a:avLst/>
              <a:gdLst>
                <a:gd name="T0" fmla="*/ 32 w 55"/>
                <a:gd name="T1" fmla="*/ 0 h 76"/>
                <a:gd name="T2" fmla="*/ 32 w 55"/>
                <a:gd name="T3" fmla="*/ 0 h 76"/>
                <a:gd name="T4" fmla="*/ 44 w 55"/>
                <a:gd name="T5" fmla="*/ 0 h 76"/>
                <a:gd name="T6" fmla="*/ 55 w 55"/>
                <a:gd name="T7" fmla="*/ 0 h 76"/>
                <a:gd name="T8" fmla="*/ 55 w 55"/>
                <a:gd name="T9" fmla="*/ 14 h 76"/>
                <a:gd name="T10" fmla="*/ 55 w 55"/>
                <a:gd name="T11" fmla="*/ 30 h 76"/>
                <a:gd name="T12" fmla="*/ 55 w 55"/>
                <a:gd name="T13" fmla="*/ 44 h 76"/>
                <a:gd name="T14" fmla="*/ 55 w 55"/>
                <a:gd name="T15" fmla="*/ 61 h 76"/>
                <a:gd name="T16" fmla="*/ 44 w 55"/>
                <a:gd name="T17" fmla="*/ 76 h 76"/>
                <a:gd name="T18" fmla="*/ 32 w 55"/>
                <a:gd name="T19" fmla="*/ 76 h 76"/>
                <a:gd name="T20" fmla="*/ 22 w 55"/>
                <a:gd name="T21" fmla="*/ 76 h 76"/>
                <a:gd name="T22" fmla="*/ 10 w 55"/>
                <a:gd name="T23" fmla="*/ 76 h 76"/>
                <a:gd name="T24" fmla="*/ 10 w 55"/>
                <a:gd name="T25" fmla="*/ 61 h 76"/>
                <a:gd name="T26" fmla="*/ 0 w 55"/>
                <a:gd name="T27" fmla="*/ 61 h 76"/>
                <a:gd name="T28" fmla="*/ 0 w 55"/>
                <a:gd name="T29" fmla="*/ 44 h 76"/>
                <a:gd name="T30" fmla="*/ 0 w 55"/>
                <a:gd name="T31" fmla="*/ 30 h 76"/>
                <a:gd name="T32" fmla="*/ 0 w 55"/>
                <a:gd name="T33" fmla="*/ 14 h 76"/>
                <a:gd name="T34" fmla="*/ 10 w 55"/>
                <a:gd name="T35" fmla="*/ 0 h 76"/>
                <a:gd name="T36" fmla="*/ 22 w 55"/>
                <a:gd name="T37" fmla="*/ 0 h 76"/>
                <a:gd name="T38" fmla="*/ 32 w 55"/>
                <a:gd name="T39" fmla="*/ 0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55"/>
                <a:gd name="T61" fmla="*/ 0 h 76"/>
                <a:gd name="T62" fmla="*/ 55 w 55"/>
                <a:gd name="T63" fmla="*/ 76 h 7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55" h="76">
                  <a:moveTo>
                    <a:pt x="32" y="0"/>
                  </a:moveTo>
                  <a:lnTo>
                    <a:pt x="32" y="0"/>
                  </a:lnTo>
                  <a:lnTo>
                    <a:pt x="44" y="0"/>
                  </a:lnTo>
                  <a:lnTo>
                    <a:pt x="55" y="0"/>
                  </a:lnTo>
                  <a:lnTo>
                    <a:pt x="55" y="14"/>
                  </a:lnTo>
                  <a:lnTo>
                    <a:pt x="55" y="30"/>
                  </a:lnTo>
                  <a:lnTo>
                    <a:pt x="55" y="44"/>
                  </a:lnTo>
                  <a:lnTo>
                    <a:pt x="55" y="61"/>
                  </a:lnTo>
                  <a:lnTo>
                    <a:pt x="44" y="76"/>
                  </a:lnTo>
                  <a:lnTo>
                    <a:pt x="32" y="76"/>
                  </a:lnTo>
                  <a:lnTo>
                    <a:pt x="22" y="76"/>
                  </a:lnTo>
                  <a:lnTo>
                    <a:pt x="10" y="76"/>
                  </a:lnTo>
                  <a:lnTo>
                    <a:pt x="10" y="61"/>
                  </a:lnTo>
                  <a:lnTo>
                    <a:pt x="0" y="61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4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11" name="Freeform 136"/>
            <p:cNvSpPr>
              <a:spLocks/>
            </p:cNvSpPr>
            <p:nvPr/>
          </p:nvSpPr>
          <p:spPr bwMode="auto">
            <a:xfrm>
              <a:off x="6438" y="2954"/>
              <a:ext cx="371" cy="351"/>
            </a:xfrm>
            <a:custGeom>
              <a:avLst/>
              <a:gdLst>
                <a:gd name="T0" fmla="*/ 371 w 371"/>
                <a:gd name="T1" fmla="*/ 0 h 351"/>
                <a:gd name="T2" fmla="*/ 0 w 371"/>
                <a:gd name="T3" fmla="*/ 294 h 351"/>
                <a:gd name="T4" fmla="*/ 0 w 371"/>
                <a:gd name="T5" fmla="*/ 351 h 351"/>
                <a:gd name="T6" fmla="*/ 371 w 371"/>
                <a:gd name="T7" fmla="*/ 73 h 351"/>
                <a:gd name="T8" fmla="*/ 371 w 371"/>
                <a:gd name="T9" fmla="*/ 0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1"/>
                <a:gd name="T16" fmla="*/ 0 h 351"/>
                <a:gd name="T17" fmla="*/ 371 w 371"/>
                <a:gd name="T18" fmla="*/ 351 h 3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1" h="351">
                  <a:moveTo>
                    <a:pt x="371" y="0"/>
                  </a:moveTo>
                  <a:lnTo>
                    <a:pt x="0" y="294"/>
                  </a:lnTo>
                  <a:lnTo>
                    <a:pt x="0" y="351"/>
                  </a:lnTo>
                  <a:lnTo>
                    <a:pt x="371" y="7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12" name="Freeform 137"/>
            <p:cNvSpPr>
              <a:spLocks/>
            </p:cNvSpPr>
            <p:nvPr/>
          </p:nvSpPr>
          <p:spPr bwMode="auto">
            <a:xfrm>
              <a:off x="6438" y="2954"/>
              <a:ext cx="371" cy="351"/>
            </a:xfrm>
            <a:custGeom>
              <a:avLst/>
              <a:gdLst>
                <a:gd name="T0" fmla="*/ 371 w 371"/>
                <a:gd name="T1" fmla="*/ 0 h 351"/>
                <a:gd name="T2" fmla="*/ 0 w 371"/>
                <a:gd name="T3" fmla="*/ 294 h 351"/>
                <a:gd name="T4" fmla="*/ 0 w 371"/>
                <a:gd name="T5" fmla="*/ 351 h 351"/>
                <a:gd name="T6" fmla="*/ 371 w 371"/>
                <a:gd name="T7" fmla="*/ 73 h 351"/>
                <a:gd name="T8" fmla="*/ 371 w 371"/>
                <a:gd name="T9" fmla="*/ 0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1"/>
                <a:gd name="T16" fmla="*/ 0 h 351"/>
                <a:gd name="T17" fmla="*/ 371 w 371"/>
                <a:gd name="T18" fmla="*/ 351 h 3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1" h="351">
                  <a:moveTo>
                    <a:pt x="371" y="0"/>
                  </a:moveTo>
                  <a:lnTo>
                    <a:pt x="0" y="294"/>
                  </a:lnTo>
                  <a:lnTo>
                    <a:pt x="0" y="351"/>
                  </a:lnTo>
                  <a:lnTo>
                    <a:pt x="371" y="73"/>
                  </a:lnTo>
                  <a:lnTo>
                    <a:pt x="371" y="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13" name="Freeform 138"/>
            <p:cNvSpPr>
              <a:spLocks/>
            </p:cNvSpPr>
            <p:nvPr/>
          </p:nvSpPr>
          <p:spPr bwMode="auto">
            <a:xfrm>
              <a:off x="5991" y="2954"/>
              <a:ext cx="372" cy="336"/>
            </a:xfrm>
            <a:custGeom>
              <a:avLst/>
              <a:gdLst>
                <a:gd name="T0" fmla="*/ 0 w 372"/>
                <a:gd name="T1" fmla="*/ 0 h 336"/>
                <a:gd name="T2" fmla="*/ 372 w 372"/>
                <a:gd name="T3" fmla="*/ 277 h 336"/>
                <a:gd name="T4" fmla="*/ 372 w 372"/>
                <a:gd name="T5" fmla="*/ 336 h 336"/>
                <a:gd name="T6" fmla="*/ 0 w 372"/>
                <a:gd name="T7" fmla="*/ 59 h 336"/>
                <a:gd name="T8" fmla="*/ 0 w 37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2"/>
                <a:gd name="T16" fmla="*/ 0 h 336"/>
                <a:gd name="T17" fmla="*/ 372 w 37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2" h="336">
                  <a:moveTo>
                    <a:pt x="0" y="0"/>
                  </a:moveTo>
                  <a:lnTo>
                    <a:pt x="372" y="277"/>
                  </a:lnTo>
                  <a:lnTo>
                    <a:pt x="372" y="336"/>
                  </a:lnTo>
                  <a:lnTo>
                    <a:pt x="0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14" name="Freeform 139"/>
            <p:cNvSpPr>
              <a:spLocks/>
            </p:cNvSpPr>
            <p:nvPr/>
          </p:nvSpPr>
          <p:spPr bwMode="auto">
            <a:xfrm>
              <a:off x="5991" y="2954"/>
              <a:ext cx="372" cy="336"/>
            </a:xfrm>
            <a:custGeom>
              <a:avLst/>
              <a:gdLst>
                <a:gd name="T0" fmla="*/ 0 w 372"/>
                <a:gd name="T1" fmla="*/ 0 h 336"/>
                <a:gd name="T2" fmla="*/ 372 w 372"/>
                <a:gd name="T3" fmla="*/ 277 h 336"/>
                <a:gd name="T4" fmla="*/ 372 w 372"/>
                <a:gd name="T5" fmla="*/ 336 h 336"/>
                <a:gd name="T6" fmla="*/ 0 w 372"/>
                <a:gd name="T7" fmla="*/ 59 h 336"/>
                <a:gd name="T8" fmla="*/ 0 w 37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2"/>
                <a:gd name="T16" fmla="*/ 0 h 336"/>
                <a:gd name="T17" fmla="*/ 372 w 37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2" h="336">
                  <a:moveTo>
                    <a:pt x="0" y="0"/>
                  </a:moveTo>
                  <a:lnTo>
                    <a:pt x="372" y="277"/>
                  </a:lnTo>
                  <a:lnTo>
                    <a:pt x="372" y="336"/>
                  </a:lnTo>
                  <a:lnTo>
                    <a:pt x="0" y="59"/>
                  </a:lnTo>
                  <a:lnTo>
                    <a:pt x="0" y="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15" name="Freeform 140"/>
            <p:cNvSpPr>
              <a:spLocks/>
            </p:cNvSpPr>
            <p:nvPr/>
          </p:nvSpPr>
          <p:spPr bwMode="auto">
            <a:xfrm>
              <a:off x="5655" y="2954"/>
              <a:ext cx="370" cy="351"/>
            </a:xfrm>
            <a:custGeom>
              <a:avLst/>
              <a:gdLst>
                <a:gd name="T0" fmla="*/ 370 w 370"/>
                <a:gd name="T1" fmla="*/ 0 h 351"/>
                <a:gd name="T2" fmla="*/ 0 w 370"/>
                <a:gd name="T3" fmla="*/ 278 h 351"/>
                <a:gd name="T4" fmla="*/ 0 w 370"/>
                <a:gd name="T5" fmla="*/ 351 h 351"/>
                <a:gd name="T6" fmla="*/ 370 w 370"/>
                <a:gd name="T7" fmla="*/ 59 h 351"/>
                <a:gd name="T8" fmla="*/ 370 w 370"/>
                <a:gd name="T9" fmla="*/ 0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0"/>
                <a:gd name="T16" fmla="*/ 0 h 351"/>
                <a:gd name="T17" fmla="*/ 370 w 370"/>
                <a:gd name="T18" fmla="*/ 351 h 3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0" h="351">
                  <a:moveTo>
                    <a:pt x="370" y="0"/>
                  </a:moveTo>
                  <a:lnTo>
                    <a:pt x="0" y="278"/>
                  </a:lnTo>
                  <a:lnTo>
                    <a:pt x="0" y="351"/>
                  </a:lnTo>
                  <a:lnTo>
                    <a:pt x="370" y="5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16" name="Freeform 141"/>
            <p:cNvSpPr>
              <a:spLocks/>
            </p:cNvSpPr>
            <p:nvPr/>
          </p:nvSpPr>
          <p:spPr bwMode="auto">
            <a:xfrm>
              <a:off x="5655" y="2954"/>
              <a:ext cx="370" cy="351"/>
            </a:xfrm>
            <a:custGeom>
              <a:avLst/>
              <a:gdLst>
                <a:gd name="T0" fmla="*/ 370 w 370"/>
                <a:gd name="T1" fmla="*/ 0 h 351"/>
                <a:gd name="T2" fmla="*/ 0 w 370"/>
                <a:gd name="T3" fmla="*/ 278 h 351"/>
                <a:gd name="T4" fmla="*/ 0 w 370"/>
                <a:gd name="T5" fmla="*/ 351 h 351"/>
                <a:gd name="T6" fmla="*/ 370 w 370"/>
                <a:gd name="T7" fmla="*/ 59 h 351"/>
                <a:gd name="T8" fmla="*/ 370 w 370"/>
                <a:gd name="T9" fmla="*/ 0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0"/>
                <a:gd name="T16" fmla="*/ 0 h 351"/>
                <a:gd name="T17" fmla="*/ 370 w 370"/>
                <a:gd name="T18" fmla="*/ 351 h 3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0" h="351">
                  <a:moveTo>
                    <a:pt x="370" y="0"/>
                  </a:moveTo>
                  <a:lnTo>
                    <a:pt x="0" y="278"/>
                  </a:lnTo>
                  <a:lnTo>
                    <a:pt x="0" y="351"/>
                  </a:lnTo>
                  <a:lnTo>
                    <a:pt x="370" y="59"/>
                  </a:lnTo>
                  <a:lnTo>
                    <a:pt x="370" y="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17" name="Freeform 142"/>
            <p:cNvSpPr>
              <a:spLocks/>
            </p:cNvSpPr>
            <p:nvPr/>
          </p:nvSpPr>
          <p:spPr bwMode="auto">
            <a:xfrm>
              <a:off x="5348" y="2954"/>
              <a:ext cx="372" cy="336"/>
            </a:xfrm>
            <a:custGeom>
              <a:avLst/>
              <a:gdLst>
                <a:gd name="T0" fmla="*/ 0 w 372"/>
                <a:gd name="T1" fmla="*/ 0 h 336"/>
                <a:gd name="T2" fmla="*/ 372 w 372"/>
                <a:gd name="T3" fmla="*/ 277 h 336"/>
                <a:gd name="T4" fmla="*/ 372 w 372"/>
                <a:gd name="T5" fmla="*/ 336 h 336"/>
                <a:gd name="T6" fmla="*/ 0 w 372"/>
                <a:gd name="T7" fmla="*/ 59 h 336"/>
                <a:gd name="T8" fmla="*/ 0 w 37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2"/>
                <a:gd name="T16" fmla="*/ 0 h 336"/>
                <a:gd name="T17" fmla="*/ 372 w 37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2" h="336">
                  <a:moveTo>
                    <a:pt x="0" y="0"/>
                  </a:moveTo>
                  <a:lnTo>
                    <a:pt x="372" y="277"/>
                  </a:lnTo>
                  <a:lnTo>
                    <a:pt x="372" y="336"/>
                  </a:lnTo>
                  <a:lnTo>
                    <a:pt x="0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18" name="Freeform 143"/>
            <p:cNvSpPr>
              <a:spLocks/>
            </p:cNvSpPr>
            <p:nvPr/>
          </p:nvSpPr>
          <p:spPr bwMode="auto">
            <a:xfrm>
              <a:off x="5348" y="2954"/>
              <a:ext cx="372" cy="336"/>
            </a:xfrm>
            <a:custGeom>
              <a:avLst/>
              <a:gdLst>
                <a:gd name="T0" fmla="*/ 0 w 372"/>
                <a:gd name="T1" fmla="*/ 0 h 336"/>
                <a:gd name="T2" fmla="*/ 372 w 372"/>
                <a:gd name="T3" fmla="*/ 277 h 336"/>
                <a:gd name="T4" fmla="*/ 372 w 372"/>
                <a:gd name="T5" fmla="*/ 336 h 336"/>
                <a:gd name="T6" fmla="*/ 0 w 372"/>
                <a:gd name="T7" fmla="*/ 59 h 336"/>
                <a:gd name="T8" fmla="*/ 0 w 37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2"/>
                <a:gd name="T16" fmla="*/ 0 h 336"/>
                <a:gd name="T17" fmla="*/ 372 w 37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2" h="336">
                  <a:moveTo>
                    <a:pt x="0" y="0"/>
                  </a:moveTo>
                  <a:lnTo>
                    <a:pt x="372" y="277"/>
                  </a:lnTo>
                  <a:lnTo>
                    <a:pt x="372" y="336"/>
                  </a:lnTo>
                  <a:lnTo>
                    <a:pt x="0" y="59"/>
                  </a:lnTo>
                  <a:lnTo>
                    <a:pt x="0" y="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19" name="Freeform 144"/>
            <p:cNvSpPr>
              <a:spLocks/>
            </p:cNvSpPr>
            <p:nvPr/>
          </p:nvSpPr>
          <p:spPr bwMode="auto">
            <a:xfrm>
              <a:off x="5020" y="2954"/>
              <a:ext cx="372" cy="351"/>
            </a:xfrm>
            <a:custGeom>
              <a:avLst/>
              <a:gdLst>
                <a:gd name="T0" fmla="*/ 372 w 372"/>
                <a:gd name="T1" fmla="*/ 0 h 351"/>
                <a:gd name="T2" fmla="*/ 0 w 372"/>
                <a:gd name="T3" fmla="*/ 278 h 351"/>
                <a:gd name="T4" fmla="*/ 0 w 372"/>
                <a:gd name="T5" fmla="*/ 351 h 351"/>
                <a:gd name="T6" fmla="*/ 372 w 372"/>
                <a:gd name="T7" fmla="*/ 59 h 351"/>
                <a:gd name="T8" fmla="*/ 372 w 372"/>
                <a:gd name="T9" fmla="*/ 0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2"/>
                <a:gd name="T16" fmla="*/ 0 h 351"/>
                <a:gd name="T17" fmla="*/ 372 w 372"/>
                <a:gd name="T18" fmla="*/ 351 h 3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2" h="351">
                  <a:moveTo>
                    <a:pt x="372" y="0"/>
                  </a:moveTo>
                  <a:lnTo>
                    <a:pt x="0" y="278"/>
                  </a:lnTo>
                  <a:lnTo>
                    <a:pt x="0" y="351"/>
                  </a:lnTo>
                  <a:lnTo>
                    <a:pt x="372" y="5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20" name="Freeform 145"/>
            <p:cNvSpPr>
              <a:spLocks/>
            </p:cNvSpPr>
            <p:nvPr/>
          </p:nvSpPr>
          <p:spPr bwMode="auto">
            <a:xfrm>
              <a:off x="5020" y="2954"/>
              <a:ext cx="372" cy="351"/>
            </a:xfrm>
            <a:custGeom>
              <a:avLst/>
              <a:gdLst>
                <a:gd name="T0" fmla="*/ 372 w 372"/>
                <a:gd name="T1" fmla="*/ 0 h 351"/>
                <a:gd name="T2" fmla="*/ 0 w 372"/>
                <a:gd name="T3" fmla="*/ 278 h 351"/>
                <a:gd name="T4" fmla="*/ 0 w 372"/>
                <a:gd name="T5" fmla="*/ 351 h 351"/>
                <a:gd name="T6" fmla="*/ 372 w 372"/>
                <a:gd name="T7" fmla="*/ 59 h 351"/>
                <a:gd name="T8" fmla="*/ 372 w 372"/>
                <a:gd name="T9" fmla="*/ 0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2"/>
                <a:gd name="T16" fmla="*/ 0 h 351"/>
                <a:gd name="T17" fmla="*/ 372 w 372"/>
                <a:gd name="T18" fmla="*/ 351 h 3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2" h="351">
                  <a:moveTo>
                    <a:pt x="372" y="0"/>
                  </a:moveTo>
                  <a:lnTo>
                    <a:pt x="0" y="278"/>
                  </a:lnTo>
                  <a:lnTo>
                    <a:pt x="0" y="351"/>
                  </a:lnTo>
                  <a:lnTo>
                    <a:pt x="372" y="59"/>
                  </a:lnTo>
                  <a:lnTo>
                    <a:pt x="372" y="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21" name="Freeform 146"/>
            <p:cNvSpPr>
              <a:spLocks/>
            </p:cNvSpPr>
            <p:nvPr/>
          </p:nvSpPr>
          <p:spPr bwMode="auto">
            <a:xfrm>
              <a:off x="4715" y="2940"/>
              <a:ext cx="370" cy="350"/>
            </a:xfrm>
            <a:custGeom>
              <a:avLst/>
              <a:gdLst>
                <a:gd name="T0" fmla="*/ 0 w 370"/>
                <a:gd name="T1" fmla="*/ 0 h 350"/>
                <a:gd name="T2" fmla="*/ 370 w 370"/>
                <a:gd name="T3" fmla="*/ 291 h 350"/>
                <a:gd name="T4" fmla="*/ 370 w 370"/>
                <a:gd name="T5" fmla="*/ 350 h 350"/>
                <a:gd name="T6" fmla="*/ 0 w 370"/>
                <a:gd name="T7" fmla="*/ 73 h 350"/>
                <a:gd name="T8" fmla="*/ 0 w 370"/>
                <a:gd name="T9" fmla="*/ 0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0"/>
                <a:gd name="T16" fmla="*/ 0 h 350"/>
                <a:gd name="T17" fmla="*/ 370 w 370"/>
                <a:gd name="T18" fmla="*/ 350 h 3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0" h="350">
                  <a:moveTo>
                    <a:pt x="0" y="0"/>
                  </a:moveTo>
                  <a:lnTo>
                    <a:pt x="370" y="291"/>
                  </a:lnTo>
                  <a:lnTo>
                    <a:pt x="370" y="350"/>
                  </a:lnTo>
                  <a:lnTo>
                    <a:pt x="0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22" name="Freeform 147"/>
            <p:cNvSpPr>
              <a:spLocks/>
            </p:cNvSpPr>
            <p:nvPr/>
          </p:nvSpPr>
          <p:spPr bwMode="auto">
            <a:xfrm>
              <a:off x="4715" y="2940"/>
              <a:ext cx="370" cy="350"/>
            </a:xfrm>
            <a:custGeom>
              <a:avLst/>
              <a:gdLst>
                <a:gd name="T0" fmla="*/ 0 w 370"/>
                <a:gd name="T1" fmla="*/ 0 h 350"/>
                <a:gd name="T2" fmla="*/ 370 w 370"/>
                <a:gd name="T3" fmla="*/ 291 h 350"/>
                <a:gd name="T4" fmla="*/ 370 w 370"/>
                <a:gd name="T5" fmla="*/ 350 h 350"/>
                <a:gd name="T6" fmla="*/ 0 w 370"/>
                <a:gd name="T7" fmla="*/ 73 h 350"/>
                <a:gd name="T8" fmla="*/ 0 w 370"/>
                <a:gd name="T9" fmla="*/ 0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0"/>
                <a:gd name="T16" fmla="*/ 0 h 350"/>
                <a:gd name="T17" fmla="*/ 370 w 370"/>
                <a:gd name="T18" fmla="*/ 350 h 3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0" h="350">
                  <a:moveTo>
                    <a:pt x="0" y="0"/>
                  </a:moveTo>
                  <a:lnTo>
                    <a:pt x="370" y="291"/>
                  </a:lnTo>
                  <a:lnTo>
                    <a:pt x="370" y="350"/>
                  </a:lnTo>
                  <a:lnTo>
                    <a:pt x="0" y="73"/>
                  </a:lnTo>
                  <a:lnTo>
                    <a:pt x="0" y="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23" name="Rectangle 148"/>
            <p:cNvSpPr>
              <a:spLocks noChangeArrowheads="1"/>
            </p:cNvSpPr>
            <p:nvPr/>
          </p:nvSpPr>
          <p:spPr bwMode="auto">
            <a:xfrm>
              <a:off x="4343" y="3234"/>
              <a:ext cx="2599" cy="71"/>
            </a:xfrm>
            <a:prstGeom prst="rect">
              <a:avLst/>
            </a:pr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24" name="Rectangle 149"/>
            <p:cNvSpPr>
              <a:spLocks noChangeArrowheads="1"/>
            </p:cNvSpPr>
            <p:nvPr/>
          </p:nvSpPr>
          <p:spPr bwMode="auto">
            <a:xfrm>
              <a:off x="4343" y="3234"/>
              <a:ext cx="2600" cy="73"/>
            </a:xfrm>
            <a:prstGeom prst="rect">
              <a:avLst/>
            </a:prstGeom>
            <a:noFill/>
            <a:ln w="7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25" name="Rectangle 150"/>
            <p:cNvSpPr>
              <a:spLocks noChangeArrowheads="1"/>
            </p:cNvSpPr>
            <p:nvPr/>
          </p:nvSpPr>
          <p:spPr bwMode="auto">
            <a:xfrm>
              <a:off x="5392" y="3305"/>
              <a:ext cx="65" cy="1185"/>
            </a:xfrm>
            <a:prstGeom prst="rect">
              <a:avLst/>
            </a:pr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26" name="Rectangle 151"/>
            <p:cNvSpPr>
              <a:spLocks noChangeArrowheads="1"/>
            </p:cNvSpPr>
            <p:nvPr/>
          </p:nvSpPr>
          <p:spPr bwMode="auto">
            <a:xfrm>
              <a:off x="5392" y="3305"/>
              <a:ext cx="67" cy="1187"/>
            </a:xfrm>
            <a:prstGeom prst="rect">
              <a:avLst/>
            </a:prstGeom>
            <a:noFill/>
            <a:ln w="7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27" name="Rectangle 152"/>
            <p:cNvSpPr>
              <a:spLocks noChangeArrowheads="1"/>
            </p:cNvSpPr>
            <p:nvPr/>
          </p:nvSpPr>
          <p:spPr bwMode="auto">
            <a:xfrm>
              <a:off x="5926" y="3290"/>
              <a:ext cx="65" cy="1213"/>
            </a:xfrm>
            <a:prstGeom prst="rect">
              <a:avLst/>
            </a:pr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28" name="Rectangle 153"/>
            <p:cNvSpPr>
              <a:spLocks noChangeArrowheads="1"/>
            </p:cNvSpPr>
            <p:nvPr/>
          </p:nvSpPr>
          <p:spPr bwMode="auto">
            <a:xfrm>
              <a:off x="5926" y="3305"/>
              <a:ext cx="67" cy="1200"/>
            </a:xfrm>
            <a:prstGeom prst="rect">
              <a:avLst/>
            </a:prstGeom>
            <a:noFill/>
            <a:ln w="7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29" name="Freeform 154"/>
            <p:cNvSpPr>
              <a:spLocks noEditPoints="1"/>
            </p:cNvSpPr>
            <p:nvPr/>
          </p:nvSpPr>
          <p:spPr bwMode="auto">
            <a:xfrm>
              <a:off x="4354" y="2940"/>
              <a:ext cx="2588" cy="278"/>
            </a:xfrm>
            <a:custGeom>
              <a:avLst/>
              <a:gdLst>
                <a:gd name="T0" fmla="*/ 88 w 2588"/>
                <a:gd name="T1" fmla="*/ 278 h 278"/>
                <a:gd name="T2" fmla="*/ 361 w 2588"/>
                <a:gd name="T3" fmla="*/ 73 h 278"/>
                <a:gd name="T4" fmla="*/ 2304 w 2588"/>
                <a:gd name="T5" fmla="*/ 73 h 278"/>
                <a:gd name="T6" fmla="*/ 2511 w 2588"/>
                <a:gd name="T7" fmla="*/ 278 h 278"/>
                <a:gd name="T8" fmla="*/ 88 w 2588"/>
                <a:gd name="T9" fmla="*/ 278 h 278"/>
                <a:gd name="T10" fmla="*/ 88 w 2588"/>
                <a:gd name="T11" fmla="*/ 278 h 278"/>
                <a:gd name="T12" fmla="*/ 0 w 2588"/>
                <a:gd name="T13" fmla="*/ 278 h 278"/>
                <a:gd name="T14" fmla="*/ 350 w 2588"/>
                <a:gd name="T15" fmla="*/ 0 h 278"/>
                <a:gd name="T16" fmla="*/ 2315 w 2588"/>
                <a:gd name="T17" fmla="*/ 0 h 278"/>
                <a:gd name="T18" fmla="*/ 2588 w 2588"/>
                <a:gd name="T19" fmla="*/ 278 h 278"/>
                <a:gd name="T20" fmla="*/ 0 w 2588"/>
                <a:gd name="T21" fmla="*/ 278 h 278"/>
                <a:gd name="T22" fmla="*/ 0 w 2588"/>
                <a:gd name="T23" fmla="*/ 278 h 2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88"/>
                <a:gd name="T37" fmla="*/ 0 h 278"/>
                <a:gd name="T38" fmla="*/ 2588 w 2588"/>
                <a:gd name="T39" fmla="*/ 278 h 27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88" h="278">
                  <a:moveTo>
                    <a:pt x="88" y="278"/>
                  </a:moveTo>
                  <a:lnTo>
                    <a:pt x="361" y="73"/>
                  </a:lnTo>
                  <a:lnTo>
                    <a:pt x="2304" y="73"/>
                  </a:lnTo>
                  <a:lnTo>
                    <a:pt x="2511" y="278"/>
                  </a:lnTo>
                  <a:lnTo>
                    <a:pt x="88" y="278"/>
                  </a:lnTo>
                  <a:close/>
                  <a:moveTo>
                    <a:pt x="0" y="278"/>
                  </a:moveTo>
                  <a:lnTo>
                    <a:pt x="350" y="0"/>
                  </a:lnTo>
                  <a:lnTo>
                    <a:pt x="2315" y="0"/>
                  </a:lnTo>
                  <a:lnTo>
                    <a:pt x="2588" y="278"/>
                  </a:lnTo>
                  <a:lnTo>
                    <a:pt x="0" y="278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30" name="Freeform 155"/>
            <p:cNvSpPr>
              <a:spLocks/>
            </p:cNvSpPr>
            <p:nvPr/>
          </p:nvSpPr>
          <p:spPr bwMode="auto">
            <a:xfrm>
              <a:off x="4442" y="3014"/>
              <a:ext cx="2424" cy="204"/>
            </a:xfrm>
            <a:custGeom>
              <a:avLst/>
              <a:gdLst>
                <a:gd name="T0" fmla="*/ 0 w 2424"/>
                <a:gd name="T1" fmla="*/ 204 h 204"/>
                <a:gd name="T2" fmla="*/ 273 w 2424"/>
                <a:gd name="T3" fmla="*/ 0 h 204"/>
                <a:gd name="T4" fmla="*/ 2216 w 2424"/>
                <a:gd name="T5" fmla="*/ 0 h 204"/>
                <a:gd name="T6" fmla="*/ 2424 w 2424"/>
                <a:gd name="T7" fmla="*/ 204 h 204"/>
                <a:gd name="T8" fmla="*/ 0 w 2424"/>
                <a:gd name="T9" fmla="*/ 204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24"/>
                <a:gd name="T16" fmla="*/ 0 h 204"/>
                <a:gd name="T17" fmla="*/ 2424 w 2424"/>
                <a:gd name="T18" fmla="*/ 204 h 2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24" h="204">
                  <a:moveTo>
                    <a:pt x="0" y="204"/>
                  </a:moveTo>
                  <a:lnTo>
                    <a:pt x="273" y="0"/>
                  </a:lnTo>
                  <a:lnTo>
                    <a:pt x="2216" y="0"/>
                  </a:lnTo>
                  <a:lnTo>
                    <a:pt x="2424" y="204"/>
                  </a:lnTo>
                  <a:lnTo>
                    <a:pt x="0" y="204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31" name="Freeform 156"/>
            <p:cNvSpPr>
              <a:spLocks/>
            </p:cNvSpPr>
            <p:nvPr/>
          </p:nvSpPr>
          <p:spPr bwMode="auto">
            <a:xfrm>
              <a:off x="4354" y="2940"/>
              <a:ext cx="2588" cy="278"/>
            </a:xfrm>
            <a:custGeom>
              <a:avLst/>
              <a:gdLst>
                <a:gd name="T0" fmla="*/ 0 w 2588"/>
                <a:gd name="T1" fmla="*/ 278 h 278"/>
                <a:gd name="T2" fmla="*/ 350 w 2588"/>
                <a:gd name="T3" fmla="*/ 0 h 278"/>
                <a:gd name="T4" fmla="*/ 2315 w 2588"/>
                <a:gd name="T5" fmla="*/ 0 h 278"/>
                <a:gd name="T6" fmla="*/ 2588 w 2588"/>
                <a:gd name="T7" fmla="*/ 278 h 278"/>
                <a:gd name="T8" fmla="*/ 0 w 2588"/>
                <a:gd name="T9" fmla="*/ 278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8"/>
                <a:gd name="T16" fmla="*/ 0 h 278"/>
                <a:gd name="T17" fmla="*/ 2588 w 2588"/>
                <a:gd name="T18" fmla="*/ 278 h 2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8" h="278">
                  <a:moveTo>
                    <a:pt x="0" y="278"/>
                  </a:moveTo>
                  <a:lnTo>
                    <a:pt x="350" y="0"/>
                  </a:lnTo>
                  <a:lnTo>
                    <a:pt x="2315" y="0"/>
                  </a:lnTo>
                  <a:lnTo>
                    <a:pt x="2588" y="278"/>
                  </a:lnTo>
                  <a:lnTo>
                    <a:pt x="0" y="278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32" name="Line 157"/>
            <p:cNvSpPr>
              <a:spLocks noChangeShapeType="1"/>
            </p:cNvSpPr>
            <p:nvPr/>
          </p:nvSpPr>
          <p:spPr bwMode="auto">
            <a:xfrm flipV="1">
              <a:off x="4661" y="3305"/>
              <a:ext cx="11" cy="454"/>
            </a:xfrm>
            <a:prstGeom prst="line">
              <a:avLst/>
            </a:pr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Line 158"/>
            <p:cNvSpPr>
              <a:spLocks noChangeShapeType="1"/>
            </p:cNvSpPr>
            <p:nvPr/>
          </p:nvSpPr>
          <p:spPr bwMode="auto">
            <a:xfrm flipV="1">
              <a:off x="4692" y="3305"/>
              <a:ext cx="2" cy="454"/>
            </a:xfrm>
            <a:prstGeom prst="line">
              <a:avLst/>
            </a:pr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Rectangle 159"/>
            <p:cNvSpPr>
              <a:spLocks noChangeArrowheads="1"/>
            </p:cNvSpPr>
            <p:nvPr/>
          </p:nvSpPr>
          <p:spPr bwMode="auto">
            <a:xfrm>
              <a:off x="5632" y="3715"/>
              <a:ext cx="141" cy="192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35" name="Rectangle 160"/>
            <p:cNvSpPr>
              <a:spLocks noChangeArrowheads="1"/>
            </p:cNvSpPr>
            <p:nvPr/>
          </p:nvSpPr>
          <p:spPr bwMode="auto">
            <a:xfrm>
              <a:off x="5632" y="3715"/>
              <a:ext cx="143" cy="193"/>
            </a:xfrm>
            <a:prstGeom prst="rect">
              <a:avLst/>
            </a:prstGeom>
            <a:noFill/>
            <a:ln w="7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36" name="Rectangle 161"/>
            <p:cNvSpPr>
              <a:spLocks noChangeArrowheads="1"/>
            </p:cNvSpPr>
            <p:nvPr/>
          </p:nvSpPr>
          <p:spPr bwMode="auto">
            <a:xfrm>
              <a:off x="5643" y="3715"/>
              <a:ext cx="120" cy="102"/>
            </a:xfrm>
            <a:prstGeom prst="rect">
              <a:avLst/>
            </a:pr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37" name="Rectangle 162"/>
            <p:cNvSpPr>
              <a:spLocks noChangeArrowheads="1"/>
            </p:cNvSpPr>
            <p:nvPr/>
          </p:nvSpPr>
          <p:spPr bwMode="auto">
            <a:xfrm>
              <a:off x="5643" y="3715"/>
              <a:ext cx="121" cy="103"/>
            </a:xfrm>
            <a:prstGeom prst="rect">
              <a:avLst/>
            </a:prstGeom>
            <a:noFill/>
            <a:ln w="7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38" name="Rectangle 163"/>
            <p:cNvSpPr>
              <a:spLocks noChangeArrowheads="1"/>
            </p:cNvSpPr>
            <p:nvPr/>
          </p:nvSpPr>
          <p:spPr bwMode="auto">
            <a:xfrm>
              <a:off x="5457" y="3907"/>
              <a:ext cx="469" cy="43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39" name="Rectangle 164"/>
            <p:cNvSpPr>
              <a:spLocks noChangeArrowheads="1"/>
            </p:cNvSpPr>
            <p:nvPr/>
          </p:nvSpPr>
          <p:spPr bwMode="auto">
            <a:xfrm>
              <a:off x="5457" y="3907"/>
              <a:ext cx="470" cy="44"/>
            </a:xfrm>
            <a:prstGeom prst="rect">
              <a:avLst/>
            </a:prstGeom>
            <a:noFill/>
            <a:ln w="7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40" name="Freeform 165"/>
            <p:cNvSpPr>
              <a:spLocks/>
            </p:cNvSpPr>
            <p:nvPr/>
          </p:nvSpPr>
          <p:spPr bwMode="auto">
            <a:xfrm>
              <a:off x="5457" y="3305"/>
              <a:ext cx="469" cy="351"/>
            </a:xfrm>
            <a:custGeom>
              <a:avLst/>
              <a:gdLst>
                <a:gd name="T0" fmla="*/ 469 w 469"/>
                <a:gd name="T1" fmla="*/ 30 h 351"/>
                <a:gd name="T2" fmla="*/ 23 w 469"/>
                <a:gd name="T3" fmla="*/ 351 h 351"/>
                <a:gd name="T4" fmla="*/ 0 w 469"/>
                <a:gd name="T5" fmla="*/ 351 h 351"/>
                <a:gd name="T6" fmla="*/ 0 w 469"/>
                <a:gd name="T7" fmla="*/ 323 h 351"/>
                <a:gd name="T8" fmla="*/ 447 w 469"/>
                <a:gd name="T9" fmla="*/ 0 h 351"/>
                <a:gd name="T10" fmla="*/ 469 w 469"/>
                <a:gd name="T11" fmla="*/ 0 h 351"/>
                <a:gd name="T12" fmla="*/ 469 w 469"/>
                <a:gd name="T13" fmla="*/ 30 h 3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69"/>
                <a:gd name="T22" fmla="*/ 0 h 351"/>
                <a:gd name="T23" fmla="*/ 469 w 469"/>
                <a:gd name="T24" fmla="*/ 351 h 3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69" h="351">
                  <a:moveTo>
                    <a:pt x="469" y="30"/>
                  </a:moveTo>
                  <a:lnTo>
                    <a:pt x="23" y="351"/>
                  </a:lnTo>
                  <a:lnTo>
                    <a:pt x="0" y="351"/>
                  </a:lnTo>
                  <a:lnTo>
                    <a:pt x="0" y="323"/>
                  </a:lnTo>
                  <a:lnTo>
                    <a:pt x="447" y="0"/>
                  </a:lnTo>
                  <a:lnTo>
                    <a:pt x="469" y="0"/>
                  </a:lnTo>
                  <a:lnTo>
                    <a:pt x="469" y="3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41" name="Freeform 166"/>
            <p:cNvSpPr>
              <a:spLocks/>
            </p:cNvSpPr>
            <p:nvPr/>
          </p:nvSpPr>
          <p:spPr bwMode="auto">
            <a:xfrm>
              <a:off x="5457" y="3305"/>
              <a:ext cx="469" cy="351"/>
            </a:xfrm>
            <a:custGeom>
              <a:avLst/>
              <a:gdLst>
                <a:gd name="T0" fmla="*/ 469 w 469"/>
                <a:gd name="T1" fmla="*/ 30 h 351"/>
                <a:gd name="T2" fmla="*/ 23 w 469"/>
                <a:gd name="T3" fmla="*/ 351 h 351"/>
                <a:gd name="T4" fmla="*/ 0 w 469"/>
                <a:gd name="T5" fmla="*/ 351 h 351"/>
                <a:gd name="T6" fmla="*/ 0 w 469"/>
                <a:gd name="T7" fmla="*/ 323 h 351"/>
                <a:gd name="T8" fmla="*/ 447 w 469"/>
                <a:gd name="T9" fmla="*/ 0 h 351"/>
                <a:gd name="T10" fmla="*/ 469 w 469"/>
                <a:gd name="T11" fmla="*/ 0 h 351"/>
                <a:gd name="T12" fmla="*/ 469 w 469"/>
                <a:gd name="T13" fmla="*/ 30 h 3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69"/>
                <a:gd name="T22" fmla="*/ 0 h 351"/>
                <a:gd name="T23" fmla="*/ 469 w 469"/>
                <a:gd name="T24" fmla="*/ 351 h 3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69" h="351">
                  <a:moveTo>
                    <a:pt x="469" y="30"/>
                  </a:moveTo>
                  <a:lnTo>
                    <a:pt x="23" y="351"/>
                  </a:lnTo>
                  <a:lnTo>
                    <a:pt x="0" y="351"/>
                  </a:lnTo>
                  <a:lnTo>
                    <a:pt x="0" y="323"/>
                  </a:lnTo>
                  <a:lnTo>
                    <a:pt x="447" y="0"/>
                  </a:lnTo>
                  <a:lnTo>
                    <a:pt x="469" y="0"/>
                  </a:lnTo>
                  <a:lnTo>
                    <a:pt x="469" y="3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42" name="Rectangle 167"/>
            <p:cNvSpPr>
              <a:spLocks noChangeArrowheads="1"/>
            </p:cNvSpPr>
            <p:nvPr/>
          </p:nvSpPr>
          <p:spPr bwMode="auto">
            <a:xfrm>
              <a:off x="5315" y="4533"/>
              <a:ext cx="2545" cy="599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43" name="Rectangle 168"/>
            <p:cNvSpPr>
              <a:spLocks noChangeArrowheads="1"/>
            </p:cNvSpPr>
            <p:nvPr/>
          </p:nvSpPr>
          <p:spPr bwMode="auto">
            <a:xfrm>
              <a:off x="5315" y="4533"/>
              <a:ext cx="2534" cy="601"/>
            </a:xfrm>
            <a:prstGeom prst="rect">
              <a:avLst/>
            </a:prstGeom>
            <a:noFill/>
            <a:ln w="7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44" name="Freeform 169"/>
            <p:cNvSpPr>
              <a:spLocks/>
            </p:cNvSpPr>
            <p:nvPr/>
          </p:nvSpPr>
          <p:spPr bwMode="auto">
            <a:xfrm>
              <a:off x="4661" y="3320"/>
              <a:ext cx="109" cy="44"/>
            </a:xfrm>
            <a:custGeom>
              <a:avLst/>
              <a:gdLst>
                <a:gd name="T0" fmla="*/ 11 w 109"/>
                <a:gd name="T1" fmla="*/ 0 h 44"/>
                <a:gd name="T2" fmla="*/ 0 w 109"/>
                <a:gd name="T3" fmla="*/ 44 h 44"/>
                <a:gd name="T4" fmla="*/ 109 w 109"/>
                <a:gd name="T5" fmla="*/ 44 h 44"/>
                <a:gd name="T6" fmla="*/ 98 w 109"/>
                <a:gd name="T7" fmla="*/ 0 h 44"/>
                <a:gd name="T8" fmla="*/ 11 w 109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9"/>
                <a:gd name="T16" fmla="*/ 0 h 44"/>
                <a:gd name="T17" fmla="*/ 109 w 109"/>
                <a:gd name="T18" fmla="*/ 44 h 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9" h="44">
                  <a:moveTo>
                    <a:pt x="11" y="0"/>
                  </a:moveTo>
                  <a:lnTo>
                    <a:pt x="0" y="44"/>
                  </a:lnTo>
                  <a:lnTo>
                    <a:pt x="109" y="44"/>
                  </a:lnTo>
                  <a:lnTo>
                    <a:pt x="98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45" name="Freeform 170"/>
            <p:cNvSpPr>
              <a:spLocks/>
            </p:cNvSpPr>
            <p:nvPr/>
          </p:nvSpPr>
          <p:spPr bwMode="auto">
            <a:xfrm>
              <a:off x="4661" y="3320"/>
              <a:ext cx="109" cy="44"/>
            </a:xfrm>
            <a:custGeom>
              <a:avLst/>
              <a:gdLst>
                <a:gd name="T0" fmla="*/ 11 w 109"/>
                <a:gd name="T1" fmla="*/ 0 h 44"/>
                <a:gd name="T2" fmla="*/ 0 w 109"/>
                <a:gd name="T3" fmla="*/ 44 h 44"/>
                <a:gd name="T4" fmla="*/ 109 w 109"/>
                <a:gd name="T5" fmla="*/ 44 h 44"/>
                <a:gd name="T6" fmla="*/ 98 w 109"/>
                <a:gd name="T7" fmla="*/ 0 h 44"/>
                <a:gd name="T8" fmla="*/ 11 w 109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9"/>
                <a:gd name="T16" fmla="*/ 0 h 44"/>
                <a:gd name="T17" fmla="*/ 109 w 109"/>
                <a:gd name="T18" fmla="*/ 44 h 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9" h="44">
                  <a:moveTo>
                    <a:pt x="11" y="0"/>
                  </a:moveTo>
                  <a:lnTo>
                    <a:pt x="0" y="44"/>
                  </a:lnTo>
                  <a:lnTo>
                    <a:pt x="109" y="44"/>
                  </a:lnTo>
                  <a:lnTo>
                    <a:pt x="98" y="0"/>
                  </a:lnTo>
                  <a:lnTo>
                    <a:pt x="11" y="0"/>
                  </a:lnTo>
                </a:path>
              </a:pathLst>
            </a:cu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7946" name="Group 171"/>
            <p:cNvGrpSpPr>
              <a:grpSpLocks/>
            </p:cNvGrpSpPr>
            <p:nvPr/>
          </p:nvGrpSpPr>
          <p:grpSpPr bwMode="auto">
            <a:xfrm>
              <a:off x="6104" y="4154"/>
              <a:ext cx="259" cy="381"/>
              <a:chOff x="6468" y="7442"/>
              <a:chExt cx="259" cy="381"/>
            </a:xfrm>
          </p:grpSpPr>
          <p:sp>
            <p:nvSpPr>
              <p:cNvPr id="38187" name="Freeform 172"/>
              <p:cNvSpPr>
                <a:spLocks/>
              </p:cNvSpPr>
              <p:nvPr/>
            </p:nvSpPr>
            <p:spPr bwMode="auto">
              <a:xfrm>
                <a:off x="6562" y="7695"/>
                <a:ext cx="58" cy="64"/>
              </a:xfrm>
              <a:custGeom>
                <a:avLst/>
                <a:gdLst>
                  <a:gd name="T0" fmla="*/ 35 w 58"/>
                  <a:gd name="T1" fmla="*/ 0 h 64"/>
                  <a:gd name="T2" fmla="*/ 23 w 58"/>
                  <a:gd name="T3" fmla="*/ 0 h 64"/>
                  <a:gd name="T4" fmla="*/ 11 w 58"/>
                  <a:gd name="T5" fmla="*/ 15 h 64"/>
                  <a:gd name="T6" fmla="*/ 11 w 58"/>
                  <a:gd name="T7" fmla="*/ 31 h 64"/>
                  <a:gd name="T8" fmla="*/ 0 w 58"/>
                  <a:gd name="T9" fmla="*/ 31 h 64"/>
                  <a:gd name="T10" fmla="*/ 11 w 58"/>
                  <a:gd name="T11" fmla="*/ 47 h 64"/>
                  <a:gd name="T12" fmla="*/ 11 w 58"/>
                  <a:gd name="T13" fmla="*/ 64 h 64"/>
                  <a:gd name="T14" fmla="*/ 23 w 58"/>
                  <a:gd name="T15" fmla="*/ 64 h 64"/>
                  <a:gd name="T16" fmla="*/ 35 w 58"/>
                  <a:gd name="T17" fmla="*/ 64 h 64"/>
                  <a:gd name="T18" fmla="*/ 47 w 58"/>
                  <a:gd name="T19" fmla="*/ 64 h 64"/>
                  <a:gd name="T20" fmla="*/ 58 w 58"/>
                  <a:gd name="T21" fmla="*/ 64 h 64"/>
                  <a:gd name="T22" fmla="*/ 58 w 58"/>
                  <a:gd name="T23" fmla="*/ 47 h 64"/>
                  <a:gd name="T24" fmla="*/ 58 w 58"/>
                  <a:gd name="T25" fmla="*/ 31 h 64"/>
                  <a:gd name="T26" fmla="*/ 58 w 58"/>
                  <a:gd name="T27" fmla="*/ 15 h 64"/>
                  <a:gd name="T28" fmla="*/ 47 w 58"/>
                  <a:gd name="T29" fmla="*/ 15 h 64"/>
                  <a:gd name="T30" fmla="*/ 47 w 58"/>
                  <a:gd name="T31" fmla="*/ 0 h 64"/>
                  <a:gd name="T32" fmla="*/ 35 w 58"/>
                  <a:gd name="T33" fmla="*/ 0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35" y="0"/>
                    </a:moveTo>
                    <a:lnTo>
                      <a:pt x="23" y="0"/>
                    </a:lnTo>
                    <a:lnTo>
                      <a:pt x="11" y="15"/>
                    </a:lnTo>
                    <a:lnTo>
                      <a:pt x="11" y="31"/>
                    </a:lnTo>
                    <a:lnTo>
                      <a:pt x="0" y="31"/>
                    </a:lnTo>
                    <a:lnTo>
                      <a:pt x="11" y="47"/>
                    </a:lnTo>
                    <a:lnTo>
                      <a:pt x="11" y="64"/>
                    </a:lnTo>
                    <a:lnTo>
                      <a:pt x="23" y="64"/>
                    </a:lnTo>
                    <a:lnTo>
                      <a:pt x="35" y="64"/>
                    </a:lnTo>
                    <a:lnTo>
                      <a:pt x="47" y="64"/>
                    </a:lnTo>
                    <a:lnTo>
                      <a:pt x="58" y="64"/>
                    </a:lnTo>
                    <a:lnTo>
                      <a:pt x="58" y="47"/>
                    </a:lnTo>
                    <a:lnTo>
                      <a:pt x="58" y="31"/>
                    </a:lnTo>
                    <a:lnTo>
                      <a:pt x="58" y="15"/>
                    </a:lnTo>
                    <a:lnTo>
                      <a:pt x="47" y="15"/>
                    </a:lnTo>
                    <a:lnTo>
                      <a:pt x="47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188" name="Group 173"/>
              <p:cNvGrpSpPr>
                <a:grpSpLocks/>
              </p:cNvGrpSpPr>
              <p:nvPr/>
            </p:nvGrpSpPr>
            <p:grpSpPr bwMode="auto">
              <a:xfrm>
                <a:off x="6562" y="7695"/>
                <a:ext cx="58" cy="64"/>
                <a:chOff x="6562" y="7695"/>
                <a:chExt cx="58" cy="64"/>
              </a:xfrm>
            </p:grpSpPr>
            <p:sp>
              <p:nvSpPr>
                <p:cNvPr id="38251" name="Freeform 174"/>
                <p:cNvSpPr>
                  <a:spLocks/>
                </p:cNvSpPr>
                <p:nvPr/>
              </p:nvSpPr>
              <p:spPr bwMode="auto">
                <a:xfrm>
                  <a:off x="6562" y="7695"/>
                  <a:ext cx="58" cy="64"/>
                </a:xfrm>
                <a:custGeom>
                  <a:avLst/>
                  <a:gdLst>
                    <a:gd name="T0" fmla="*/ 35 w 58"/>
                    <a:gd name="T1" fmla="*/ 0 h 64"/>
                    <a:gd name="T2" fmla="*/ 35 w 58"/>
                    <a:gd name="T3" fmla="*/ 0 h 64"/>
                    <a:gd name="T4" fmla="*/ 23 w 58"/>
                    <a:gd name="T5" fmla="*/ 0 h 64"/>
                    <a:gd name="T6" fmla="*/ 11 w 58"/>
                    <a:gd name="T7" fmla="*/ 15 h 64"/>
                    <a:gd name="T8" fmla="*/ 11 w 58"/>
                    <a:gd name="T9" fmla="*/ 31 h 64"/>
                    <a:gd name="T10" fmla="*/ 0 w 58"/>
                    <a:gd name="T11" fmla="*/ 31 h 64"/>
                    <a:gd name="T12" fmla="*/ 11 w 58"/>
                    <a:gd name="T13" fmla="*/ 47 h 64"/>
                    <a:gd name="T14" fmla="*/ 11 w 58"/>
                    <a:gd name="T15" fmla="*/ 64 h 64"/>
                    <a:gd name="T16" fmla="*/ 23 w 58"/>
                    <a:gd name="T17" fmla="*/ 64 h 64"/>
                    <a:gd name="T18" fmla="*/ 35 w 58"/>
                    <a:gd name="T19" fmla="*/ 64 h 64"/>
                    <a:gd name="T20" fmla="*/ 47 w 58"/>
                    <a:gd name="T21" fmla="*/ 64 h 64"/>
                    <a:gd name="T22" fmla="*/ 58 w 58"/>
                    <a:gd name="T23" fmla="*/ 64 h 64"/>
                    <a:gd name="T24" fmla="*/ 58 w 58"/>
                    <a:gd name="T25" fmla="*/ 47 h 64"/>
                    <a:gd name="T26" fmla="*/ 58 w 58"/>
                    <a:gd name="T27" fmla="*/ 31 h 64"/>
                    <a:gd name="T28" fmla="*/ 58 w 58"/>
                    <a:gd name="T29" fmla="*/ 15 h 64"/>
                    <a:gd name="T30" fmla="*/ 47 w 58"/>
                    <a:gd name="T31" fmla="*/ 15 h 64"/>
                    <a:gd name="T32" fmla="*/ 47 w 58"/>
                    <a:gd name="T33" fmla="*/ 0 h 64"/>
                    <a:gd name="T34" fmla="*/ 35 w 58"/>
                    <a:gd name="T35" fmla="*/ 0 h 6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58"/>
                    <a:gd name="T55" fmla="*/ 0 h 64"/>
                    <a:gd name="T56" fmla="*/ 58 w 58"/>
                    <a:gd name="T57" fmla="*/ 64 h 64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58" h="64">
                      <a:moveTo>
                        <a:pt x="35" y="0"/>
                      </a:moveTo>
                      <a:lnTo>
                        <a:pt x="35" y="0"/>
                      </a:lnTo>
                      <a:lnTo>
                        <a:pt x="23" y="0"/>
                      </a:lnTo>
                      <a:lnTo>
                        <a:pt x="11" y="15"/>
                      </a:lnTo>
                      <a:lnTo>
                        <a:pt x="11" y="31"/>
                      </a:lnTo>
                      <a:lnTo>
                        <a:pt x="0" y="31"/>
                      </a:lnTo>
                      <a:lnTo>
                        <a:pt x="11" y="47"/>
                      </a:lnTo>
                      <a:lnTo>
                        <a:pt x="11" y="64"/>
                      </a:lnTo>
                      <a:lnTo>
                        <a:pt x="23" y="64"/>
                      </a:lnTo>
                      <a:lnTo>
                        <a:pt x="35" y="64"/>
                      </a:lnTo>
                      <a:lnTo>
                        <a:pt x="47" y="64"/>
                      </a:lnTo>
                      <a:lnTo>
                        <a:pt x="58" y="64"/>
                      </a:lnTo>
                      <a:lnTo>
                        <a:pt x="58" y="47"/>
                      </a:lnTo>
                      <a:lnTo>
                        <a:pt x="58" y="31"/>
                      </a:lnTo>
                      <a:lnTo>
                        <a:pt x="58" y="15"/>
                      </a:lnTo>
                      <a:lnTo>
                        <a:pt x="47" y="15"/>
                      </a:lnTo>
                      <a:lnTo>
                        <a:pt x="47" y="0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52" name="Freeform 175"/>
                <p:cNvSpPr>
                  <a:spLocks/>
                </p:cNvSpPr>
                <p:nvPr/>
              </p:nvSpPr>
              <p:spPr bwMode="auto">
                <a:xfrm>
                  <a:off x="6562" y="7695"/>
                  <a:ext cx="58" cy="64"/>
                </a:xfrm>
                <a:custGeom>
                  <a:avLst/>
                  <a:gdLst>
                    <a:gd name="T0" fmla="*/ 35 w 58"/>
                    <a:gd name="T1" fmla="*/ 0 h 64"/>
                    <a:gd name="T2" fmla="*/ 35 w 58"/>
                    <a:gd name="T3" fmla="*/ 0 h 64"/>
                    <a:gd name="T4" fmla="*/ 23 w 58"/>
                    <a:gd name="T5" fmla="*/ 0 h 64"/>
                    <a:gd name="T6" fmla="*/ 11 w 58"/>
                    <a:gd name="T7" fmla="*/ 15 h 64"/>
                    <a:gd name="T8" fmla="*/ 11 w 58"/>
                    <a:gd name="T9" fmla="*/ 31 h 64"/>
                    <a:gd name="T10" fmla="*/ 0 w 58"/>
                    <a:gd name="T11" fmla="*/ 31 h 64"/>
                    <a:gd name="T12" fmla="*/ 11 w 58"/>
                    <a:gd name="T13" fmla="*/ 47 h 64"/>
                    <a:gd name="T14" fmla="*/ 11 w 58"/>
                    <a:gd name="T15" fmla="*/ 64 h 64"/>
                    <a:gd name="T16" fmla="*/ 23 w 58"/>
                    <a:gd name="T17" fmla="*/ 64 h 64"/>
                    <a:gd name="T18" fmla="*/ 35 w 58"/>
                    <a:gd name="T19" fmla="*/ 64 h 64"/>
                    <a:gd name="T20" fmla="*/ 47 w 58"/>
                    <a:gd name="T21" fmla="*/ 64 h 64"/>
                    <a:gd name="T22" fmla="*/ 58 w 58"/>
                    <a:gd name="T23" fmla="*/ 64 h 64"/>
                    <a:gd name="T24" fmla="*/ 58 w 58"/>
                    <a:gd name="T25" fmla="*/ 47 h 64"/>
                    <a:gd name="T26" fmla="*/ 58 w 58"/>
                    <a:gd name="T27" fmla="*/ 31 h 64"/>
                    <a:gd name="T28" fmla="*/ 58 w 58"/>
                    <a:gd name="T29" fmla="*/ 15 h 64"/>
                    <a:gd name="T30" fmla="*/ 47 w 58"/>
                    <a:gd name="T31" fmla="*/ 15 h 64"/>
                    <a:gd name="T32" fmla="*/ 47 w 58"/>
                    <a:gd name="T33" fmla="*/ 0 h 64"/>
                    <a:gd name="T34" fmla="*/ 35 w 58"/>
                    <a:gd name="T35" fmla="*/ 0 h 6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58"/>
                    <a:gd name="T55" fmla="*/ 0 h 64"/>
                    <a:gd name="T56" fmla="*/ 58 w 58"/>
                    <a:gd name="T57" fmla="*/ 64 h 64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58" h="64">
                      <a:moveTo>
                        <a:pt x="35" y="0"/>
                      </a:moveTo>
                      <a:lnTo>
                        <a:pt x="35" y="0"/>
                      </a:lnTo>
                      <a:lnTo>
                        <a:pt x="23" y="0"/>
                      </a:lnTo>
                      <a:lnTo>
                        <a:pt x="11" y="15"/>
                      </a:lnTo>
                      <a:lnTo>
                        <a:pt x="11" y="31"/>
                      </a:lnTo>
                      <a:lnTo>
                        <a:pt x="0" y="31"/>
                      </a:lnTo>
                      <a:lnTo>
                        <a:pt x="11" y="47"/>
                      </a:lnTo>
                      <a:lnTo>
                        <a:pt x="11" y="64"/>
                      </a:lnTo>
                      <a:lnTo>
                        <a:pt x="23" y="64"/>
                      </a:lnTo>
                      <a:lnTo>
                        <a:pt x="35" y="64"/>
                      </a:lnTo>
                      <a:lnTo>
                        <a:pt x="47" y="64"/>
                      </a:lnTo>
                      <a:lnTo>
                        <a:pt x="58" y="64"/>
                      </a:lnTo>
                      <a:lnTo>
                        <a:pt x="58" y="47"/>
                      </a:lnTo>
                      <a:lnTo>
                        <a:pt x="58" y="31"/>
                      </a:lnTo>
                      <a:lnTo>
                        <a:pt x="58" y="15"/>
                      </a:lnTo>
                      <a:lnTo>
                        <a:pt x="47" y="15"/>
                      </a:lnTo>
                      <a:lnTo>
                        <a:pt x="47" y="0"/>
                      </a:lnTo>
                      <a:lnTo>
                        <a:pt x="35" y="0"/>
                      </a:lnTo>
                    </a:path>
                  </a:pathLst>
                </a:custGeom>
                <a:noFill/>
                <a:ln w="7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189" name="Rectangle 176"/>
              <p:cNvSpPr>
                <a:spLocks noChangeArrowheads="1"/>
              </p:cNvSpPr>
              <p:nvPr/>
            </p:nvSpPr>
            <p:spPr bwMode="auto">
              <a:xfrm>
                <a:off x="6468" y="7442"/>
                <a:ext cx="258" cy="379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90" name="Rectangle 177"/>
              <p:cNvSpPr>
                <a:spLocks noChangeArrowheads="1"/>
              </p:cNvSpPr>
              <p:nvPr/>
            </p:nvSpPr>
            <p:spPr bwMode="auto">
              <a:xfrm>
                <a:off x="6468" y="7442"/>
                <a:ext cx="259" cy="381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91" name="Rectangle 178"/>
              <p:cNvSpPr>
                <a:spLocks noChangeArrowheads="1"/>
              </p:cNvSpPr>
              <p:nvPr/>
            </p:nvSpPr>
            <p:spPr bwMode="auto">
              <a:xfrm>
                <a:off x="6481" y="7459"/>
                <a:ext cx="116" cy="331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92" name="Rectangle 179"/>
              <p:cNvSpPr>
                <a:spLocks noChangeArrowheads="1"/>
              </p:cNvSpPr>
              <p:nvPr/>
            </p:nvSpPr>
            <p:spPr bwMode="auto">
              <a:xfrm>
                <a:off x="6481" y="7459"/>
                <a:ext cx="117" cy="332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93" name="Rectangle 180"/>
              <p:cNvSpPr>
                <a:spLocks noChangeArrowheads="1"/>
              </p:cNvSpPr>
              <p:nvPr/>
            </p:nvSpPr>
            <p:spPr bwMode="auto">
              <a:xfrm>
                <a:off x="6597" y="7459"/>
                <a:ext cx="117" cy="331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94" name="Rectangle 181"/>
              <p:cNvSpPr>
                <a:spLocks noChangeArrowheads="1"/>
              </p:cNvSpPr>
              <p:nvPr/>
            </p:nvSpPr>
            <p:spPr bwMode="auto">
              <a:xfrm>
                <a:off x="6597" y="7459"/>
                <a:ext cx="119" cy="332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95" name="Rectangle 182"/>
              <p:cNvSpPr>
                <a:spLocks noChangeArrowheads="1"/>
              </p:cNvSpPr>
              <p:nvPr/>
            </p:nvSpPr>
            <p:spPr bwMode="auto">
              <a:xfrm>
                <a:off x="6573" y="7459"/>
                <a:ext cx="12" cy="347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96" name="Rectangle 183"/>
              <p:cNvSpPr>
                <a:spLocks noChangeArrowheads="1"/>
              </p:cNvSpPr>
              <p:nvPr/>
            </p:nvSpPr>
            <p:spPr bwMode="auto">
              <a:xfrm>
                <a:off x="6573" y="7459"/>
                <a:ext cx="13" cy="348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97" name="Rectangle 184"/>
              <p:cNvSpPr>
                <a:spLocks noChangeArrowheads="1"/>
              </p:cNvSpPr>
              <p:nvPr/>
            </p:nvSpPr>
            <p:spPr bwMode="auto">
              <a:xfrm>
                <a:off x="6573" y="7442"/>
                <a:ext cx="12" cy="17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98" name="Rectangle 185"/>
              <p:cNvSpPr>
                <a:spLocks noChangeArrowheads="1"/>
              </p:cNvSpPr>
              <p:nvPr/>
            </p:nvSpPr>
            <p:spPr bwMode="auto">
              <a:xfrm>
                <a:off x="6573" y="7442"/>
                <a:ext cx="13" cy="18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99" name="Rectangle 186"/>
              <p:cNvSpPr>
                <a:spLocks noChangeArrowheads="1"/>
              </p:cNvSpPr>
              <p:nvPr/>
            </p:nvSpPr>
            <p:spPr bwMode="auto">
              <a:xfrm>
                <a:off x="6573" y="7806"/>
                <a:ext cx="12" cy="1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00" name="Rectangle 187"/>
              <p:cNvSpPr>
                <a:spLocks noChangeArrowheads="1"/>
              </p:cNvSpPr>
              <p:nvPr/>
            </p:nvSpPr>
            <p:spPr bwMode="auto">
              <a:xfrm>
                <a:off x="6573" y="7806"/>
                <a:ext cx="13" cy="2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01" name="Rectangle 188"/>
              <p:cNvSpPr>
                <a:spLocks noChangeArrowheads="1"/>
              </p:cNvSpPr>
              <p:nvPr/>
            </p:nvSpPr>
            <p:spPr bwMode="auto">
              <a:xfrm>
                <a:off x="6550" y="7632"/>
                <a:ext cx="35" cy="16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02" name="Rectangle 189"/>
              <p:cNvSpPr>
                <a:spLocks noChangeArrowheads="1"/>
              </p:cNvSpPr>
              <p:nvPr/>
            </p:nvSpPr>
            <p:spPr bwMode="auto">
              <a:xfrm>
                <a:off x="6550" y="7632"/>
                <a:ext cx="36" cy="17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03" name="Rectangle 190"/>
              <p:cNvSpPr>
                <a:spLocks noChangeArrowheads="1"/>
              </p:cNvSpPr>
              <p:nvPr/>
            </p:nvSpPr>
            <p:spPr bwMode="auto">
              <a:xfrm>
                <a:off x="6609" y="7459"/>
                <a:ext cx="11" cy="347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04" name="Rectangle 191"/>
              <p:cNvSpPr>
                <a:spLocks noChangeArrowheads="1"/>
              </p:cNvSpPr>
              <p:nvPr/>
            </p:nvSpPr>
            <p:spPr bwMode="auto">
              <a:xfrm>
                <a:off x="6609" y="7459"/>
                <a:ext cx="13" cy="348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05" name="Rectangle 192"/>
              <p:cNvSpPr>
                <a:spLocks noChangeArrowheads="1"/>
              </p:cNvSpPr>
              <p:nvPr/>
            </p:nvSpPr>
            <p:spPr bwMode="auto">
              <a:xfrm>
                <a:off x="6609" y="7442"/>
                <a:ext cx="23" cy="17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06" name="Rectangle 193"/>
              <p:cNvSpPr>
                <a:spLocks noChangeArrowheads="1"/>
              </p:cNvSpPr>
              <p:nvPr/>
            </p:nvSpPr>
            <p:spPr bwMode="auto">
              <a:xfrm>
                <a:off x="6609" y="7442"/>
                <a:ext cx="24" cy="18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07" name="Rectangle 194"/>
              <p:cNvSpPr>
                <a:spLocks noChangeArrowheads="1"/>
              </p:cNvSpPr>
              <p:nvPr/>
            </p:nvSpPr>
            <p:spPr bwMode="auto">
              <a:xfrm>
                <a:off x="6609" y="7806"/>
                <a:ext cx="23" cy="1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08" name="Rectangle 195"/>
              <p:cNvSpPr>
                <a:spLocks noChangeArrowheads="1"/>
              </p:cNvSpPr>
              <p:nvPr/>
            </p:nvSpPr>
            <p:spPr bwMode="auto">
              <a:xfrm>
                <a:off x="6609" y="7806"/>
                <a:ext cx="24" cy="2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09" name="Rectangle 196"/>
              <p:cNvSpPr>
                <a:spLocks noChangeArrowheads="1"/>
              </p:cNvSpPr>
              <p:nvPr/>
            </p:nvSpPr>
            <p:spPr bwMode="auto">
              <a:xfrm>
                <a:off x="6609" y="7632"/>
                <a:ext cx="35" cy="16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10" name="Rectangle 197"/>
              <p:cNvSpPr>
                <a:spLocks noChangeArrowheads="1"/>
              </p:cNvSpPr>
              <p:nvPr/>
            </p:nvSpPr>
            <p:spPr bwMode="auto">
              <a:xfrm>
                <a:off x="6609" y="7632"/>
                <a:ext cx="36" cy="17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11" name="Freeform 198"/>
              <p:cNvSpPr>
                <a:spLocks/>
              </p:cNvSpPr>
              <p:nvPr/>
            </p:nvSpPr>
            <p:spPr bwMode="auto">
              <a:xfrm>
                <a:off x="6468" y="7474"/>
                <a:ext cx="58" cy="32"/>
              </a:xfrm>
              <a:custGeom>
                <a:avLst/>
                <a:gdLst>
                  <a:gd name="T0" fmla="*/ 0 w 58"/>
                  <a:gd name="T1" fmla="*/ 0 h 32"/>
                  <a:gd name="T2" fmla="*/ 58 w 58"/>
                  <a:gd name="T3" fmla="*/ 16 h 32"/>
                  <a:gd name="T4" fmla="*/ 0 w 58"/>
                  <a:gd name="T5" fmla="*/ 32 h 32"/>
                  <a:gd name="T6" fmla="*/ 0 w 58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8"/>
                  <a:gd name="T13" fmla="*/ 0 h 32"/>
                  <a:gd name="T14" fmla="*/ 58 w 58"/>
                  <a:gd name="T15" fmla="*/ 32 h 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8" h="32">
                    <a:moveTo>
                      <a:pt x="0" y="0"/>
                    </a:moveTo>
                    <a:lnTo>
                      <a:pt x="58" y="16"/>
                    </a:lnTo>
                    <a:lnTo>
                      <a:pt x="0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12" name="Group 199"/>
              <p:cNvGrpSpPr>
                <a:grpSpLocks/>
              </p:cNvGrpSpPr>
              <p:nvPr/>
            </p:nvGrpSpPr>
            <p:grpSpPr bwMode="auto">
              <a:xfrm>
                <a:off x="6468" y="7474"/>
                <a:ext cx="58" cy="32"/>
                <a:chOff x="6468" y="7474"/>
                <a:chExt cx="58" cy="32"/>
              </a:xfrm>
            </p:grpSpPr>
            <p:sp>
              <p:nvSpPr>
                <p:cNvPr id="38249" name="Freeform 200"/>
                <p:cNvSpPr>
                  <a:spLocks/>
                </p:cNvSpPr>
                <p:nvPr/>
              </p:nvSpPr>
              <p:spPr bwMode="auto">
                <a:xfrm>
                  <a:off x="6468" y="7474"/>
                  <a:ext cx="58" cy="32"/>
                </a:xfrm>
                <a:custGeom>
                  <a:avLst/>
                  <a:gdLst>
                    <a:gd name="T0" fmla="*/ 0 w 58"/>
                    <a:gd name="T1" fmla="*/ 0 h 32"/>
                    <a:gd name="T2" fmla="*/ 58 w 58"/>
                    <a:gd name="T3" fmla="*/ 16 h 32"/>
                    <a:gd name="T4" fmla="*/ 0 w 58"/>
                    <a:gd name="T5" fmla="*/ 32 h 32"/>
                    <a:gd name="T6" fmla="*/ 0 w 58"/>
                    <a:gd name="T7" fmla="*/ 0 h 3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58"/>
                    <a:gd name="T13" fmla="*/ 0 h 32"/>
                    <a:gd name="T14" fmla="*/ 58 w 58"/>
                    <a:gd name="T15" fmla="*/ 32 h 3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58" h="32">
                      <a:moveTo>
                        <a:pt x="0" y="0"/>
                      </a:moveTo>
                      <a:lnTo>
                        <a:pt x="58" y="16"/>
                      </a:lnTo>
                      <a:lnTo>
                        <a:pt x="0" y="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50" name="Freeform 201"/>
                <p:cNvSpPr>
                  <a:spLocks/>
                </p:cNvSpPr>
                <p:nvPr/>
              </p:nvSpPr>
              <p:spPr bwMode="auto">
                <a:xfrm>
                  <a:off x="6468" y="7474"/>
                  <a:ext cx="58" cy="32"/>
                </a:xfrm>
                <a:custGeom>
                  <a:avLst/>
                  <a:gdLst>
                    <a:gd name="T0" fmla="*/ 0 w 58"/>
                    <a:gd name="T1" fmla="*/ 0 h 32"/>
                    <a:gd name="T2" fmla="*/ 58 w 58"/>
                    <a:gd name="T3" fmla="*/ 16 h 32"/>
                    <a:gd name="T4" fmla="*/ 0 w 58"/>
                    <a:gd name="T5" fmla="*/ 32 h 32"/>
                    <a:gd name="T6" fmla="*/ 0 w 58"/>
                    <a:gd name="T7" fmla="*/ 0 h 3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58"/>
                    <a:gd name="T13" fmla="*/ 0 h 32"/>
                    <a:gd name="T14" fmla="*/ 58 w 58"/>
                    <a:gd name="T15" fmla="*/ 32 h 3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58" h="32">
                      <a:moveTo>
                        <a:pt x="0" y="0"/>
                      </a:moveTo>
                      <a:lnTo>
                        <a:pt x="58" y="16"/>
                      </a:lnTo>
                      <a:lnTo>
                        <a:pt x="0" y="3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7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13" name="Rectangle 202"/>
              <p:cNvSpPr>
                <a:spLocks noChangeArrowheads="1"/>
              </p:cNvSpPr>
              <p:nvPr/>
            </p:nvSpPr>
            <p:spPr bwMode="auto">
              <a:xfrm>
                <a:off x="6468" y="7474"/>
                <a:ext cx="13" cy="32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14" name="Rectangle 203"/>
              <p:cNvSpPr>
                <a:spLocks noChangeArrowheads="1"/>
              </p:cNvSpPr>
              <p:nvPr/>
            </p:nvSpPr>
            <p:spPr bwMode="auto">
              <a:xfrm>
                <a:off x="6468" y="7474"/>
                <a:ext cx="14" cy="33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15" name="Rectangle 204"/>
              <p:cNvSpPr>
                <a:spLocks noChangeArrowheads="1"/>
              </p:cNvSpPr>
              <p:nvPr/>
            </p:nvSpPr>
            <p:spPr bwMode="auto">
              <a:xfrm>
                <a:off x="6468" y="7569"/>
                <a:ext cx="58" cy="16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16" name="Rectangle 205"/>
              <p:cNvSpPr>
                <a:spLocks noChangeArrowheads="1"/>
              </p:cNvSpPr>
              <p:nvPr/>
            </p:nvSpPr>
            <p:spPr bwMode="auto">
              <a:xfrm>
                <a:off x="6468" y="7569"/>
                <a:ext cx="60" cy="17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17" name="Rectangle 206"/>
              <p:cNvSpPr>
                <a:spLocks noChangeArrowheads="1"/>
              </p:cNvSpPr>
              <p:nvPr/>
            </p:nvSpPr>
            <p:spPr bwMode="auto">
              <a:xfrm>
                <a:off x="6468" y="7569"/>
                <a:ext cx="13" cy="32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18" name="Rectangle 207"/>
              <p:cNvSpPr>
                <a:spLocks noChangeArrowheads="1"/>
              </p:cNvSpPr>
              <p:nvPr/>
            </p:nvSpPr>
            <p:spPr bwMode="auto">
              <a:xfrm>
                <a:off x="6468" y="7569"/>
                <a:ext cx="14" cy="33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19" name="Freeform 208"/>
              <p:cNvSpPr>
                <a:spLocks/>
              </p:cNvSpPr>
              <p:nvPr/>
            </p:nvSpPr>
            <p:spPr bwMode="auto">
              <a:xfrm>
                <a:off x="6468" y="7663"/>
                <a:ext cx="58" cy="32"/>
              </a:xfrm>
              <a:custGeom>
                <a:avLst/>
                <a:gdLst>
                  <a:gd name="T0" fmla="*/ 0 w 58"/>
                  <a:gd name="T1" fmla="*/ 0 h 32"/>
                  <a:gd name="T2" fmla="*/ 58 w 58"/>
                  <a:gd name="T3" fmla="*/ 16 h 32"/>
                  <a:gd name="T4" fmla="*/ 0 w 58"/>
                  <a:gd name="T5" fmla="*/ 32 h 32"/>
                  <a:gd name="T6" fmla="*/ 0 w 58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8"/>
                  <a:gd name="T13" fmla="*/ 0 h 32"/>
                  <a:gd name="T14" fmla="*/ 58 w 58"/>
                  <a:gd name="T15" fmla="*/ 32 h 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8" h="32">
                    <a:moveTo>
                      <a:pt x="0" y="0"/>
                    </a:moveTo>
                    <a:lnTo>
                      <a:pt x="58" y="16"/>
                    </a:lnTo>
                    <a:lnTo>
                      <a:pt x="0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20" name="Group 209"/>
              <p:cNvGrpSpPr>
                <a:grpSpLocks/>
              </p:cNvGrpSpPr>
              <p:nvPr/>
            </p:nvGrpSpPr>
            <p:grpSpPr bwMode="auto">
              <a:xfrm>
                <a:off x="6468" y="7663"/>
                <a:ext cx="58" cy="32"/>
                <a:chOff x="6468" y="7663"/>
                <a:chExt cx="58" cy="32"/>
              </a:xfrm>
            </p:grpSpPr>
            <p:sp>
              <p:nvSpPr>
                <p:cNvPr id="38247" name="Freeform 210"/>
                <p:cNvSpPr>
                  <a:spLocks/>
                </p:cNvSpPr>
                <p:nvPr/>
              </p:nvSpPr>
              <p:spPr bwMode="auto">
                <a:xfrm>
                  <a:off x="6468" y="7663"/>
                  <a:ext cx="58" cy="32"/>
                </a:xfrm>
                <a:custGeom>
                  <a:avLst/>
                  <a:gdLst>
                    <a:gd name="T0" fmla="*/ 0 w 58"/>
                    <a:gd name="T1" fmla="*/ 0 h 32"/>
                    <a:gd name="T2" fmla="*/ 58 w 58"/>
                    <a:gd name="T3" fmla="*/ 16 h 32"/>
                    <a:gd name="T4" fmla="*/ 0 w 58"/>
                    <a:gd name="T5" fmla="*/ 32 h 32"/>
                    <a:gd name="T6" fmla="*/ 0 w 58"/>
                    <a:gd name="T7" fmla="*/ 0 h 3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58"/>
                    <a:gd name="T13" fmla="*/ 0 h 32"/>
                    <a:gd name="T14" fmla="*/ 58 w 58"/>
                    <a:gd name="T15" fmla="*/ 32 h 3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58" h="32">
                      <a:moveTo>
                        <a:pt x="0" y="0"/>
                      </a:moveTo>
                      <a:lnTo>
                        <a:pt x="58" y="16"/>
                      </a:lnTo>
                      <a:lnTo>
                        <a:pt x="0" y="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48" name="Freeform 211"/>
                <p:cNvSpPr>
                  <a:spLocks/>
                </p:cNvSpPr>
                <p:nvPr/>
              </p:nvSpPr>
              <p:spPr bwMode="auto">
                <a:xfrm>
                  <a:off x="6468" y="7663"/>
                  <a:ext cx="58" cy="32"/>
                </a:xfrm>
                <a:custGeom>
                  <a:avLst/>
                  <a:gdLst>
                    <a:gd name="T0" fmla="*/ 0 w 58"/>
                    <a:gd name="T1" fmla="*/ 0 h 32"/>
                    <a:gd name="T2" fmla="*/ 58 w 58"/>
                    <a:gd name="T3" fmla="*/ 16 h 32"/>
                    <a:gd name="T4" fmla="*/ 0 w 58"/>
                    <a:gd name="T5" fmla="*/ 32 h 32"/>
                    <a:gd name="T6" fmla="*/ 0 w 58"/>
                    <a:gd name="T7" fmla="*/ 0 h 3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58"/>
                    <a:gd name="T13" fmla="*/ 0 h 32"/>
                    <a:gd name="T14" fmla="*/ 58 w 58"/>
                    <a:gd name="T15" fmla="*/ 32 h 3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58" h="32">
                      <a:moveTo>
                        <a:pt x="0" y="0"/>
                      </a:moveTo>
                      <a:lnTo>
                        <a:pt x="58" y="16"/>
                      </a:lnTo>
                      <a:lnTo>
                        <a:pt x="0" y="3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7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21" name="Rectangle 212"/>
              <p:cNvSpPr>
                <a:spLocks noChangeArrowheads="1"/>
              </p:cNvSpPr>
              <p:nvPr/>
            </p:nvSpPr>
            <p:spPr bwMode="auto">
              <a:xfrm>
                <a:off x="6468" y="7663"/>
                <a:ext cx="13" cy="32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22" name="Rectangle 213"/>
              <p:cNvSpPr>
                <a:spLocks noChangeArrowheads="1"/>
              </p:cNvSpPr>
              <p:nvPr/>
            </p:nvSpPr>
            <p:spPr bwMode="auto">
              <a:xfrm>
                <a:off x="6468" y="7663"/>
                <a:ext cx="14" cy="33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23" name="Rectangle 214"/>
              <p:cNvSpPr>
                <a:spLocks noChangeArrowheads="1"/>
              </p:cNvSpPr>
              <p:nvPr/>
            </p:nvSpPr>
            <p:spPr bwMode="auto">
              <a:xfrm>
                <a:off x="6468" y="7759"/>
                <a:ext cx="58" cy="15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24" name="Rectangle 215"/>
              <p:cNvSpPr>
                <a:spLocks noChangeArrowheads="1"/>
              </p:cNvSpPr>
              <p:nvPr/>
            </p:nvSpPr>
            <p:spPr bwMode="auto">
              <a:xfrm>
                <a:off x="6468" y="7759"/>
                <a:ext cx="60" cy="17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25" name="Rectangle 216"/>
              <p:cNvSpPr>
                <a:spLocks noChangeArrowheads="1"/>
              </p:cNvSpPr>
              <p:nvPr/>
            </p:nvSpPr>
            <p:spPr bwMode="auto">
              <a:xfrm>
                <a:off x="6468" y="7742"/>
                <a:ext cx="13" cy="48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26" name="Rectangle 217"/>
              <p:cNvSpPr>
                <a:spLocks noChangeArrowheads="1"/>
              </p:cNvSpPr>
              <p:nvPr/>
            </p:nvSpPr>
            <p:spPr bwMode="auto">
              <a:xfrm>
                <a:off x="6468" y="7742"/>
                <a:ext cx="14" cy="49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27" name="Freeform 218"/>
              <p:cNvSpPr>
                <a:spLocks/>
              </p:cNvSpPr>
              <p:nvPr/>
            </p:nvSpPr>
            <p:spPr bwMode="auto">
              <a:xfrm>
                <a:off x="6667" y="7474"/>
                <a:ext cx="59" cy="32"/>
              </a:xfrm>
              <a:custGeom>
                <a:avLst/>
                <a:gdLst>
                  <a:gd name="T0" fmla="*/ 59 w 59"/>
                  <a:gd name="T1" fmla="*/ 0 h 32"/>
                  <a:gd name="T2" fmla="*/ 0 w 59"/>
                  <a:gd name="T3" fmla="*/ 16 h 32"/>
                  <a:gd name="T4" fmla="*/ 59 w 59"/>
                  <a:gd name="T5" fmla="*/ 32 h 32"/>
                  <a:gd name="T6" fmla="*/ 59 w 59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9"/>
                  <a:gd name="T13" fmla="*/ 0 h 32"/>
                  <a:gd name="T14" fmla="*/ 59 w 59"/>
                  <a:gd name="T15" fmla="*/ 32 h 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9" h="32">
                    <a:moveTo>
                      <a:pt x="59" y="0"/>
                    </a:moveTo>
                    <a:lnTo>
                      <a:pt x="0" y="16"/>
                    </a:lnTo>
                    <a:lnTo>
                      <a:pt x="59" y="3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28" name="Group 219"/>
              <p:cNvGrpSpPr>
                <a:grpSpLocks/>
              </p:cNvGrpSpPr>
              <p:nvPr/>
            </p:nvGrpSpPr>
            <p:grpSpPr bwMode="auto">
              <a:xfrm>
                <a:off x="6667" y="7474"/>
                <a:ext cx="59" cy="32"/>
                <a:chOff x="6667" y="7474"/>
                <a:chExt cx="59" cy="32"/>
              </a:xfrm>
            </p:grpSpPr>
            <p:sp>
              <p:nvSpPr>
                <p:cNvPr id="38245" name="Freeform 220"/>
                <p:cNvSpPr>
                  <a:spLocks/>
                </p:cNvSpPr>
                <p:nvPr/>
              </p:nvSpPr>
              <p:spPr bwMode="auto">
                <a:xfrm>
                  <a:off x="6667" y="7474"/>
                  <a:ext cx="59" cy="32"/>
                </a:xfrm>
                <a:custGeom>
                  <a:avLst/>
                  <a:gdLst>
                    <a:gd name="T0" fmla="*/ 59 w 59"/>
                    <a:gd name="T1" fmla="*/ 0 h 32"/>
                    <a:gd name="T2" fmla="*/ 0 w 59"/>
                    <a:gd name="T3" fmla="*/ 16 h 32"/>
                    <a:gd name="T4" fmla="*/ 59 w 59"/>
                    <a:gd name="T5" fmla="*/ 32 h 32"/>
                    <a:gd name="T6" fmla="*/ 59 w 59"/>
                    <a:gd name="T7" fmla="*/ 0 h 3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59"/>
                    <a:gd name="T13" fmla="*/ 0 h 32"/>
                    <a:gd name="T14" fmla="*/ 59 w 59"/>
                    <a:gd name="T15" fmla="*/ 32 h 3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59" h="32">
                      <a:moveTo>
                        <a:pt x="59" y="0"/>
                      </a:moveTo>
                      <a:lnTo>
                        <a:pt x="0" y="16"/>
                      </a:lnTo>
                      <a:lnTo>
                        <a:pt x="59" y="32"/>
                      </a:lnTo>
                      <a:lnTo>
                        <a:pt x="59" y="0"/>
                      </a:lnTo>
                      <a:close/>
                    </a:path>
                  </a:pathLst>
                </a:cu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46" name="Freeform 221"/>
                <p:cNvSpPr>
                  <a:spLocks/>
                </p:cNvSpPr>
                <p:nvPr/>
              </p:nvSpPr>
              <p:spPr bwMode="auto">
                <a:xfrm>
                  <a:off x="6667" y="7474"/>
                  <a:ext cx="59" cy="32"/>
                </a:xfrm>
                <a:custGeom>
                  <a:avLst/>
                  <a:gdLst>
                    <a:gd name="T0" fmla="*/ 59 w 59"/>
                    <a:gd name="T1" fmla="*/ 0 h 32"/>
                    <a:gd name="T2" fmla="*/ 0 w 59"/>
                    <a:gd name="T3" fmla="*/ 16 h 32"/>
                    <a:gd name="T4" fmla="*/ 59 w 59"/>
                    <a:gd name="T5" fmla="*/ 32 h 32"/>
                    <a:gd name="T6" fmla="*/ 59 w 59"/>
                    <a:gd name="T7" fmla="*/ 0 h 3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59"/>
                    <a:gd name="T13" fmla="*/ 0 h 32"/>
                    <a:gd name="T14" fmla="*/ 59 w 59"/>
                    <a:gd name="T15" fmla="*/ 32 h 3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59" h="32">
                      <a:moveTo>
                        <a:pt x="59" y="0"/>
                      </a:moveTo>
                      <a:lnTo>
                        <a:pt x="0" y="16"/>
                      </a:lnTo>
                      <a:lnTo>
                        <a:pt x="59" y="32"/>
                      </a:lnTo>
                      <a:lnTo>
                        <a:pt x="59" y="0"/>
                      </a:lnTo>
                    </a:path>
                  </a:pathLst>
                </a:custGeom>
                <a:noFill/>
                <a:ln w="7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29" name="Rectangle 222"/>
              <p:cNvSpPr>
                <a:spLocks noChangeArrowheads="1"/>
              </p:cNvSpPr>
              <p:nvPr/>
            </p:nvSpPr>
            <p:spPr bwMode="auto">
              <a:xfrm>
                <a:off x="6714" y="7474"/>
                <a:ext cx="12" cy="32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30" name="Rectangle 223"/>
              <p:cNvSpPr>
                <a:spLocks noChangeArrowheads="1"/>
              </p:cNvSpPr>
              <p:nvPr/>
            </p:nvSpPr>
            <p:spPr bwMode="auto">
              <a:xfrm>
                <a:off x="6714" y="7474"/>
                <a:ext cx="13" cy="33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31" name="Rectangle 224"/>
              <p:cNvSpPr>
                <a:spLocks noChangeArrowheads="1"/>
              </p:cNvSpPr>
              <p:nvPr/>
            </p:nvSpPr>
            <p:spPr bwMode="auto">
              <a:xfrm>
                <a:off x="6667" y="7569"/>
                <a:ext cx="59" cy="16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32" name="Rectangle 225"/>
              <p:cNvSpPr>
                <a:spLocks noChangeArrowheads="1"/>
              </p:cNvSpPr>
              <p:nvPr/>
            </p:nvSpPr>
            <p:spPr bwMode="auto">
              <a:xfrm>
                <a:off x="6667" y="7569"/>
                <a:ext cx="60" cy="17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33" name="Rectangle 226"/>
              <p:cNvSpPr>
                <a:spLocks noChangeArrowheads="1"/>
              </p:cNvSpPr>
              <p:nvPr/>
            </p:nvSpPr>
            <p:spPr bwMode="auto">
              <a:xfrm>
                <a:off x="6714" y="7569"/>
                <a:ext cx="12" cy="32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34" name="Rectangle 227"/>
              <p:cNvSpPr>
                <a:spLocks noChangeArrowheads="1"/>
              </p:cNvSpPr>
              <p:nvPr/>
            </p:nvSpPr>
            <p:spPr bwMode="auto">
              <a:xfrm>
                <a:off x="6714" y="7569"/>
                <a:ext cx="13" cy="33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35" name="Freeform 228"/>
              <p:cNvSpPr>
                <a:spLocks/>
              </p:cNvSpPr>
              <p:nvPr/>
            </p:nvSpPr>
            <p:spPr bwMode="auto">
              <a:xfrm>
                <a:off x="6667" y="7663"/>
                <a:ext cx="59" cy="32"/>
              </a:xfrm>
              <a:custGeom>
                <a:avLst/>
                <a:gdLst>
                  <a:gd name="T0" fmla="*/ 59 w 59"/>
                  <a:gd name="T1" fmla="*/ 0 h 32"/>
                  <a:gd name="T2" fmla="*/ 0 w 59"/>
                  <a:gd name="T3" fmla="*/ 16 h 32"/>
                  <a:gd name="T4" fmla="*/ 59 w 59"/>
                  <a:gd name="T5" fmla="*/ 32 h 32"/>
                  <a:gd name="T6" fmla="*/ 59 w 59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9"/>
                  <a:gd name="T13" fmla="*/ 0 h 32"/>
                  <a:gd name="T14" fmla="*/ 59 w 59"/>
                  <a:gd name="T15" fmla="*/ 32 h 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9" h="32">
                    <a:moveTo>
                      <a:pt x="59" y="0"/>
                    </a:moveTo>
                    <a:lnTo>
                      <a:pt x="0" y="16"/>
                    </a:lnTo>
                    <a:lnTo>
                      <a:pt x="59" y="3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36" name="Group 229"/>
              <p:cNvGrpSpPr>
                <a:grpSpLocks/>
              </p:cNvGrpSpPr>
              <p:nvPr/>
            </p:nvGrpSpPr>
            <p:grpSpPr bwMode="auto">
              <a:xfrm>
                <a:off x="6667" y="7663"/>
                <a:ext cx="59" cy="32"/>
                <a:chOff x="6667" y="7663"/>
                <a:chExt cx="59" cy="32"/>
              </a:xfrm>
            </p:grpSpPr>
            <p:sp>
              <p:nvSpPr>
                <p:cNvPr id="38243" name="Freeform 230"/>
                <p:cNvSpPr>
                  <a:spLocks/>
                </p:cNvSpPr>
                <p:nvPr/>
              </p:nvSpPr>
              <p:spPr bwMode="auto">
                <a:xfrm>
                  <a:off x="6667" y="7663"/>
                  <a:ext cx="59" cy="32"/>
                </a:xfrm>
                <a:custGeom>
                  <a:avLst/>
                  <a:gdLst>
                    <a:gd name="T0" fmla="*/ 59 w 59"/>
                    <a:gd name="T1" fmla="*/ 0 h 32"/>
                    <a:gd name="T2" fmla="*/ 0 w 59"/>
                    <a:gd name="T3" fmla="*/ 16 h 32"/>
                    <a:gd name="T4" fmla="*/ 59 w 59"/>
                    <a:gd name="T5" fmla="*/ 32 h 32"/>
                    <a:gd name="T6" fmla="*/ 59 w 59"/>
                    <a:gd name="T7" fmla="*/ 0 h 3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59"/>
                    <a:gd name="T13" fmla="*/ 0 h 32"/>
                    <a:gd name="T14" fmla="*/ 59 w 59"/>
                    <a:gd name="T15" fmla="*/ 32 h 3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59" h="32">
                      <a:moveTo>
                        <a:pt x="59" y="0"/>
                      </a:moveTo>
                      <a:lnTo>
                        <a:pt x="0" y="16"/>
                      </a:lnTo>
                      <a:lnTo>
                        <a:pt x="59" y="32"/>
                      </a:lnTo>
                      <a:lnTo>
                        <a:pt x="59" y="0"/>
                      </a:lnTo>
                      <a:close/>
                    </a:path>
                  </a:pathLst>
                </a:cu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44" name="Freeform 231"/>
                <p:cNvSpPr>
                  <a:spLocks/>
                </p:cNvSpPr>
                <p:nvPr/>
              </p:nvSpPr>
              <p:spPr bwMode="auto">
                <a:xfrm>
                  <a:off x="6667" y="7663"/>
                  <a:ext cx="59" cy="32"/>
                </a:xfrm>
                <a:custGeom>
                  <a:avLst/>
                  <a:gdLst>
                    <a:gd name="T0" fmla="*/ 59 w 59"/>
                    <a:gd name="T1" fmla="*/ 0 h 32"/>
                    <a:gd name="T2" fmla="*/ 0 w 59"/>
                    <a:gd name="T3" fmla="*/ 16 h 32"/>
                    <a:gd name="T4" fmla="*/ 59 w 59"/>
                    <a:gd name="T5" fmla="*/ 32 h 32"/>
                    <a:gd name="T6" fmla="*/ 59 w 59"/>
                    <a:gd name="T7" fmla="*/ 0 h 3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59"/>
                    <a:gd name="T13" fmla="*/ 0 h 32"/>
                    <a:gd name="T14" fmla="*/ 59 w 59"/>
                    <a:gd name="T15" fmla="*/ 32 h 3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59" h="32">
                      <a:moveTo>
                        <a:pt x="59" y="0"/>
                      </a:moveTo>
                      <a:lnTo>
                        <a:pt x="0" y="16"/>
                      </a:lnTo>
                      <a:lnTo>
                        <a:pt x="59" y="32"/>
                      </a:lnTo>
                      <a:lnTo>
                        <a:pt x="59" y="0"/>
                      </a:lnTo>
                    </a:path>
                  </a:pathLst>
                </a:custGeom>
                <a:noFill/>
                <a:ln w="7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37" name="Rectangle 232"/>
              <p:cNvSpPr>
                <a:spLocks noChangeArrowheads="1"/>
              </p:cNvSpPr>
              <p:nvPr/>
            </p:nvSpPr>
            <p:spPr bwMode="auto">
              <a:xfrm>
                <a:off x="6714" y="7663"/>
                <a:ext cx="12" cy="32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38" name="Rectangle 233"/>
              <p:cNvSpPr>
                <a:spLocks noChangeArrowheads="1"/>
              </p:cNvSpPr>
              <p:nvPr/>
            </p:nvSpPr>
            <p:spPr bwMode="auto">
              <a:xfrm>
                <a:off x="6714" y="7663"/>
                <a:ext cx="13" cy="33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39" name="Rectangle 234"/>
              <p:cNvSpPr>
                <a:spLocks noChangeArrowheads="1"/>
              </p:cNvSpPr>
              <p:nvPr/>
            </p:nvSpPr>
            <p:spPr bwMode="auto">
              <a:xfrm>
                <a:off x="6667" y="7759"/>
                <a:ext cx="59" cy="15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40" name="Rectangle 235"/>
              <p:cNvSpPr>
                <a:spLocks noChangeArrowheads="1"/>
              </p:cNvSpPr>
              <p:nvPr/>
            </p:nvSpPr>
            <p:spPr bwMode="auto">
              <a:xfrm>
                <a:off x="6667" y="7759"/>
                <a:ext cx="60" cy="17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41" name="Rectangle 236"/>
              <p:cNvSpPr>
                <a:spLocks noChangeArrowheads="1"/>
              </p:cNvSpPr>
              <p:nvPr/>
            </p:nvSpPr>
            <p:spPr bwMode="auto">
              <a:xfrm>
                <a:off x="6714" y="7742"/>
                <a:ext cx="12" cy="48"/>
              </a:xfrm>
              <a:prstGeom prst="rect">
                <a:avLst/>
              </a:pr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242" name="Rectangle 237"/>
              <p:cNvSpPr>
                <a:spLocks noChangeArrowheads="1"/>
              </p:cNvSpPr>
              <p:nvPr/>
            </p:nvSpPr>
            <p:spPr bwMode="auto">
              <a:xfrm>
                <a:off x="6714" y="7742"/>
                <a:ext cx="13" cy="49"/>
              </a:xfrm>
              <a:prstGeom prst="rect">
                <a:avLst/>
              </a:prstGeom>
              <a:solidFill>
                <a:srgbClr val="CCECFF"/>
              </a:solidFill>
              <a:ln w="7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</p:grpSp>
        <p:sp>
          <p:nvSpPr>
            <p:cNvPr id="37947" name="Rectangle 238"/>
            <p:cNvSpPr>
              <a:spLocks noChangeArrowheads="1"/>
            </p:cNvSpPr>
            <p:nvPr/>
          </p:nvSpPr>
          <p:spPr bwMode="auto">
            <a:xfrm>
              <a:off x="6424" y="3660"/>
              <a:ext cx="921" cy="873"/>
            </a:xfrm>
            <a:prstGeom prst="rect">
              <a:avLst/>
            </a:prstGeom>
            <a:blipFill dpi="0" rotWithShape="0">
              <a:blip r:embed="rId3" cstate="print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48" name="Freeform 239"/>
            <p:cNvSpPr>
              <a:spLocks/>
            </p:cNvSpPr>
            <p:nvPr/>
          </p:nvSpPr>
          <p:spPr bwMode="auto">
            <a:xfrm>
              <a:off x="6349" y="3367"/>
              <a:ext cx="1051" cy="293"/>
            </a:xfrm>
            <a:custGeom>
              <a:avLst/>
              <a:gdLst>
                <a:gd name="T0" fmla="*/ 1051 w 1051"/>
                <a:gd name="T1" fmla="*/ 293 h 293"/>
                <a:gd name="T2" fmla="*/ 537 w 1051"/>
                <a:gd name="T3" fmla="*/ 0 h 293"/>
                <a:gd name="T4" fmla="*/ 0 w 1051"/>
                <a:gd name="T5" fmla="*/ 293 h 293"/>
                <a:gd name="T6" fmla="*/ 1051 w 1051"/>
                <a:gd name="T7" fmla="*/ 293 h 2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51"/>
                <a:gd name="T13" fmla="*/ 0 h 293"/>
                <a:gd name="T14" fmla="*/ 1051 w 1051"/>
                <a:gd name="T15" fmla="*/ 293 h 2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51" h="293">
                  <a:moveTo>
                    <a:pt x="1051" y="293"/>
                  </a:moveTo>
                  <a:lnTo>
                    <a:pt x="537" y="0"/>
                  </a:lnTo>
                  <a:lnTo>
                    <a:pt x="0" y="293"/>
                  </a:lnTo>
                  <a:lnTo>
                    <a:pt x="1051" y="2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949" name="Oval 240"/>
            <p:cNvSpPr>
              <a:spLocks noChangeArrowheads="1"/>
            </p:cNvSpPr>
            <p:nvPr/>
          </p:nvSpPr>
          <p:spPr bwMode="auto">
            <a:xfrm>
              <a:off x="6442" y="3675"/>
              <a:ext cx="852" cy="848"/>
            </a:xfrm>
            <a:prstGeom prst="ellipse">
              <a:avLst/>
            </a:prstGeom>
            <a:solidFill>
              <a:srgbClr val="FF0000"/>
            </a:solidFill>
            <a:ln w="7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50" name="Oval 241"/>
            <p:cNvSpPr>
              <a:spLocks noChangeArrowheads="1"/>
            </p:cNvSpPr>
            <p:nvPr/>
          </p:nvSpPr>
          <p:spPr bwMode="auto">
            <a:xfrm>
              <a:off x="6529" y="3762"/>
              <a:ext cx="690" cy="657"/>
            </a:xfrm>
            <a:prstGeom prst="ellipse">
              <a:avLst/>
            </a:prstGeom>
            <a:solidFill>
              <a:srgbClr val="FFFFFF"/>
            </a:solidFill>
            <a:ln w="7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51" name="Rectangle 242"/>
            <p:cNvSpPr>
              <a:spLocks noChangeArrowheads="1"/>
            </p:cNvSpPr>
            <p:nvPr/>
          </p:nvSpPr>
          <p:spPr bwMode="auto">
            <a:xfrm>
              <a:off x="6613" y="3894"/>
              <a:ext cx="607" cy="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52" name="Rectangle 243"/>
            <p:cNvSpPr>
              <a:spLocks noChangeArrowheads="1"/>
            </p:cNvSpPr>
            <p:nvPr/>
          </p:nvSpPr>
          <p:spPr bwMode="auto">
            <a:xfrm>
              <a:off x="6644" y="3938"/>
              <a:ext cx="504" cy="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53" name="Rectangle 244"/>
            <p:cNvSpPr>
              <a:spLocks noChangeArrowheads="1"/>
            </p:cNvSpPr>
            <p:nvPr/>
          </p:nvSpPr>
          <p:spPr bwMode="auto">
            <a:xfrm>
              <a:off x="6563" y="3940"/>
              <a:ext cx="571" cy="1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54" name="Rectangle 245"/>
            <p:cNvSpPr>
              <a:spLocks noChangeArrowheads="1"/>
            </p:cNvSpPr>
            <p:nvPr/>
          </p:nvSpPr>
          <p:spPr bwMode="auto">
            <a:xfrm>
              <a:off x="6670" y="3916"/>
              <a:ext cx="465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spcAft>
                  <a:spcPts val="1000"/>
                </a:spcAft>
              </a:pPr>
              <a:r>
                <a:rPr lang="en-US" altLang="en-US" sz="1000" u="sng">
                  <a:solidFill>
                    <a:srgbClr val="000000"/>
                  </a:solidFill>
                </a:rPr>
                <a:t>Customs</a:t>
              </a:r>
              <a:endParaRPr lang="fr-FR" altLang="en-US" sz="1000"/>
            </a:p>
          </p:txBody>
        </p:sp>
        <p:sp>
          <p:nvSpPr>
            <p:cNvPr id="37955" name="Rectangle 246"/>
            <p:cNvSpPr>
              <a:spLocks noChangeArrowheads="1"/>
            </p:cNvSpPr>
            <p:nvPr/>
          </p:nvSpPr>
          <p:spPr bwMode="auto">
            <a:xfrm>
              <a:off x="6656" y="4082"/>
              <a:ext cx="449" cy="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56" name="Rectangle 247"/>
            <p:cNvSpPr>
              <a:spLocks noChangeArrowheads="1"/>
            </p:cNvSpPr>
            <p:nvPr/>
          </p:nvSpPr>
          <p:spPr bwMode="auto">
            <a:xfrm>
              <a:off x="6598" y="4109"/>
              <a:ext cx="500" cy="1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57" name="Rectangle 248"/>
            <p:cNvSpPr>
              <a:spLocks noChangeArrowheads="1"/>
            </p:cNvSpPr>
            <p:nvPr/>
          </p:nvSpPr>
          <p:spPr bwMode="auto">
            <a:xfrm>
              <a:off x="6726" y="4086"/>
              <a:ext cx="409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spcAft>
                  <a:spcPts val="1000"/>
                </a:spcAft>
              </a:pPr>
              <a:r>
                <a:rPr lang="en-US" altLang="en-US" sz="1000">
                  <a:solidFill>
                    <a:srgbClr val="000000"/>
                  </a:solidFill>
                </a:rPr>
                <a:t>Douane</a:t>
              </a:r>
              <a:endParaRPr lang="fr-FR" altLang="en-US" sz="1000"/>
            </a:p>
          </p:txBody>
        </p:sp>
        <p:sp>
          <p:nvSpPr>
            <p:cNvPr id="37958" name="Rectangle 249"/>
            <p:cNvSpPr>
              <a:spLocks noChangeArrowheads="1"/>
            </p:cNvSpPr>
            <p:nvPr/>
          </p:nvSpPr>
          <p:spPr bwMode="auto">
            <a:xfrm>
              <a:off x="8267" y="3264"/>
              <a:ext cx="72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grpSp>
          <p:nvGrpSpPr>
            <p:cNvPr id="37959" name="Group 250"/>
            <p:cNvGrpSpPr>
              <a:grpSpLocks/>
            </p:cNvGrpSpPr>
            <p:nvPr/>
          </p:nvGrpSpPr>
          <p:grpSpPr bwMode="auto">
            <a:xfrm>
              <a:off x="9816" y="4088"/>
              <a:ext cx="1511" cy="962"/>
              <a:chOff x="10180" y="7376"/>
              <a:chExt cx="1511" cy="962"/>
            </a:xfrm>
          </p:grpSpPr>
          <p:sp>
            <p:nvSpPr>
              <p:cNvPr id="38167" name="Freeform 251"/>
              <p:cNvSpPr>
                <a:spLocks/>
              </p:cNvSpPr>
              <p:nvPr/>
            </p:nvSpPr>
            <p:spPr bwMode="auto">
              <a:xfrm>
                <a:off x="10182" y="7558"/>
                <a:ext cx="681" cy="780"/>
              </a:xfrm>
              <a:custGeom>
                <a:avLst/>
                <a:gdLst>
                  <a:gd name="T0" fmla="*/ 0 w 681"/>
                  <a:gd name="T1" fmla="*/ 386 h 780"/>
                  <a:gd name="T2" fmla="*/ 0 w 681"/>
                  <a:gd name="T3" fmla="*/ 0 h 780"/>
                  <a:gd name="T4" fmla="*/ 681 w 681"/>
                  <a:gd name="T5" fmla="*/ 168 h 780"/>
                  <a:gd name="T6" fmla="*/ 681 w 681"/>
                  <a:gd name="T7" fmla="*/ 780 h 780"/>
                  <a:gd name="T8" fmla="*/ 0 w 681"/>
                  <a:gd name="T9" fmla="*/ 386 h 7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1"/>
                  <a:gd name="T16" fmla="*/ 0 h 780"/>
                  <a:gd name="T17" fmla="*/ 681 w 681"/>
                  <a:gd name="T18" fmla="*/ 780 h 7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1" h="780">
                    <a:moveTo>
                      <a:pt x="0" y="386"/>
                    </a:moveTo>
                    <a:lnTo>
                      <a:pt x="0" y="0"/>
                    </a:lnTo>
                    <a:lnTo>
                      <a:pt x="681" y="168"/>
                    </a:lnTo>
                    <a:lnTo>
                      <a:pt x="681" y="780"/>
                    </a:lnTo>
                    <a:lnTo>
                      <a:pt x="0" y="38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68" name="Freeform 252"/>
              <p:cNvSpPr>
                <a:spLocks/>
              </p:cNvSpPr>
              <p:nvPr/>
            </p:nvSpPr>
            <p:spPr bwMode="auto">
              <a:xfrm>
                <a:off x="10182" y="7558"/>
                <a:ext cx="681" cy="780"/>
              </a:xfrm>
              <a:custGeom>
                <a:avLst/>
                <a:gdLst>
                  <a:gd name="T0" fmla="*/ 0 w 681"/>
                  <a:gd name="T1" fmla="*/ 386 h 780"/>
                  <a:gd name="T2" fmla="*/ 0 w 681"/>
                  <a:gd name="T3" fmla="*/ 0 h 780"/>
                  <a:gd name="T4" fmla="*/ 681 w 681"/>
                  <a:gd name="T5" fmla="*/ 168 h 780"/>
                  <a:gd name="T6" fmla="*/ 681 w 681"/>
                  <a:gd name="T7" fmla="*/ 780 h 780"/>
                  <a:gd name="T8" fmla="*/ 0 w 681"/>
                  <a:gd name="T9" fmla="*/ 386 h 7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1"/>
                  <a:gd name="T16" fmla="*/ 0 h 780"/>
                  <a:gd name="T17" fmla="*/ 681 w 681"/>
                  <a:gd name="T18" fmla="*/ 780 h 7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1" h="780">
                    <a:moveTo>
                      <a:pt x="0" y="386"/>
                    </a:moveTo>
                    <a:lnTo>
                      <a:pt x="0" y="0"/>
                    </a:lnTo>
                    <a:lnTo>
                      <a:pt x="681" y="168"/>
                    </a:lnTo>
                    <a:lnTo>
                      <a:pt x="681" y="780"/>
                    </a:lnTo>
                    <a:lnTo>
                      <a:pt x="0" y="386"/>
                    </a:lnTo>
                  </a:path>
                </a:pathLst>
              </a:custGeom>
              <a:noFill/>
              <a:ln w="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69" name="Freeform 253"/>
              <p:cNvSpPr>
                <a:spLocks/>
              </p:cNvSpPr>
              <p:nvPr/>
            </p:nvSpPr>
            <p:spPr bwMode="auto">
              <a:xfrm>
                <a:off x="10272" y="7376"/>
                <a:ext cx="1122" cy="224"/>
              </a:xfrm>
              <a:custGeom>
                <a:avLst/>
                <a:gdLst>
                  <a:gd name="T0" fmla="*/ 95 w 1122"/>
                  <a:gd name="T1" fmla="*/ 224 h 224"/>
                  <a:gd name="T2" fmla="*/ 0 w 1122"/>
                  <a:gd name="T3" fmla="*/ 93 h 224"/>
                  <a:gd name="T4" fmla="*/ 1107 w 1122"/>
                  <a:gd name="T5" fmla="*/ 0 h 224"/>
                  <a:gd name="T6" fmla="*/ 1122 w 1122"/>
                  <a:gd name="T7" fmla="*/ 29 h 224"/>
                  <a:gd name="T8" fmla="*/ 211 w 1122"/>
                  <a:gd name="T9" fmla="*/ 127 h 224"/>
                  <a:gd name="T10" fmla="*/ 95 w 1122"/>
                  <a:gd name="T11" fmla="*/ 224 h 2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22"/>
                  <a:gd name="T19" fmla="*/ 0 h 224"/>
                  <a:gd name="T20" fmla="*/ 1122 w 1122"/>
                  <a:gd name="T21" fmla="*/ 224 h 2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22" h="224">
                    <a:moveTo>
                      <a:pt x="95" y="224"/>
                    </a:moveTo>
                    <a:lnTo>
                      <a:pt x="0" y="93"/>
                    </a:lnTo>
                    <a:lnTo>
                      <a:pt x="1107" y="0"/>
                    </a:lnTo>
                    <a:lnTo>
                      <a:pt x="1122" y="29"/>
                    </a:lnTo>
                    <a:lnTo>
                      <a:pt x="211" y="127"/>
                    </a:lnTo>
                    <a:lnTo>
                      <a:pt x="95" y="224"/>
                    </a:lnTo>
                    <a:close/>
                  </a:path>
                </a:pathLst>
              </a:custGeom>
              <a:solidFill>
                <a:srgbClr val="6B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70" name="Freeform 254"/>
              <p:cNvSpPr>
                <a:spLocks/>
              </p:cNvSpPr>
              <p:nvPr/>
            </p:nvSpPr>
            <p:spPr bwMode="auto">
              <a:xfrm>
                <a:off x="10272" y="7376"/>
                <a:ext cx="1122" cy="224"/>
              </a:xfrm>
              <a:custGeom>
                <a:avLst/>
                <a:gdLst>
                  <a:gd name="T0" fmla="*/ 95 w 1122"/>
                  <a:gd name="T1" fmla="*/ 224 h 224"/>
                  <a:gd name="T2" fmla="*/ 0 w 1122"/>
                  <a:gd name="T3" fmla="*/ 93 h 224"/>
                  <a:gd name="T4" fmla="*/ 1107 w 1122"/>
                  <a:gd name="T5" fmla="*/ 0 h 224"/>
                  <a:gd name="T6" fmla="*/ 1122 w 1122"/>
                  <a:gd name="T7" fmla="*/ 29 h 224"/>
                  <a:gd name="T8" fmla="*/ 211 w 1122"/>
                  <a:gd name="T9" fmla="*/ 127 h 224"/>
                  <a:gd name="T10" fmla="*/ 95 w 1122"/>
                  <a:gd name="T11" fmla="*/ 224 h 2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22"/>
                  <a:gd name="T19" fmla="*/ 0 h 224"/>
                  <a:gd name="T20" fmla="*/ 1122 w 1122"/>
                  <a:gd name="T21" fmla="*/ 224 h 2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22" h="224">
                    <a:moveTo>
                      <a:pt x="95" y="224"/>
                    </a:moveTo>
                    <a:lnTo>
                      <a:pt x="0" y="93"/>
                    </a:lnTo>
                    <a:lnTo>
                      <a:pt x="1107" y="0"/>
                    </a:lnTo>
                    <a:lnTo>
                      <a:pt x="1122" y="29"/>
                    </a:lnTo>
                    <a:lnTo>
                      <a:pt x="211" y="127"/>
                    </a:lnTo>
                    <a:lnTo>
                      <a:pt x="95" y="224"/>
                    </a:lnTo>
                  </a:path>
                </a:pathLst>
              </a:custGeom>
              <a:noFill/>
              <a:ln w="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71" name="Freeform 255"/>
              <p:cNvSpPr>
                <a:spLocks/>
              </p:cNvSpPr>
              <p:nvPr/>
            </p:nvSpPr>
            <p:spPr bwMode="auto">
              <a:xfrm>
                <a:off x="10863" y="7478"/>
                <a:ext cx="828" cy="855"/>
              </a:xfrm>
              <a:custGeom>
                <a:avLst/>
                <a:gdLst>
                  <a:gd name="T0" fmla="*/ 0 w 828"/>
                  <a:gd name="T1" fmla="*/ 855 h 855"/>
                  <a:gd name="T2" fmla="*/ 0 w 828"/>
                  <a:gd name="T3" fmla="*/ 249 h 855"/>
                  <a:gd name="T4" fmla="*/ 828 w 828"/>
                  <a:gd name="T5" fmla="*/ 0 h 855"/>
                  <a:gd name="T6" fmla="*/ 828 w 828"/>
                  <a:gd name="T7" fmla="*/ 424 h 855"/>
                  <a:gd name="T8" fmla="*/ 0 w 828"/>
                  <a:gd name="T9" fmla="*/ 855 h 8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8"/>
                  <a:gd name="T16" fmla="*/ 0 h 855"/>
                  <a:gd name="T17" fmla="*/ 828 w 828"/>
                  <a:gd name="T18" fmla="*/ 855 h 8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8" h="855">
                    <a:moveTo>
                      <a:pt x="0" y="855"/>
                    </a:moveTo>
                    <a:lnTo>
                      <a:pt x="0" y="249"/>
                    </a:lnTo>
                    <a:lnTo>
                      <a:pt x="828" y="0"/>
                    </a:lnTo>
                    <a:lnTo>
                      <a:pt x="828" y="424"/>
                    </a:lnTo>
                    <a:lnTo>
                      <a:pt x="0" y="855"/>
                    </a:lnTo>
                    <a:close/>
                  </a:path>
                </a:pathLst>
              </a:custGeom>
              <a:solidFill>
                <a:srgbClr val="D9D9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72" name="Freeform 256"/>
              <p:cNvSpPr>
                <a:spLocks/>
              </p:cNvSpPr>
              <p:nvPr/>
            </p:nvSpPr>
            <p:spPr bwMode="auto">
              <a:xfrm>
                <a:off x="10863" y="7478"/>
                <a:ext cx="828" cy="855"/>
              </a:xfrm>
              <a:custGeom>
                <a:avLst/>
                <a:gdLst>
                  <a:gd name="T0" fmla="*/ 0 w 828"/>
                  <a:gd name="T1" fmla="*/ 855 h 855"/>
                  <a:gd name="T2" fmla="*/ 0 w 828"/>
                  <a:gd name="T3" fmla="*/ 249 h 855"/>
                  <a:gd name="T4" fmla="*/ 828 w 828"/>
                  <a:gd name="T5" fmla="*/ 0 h 855"/>
                  <a:gd name="T6" fmla="*/ 828 w 828"/>
                  <a:gd name="T7" fmla="*/ 424 h 855"/>
                  <a:gd name="T8" fmla="*/ 0 w 828"/>
                  <a:gd name="T9" fmla="*/ 855 h 8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8"/>
                  <a:gd name="T16" fmla="*/ 0 h 855"/>
                  <a:gd name="T17" fmla="*/ 828 w 828"/>
                  <a:gd name="T18" fmla="*/ 855 h 8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8" h="855">
                    <a:moveTo>
                      <a:pt x="0" y="855"/>
                    </a:moveTo>
                    <a:lnTo>
                      <a:pt x="0" y="249"/>
                    </a:lnTo>
                    <a:lnTo>
                      <a:pt x="828" y="0"/>
                    </a:lnTo>
                    <a:lnTo>
                      <a:pt x="828" y="424"/>
                    </a:lnTo>
                    <a:lnTo>
                      <a:pt x="0" y="855"/>
                    </a:lnTo>
                  </a:path>
                </a:pathLst>
              </a:custGeom>
              <a:noFill/>
              <a:ln w="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73" name="Freeform 257"/>
              <p:cNvSpPr>
                <a:spLocks/>
              </p:cNvSpPr>
              <p:nvPr/>
            </p:nvSpPr>
            <p:spPr bwMode="auto">
              <a:xfrm>
                <a:off x="10180" y="7469"/>
                <a:ext cx="683" cy="258"/>
              </a:xfrm>
              <a:custGeom>
                <a:avLst/>
                <a:gdLst>
                  <a:gd name="T0" fmla="*/ 0 w 683"/>
                  <a:gd name="T1" fmla="*/ 91 h 258"/>
                  <a:gd name="T2" fmla="*/ 92 w 683"/>
                  <a:gd name="T3" fmla="*/ 0 h 258"/>
                  <a:gd name="T4" fmla="*/ 186 w 683"/>
                  <a:gd name="T5" fmla="*/ 131 h 258"/>
                  <a:gd name="T6" fmla="*/ 303 w 683"/>
                  <a:gd name="T7" fmla="*/ 34 h 258"/>
                  <a:gd name="T8" fmla="*/ 408 w 683"/>
                  <a:gd name="T9" fmla="*/ 177 h 258"/>
                  <a:gd name="T10" fmla="*/ 553 w 683"/>
                  <a:gd name="T11" fmla="*/ 61 h 258"/>
                  <a:gd name="T12" fmla="*/ 683 w 683"/>
                  <a:gd name="T13" fmla="*/ 258 h 258"/>
                  <a:gd name="T14" fmla="*/ 0 w 683"/>
                  <a:gd name="T15" fmla="*/ 91 h 2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83"/>
                  <a:gd name="T25" fmla="*/ 0 h 258"/>
                  <a:gd name="T26" fmla="*/ 683 w 683"/>
                  <a:gd name="T27" fmla="*/ 258 h 25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83" h="258">
                    <a:moveTo>
                      <a:pt x="0" y="91"/>
                    </a:moveTo>
                    <a:lnTo>
                      <a:pt x="92" y="0"/>
                    </a:lnTo>
                    <a:lnTo>
                      <a:pt x="186" y="131"/>
                    </a:lnTo>
                    <a:lnTo>
                      <a:pt x="303" y="34"/>
                    </a:lnTo>
                    <a:lnTo>
                      <a:pt x="408" y="177"/>
                    </a:lnTo>
                    <a:lnTo>
                      <a:pt x="553" y="61"/>
                    </a:lnTo>
                    <a:lnTo>
                      <a:pt x="683" y="258"/>
                    </a:lnTo>
                    <a:lnTo>
                      <a:pt x="0" y="9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74" name="Freeform 258"/>
              <p:cNvSpPr>
                <a:spLocks/>
              </p:cNvSpPr>
              <p:nvPr/>
            </p:nvSpPr>
            <p:spPr bwMode="auto">
              <a:xfrm>
                <a:off x="10180" y="7469"/>
                <a:ext cx="683" cy="258"/>
              </a:xfrm>
              <a:custGeom>
                <a:avLst/>
                <a:gdLst>
                  <a:gd name="T0" fmla="*/ 0 w 683"/>
                  <a:gd name="T1" fmla="*/ 91 h 258"/>
                  <a:gd name="T2" fmla="*/ 92 w 683"/>
                  <a:gd name="T3" fmla="*/ 0 h 258"/>
                  <a:gd name="T4" fmla="*/ 186 w 683"/>
                  <a:gd name="T5" fmla="*/ 131 h 258"/>
                  <a:gd name="T6" fmla="*/ 303 w 683"/>
                  <a:gd name="T7" fmla="*/ 34 h 258"/>
                  <a:gd name="T8" fmla="*/ 408 w 683"/>
                  <a:gd name="T9" fmla="*/ 177 h 258"/>
                  <a:gd name="T10" fmla="*/ 553 w 683"/>
                  <a:gd name="T11" fmla="*/ 61 h 258"/>
                  <a:gd name="T12" fmla="*/ 683 w 683"/>
                  <a:gd name="T13" fmla="*/ 258 h 258"/>
                  <a:gd name="T14" fmla="*/ 0 w 683"/>
                  <a:gd name="T15" fmla="*/ 91 h 2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83"/>
                  <a:gd name="T25" fmla="*/ 0 h 258"/>
                  <a:gd name="T26" fmla="*/ 683 w 683"/>
                  <a:gd name="T27" fmla="*/ 258 h 25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83" h="258">
                    <a:moveTo>
                      <a:pt x="0" y="91"/>
                    </a:moveTo>
                    <a:lnTo>
                      <a:pt x="92" y="0"/>
                    </a:lnTo>
                    <a:lnTo>
                      <a:pt x="186" y="131"/>
                    </a:lnTo>
                    <a:lnTo>
                      <a:pt x="303" y="34"/>
                    </a:lnTo>
                    <a:lnTo>
                      <a:pt x="408" y="177"/>
                    </a:lnTo>
                    <a:lnTo>
                      <a:pt x="553" y="61"/>
                    </a:lnTo>
                    <a:lnTo>
                      <a:pt x="683" y="258"/>
                    </a:lnTo>
                    <a:lnTo>
                      <a:pt x="0" y="91"/>
                    </a:lnTo>
                  </a:path>
                </a:pathLst>
              </a:custGeom>
              <a:noFill/>
              <a:ln w="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75" name="Freeform 259"/>
              <p:cNvSpPr>
                <a:spLocks/>
              </p:cNvSpPr>
              <p:nvPr/>
            </p:nvSpPr>
            <p:spPr bwMode="auto">
              <a:xfrm>
                <a:off x="10209" y="7690"/>
                <a:ext cx="140" cy="351"/>
              </a:xfrm>
              <a:custGeom>
                <a:avLst/>
                <a:gdLst>
                  <a:gd name="T0" fmla="*/ 0 w 140"/>
                  <a:gd name="T1" fmla="*/ 0 h 351"/>
                  <a:gd name="T2" fmla="*/ 0 w 140"/>
                  <a:gd name="T3" fmla="*/ 268 h 351"/>
                  <a:gd name="T4" fmla="*/ 138 w 140"/>
                  <a:gd name="T5" fmla="*/ 351 h 351"/>
                  <a:gd name="T6" fmla="*/ 140 w 140"/>
                  <a:gd name="T7" fmla="*/ 44 h 351"/>
                  <a:gd name="T8" fmla="*/ 0 w 140"/>
                  <a:gd name="T9" fmla="*/ 0 h 3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0"/>
                  <a:gd name="T16" fmla="*/ 0 h 351"/>
                  <a:gd name="T17" fmla="*/ 140 w 140"/>
                  <a:gd name="T18" fmla="*/ 351 h 3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0" h="351">
                    <a:moveTo>
                      <a:pt x="0" y="0"/>
                    </a:moveTo>
                    <a:lnTo>
                      <a:pt x="0" y="268"/>
                    </a:lnTo>
                    <a:lnTo>
                      <a:pt x="138" y="351"/>
                    </a:lnTo>
                    <a:lnTo>
                      <a:pt x="140" y="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76" name="Freeform 260"/>
              <p:cNvSpPr>
                <a:spLocks/>
              </p:cNvSpPr>
              <p:nvPr/>
            </p:nvSpPr>
            <p:spPr bwMode="auto">
              <a:xfrm>
                <a:off x="10209" y="7690"/>
                <a:ext cx="140" cy="351"/>
              </a:xfrm>
              <a:custGeom>
                <a:avLst/>
                <a:gdLst>
                  <a:gd name="T0" fmla="*/ 0 w 140"/>
                  <a:gd name="T1" fmla="*/ 0 h 351"/>
                  <a:gd name="T2" fmla="*/ 0 w 140"/>
                  <a:gd name="T3" fmla="*/ 268 h 351"/>
                  <a:gd name="T4" fmla="*/ 138 w 140"/>
                  <a:gd name="T5" fmla="*/ 351 h 351"/>
                  <a:gd name="T6" fmla="*/ 140 w 140"/>
                  <a:gd name="T7" fmla="*/ 44 h 351"/>
                  <a:gd name="T8" fmla="*/ 0 w 140"/>
                  <a:gd name="T9" fmla="*/ 0 h 3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0"/>
                  <a:gd name="T16" fmla="*/ 0 h 351"/>
                  <a:gd name="T17" fmla="*/ 140 w 140"/>
                  <a:gd name="T18" fmla="*/ 351 h 3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0" h="351">
                    <a:moveTo>
                      <a:pt x="0" y="0"/>
                    </a:moveTo>
                    <a:lnTo>
                      <a:pt x="0" y="268"/>
                    </a:lnTo>
                    <a:lnTo>
                      <a:pt x="138" y="351"/>
                    </a:lnTo>
                    <a:lnTo>
                      <a:pt x="140" y="44"/>
                    </a:lnTo>
                    <a:lnTo>
                      <a:pt x="0" y="0"/>
                    </a:lnTo>
                  </a:path>
                </a:pathLst>
              </a:custGeom>
              <a:noFill/>
              <a:ln w="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77" name="Freeform 261"/>
              <p:cNvSpPr>
                <a:spLocks/>
              </p:cNvSpPr>
              <p:nvPr/>
            </p:nvSpPr>
            <p:spPr bwMode="auto">
              <a:xfrm>
                <a:off x="10383" y="7742"/>
                <a:ext cx="176" cy="420"/>
              </a:xfrm>
              <a:custGeom>
                <a:avLst/>
                <a:gdLst>
                  <a:gd name="T0" fmla="*/ 0 w 176"/>
                  <a:gd name="T1" fmla="*/ 0 h 420"/>
                  <a:gd name="T2" fmla="*/ 0 w 176"/>
                  <a:gd name="T3" fmla="*/ 320 h 420"/>
                  <a:gd name="T4" fmla="*/ 176 w 176"/>
                  <a:gd name="T5" fmla="*/ 420 h 420"/>
                  <a:gd name="T6" fmla="*/ 176 w 176"/>
                  <a:gd name="T7" fmla="*/ 55 h 420"/>
                  <a:gd name="T8" fmla="*/ 0 w 176"/>
                  <a:gd name="T9" fmla="*/ 0 h 4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6"/>
                  <a:gd name="T16" fmla="*/ 0 h 420"/>
                  <a:gd name="T17" fmla="*/ 176 w 176"/>
                  <a:gd name="T18" fmla="*/ 420 h 4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6" h="420">
                    <a:moveTo>
                      <a:pt x="0" y="0"/>
                    </a:moveTo>
                    <a:lnTo>
                      <a:pt x="0" y="320"/>
                    </a:lnTo>
                    <a:lnTo>
                      <a:pt x="176" y="420"/>
                    </a:lnTo>
                    <a:lnTo>
                      <a:pt x="176" y="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78" name="Freeform 262"/>
              <p:cNvSpPr>
                <a:spLocks/>
              </p:cNvSpPr>
              <p:nvPr/>
            </p:nvSpPr>
            <p:spPr bwMode="auto">
              <a:xfrm>
                <a:off x="10383" y="7742"/>
                <a:ext cx="176" cy="420"/>
              </a:xfrm>
              <a:custGeom>
                <a:avLst/>
                <a:gdLst>
                  <a:gd name="T0" fmla="*/ 0 w 176"/>
                  <a:gd name="T1" fmla="*/ 0 h 420"/>
                  <a:gd name="T2" fmla="*/ 0 w 176"/>
                  <a:gd name="T3" fmla="*/ 320 h 420"/>
                  <a:gd name="T4" fmla="*/ 176 w 176"/>
                  <a:gd name="T5" fmla="*/ 420 h 420"/>
                  <a:gd name="T6" fmla="*/ 176 w 176"/>
                  <a:gd name="T7" fmla="*/ 55 h 420"/>
                  <a:gd name="T8" fmla="*/ 0 w 176"/>
                  <a:gd name="T9" fmla="*/ 0 h 4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6"/>
                  <a:gd name="T16" fmla="*/ 0 h 420"/>
                  <a:gd name="T17" fmla="*/ 176 w 176"/>
                  <a:gd name="T18" fmla="*/ 420 h 4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6" h="420">
                    <a:moveTo>
                      <a:pt x="0" y="0"/>
                    </a:moveTo>
                    <a:lnTo>
                      <a:pt x="0" y="320"/>
                    </a:lnTo>
                    <a:lnTo>
                      <a:pt x="176" y="420"/>
                    </a:lnTo>
                    <a:lnTo>
                      <a:pt x="176" y="55"/>
                    </a:lnTo>
                    <a:lnTo>
                      <a:pt x="0" y="0"/>
                    </a:lnTo>
                  </a:path>
                </a:pathLst>
              </a:custGeom>
              <a:noFill/>
              <a:ln w="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79" name="Freeform 263"/>
              <p:cNvSpPr>
                <a:spLocks/>
              </p:cNvSpPr>
              <p:nvPr/>
            </p:nvSpPr>
            <p:spPr bwMode="auto">
              <a:xfrm>
                <a:off x="10606" y="7808"/>
                <a:ext cx="196" cy="494"/>
              </a:xfrm>
              <a:custGeom>
                <a:avLst/>
                <a:gdLst>
                  <a:gd name="T0" fmla="*/ 0 w 196"/>
                  <a:gd name="T1" fmla="*/ 0 h 494"/>
                  <a:gd name="T2" fmla="*/ 0 w 196"/>
                  <a:gd name="T3" fmla="*/ 381 h 494"/>
                  <a:gd name="T4" fmla="*/ 196 w 196"/>
                  <a:gd name="T5" fmla="*/ 494 h 494"/>
                  <a:gd name="T6" fmla="*/ 196 w 196"/>
                  <a:gd name="T7" fmla="*/ 59 h 494"/>
                  <a:gd name="T8" fmla="*/ 0 w 196"/>
                  <a:gd name="T9" fmla="*/ 0 h 4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6"/>
                  <a:gd name="T16" fmla="*/ 0 h 494"/>
                  <a:gd name="T17" fmla="*/ 196 w 196"/>
                  <a:gd name="T18" fmla="*/ 494 h 4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6" h="494">
                    <a:moveTo>
                      <a:pt x="0" y="0"/>
                    </a:moveTo>
                    <a:lnTo>
                      <a:pt x="0" y="381"/>
                    </a:lnTo>
                    <a:lnTo>
                      <a:pt x="196" y="494"/>
                    </a:lnTo>
                    <a:lnTo>
                      <a:pt x="196" y="5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80" name="Freeform 264"/>
              <p:cNvSpPr>
                <a:spLocks/>
              </p:cNvSpPr>
              <p:nvPr/>
            </p:nvSpPr>
            <p:spPr bwMode="auto">
              <a:xfrm>
                <a:off x="10606" y="7808"/>
                <a:ext cx="196" cy="494"/>
              </a:xfrm>
              <a:custGeom>
                <a:avLst/>
                <a:gdLst>
                  <a:gd name="T0" fmla="*/ 0 w 196"/>
                  <a:gd name="T1" fmla="*/ 0 h 494"/>
                  <a:gd name="T2" fmla="*/ 0 w 196"/>
                  <a:gd name="T3" fmla="*/ 381 h 494"/>
                  <a:gd name="T4" fmla="*/ 196 w 196"/>
                  <a:gd name="T5" fmla="*/ 494 h 494"/>
                  <a:gd name="T6" fmla="*/ 196 w 196"/>
                  <a:gd name="T7" fmla="*/ 59 h 494"/>
                  <a:gd name="T8" fmla="*/ 0 w 196"/>
                  <a:gd name="T9" fmla="*/ 0 h 4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6"/>
                  <a:gd name="T16" fmla="*/ 0 h 494"/>
                  <a:gd name="T17" fmla="*/ 196 w 196"/>
                  <a:gd name="T18" fmla="*/ 494 h 4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6" h="494">
                    <a:moveTo>
                      <a:pt x="0" y="0"/>
                    </a:moveTo>
                    <a:lnTo>
                      <a:pt x="0" y="381"/>
                    </a:lnTo>
                    <a:lnTo>
                      <a:pt x="196" y="494"/>
                    </a:lnTo>
                    <a:lnTo>
                      <a:pt x="196" y="59"/>
                    </a:lnTo>
                    <a:lnTo>
                      <a:pt x="0" y="0"/>
                    </a:lnTo>
                  </a:path>
                </a:pathLst>
              </a:custGeom>
              <a:noFill/>
              <a:ln w="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81" name="Freeform 265"/>
              <p:cNvSpPr>
                <a:spLocks/>
              </p:cNvSpPr>
              <p:nvPr/>
            </p:nvSpPr>
            <p:spPr bwMode="auto">
              <a:xfrm>
                <a:off x="11152" y="7712"/>
                <a:ext cx="250" cy="470"/>
              </a:xfrm>
              <a:custGeom>
                <a:avLst/>
                <a:gdLst>
                  <a:gd name="T0" fmla="*/ 0 w 250"/>
                  <a:gd name="T1" fmla="*/ 470 h 470"/>
                  <a:gd name="T2" fmla="*/ 1 w 250"/>
                  <a:gd name="T3" fmla="*/ 91 h 470"/>
                  <a:gd name="T4" fmla="*/ 250 w 250"/>
                  <a:gd name="T5" fmla="*/ 0 h 470"/>
                  <a:gd name="T6" fmla="*/ 250 w 250"/>
                  <a:gd name="T7" fmla="*/ 340 h 470"/>
                  <a:gd name="T8" fmla="*/ 0 w 250"/>
                  <a:gd name="T9" fmla="*/ 470 h 4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0"/>
                  <a:gd name="T16" fmla="*/ 0 h 470"/>
                  <a:gd name="T17" fmla="*/ 250 w 250"/>
                  <a:gd name="T18" fmla="*/ 470 h 4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0" h="470">
                    <a:moveTo>
                      <a:pt x="0" y="470"/>
                    </a:moveTo>
                    <a:lnTo>
                      <a:pt x="1" y="91"/>
                    </a:lnTo>
                    <a:lnTo>
                      <a:pt x="250" y="0"/>
                    </a:lnTo>
                    <a:lnTo>
                      <a:pt x="250" y="340"/>
                    </a:lnTo>
                    <a:lnTo>
                      <a:pt x="0" y="470"/>
                    </a:lnTo>
                    <a:close/>
                  </a:path>
                </a:pathLst>
              </a:custGeom>
              <a:solidFill>
                <a:srgbClr val="00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82" name="Freeform 266"/>
              <p:cNvSpPr>
                <a:spLocks/>
              </p:cNvSpPr>
              <p:nvPr/>
            </p:nvSpPr>
            <p:spPr bwMode="auto">
              <a:xfrm>
                <a:off x="11152" y="7712"/>
                <a:ext cx="250" cy="470"/>
              </a:xfrm>
              <a:custGeom>
                <a:avLst/>
                <a:gdLst>
                  <a:gd name="T0" fmla="*/ 0 w 250"/>
                  <a:gd name="T1" fmla="*/ 470 h 470"/>
                  <a:gd name="T2" fmla="*/ 1 w 250"/>
                  <a:gd name="T3" fmla="*/ 91 h 470"/>
                  <a:gd name="T4" fmla="*/ 250 w 250"/>
                  <a:gd name="T5" fmla="*/ 0 h 470"/>
                  <a:gd name="T6" fmla="*/ 250 w 250"/>
                  <a:gd name="T7" fmla="*/ 340 h 470"/>
                  <a:gd name="T8" fmla="*/ 0 w 250"/>
                  <a:gd name="T9" fmla="*/ 470 h 4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0"/>
                  <a:gd name="T16" fmla="*/ 0 h 470"/>
                  <a:gd name="T17" fmla="*/ 250 w 250"/>
                  <a:gd name="T18" fmla="*/ 470 h 4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0" h="470">
                    <a:moveTo>
                      <a:pt x="0" y="470"/>
                    </a:moveTo>
                    <a:lnTo>
                      <a:pt x="1" y="91"/>
                    </a:lnTo>
                    <a:lnTo>
                      <a:pt x="250" y="0"/>
                    </a:lnTo>
                    <a:lnTo>
                      <a:pt x="250" y="340"/>
                    </a:lnTo>
                    <a:lnTo>
                      <a:pt x="0" y="470"/>
                    </a:lnTo>
                  </a:path>
                </a:pathLst>
              </a:custGeom>
              <a:noFill/>
              <a:ln w="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83" name="Freeform 267"/>
              <p:cNvSpPr>
                <a:spLocks/>
              </p:cNvSpPr>
              <p:nvPr/>
            </p:nvSpPr>
            <p:spPr bwMode="auto">
              <a:xfrm>
                <a:off x="10731" y="7415"/>
                <a:ext cx="960" cy="312"/>
              </a:xfrm>
              <a:custGeom>
                <a:avLst/>
                <a:gdLst>
                  <a:gd name="T0" fmla="*/ 131 w 960"/>
                  <a:gd name="T1" fmla="*/ 312 h 312"/>
                  <a:gd name="T2" fmla="*/ 0 w 960"/>
                  <a:gd name="T3" fmla="*/ 115 h 312"/>
                  <a:gd name="T4" fmla="*/ 906 w 960"/>
                  <a:gd name="T5" fmla="*/ 0 h 312"/>
                  <a:gd name="T6" fmla="*/ 960 w 960"/>
                  <a:gd name="T7" fmla="*/ 63 h 312"/>
                  <a:gd name="T8" fmla="*/ 131 w 960"/>
                  <a:gd name="T9" fmla="*/ 312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0"/>
                  <a:gd name="T16" fmla="*/ 0 h 312"/>
                  <a:gd name="T17" fmla="*/ 960 w 960"/>
                  <a:gd name="T18" fmla="*/ 312 h 3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0" h="312">
                    <a:moveTo>
                      <a:pt x="131" y="312"/>
                    </a:moveTo>
                    <a:lnTo>
                      <a:pt x="0" y="115"/>
                    </a:lnTo>
                    <a:lnTo>
                      <a:pt x="906" y="0"/>
                    </a:lnTo>
                    <a:lnTo>
                      <a:pt x="960" y="63"/>
                    </a:lnTo>
                    <a:lnTo>
                      <a:pt x="131" y="312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84" name="Freeform 268"/>
              <p:cNvSpPr>
                <a:spLocks/>
              </p:cNvSpPr>
              <p:nvPr/>
            </p:nvSpPr>
            <p:spPr bwMode="auto">
              <a:xfrm>
                <a:off x="10731" y="7415"/>
                <a:ext cx="960" cy="312"/>
              </a:xfrm>
              <a:custGeom>
                <a:avLst/>
                <a:gdLst>
                  <a:gd name="T0" fmla="*/ 131 w 960"/>
                  <a:gd name="T1" fmla="*/ 312 h 312"/>
                  <a:gd name="T2" fmla="*/ 0 w 960"/>
                  <a:gd name="T3" fmla="*/ 115 h 312"/>
                  <a:gd name="T4" fmla="*/ 906 w 960"/>
                  <a:gd name="T5" fmla="*/ 0 h 312"/>
                  <a:gd name="T6" fmla="*/ 960 w 960"/>
                  <a:gd name="T7" fmla="*/ 63 h 312"/>
                  <a:gd name="T8" fmla="*/ 131 w 960"/>
                  <a:gd name="T9" fmla="*/ 312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0"/>
                  <a:gd name="T16" fmla="*/ 0 h 312"/>
                  <a:gd name="T17" fmla="*/ 960 w 960"/>
                  <a:gd name="T18" fmla="*/ 312 h 3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0" h="312">
                    <a:moveTo>
                      <a:pt x="131" y="312"/>
                    </a:moveTo>
                    <a:lnTo>
                      <a:pt x="0" y="115"/>
                    </a:lnTo>
                    <a:lnTo>
                      <a:pt x="906" y="0"/>
                    </a:lnTo>
                    <a:lnTo>
                      <a:pt x="960" y="63"/>
                    </a:lnTo>
                    <a:lnTo>
                      <a:pt x="131" y="312"/>
                    </a:lnTo>
                  </a:path>
                </a:pathLst>
              </a:custGeom>
              <a:noFill/>
              <a:ln w="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85" name="Freeform 269"/>
              <p:cNvSpPr>
                <a:spLocks/>
              </p:cNvSpPr>
              <p:nvPr/>
            </p:nvSpPr>
            <p:spPr bwMode="auto">
              <a:xfrm>
                <a:off x="10483" y="7393"/>
                <a:ext cx="1049" cy="253"/>
              </a:xfrm>
              <a:custGeom>
                <a:avLst/>
                <a:gdLst>
                  <a:gd name="T0" fmla="*/ 106 w 1049"/>
                  <a:gd name="T1" fmla="*/ 253 h 253"/>
                  <a:gd name="T2" fmla="*/ 0 w 1049"/>
                  <a:gd name="T3" fmla="*/ 109 h 253"/>
                  <a:gd name="T4" fmla="*/ 1024 w 1049"/>
                  <a:gd name="T5" fmla="*/ 0 h 253"/>
                  <a:gd name="T6" fmla="*/ 1049 w 1049"/>
                  <a:gd name="T7" fmla="*/ 37 h 253"/>
                  <a:gd name="T8" fmla="*/ 250 w 1049"/>
                  <a:gd name="T9" fmla="*/ 137 h 253"/>
                  <a:gd name="T10" fmla="*/ 106 w 1049"/>
                  <a:gd name="T11" fmla="*/ 253 h 2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49"/>
                  <a:gd name="T19" fmla="*/ 0 h 253"/>
                  <a:gd name="T20" fmla="*/ 1049 w 1049"/>
                  <a:gd name="T21" fmla="*/ 253 h 2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49" h="253">
                    <a:moveTo>
                      <a:pt x="106" y="253"/>
                    </a:moveTo>
                    <a:lnTo>
                      <a:pt x="0" y="109"/>
                    </a:lnTo>
                    <a:lnTo>
                      <a:pt x="1024" y="0"/>
                    </a:lnTo>
                    <a:lnTo>
                      <a:pt x="1049" y="37"/>
                    </a:lnTo>
                    <a:lnTo>
                      <a:pt x="250" y="137"/>
                    </a:lnTo>
                    <a:lnTo>
                      <a:pt x="106" y="253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86" name="Freeform 270"/>
              <p:cNvSpPr>
                <a:spLocks/>
              </p:cNvSpPr>
              <p:nvPr/>
            </p:nvSpPr>
            <p:spPr bwMode="auto">
              <a:xfrm>
                <a:off x="10483" y="7393"/>
                <a:ext cx="1049" cy="253"/>
              </a:xfrm>
              <a:custGeom>
                <a:avLst/>
                <a:gdLst>
                  <a:gd name="T0" fmla="*/ 106 w 1049"/>
                  <a:gd name="T1" fmla="*/ 253 h 253"/>
                  <a:gd name="T2" fmla="*/ 0 w 1049"/>
                  <a:gd name="T3" fmla="*/ 109 h 253"/>
                  <a:gd name="T4" fmla="*/ 1024 w 1049"/>
                  <a:gd name="T5" fmla="*/ 0 h 253"/>
                  <a:gd name="T6" fmla="*/ 1049 w 1049"/>
                  <a:gd name="T7" fmla="*/ 37 h 253"/>
                  <a:gd name="T8" fmla="*/ 250 w 1049"/>
                  <a:gd name="T9" fmla="*/ 137 h 253"/>
                  <a:gd name="T10" fmla="*/ 106 w 1049"/>
                  <a:gd name="T11" fmla="*/ 253 h 2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49"/>
                  <a:gd name="T19" fmla="*/ 0 h 253"/>
                  <a:gd name="T20" fmla="*/ 1049 w 1049"/>
                  <a:gd name="T21" fmla="*/ 253 h 2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49" h="253">
                    <a:moveTo>
                      <a:pt x="106" y="253"/>
                    </a:moveTo>
                    <a:lnTo>
                      <a:pt x="0" y="109"/>
                    </a:lnTo>
                    <a:lnTo>
                      <a:pt x="1024" y="0"/>
                    </a:lnTo>
                    <a:lnTo>
                      <a:pt x="1049" y="37"/>
                    </a:lnTo>
                    <a:lnTo>
                      <a:pt x="250" y="137"/>
                    </a:lnTo>
                    <a:lnTo>
                      <a:pt x="106" y="253"/>
                    </a:lnTo>
                  </a:path>
                </a:pathLst>
              </a:custGeom>
              <a:noFill/>
              <a:ln w="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7960" name="Rectangle 271"/>
            <p:cNvSpPr>
              <a:spLocks noChangeArrowheads="1"/>
            </p:cNvSpPr>
            <p:nvPr/>
          </p:nvSpPr>
          <p:spPr bwMode="auto">
            <a:xfrm>
              <a:off x="4135" y="5353"/>
              <a:ext cx="1546" cy="526"/>
            </a:xfrm>
            <a:prstGeom prst="rect">
              <a:avLst/>
            </a:prstGeom>
            <a:solidFill>
              <a:srgbClr val="FFFF00"/>
            </a:solidFill>
            <a:ln w="21">
              <a:solidFill>
                <a:srgbClr val="A5002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61" name="Rectangle 272"/>
            <p:cNvSpPr>
              <a:spLocks noChangeArrowheads="1"/>
            </p:cNvSpPr>
            <p:nvPr/>
          </p:nvSpPr>
          <p:spPr bwMode="auto">
            <a:xfrm>
              <a:off x="4135" y="5353"/>
              <a:ext cx="1467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spcAft>
                  <a:spcPts val="1000"/>
                </a:spcAft>
              </a:pPr>
              <a:r>
                <a:rPr lang="ru-RU" altLang="en-US" dirty="0">
                  <a:solidFill>
                    <a:srgbClr val="000000"/>
                  </a:solidFill>
                </a:rPr>
                <a:t>На борту транспорта</a:t>
              </a:r>
              <a:endParaRPr lang="fr-FR" altLang="en-US" dirty="0"/>
            </a:p>
          </p:txBody>
        </p:sp>
        <p:sp>
          <p:nvSpPr>
            <p:cNvPr id="37962" name="Rectangle 273"/>
            <p:cNvSpPr>
              <a:spLocks noChangeArrowheads="1"/>
            </p:cNvSpPr>
            <p:nvPr/>
          </p:nvSpPr>
          <p:spPr bwMode="auto">
            <a:xfrm>
              <a:off x="4735" y="5691"/>
              <a:ext cx="334" cy="2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spcAft>
                  <a:spcPts val="1000"/>
                </a:spcAft>
              </a:pPr>
              <a:r>
                <a:rPr lang="en-US" altLang="en-US" sz="1400">
                  <a:solidFill>
                    <a:srgbClr val="000000"/>
                  </a:solidFill>
                </a:rPr>
                <a:t>DAP</a:t>
              </a:r>
              <a:endParaRPr lang="fr-FR" altLang="en-US" sz="1400"/>
            </a:p>
          </p:txBody>
        </p:sp>
        <p:sp>
          <p:nvSpPr>
            <p:cNvPr id="37963" name="Rectangle 274"/>
            <p:cNvSpPr>
              <a:spLocks noChangeArrowheads="1"/>
            </p:cNvSpPr>
            <p:nvPr/>
          </p:nvSpPr>
          <p:spPr bwMode="auto">
            <a:xfrm>
              <a:off x="5777" y="5353"/>
              <a:ext cx="1861" cy="540"/>
            </a:xfrm>
            <a:prstGeom prst="rect">
              <a:avLst/>
            </a:prstGeom>
            <a:solidFill>
              <a:srgbClr val="FFFF00"/>
            </a:solidFill>
            <a:ln w="21">
              <a:solidFill>
                <a:srgbClr val="A5002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64" name="Rectangle 275"/>
            <p:cNvSpPr>
              <a:spLocks noChangeArrowheads="1"/>
            </p:cNvSpPr>
            <p:nvPr/>
          </p:nvSpPr>
          <p:spPr bwMode="auto">
            <a:xfrm>
              <a:off x="5849" y="5353"/>
              <a:ext cx="1754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spcAft>
                  <a:spcPts val="1000"/>
                </a:spcAft>
              </a:pPr>
              <a:r>
                <a:rPr lang="ru-RU" altLang="en-US" dirty="0">
                  <a:solidFill>
                    <a:srgbClr val="000000"/>
                  </a:solidFill>
                </a:rPr>
                <a:t>Разгружен с транспорта</a:t>
              </a:r>
              <a:endParaRPr lang="fr-FR" altLang="en-US" dirty="0"/>
            </a:p>
          </p:txBody>
        </p:sp>
        <p:sp>
          <p:nvSpPr>
            <p:cNvPr id="37965" name="Rectangle 276"/>
            <p:cNvSpPr>
              <a:spLocks noChangeArrowheads="1"/>
            </p:cNvSpPr>
            <p:nvPr/>
          </p:nvSpPr>
          <p:spPr bwMode="auto">
            <a:xfrm>
              <a:off x="6469" y="5692"/>
              <a:ext cx="361" cy="2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spcAft>
                  <a:spcPts val="1000"/>
                </a:spcAft>
              </a:pPr>
              <a:r>
                <a:rPr lang="en-US" altLang="en-US" sz="1400">
                  <a:solidFill>
                    <a:srgbClr val="000000"/>
                  </a:solidFill>
                </a:rPr>
                <a:t>DAT</a:t>
              </a:r>
              <a:endParaRPr lang="fr-FR" altLang="en-US" sz="1400"/>
            </a:p>
          </p:txBody>
        </p:sp>
        <p:sp>
          <p:nvSpPr>
            <p:cNvPr id="37966" name="Rectangle 277"/>
            <p:cNvSpPr>
              <a:spLocks noChangeArrowheads="1"/>
            </p:cNvSpPr>
            <p:nvPr/>
          </p:nvSpPr>
          <p:spPr bwMode="auto">
            <a:xfrm>
              <a:off x="7093" y="5642"/>
              <a:ext cx="119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67" name="Rectangle 278"/>
            <p:cNvSpPr>
              <a:spLocks noChangeArrowheads="1"/>
            </p:cNvSpPr>
            <p:nvPr/>
          </p:nvSpPr>
          <p:spPr bwMode="auto">
            <a:xfrm>
              <a:off x="7890" y="2172"/>
              <a:ext cx="1545" cy="1143"/>
            </a:xfrm>
            <a:prstGeom prst="rect">
              <a:avLst/>
            </a:prstGeom>
            <a:solidFill>
              <a:srgbClr val="FFFF00"/>
            </a:solidFill>
            <a:ln w="21">
              <a:solidFill>
                <a:srgbClr val="A5002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68" name="Rectangle 279"/>
            <p:cNvSpPr>
              <a:spLocks noChangeArrowheads="1"/>
            </p:cNvSpPr>
            <p:nvPr/>
          </p:nvSpPr>
          <p:spPr bwMode="auto">
            <a:xfrm>
              <a:off x="8062" y="2354"/>
              <a:ext cx="1074" cy="5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spcAft>
                  <a:spcPts val="1000"/>
                </a:spcAft>
              </a:pPr>
              <a:r>
                <a:rPr lang="ru-RU" altLang="en-US" sz="1400" dirty="0">
                  <a:solidFill>
                    <a:srgbClr val="000000"/>
                  </a:solidFill>
                </a:rPr>
                <a:t>Доставлен в пункт назначения</a:t>
              </a:r>
              <a:endParaRPr lang="fr-FR" altLang="en-US" sz="1400" dirty="0"/>
            </a:p>
          </p:txBody>
        </p:sp>
        <p:sp>
          <p:nvSpPr>
            <p:cNvPr id="37969" name="Rectangle 281"/>
            <p:cNvSpPr>
              <a:spLocks noChangeArrowheads="1"/>
            </p:cNvSpPr>
            <p:nvPr/>
          </p:nvSpPr>
          <p:spPr bwMode="auto">
            <a:xfrm>
              <a:off x="7938" y="2806"/>
              <a:ext cx="119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70" name="Rectangle 282"/>
            <p:cNvSpPr>
              <a:spLocks noChangeArrowheads="1"/>
            </p:cNvSpPr>
            <p:nvPr/>
          </p:nvSpPr>
          <p:spPr bwMode="auto">
            <a:xfrm>
              <a:off x="8948" y="2819"/>
              <a:ext cx="119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71" name="Rectangle 283"/>
            <p:cNvSpPr>
              <a:spLocks noChangeArrowheads="1"/>
            </p:cNvSpPr>
            <p:nvPr/>
          </p:nvSpPr>
          <p:spPr bwMode="auto">
            <a:xfrm>
              <a:off x="9106" y="2806"/>
              <a:ext cx="119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72" name="Rectangle 284"/>
            <p:cNvSpPr>
              <a:spLocks noChangeArrowheads="1"/>
            </p:cNvSpPr>
            <p:nvPr/>
          </p:nvSpPr>
          <p:spPr bwMode="auto">
            <a:xfrm>
              <a:off x="8482" y="3050"/>
              <a:ext cx="332" cy="2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spcAft>
                  <a:spcPts val="1000"/>
                </a:spcAft>
              </a:pPr>
              <a:r>
                <a:rPr lang="en-US" altLang="en-US" sz="1400">
                  <a:solidFill>
                    <a:srgbClr val="000000"/>
                  </a:solidFill>
                </a:rPr>
                <a:t>DDP</a:t>
              </a:r>
              <a:endParaRPr lang="fr-FR" altLang="en-US" sz="1400"/>
            </a:p>
          </p:txBody>
        </p:sp>
        <p:sp>
          <p:nvSpPr>
            <p:cNvPr id="37973" name="Rectangle 285"/>
            <p:cNvSpPr>
              <a:spLocks noChangeArrowheads="1"/>
            </p:cNvSpPr>
            <p:nvPr/>
          </p:nvSpPr>
          <p:spPr bwMode="auto">
            <a:xfrm>
              <a:off x="8403" y="5353"/>
              <a:ext cx="2467" cy="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74" name="Rectangle 286"/>
            <p:cNvSpPr>
              <a:spLocks noChangeArrowheads="1"/>
            </p:cNvSpPr>
            <p:nvPr/>
          </p:nvSpPr>
          <p:spPr bwMode="auto">
            <a:xfrm>
              <a:off x="8498" y="5450"/>
              <a:ext cx="119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grpSp>
          <p:nvGrpSpPr>
            <p:cNvPr id="37975" name="Group 287"/>
            <p:cNvGrpSpPr>
              <a:grpSpLocks/>
            </p:cNvGrpSpPr>
            <p:nvPr/>
          </p:nvGrpSpPr>
          <p:grpSpPr bwMode="auto">
            <a:xfrm>
              <a:off x="8519" y="3500"/>
              <a:ext cx="139" cy="766"/>
              <a:chOff x="8883" y="6788"/>
              <a:chExt cx="139" cy="766"/>
            </a:xfrm>
          </p:grpSpPr>
          <p:sp>
            <p:nvSpPr>
              <p:cNvPr id="38155" name="Rectangle 288"/>
              <p:cNvSpPr>
                <a:spLocks noChangeArrowheads="1"/>
              </p:cNvSpPr>
              <p:nvPr/>
            </p:nvSpPr>
            <p:spPr bwMode="auto">
              <a:xfrm>
                <a:off x="8938" y="6788"/>
                <a:ext cx="31" cy="31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56" name="Rectangle 289"/>
              <p:cNvSpPr>
                <a:spLocks noChangeArrowheads="1"/>
              </p:cNvSpPr>
              <p:nvPr/>
            </p:nvSpPr>
            <p:spPr bwMode="auto">
              <a:xfrm>
                <a:off x="8938" y="6850"/>
                <a:ext cx="31" cy="3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57" name="Rectangle 290"/>
              <p:cNvSpPr>
                <a:spLocks noChangeArrowheads="1"/>
              </p:cNvSpPr>
              <p:nvPr/>
            </p:nvSpPr>
            <p:spPr bwMode="auto">
              <a:xfrm>
                <a:off x="8938" y="6913"/>
                <a:ext cx="31" cy="31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58" name="Rectangle 291"/>
              <p:cNvSpPr>
                <a:spLocks noChangeArrowheads="1"/>
              </p:cNvSpPr>
              <p:nvPr/>
            </p:nvSpPr>
            <p:spPr bwMode="auto">
              <a:xfrm>
                <a:off x="8938" y="6976"/>
                <a:ext cx="31" cy="31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59" name="Rectangle 292"/>
              <p:cNvSpPr>
                <a:spLocks noChangeArrowheads="1"/>
              </p:cNvSpPr>
              <p:nvPr/>
            </p:nvSpPr>
            <p:spPr bwMode="auto">
              <a:xfrm>
                <a:off x="8938" y="7038"/>
                <a:ext cx="31" cy="3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60" name="Rectangle 293"/>
              <p:cNvSpPr>
                <a:spLocks noChangeArrowheads="1"/>
              </p:cNvSpPr>
              <p:nvPr/>
            </p:nvSpPr>
            <p:spPr bwMode="auto">
              <a:xfrm>
                <a:off x="8938" y="7101"/>
                <a:ext cx="31" cy="31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61" name="Rectangle 294"/>
              <p:cNvSpPr>
                <a:spLocks noChangeArrowheads="1"/>
              </p:cNvSpPr>
              <p:nvPr/>
            </p:nvSpPr>
            <p:spPr bwMode="auto">
              <a:xfrm>
                <a:off x="8938" y="7164"/>
                <a:ext cx="31" cy="31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62" name="Rectangle 295"/>
              <p:cNvSpPr>
                <a:spLocks noChangeArrowheads="1"/>
              </p:cNvSpPr>
              <p:nvPr/>
            </p:nvSpPr>
            <p:spPr bwMode="auto">
              <a:xfrm>
                <a:off x="8938" y="7226"/>
                <a:ext cx="31" cy="3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63" name="Rectangle 296"/>
              <p:cNvSpPr>
                <a:spLocks noChangeArrowheads="1"/>
              </p:cNvSpPr>
              <p:nvPr/>
            </p:nvSpPr>
            <p:spPr bwMode="auto">
              <a:xfrm>
                <a:off x="8938" y="7289"/>
                <a:ext cx="31" cy="31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64" name="Rectangle 297"/>
              <p:cNvSpPr>
                <a:spLocks noChangeArrowheads="1"/>
              </p:cNvSpPr>
              <p:nvPr/>
            </p:nvSpPr>
            <p:spPr bwMode="auto">
              <a:xfrm>
                <a:off x="8938" y="7352"/>
                <a:ext cx="31" cy="31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65" name="Rectangle 298"/>
              <p:cNvSpPr>
                <a:spLocks noChangeArrowheads="1"/>
              </p:cNvSpPr>
              <p:nvPr/>
            </p:nvSpPr>
            <p:spPr bwMode="auto">
              <a:xfrm>
                <a:off x="8938" y="7414"/>
                <a:ext cx="31" cy="3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66" name="Freeform 299"/>
              <p:cNvSpPr>
                <a:spLocks/>
              </p:cNvSpPr>
              <p:nvPr/>
            </p:nvSpPr>
            <p:spPr bwMode="auto">
              <a:xfrm>
                <a:off x="8883" y="7414"/>
                <a:ext cx="139" cy="140"/>
              </a:xfrm>
              <a:custGeom>
                <a:avLst/>
                <a:gdLst>
                  <a:gd name="T0" fmla="*/ 0 w 139"/>
                  <a:gd name="T1" fmla="*/ 0 h 140"/>
                  <a:gd name="T2" fmla="*/ 70 w 139"/>
                  <a:gd name="T3" fmla="*/ 140 h 140"/>
                  <a:gd name="T4" fmla="*/ 139 w 139"/>
                  <a:gd name="T5" fmla="*/ 0 h 140"/>
                  <a:gd name="T6" fmla="*/ 70 w 139"/>
                  <a:gd name="T7" fmla="*/ 45 h 140"/>
                  <a:gd name="T8" fmla="*/ 0 w 139"/>
                  <a:gd name="T9" fmla="*/ 0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9"/>
                  <a:gd name="T16" fmla="*/ 0 h 140"/>
                  <a:gd name="T17" fmla="*/ 139 w 139"/>
                  <a:gd name="T18" fmla="*/ 140 h 1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9" h="140">
                    <a:moveTo>
                      <a:pt x="0" y="0"/>
                    </a:moveTo>
                    <a:lnTo>
                      <a:pt x="70" y="140"/>
                    </a:lnTo>
                    <a:lnTo>
                      <a:pt x="139" y="0"/>
                    </a:lnTo>
                    <a:lnTo>
                      <a:pt x="70" y="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7976" name="Rectangle 300"/>
            <p:cNvSpPr>
              <a:spLocks noChangeArrowheads="1"/>
            </p:cNvSpPr>
            <p:nvPr/>
          </p:nvSpPr>
          <p:spPr bwMode="auto">
            <a:xfrm>
              <a:off x="4170" y="2464"/>
              <a:ext cx="278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37977" name="Rectangle 301"/>
            <p:cNvSpPr>
              <a:spLocks noChangeArrowheads="1"/>
            </p:cNvSpPr>
            <p:nvPr/>
          </p:nvSpPr>
          <p:spPr bwMode="auto">
            <a:xfrm>
              <a:off x="4246" y="2470"/>
              <a:ext cx="1368" cy="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spcAft>
                  <a:spcPts val="1000"/>
                </a:spcAft>
              </a:pPr>
              <a:r>
                <a:rPr lang="ru-RU" altLang="en-US" sz="1800" dirty="0">
                  <a:solidFill>
                    <a:srgbClr val="008000"/>
                  </a:solidFill>
                </a:rPr>
                <a:t>Порт прибытия</a:t>
              </a:r>
              <a:endParaRPr lang="fr-FR" altLang="en-US" sz="1800" dirty="0"/>
            </a:p>
          </p:txBody>
        </p:sp>
        <p:grpSp>
          <p:nvGrpSpPr>
            <p:cNvPr id="37978" name="Group 302"/>
            <p:cNvGrpSpPr>
              <a:grpSpLocks/>
            </p:cNvGrpSpPr>
            <p:nvPr/>
          </p:nvGrpSpPr>
          <p:grpSpPr bwMode="auto">
            <a:xfrm>
              <a:off x="4734" y="4441"/>
              <a:ext cx="165" cy="955"/>
              <a:chOff x="5098" y="7729"/>
              <a:chExt cx="165" cy="955"/>
            </a:xfrm>
          </p:grpSpPr>
          <p:sp>
            <p:nvSpPr>
              <p:cNvPr id="38140" name="Freeform 303"/>
              <p:cNvSpPr>
                <a:spLocks/>
              </p:cNvSpPr>
              <p:nvPr/>
            </p:nvSpPr>
            <p:spPr bwMode="auto">
              <a:xfrm>
                <a:off x="5229" y="8650"/>
                <a:ext cx="34" cy="34"/>
              </a:xfrm>
              <a:custGeom>
                <a:avLst/>
                <a:gdLst>
                  <a:gd name="T0" fmla="*/ 2 w 34"/>
                  <a:gd name="T1" fmla="*/ 34 h 34"/>
                  <a:gd name="T2" fmla="*/ 34 w 34"/>
                  <a:gd name="T3" fmla="*/ 31 h 34"/>
                  <a:gd name="T4" fmla="*/ 31 w 34"/>
                  <a:gd name="T5" fmla="*/ 0 h 34"/>
                  <a:gd name="T6" fmla="*/ 0 w 34"/>
                  <a:gd name="T7" fmla="*/ 3 h 34"/>
                  <a:gd name="T8" fmla="*/ 2 w 34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4"/>
                  <a:gd name="T17" fmla="*/ 34 w 34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4">
                    <a:moveTo>
                      <a:pt x="2" y="34"/>
                    </a:moveTo>
                    <a:lnTo>
                      <a:pt x="34" y="31"/>
                    </a:lnTo>
                    <a:lnTo>
                      <a:pt x="31" y="0"/>
                    </a:lnTo>
                    <a:lnTo>
                      <a:pt x="0" y="3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41" name="Freeform 304"/>
              <p:cNvSpPr>
                <a:spLocks/>
              </p:cNvSpPr>
              <p:nvPr/>
            </p:nvSpPr>
            <p:spPr bwMode="auto">
              <a:xfrm>
                <a:off x="5222" y="8587"/>
                <a:ext cx="34" cy="34"/>
              </a:xfrm>
              <a:custGeom>
                <a:avLst/>
                <a:gdLst>
                  <a:gd name="T0" fmla="*/ 3 w 34"/>
                  <a:gd name="T1" fmla="*/ 34 h 34"/>
                  <a:gd name="T2" fmla="*/ 34 w 34"/>
                  <a:gd name="T3" fmla="*/ 32 h 34"/>
                  <a:gd name="T4" fmla="*/ 32 w 34"/>
                  <a:gd name="T5" fmla="*/ 0 h 34"/>
                  <a:gd name="T6" fmla="*/ 0 w 34"/>
                  <a:gd name="T7" fmla="*/ 3 h 34"/>
                  <a:gd name="T8" fmla="*/ 3 w 34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4"/>
                  <a:gd name="T17" fmla="*/ 34 w 34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4">
                    <a:moveTo>
                      <a:pt x="3" y="34"/>
                    </a:moveTo>
                    <a:lnTo>
                      <a:pt x="34" y="32"/>
                    </a:lnTo>
                    <a:lnTo>
                      <a:pt x="32" y="0"/>
                    </a:lnTo>
                    <a:lnTo>
                      <a:pt x="0" y="3"/>
                    </a:lnTo>
                    <a:lnTo>
                      <a:pt x="3" y="3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42" name="Freeform 305"/>
              <p:cNvSpPr>
                <a:spLocks/>
              </p:cNvSpPr>
              <p:nvPr/>
            </p:nvSpPr>
            <p:spPr bwMode="auto">
              <a:xfrm>
                <a:off x="5216" y="8526"/>
                <a:ext cx="35" cy="33"/>
              </a:xfrm>
              <a:custGeom>
                <a:avLst/>
                <a:gdLst>
                  <a:gd name="T0" fmla="*/ 4 w 35"/>
                  <a:gd name="T1" fmla="*/ 33 h 33"/>
                  <a:gd name="T2" fmla="*/ 35 w 35"/>
                  <a:gd name="T3" fmla="*/ 30 h 33"/>
                  <a:gd name="T4" fmla="*/ 31 w 35"/>
                  <a:gd name="T5" fmla="*/ 0 h 33"/>
                  <a:gd name="T6" fmla="*/ 0 w 35"/>
                  <a:gd name="T7" fmla="*/ 3 h 33"/>
                  <a:gd name="T8" fmla="*/ 4 w 35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3"/>
                  <a:gd name="T17" fmla="*/ 35 w 35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3">
                    <a:moveTo>
                      <a:pt x="4" y="33"/>
                    </a:moveTo>
                    <a:lnTo>
                      <a:pt x="35" y="30"/>
                    </a:lnTo>
                    <a:lnTo>
                      <a:pt x="31" y="0"/>
                    </a:lnTo>
                    <a:lnTo>
                      <a:pt x="0" y="3"/>
                    </a:lnTo>
                    <a:lnTo>
                      <a:pt x="4" y="3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43" name="Freeform 306"/>
              <p:cNvSpPr>
                <a:spLocks/>
              </p:cNvSpPr>
              <p:nvPr/>
            </p:nvSpPr>
            <p:spPr bwMode="auto">
              <a:xfrm>
                <a:off x="5211" y="8463"/>
                <a:ext cx="33" cy="34"/>
              </a:xfrm>
              <a:custGeom>
                <a:avLst/>
                <a:gdLst>
                  <a:gd name="T0" fmla="*/ 2 w 33"/>
                  <a:gd name="T1" fmla="*/ 34 h 34"/>
                  <a:gd name="T2" fmla="*/ 33 w 33"/>
                  <a:gd name="T3" fmla="*/ 32 h 34"/>
                  <a:gd name="T4" fmla="*/ 31 w 33"/>
                  <a:gd name="T5" fmla="*/ 0 h 34"/>
                  <a:gd name="T6" fmla="*/ 0 w 33"/>
                  <a:gd name="T7" fmla="*/ 3 h 34"/>
                  <a:gd name="T8" fmla="*/ 2 w 33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34"/>
                  <a:gd name="T17" fmla="*/ 33 w 33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34">
                    <a:moveTo>
                      <a:pt x="2" y="34"/>
                    </a:moveTo>
                    <a:lnTo>
                      <a:pt x="33" y="32"/>
                    </a:lnTo>
                    <a:lnTo>
                      <a:pt x="31" y="0"/>
                    </a:lnTo>
                    <a:lnTo>
                      <a:pt x="0" y="3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44" name="Freeform 307"/>
              <p:cNvSpPr>
                <a:spLocks/>
              </p:cNvSpPr>
              <p:nvPr/>
            </p:nvSpPr>
            <p:spPr bwMode="auto">
              <a:xfrm>
                <a:off x="5204" y="8401"/>
                <a:ext cx="34" cy="34"/>
              </a:xfrm>
              <a:custGeom>
                <a:avLst/>
                <a:gdLst>
                  <a:gd name="T0" fmla="*/ 3 w 34"/>
                  <a:gd name="T1" fmla="*/ 34 h 34"/>
                  <a:gd name="T2" fmla="*/ 34 w 34"/>
                  <a:gd name="T3" fmla="*/ 31 h 34"/>
                  <a:gd name="T4" fmla="*/ 31 w 34"/>
                  <a:gd name="T5" fmla="*/ 0 h 34"/>
                  <a:gd name="T6" fmla="*/ 0 w 34"/>
                  <a:gd name="T7" fmla="*/ 2 h 34"/>
                  <a:gd name="T8" fmla="*/ 3 w 34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4"/>
                  <a:gd name="T17" fmla="*/ 34 w 34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4">
                    <a:moveTo>
                      <a:pt x="3" y="34"/>
                    </a:moveTo>
                    <a:lnTo>
                      <a:pt x="34" y="31"/>
                    </a:lnTo>
                    <a:lnTo>
                      <a:pt x="31" y="0"/>
                    </a:lnTo>
                    <a:lnTo>
                      <a:pt x="0" y="2"/>
                    </a:lnTo>
                    <a:lnTo>
                      <a:pt x="3" y="3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45" name="Freeform 308"/>
              <p:cNvSpPr>
                <a:spLocks/>
              </p:cNvSpPr>
              <p:nvPr/>
            </p:nvSpPr>
            <p:spPr bwMode="auto">
              <a:xfrm>
                <a:off x="5199" y="8338"/>
                <a:ext cx="34" cy="34"/>
              </a:xfrm>
              <a:custGeom>
                <a:avLst/>
                <a:gdLst>
                  <a:gd name="T0" fmla="*/ 2 w 34"/>
                  <a:gd name="T1" fmla="*/ 34 h 34"/>
                  <a:gd name="T2" fmla="*/ 34 w 34"/>
                  <a:gd name="T3" fmla="*/ 32 h 34"/>
                  <a:gd name="T4" fmla="*/ 31 w 34"/>
                  <a:gd name="T5" fmla="*/ 0 h 34"/>
                  <a:gd name="T6" fmla="*/ 0 w 34"/>
                  <a:gd name="T7" fmla="*/ 3 h 34"/>
                  <a:gd name="T8" fmla="*/ 2 w 34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4"/>
                  <a:gd name="T17" fmla="*/ 34 w 34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4">
                    <a:moveTo>
                      <a:pt x="2" y="34"/>
                    </a:moveTo>
                    <a:lnTo>
                      <a:pt x="34" y="32"/>
                    </a:lnTo>
                    <a:lnTo>
                      <a:pt x="31" y="0"/>
                    </a:lnTo>
                    <a:lnTo>
                      <a:pt x="0" y="3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46" name="Freeform 309"/>
              <p:cNvSpPr>
                <a:spLocks/>
              </p:cNvSpPr>
              <p:nvPr/>
            </p:nvSpPr>
            <p:spPr bwMode="auto">
              <a:xfrm>
                <a:off x="5192" y="8276"/>
                <a:ext cx="34" cy="33"/>
              </a:xfrm>
              <a:custGeom>
                <a:avLst/>
                <a:gdLst>
                  <a:gd name="T0" fmla="*/ 3 w 34"/>
                  <a:gd name="T1" fmla="*/ 33 h 33"/>
                  <a:gd name="T2" fmla="*/ 34 w 34"/>
                  <a:gd name="T3" fmla="*/ 31 h 33"/>
                  <a:gd name="T4" fmla="*/ 32 w 34"/>
                  <a:gd name="T5" fmla="*/ 0 h 33"/>
                  <a:gd name="T6" fmla="*/ 0 w 34"/>
                  <a:gd name="T7" fmla="*/ 2 h 33"/>
                  <a:gd name="T8" fmla="*/ 3 w 34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3"/>
                  <a:gd name="T17" fmla="*/ 34 w 3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3">
                    <a:moveTo>
                      <a:pt x="3" y="33"/>
                    </a:moveTo>
                    <a:lnTo>
                      <a:pt x="34" y="31"/>
                    </a:lnTo>
                    <a:lnTo>
                      <a:pt x="32" y="0"/>
                    </a:lnTo>
                    <a:lnTo>
                      <a:pt x="0" y="2"/>
                    </a:lnTo>
                    <a:lnTo>
                      <a:pt x="3" y="3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47" name="Freeform 310"/>
              <p:cNvSpPr>
                <a:spLocks/>
              </p:cNvSpPr>
              <p:nvPr/>
            </p:nvSpPr>
            <p:spPr bwMode="auto">
              <a:xfrm>
                <a:off x="5186" y="8214"/>
                <a:ext cx="35" cy="34"/>
              </a:xfrm>
              <a:custGeom>
                <a:avLst/>
                <a:gdLst>
                  <a:gd name="T0" fmla="*/ 4 w 35"/>
                  <a:gd name="T1" fmla="*/ 34 h 34"/>
                  <a:gd name="T2" fmla="*/ 35 w 35"/>
                  <a:gd name="T3" fmla="*/ 32 h 34"/>
                  <a:gd name="T4" fmla="*/ 31 w 35"/>
                  <a:gd name="T5" fmla="*/ 0 h 34"/>
                  <a:gd name="T6" fmla="*/ 0 w 35"/>
                  <a:gd name="T7" fmla="*/ 3 h 34"/>
                  <a:gd name="T8" fmla="*/ 4 w 35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4"/>
                  <a:gd name="T17" fmla="*/ 35 w 35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4">
                    <a:moveTo>
                      <a:pt x="4" y="34"/>
                    </a:moveTo>
                    <a:lnTo>
                      <a:pt x="35" y="32"/>
                    </a:lnTo>
                    <a:lnTo>
                      <a:pt x="31" y="0"/>
                    </a:lnTo>
                    <a:lnTo>
                      <a:pt x="0" y="3"/>
                    </a:lnTo>
                    <a:lnTo>
                      <a:pt x="4" y="3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48" name="Freeform 311"/>
              <p:cNvSpPr>
                <a:spLocks/>
              </p:cNvSpPr>
              <p:nvPr/>
            </p:nvSpPr>
            <p:spPr bwMode="auto">
              <a:xfrm>
                <a:off x="5180" y="8152"/>
                <a:ext cx="34" cy="33"/>
              </a:xfrm>
              <a:custGeom>
                <a:avLst/>
                <a:gdLst>
                  <a:gd name="T0" fmla="*/ 3 w 34"/>
                  <a:gd name="T1" fmla="*/ 33 h 33"/>
                  <a:gd name="T2" fmla="*/ 34 w 34"/>
                  <a:gd name="T3" fmla="*/ 31 h 33"/>
                  <a:gd name="T4" fmla="*/ 32 w 34"/>
                  <a:gd name="T5" fmla="*/ 0 h 33"/>
                  <a:gd name="T6" fmla="*/ 0 w 34"/>
                  <a:gd name="T7" fmla="*/ 2 h 33"/>
                  <a:gd name="T8" fmla="*/ 3 w 34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3"/>
                  <a:gd name="T17" fmla="*/ 34 w 3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3">
                    <a:moveTo>
                      <a:pt x="3" y="33"/>
                    </a:moveTo>
                    <a:lnTo>
                      <a:pt x="34" y="31"/>
                    </a:lnTo>
                    <a:lnTo>
                      <a:pt x="32" y="0"/>
                    </a:lnTo>
                    <a:lnTo>
                      <a:pt x="0" y="2"/>
                    </a:lnTo>
                    <a:lnTo>
                      <a:pt x="3" y="3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49" name="Freeform 312"/>
              <p:cNvSpPr>
                <a:spLocks/>
              </p:cNvSpPr>
              <p:nvPr/>
            </p:nvSpPr>
            <p:spPr bwMode="auto">
              <a:xfrm>
                <a:off x="5174" y="8089"/>
                <a:ext cx="34" cy="34"/>
              </a:xfrm>
              <a:custGeom>
                <a:avLst/>
                <a:gdLst>
                  <a:gd name="T0" fmla="*/ 3 w 34"/>
                  <a:gd name="T1" fmla="*/ 34 h 34"/>
                  <a:gd name="T2" fmla="*/ 34 w 34"/>
                  <a:gd name="T3" fmla="*/ 31 h 34"/>
                  <a:gd name="T4" fmla="*/ 31 w 34"/>
                  <a:gd name="T5" fmla="*/ 0 h 34"/>
                  <a:gd name="T6" fmla="*/ 0 w 34"/>
                  <a:gd name="T7" fmla="*/ 3 h 34"/>
                  <a:gd name="T8" fmla="*/ 3 w 34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4"/>
                  <a:gd name="T17" fmla="*/ 34 w 34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4">
                    <a:moveTo>
                      <a:pt x="3" y="34"/>
                    </a:moveTo>
                    <a:lnTo>
                      <a:pt x="34" y="31"/>
                    </a:lnTo>
                    <a:lnTo>
                      <a:pt x="31" y="0"/>
                    </a:lnTo>
                    <a:lnTo>
                      <a:pt x="0" y="3"/>
                    </a:lnTo>
                    <a:lnTo>
                      <a:pt x="3" y="3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50" name="Freeform 313"/>
              <p:cNvSpPr>
                <a:spLocks/>
              </p:cNvSpPr>
              <p:nvPr/>
            </p:nvSpPr>
            <p:spPr bwMode="auto">
              <a:xfrm>
                <a:off x="5167" y="8026"/>
                <a:ext cx="36" cy="34"/>
              </a:xfrm>
              <a:custGeom>
                <a:avLst/>
                <a:gdLst>
                  <a:gd name="T0" fmla="*/ 4 w 36"/>
                  <a:gd name="T1" fmla="*/ 34 h 34"/>
                  <a:gd name="T2" fmla="*/ 36 w 36"/>
                  <a:gd name="T3" fmla="*/ 32 h 34"/>
                  <a:gd name="T4" fmla="*/ 32 w 36"/>
                  <a:gd name="T5" fmla="*/ 0 h 34"/>
                  <a:gd name="T6" fmla="*/ 0 w 36"/>
                  <a:gd name="T7" fmla="*/ 3 h 34"/>
                  <a:gd name="T8" fmla="*/ 4 w 3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34"/>
                  <a:gd name="T17" fmla="*/ 36 w 3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34">
                    <a:moveTo>
                      <a:pt x="4" y="34"/>
                    </a:moveTo>
                    <a:lnTo>
                      <a:pt x="36" y="32"/>
                    </a:lnTo>
                    <a:lnTo>
                      <a:pt x="32" y="0"/>
                    </a:lnTo>
                    <a:lnTo>
                      <a:pt x="0" y="3"/>
                    </a:lnTo>
                    <a:lnTo>
                      <a:pt x="4" y="3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51" name="Freeform 314"/>
              <p:cNvSpPr>
                <a:spLocks/>
              </p:cNvSpPr>
              <p:nvPr/>
            </p:nvSpPr>
            <p:spPr bwMode="auto">
              <a:xfrm>
                <a:off x="5162" y="7965"/>
                <a:ext cx="34" cy="33"/>
              </a:xfrm>
              <a:custGeom>
                <a:avLst/>
                <a:gdLst>
                  <a:gd name="T0" fmla="*/ 3 w 34"/>
                  <a:gd name="T1" fmla="*/ 33 h 33"/>
                  <a:gd name="T2" fmla="*/ 34 w 34"/>
                  <a:gd name="T3" fmla="*/ 30 h 33"/>
                  <a:gd name="T4" fmla="*/ 32 w 34"/>
                  <a:gd name="T5" fmla="*/ 0 h 33"/>
                  <a:gd name="T6" fmla="*/ 0 w 34"/>
                  <a:gd name="T7" fmla="*/ 3 h 33"/>
                  <a:gd name="T8" fmla="*/ 3 w 34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3"/>
                  <a:gd name="T17" fmla="*/ 34 w 3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3">
                    <a:moveTo>
                      <a:pt x="3" y="33"/>
                    </a:moveTo>
                    <a:lnTo>
                      <a:pt x="34" y="30"/>
                    </a:lnTo>
                    <a:lnTo>
                      <a:pt x="32" y="0"/>
                    </a:lnTo>
                    <a:lnTo>
                      <a:pt x="0" y="3"/>
                    </a:lnTo>
                    <a:lnTo>
                      <a:pt x="3" y="3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52" name="Freeform 315"/>
              <p:cNvSpPr>
                <a:spLocks/>
              </p:cNvSpPr>
              <p:nvPr/>
            </p:nvSpPr>
            <p:spPr bwMode="auto">
              <a:xfrm>
                <a:off x="5156" y="7902"/>
                <a:ext cx="34" cy="34"/>
              </a:xfrm>
              <a:custGeom>
                <a:avLst/>
                <a:gdLst>
                  <a:gd name="T0" fmla="*/ 2 w 34"/>
                  <a:gd name="T1" fmla="*/ 34 h 34"/>
                  <a:gd name="T2" fmla="*/ 34 w 34"/>
                  <a:gd name="T3" fmla="*/ 32 h 34"/>
                  <a:gd name="T4" fmla="*/ 31 w 34"/>
                  <a:gd name="T5" fmla="*/ 0 h 34"/>
                  <a:gd name="T6" fmla="*/ 0 w 34"/>
                  <a:gd name="T7" fmla="*/ 3 h 34"/>
                  <a:gd name="T8" fmla="*/ 2 w 34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4"/>
                  <a:gd name="T17" fmla="*/ 34 w 34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4">
                    <a:moveTo>
                      <a:pt x="2" y="34"/>
                    </a:moveTo>
                    <a:lnTo>
                      <a:pt x="34" y="32"/>
                    </a:lnTo>
                    <a:lnTo>
                      <a:pt x="31" y="0"/>
                    </a:lnTo>
                    <a:lnTo>
                      <a:pt x="0" y="3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53" name="Freeform 316"/>
              <p:cNvSpPr>
                <a:spLocks/>
              </p:cNvSpPr>
              <p:nvPr/>
            </p:nvSpPr>
            <p:spPr bwMode="auto">
              <a:xfrm>
                <a:off x="5149" y="7840"/>
                <a:ext cx="35" cy="34"/>
              </a:xfrm>
              <a:custGeom>
                <a:avLst/>
                <a:gdLst>
                  <a:gd name="T0" fmla="*/ 4 w 35"/>
                  <a:gd name="T1" fmla="*/ 34 h 34"/>
                  <a:gd name="T2" fmla="*/ 35 w 35"/>
                  <a:gd name="T3" fmla="*/ 31 h 34"/>
                  <a:gd name="T4" fmla="*/ 31 w 35"/>
                  <a:gd name="T5" fmla="*/ 0 h 34"/>
                  <a:gd name="T6" fmla="*/ 0 w 35"/>
                  <a:gd name="T7" fmla="*/ 2 h 34"/>
                  <a:gd name="T8" fmla="*/ 4 w 35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4"/>
                  <a:gd name="T17" fmla="*/ 35 w 35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4">
                    <a:moveTo>
                      <a:pt x="4" y="34"/>
                    </a:moveTo>
                    <a:lnTo>
                      <a:pt x="35" y="31"/>
                    </a:lnTo>
                    <a:lnTo>
                      <a:pt x="31" y="0"/>
                    </a:lnTo>
                    <a:lnTo>
                      <a:pt x="0" y="2"/>
                    </a:lnTo>
                    <a:lnTo>
                      <a:pt x="4" y="3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54" name="Freeform 317"/>
              <p:cNvSpPr>
                <a:spLocks/>
              </p:cNvSpPr>
              <p:nvPr/>
            </p:nvSpPr>
            <p:spPr bwMode="auto">
              <a:xfrm>
                <a:off x="5098" y="7729"/>
                <a:ext cx="140" cy="146"/>
              </a:xfrm>
              <a:custGeom>
                <a:avLst/>
                <a:gdLst>
                  <a:gd name="T0" fmla="*/ 140 w 140"/>
                  <a:gd name="T1" fmla="*/ 132 h 146"/>
                  <a:gd name="T2" fmla="*/ 56 w 140"/>
                  <a:gd name="T3" fmla="*/ 0 h 146"/>
                  <a:gd name="T4" fmla="*/ 0 w 140"/>
                  <a:gd name="T5" fmla="*/ 146 h 146"/>
                  <a:gd name="T6" fmla="*/ 66 w 140"/>
                  <a:gd name="T7" fmla="*/ 95 h 146"/>
                  <a:gd name="T8" fmla="*/ 140 w 140"/>
                  <a:gd name="T9" fmla="*/ 132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0"/>
                  <a:gd name="T16" fmla="*/ 0 h 146"/>
                  <a:gd name="T17" fmla="*/ 140 w 140"/>
                  <a:gd name="T18" fmla="*/ 146 h 1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0" h="146">
                    <a:moveTo>
                      <a:pt x="140" y="132"/>
                    </a:moveTo>
                    <a:lnTo>
                      <a:pt x="56" y="0"/>
                    </a:lnTo>
                    <a:lnTo>
                      <a:pt x="0" y="146"/>
                    </a:lnTo>
                    <a:lnTo>
                      <a:pt x="66" y="95"/>
                    </a:lnTo>
                    <a:lnTo>
                      <a:pt x="140" y="132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7979" name="Group 318"/>
            <p:cNvGrpSpPr>
              <a:grpSpLocks/>
            </p:cNvGrpSpPr>
            <p:nvPr/>
          </p:nvGrpSpPr>
          <p:grpSpPr bwMode="auto">
            <a:xfrm>
              <a:off x="6264" y="4541"/>
              <a:ext cx="417" cy="873"/>
              <a:chOff x="6628" y="7829"/>
              <a:chExt cx="417" cy="873"/>
            </a:xfrm>
          </p:grpSpPr>
          <p:sp>
            <p:nvSpPr>
              <p:cNvPr id="38125" name="Freeform 319"/>
              <p:cNvSpPr>
                <a:spLocks/>
              </p:cNvSpPr>
              <p:nvPr/>
            </p:nvSpPr>
            <p:spPr bwMode="auto">
              <a:xfrm>
                <a:off x="7003" y="8661"/>
                <a:ext cx="42" cy="41"/>
              </a:xfrm>
              <a:custGeom>
                <a:avLst/>
                <a:gdLst>
                  <a:gd name="T0" fmla="*/ 13 w 42"/>
                  <a:gd name="T1" fmla="*/ 41 h 41"/>
                  <a:gd name="T2" fmla="*/ 42 w 42"/>
                  <a:gd name="T3" fmla="*/ 28 h 41"/>
                  <a:gd name="T4" fmla="*/ 29 w 42"/>
                  <a:gd name="T5" fmla="*/ 0 h 41"/>
                  <a:gd name="T6" fmla="*/ 0 w 42"/>
                  <a:gd name="T7" fmla="*/ 13 h 41"/>
                  <a:gd name="T8" fmla="*/ 13 w 42"/>
                  <a:gd name="T9" fmla="*/ 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41"/>
                  <a:gd name="T17" fmla="*/ 42 w 42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41">
                    <a:moveTo>
                      <a:pt x="13" y="41"/>
                    </a:moveTo>
                    <a:lnTo>
                      <a:pt x="42" y="28"/>
                    </a:lnTo>
                    <a:lnTo>
                      <a:pt x="29" y="0"/>
                    </a:lnTo>
                    <a:lnTo>
                      <a:pt x="0" y="13"/>
                    </a:lnTo>
                    <a:lnTo>
                      <a:pt x="13" y="4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26" name="Freeform 320"/>
              <p:cNvSpPr>
                <a:spLocks/>
              </p:cNvSpPr>
              <p:nvPr/>
            </p:nvSpPr>
            <p:spPr bwMode="auto">
              <a:xfrm>
                <a:off x="6977" y="8604"/>
                <a:ext cx="42" cy="41"/>
              </a:xfrm>
              <a:custGeom>
                <a:avLst/>
                <a:gdLst>
                  <a:gd name="T0" fmla="*/ 13 w 42"/>
                  <a:gd name="T1" fmla="*/ 41 h 41"/>
                  <a:gd name="T2" fmla="*/ 42 w 42"/>
                  <a:gd name="T3" fmla="*/ 28 h 41"/>
                  <a:gd name="T4" fmla="*/ 29 w 42"/>
                  <a:gd name="T5" fmla="*/ 0 h 41"/>
                  <a:gd name="T6" fmla="*/ 0 w 42"/>
                  <a:gd name="T7" fmla="*/ 13 h 41"/>
                  <a:gd name="T8" fmla="*/ 13 w 42"/>
                  <a:gd name="T9" fmla="*/ 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41"/>
                  <a:gd name="T17" fmla="*/ 42 w 42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41">
                    <a:moveTo>
                      <a:pt x="13" y="41"/>
                    </a:moveTo>
                    <a:lnTo>
                      <a:pt x="42" y="28"/>
                    </a:lnTo>
                    <a:lnTo>
                      <a:pt x="29" y="0"/>
                    </a:lnTo>
                    <a:lnTo>
                      <a:pt x="0" y="13"/>
                    </a:lnTo>
                    <a:lnTo>
                      <a:pt x="13" y="4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27" name="Freeform 321"/>
              <p:cNvSpPr>
                <a:spLocks/>
              </p:cNvSpPr>
              <p:nvPr/>
            </p:nvSpPr>
            <p:spPr bwMode="auto">
              <a:xfrm>
                <a:off x="6951" y="8547"/>
                <a:ext cx="41" cy="42"/>
              </a:xfrm>
              <a:custGeom>
                <a:avLst/>
                <a:gdLst>
                  <a:gd name="T0" fmla="*/ 13 w 41"/>
                  <a:gd name="T1" fmla="*/ 42 h 42"/>
                  <a:gd name="T2" fmla="*/ 41 w 41"/>
                  <a:gd name="T3" fmla="*/ 29 h 42"/>
                  <a:gd name="T4" fmla="*/ 28 w 41"/>
                  <a:gd name="T5" fmla="*/ 0 h 42"/>
                  <a:gd name="T6" fmla="*/ 0 w 41"/>
                  <a:gd name="T7" fmla="*/ 13 h 42"/>
                  <a:gd name="T8" fmla="*/ 13 w 41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"/>
                  <a:gd name="T16" fmla="*/ 0 h 42"/>
                  <a:gd name="T17" fmla="*/ 41 w 41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" h="42">
                    <a:moveTo>
                      <a:pt x="13" y="42"/>
                    </a:moveTo>
                    <a:lnTo>
                      <a:pt x="41" y="29"/>
                    </a:lnTo>
                    <a:lnTo>
                      <a:pt x="28" y="0"/>
                    </a:lnTo>
                    <a:lnTo>
                      <a:pt x="0" y="13"/>
                    </a:lnTo>
                    <a:lnTo>
                      <a:pt x="13" y="42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28" name="Freeform 322"/>
              <p:cNvSpPr>
                <a:spLocks/>
              </p:cNvSpPr>
              <p:nvPr/>
            </p:nvSpPr>
            <p:spPr bwMode="auto">
              <a:xfrm>
                <a:off x="6925" y="8490"/>
                <a:ext cx="41" cy="41"/>
              </a:xfrm>
              <a:custGeom>
                <a:avLst/>
                <a:gdLst>
                  <a:gd name="T0" fmla="*/ 13 w 41"/>
                  <a:gd name="T1" fmla="*/ 41 h 41"/>
                  <a:gd name="T2" fmla="*/ 41 w 41"/>
                  <a:gd name="T3" fmla="*/ 28 h 41"/>
                  <a:gd name="T4" fmla="*/ 28 w 41"/>
                  <a:gd name="T5" fmla="*/ 0 h 41"/>
                  <a:gd name="T6" fmla="*/ 0 w 41"/>
                  <a:gd name="T7" fmla="*/ 13 h 41"/>
                  <a:gd name="T8" fmla="*/ 13 w 41"/>
                  <a:gd name="T9" fmla="*/ 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"/>
                  <a:gd name="T16" fmla="*/ 0 h 41"/>
                  <a:gd name="T17" fmla="*/ 41 w 41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" h="41">
                    <a:moveTo>
                      <a:pt x="13" y="41"/>
                    </a:moveTo>
                    <a:lnTo>
                      <a:pt x="41" y="28"/>
                    </a:lnTo>
                    <a:lnTo>
                      <a:pt x="28" y="0"/>
                    </a:lnTo>
                    <a:lnTo>
                      <a:pt x="0" y="13"/>
                    </a:lnTo>
                    <a:lnTo>
                      <a:pt x="13" y="4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29" name="Freeform 323"/>
              <p:cNvSpPr>
                <a:spLocks/>
              </p:cNvSpPr>
              <p:nvPr/>
            </p:nvSpPr>
            <p:spPr bwMode="auto">
              <a:xfrm>
                <a:off x="6898" y="8433"/>
                <a:ext cx="42" cy="41"/>
              </a:xfrm>
              <a:custGeom>
                <a:avLst/>
                <a:gdLst>
                  <a:gd name="T0" fmla="*/ 14 w 42"/>
                  <a:gd name="T1" fmla="*/ 41 h 41"/>
                  <a:gd name="T2" fmla="*/ 42 w 42"/>
                  <a:gd name="T3" fmla="*/ 28 h 41"/>
                  <a:gd name="T4" fmla="*/ 29 w 42"/>
                  <a:gd name="T5" fmla="*/ 0 h 41"/>
                  <a:gd name="T6" fmla="*/ 0 w 42"/>
                  <a:gd name="T7" fmla="*/ 13 h 41"/>
                  <a:gd name="T8" fmla="*/ 14 w 42"/>
                  <a:gd name="T9" fmla="*/ 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41"/>
                  <a:gd name="T17" fmla="*/ 42 w 42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41">
                    <a:moveTo>
                      <a:pt x="14" y="41"/>
                    </a:moveTo>
                    <a:lnTo>
                      <a:pt x="42" y="28"/>
                    </a:lnTo>
                    <a:lnTo>
                      <a:pt x="29" y="0"/>
                    </a:lnTo>
                    <a:lnTo>
                      <a:pt x="0" y="13"/>
                    </a:lnTo>
                    <a:lnTo>
                      <a:pt x="14" y="4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30" name="Freeform 324"/>
              <p:cNvSpPr>
                <a:spLocks/>
              </p:cNvSpPr>
              <p:nvPr/>
            </p:nvSpPr>
            <p:spPr bwMode="auto">
              <a:xfrm>
                <a:off x="6872" y="8376"/>
                <a:ext cx="42" cy="42"/>
              </a:xfrm>
              <a:custGeom>
                <a:avLst/>
                <a:gdLst>
                  <a:gd name="T0" fmla="*/ 13 w 42"/>
                  <a:gd name="T1" fmla="*/ 42 h 42"/>
                  <a:gd name="T2" fmla="*/ 42 w 42"/>
                  <a:gd name="T3" fmla="*/ 29 h 42"/>
                  <a:gd name="T4" fmla="*/ 29 w 42"/>
                  <a:gd name="T5" fmla="*/ 0 h 42"/>
                  <a:gd name="T6" fmla="*/ 0 w 42"/>
                  <a:gd name="T7" fmla="*/ 13 h 42"/>
                  <a:gd name="T8" fmla="*/ 13 w 42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42"/>
                  <a:gd name="T17" fmla="*/ 42 w 42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42">
                    <a:moveTo>
                      <a:pt x="13" y="42"/>
                    </a:moveTo>
                    <a:lnTo>
                      <a:pt x="42" y="29"/>
                    </a:lnTo>
                    <a:lnTo>
                      <a:pt x="29" y="0"/>
                    </a:lnTo>
                    <a:lnTo>
                      <a:pt x="0" y="13"/>
                    </a:lnTo>
                    <a:lnTo>
                      <a:pt x="13" y="42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31" name="Freeform 325"/>
              <p:cNvSpPr>
                <a:spLocks/>
              </p:cNvSpPr>
              <p:nvPr/>
            </p:nvSpPr>
            <p:spPr bwMode="auto">
              <a:xfrm>
                <a:off x="6846" y="8319"/>
                <a:ext cx="42" cy="41"/>
              </a:xfrm>
              <a:custGeom>
                <a:avLst/>
                <a:gdLst>
                  <a:gd name="T0" fmla="*/ 13 w 42"/>
                  <a:gd name="T1" fmla="*/ 41 h 41"/>
                  <a:gd name="T2" fmla="*/ 42 w 42"/>
                  <a:gd name="T3" fmla="*/ 28 h 41"/>
                  <a:gd name="T4" fmla="*/ 29 w 42"/>
                  <a:gd name="T5" fmla="*/ 0 h 41"/>
                  <a:gd name="T6" fmla="*/ 0 w 42"/>
                  <a:gd name="T7" fmla="*/ 13 h 41"/>
                  <a:gd name="T8" fmla="*/ 13 w 42"/>
                  <a:gd name="T9" fmla="*/ 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41"/>
                  <a:gd name="T17" fmla="*/ 42 w 42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41">
                    <a:moveTo>
                      <a:pt x="13" y="41"/>
                    </a:moveTo>
                    <a:lnTo>
                      <a:pt x="42" y="28"/>
                    </a:lnTo>
                    <a:lnTo>
                      <a:pt x="29" y="0"/>
                    </a:lnTo>
                    <a:lnTo>
                      <a:pt x="0" y="13"/>
                    </a:lnTo>
                    <a:lnTo>
                      <a:pt x="13" y="4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32" name="Freeform 326"/>
              <p:cNvSpPr>
                <a:spLocks/>
              </p:cNvSpPr>
              <p:nvPr/>
            </p:nvSpPr>
            <p:spPr bwMode="auto">
              <a:xfrm>
                <a:off x="6820" y="8262"/>
                <a:ext cx="42" cy="41"/>
              </a:xfrm>
              <a:custGeom>
                <a:avLst/>
                <a:gdLst>
                  <a:gd name="T0" fmla="*/ 13 w 42"/>
                  <a:gd name="T1" fmla="*/ 41 h 41"/>
                  <a:gd name="T2" fmla="*/ 42 w 42"/>
                  <a:gd name="T3" fmla="*/ 28 h 41"/>
                  <a:gd name="T4" fmla="*/ 29 w 42"/>
                  <a:gd name="T5" fmla="*/ 0 h 41"/>
                  <a:gd name="T6" fmla="*/ 0 w 42"/>
                  <a:gd name="T7" fmla="*/ 14 h 41"/>
                  <a:gd name="T8" fmla="*/ 13 w 42"/>
                  <a:gd name="T9" fmla="*/ 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41"/>
                  <a:gd name="T17" fmla="*/ 42 w 42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41">
                    <a:moveTo>
                      <a:pt x="13" y="41"/>
                    </a:moveTo>
                    <a:lnTo>
                      <a:pt x="42" y="28"/>
                    </a:lnTo>
                    <a:lnTo>
                      <a:pt x="29" y="0"/>
                    </a:lnTo>
                    <a:lnTo>
                      <a:pt x="0" y="14"/>
                    </a:lnTo>
                    <a:lnTo>
                      <a:pt x="13" y="4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33" name="Freeform 327"/>
              <p:cNvSpPr>
                <a:spLocks/>
              </p:cNvSpPr>
              <p:nvPr/>
            </p:nvSpPr>
            <p:spPr bwMode="auto">
              <a:xfrm>
                <a:off x="6795" y="8205"/>
                <a:ext cx="41" cy="42"/>
              </a:xfrm>
              <a:custGeom>
                <a:avLst/>
                <a:gdLst>
                  <a:gd name="T0" fmla="*/ 12 w 41"/>
                  <a:gd name="T1" fmla="*/ 42 h 42"/>
                  <a:gd name="T2" fmla="*/ 41 w 41"/>
                  <a:gd name="T3" fmla="*/ 29 h 42"/>
                  <a:gd name="T4" fmla="*/ 29 w 41"/>
                  <a:gd name="T5" fmla="*/ 0 h 42"/>
                  <a:gd name="T6" fmla="*/ 0 w 41"/>
                  <a:gd name="T7" fmla="*/ 13 h 42"/>
                  <a:gd name="T8" fmla="*/ 12 w 41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"/>
                  <a:gd name="T16" fmla="*/ 0 h 42"/>
                  <a:gd name="T17" fmla="*/ 41 w 41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" h="42">
                    <a:moveTo>
                      <a:pt x="12" y="42"/>
                    </a:moveTo>
                    <a:lnTo>
                      <a:pt x="41" y="29"/>
                    </a:lnTo>
                    <a:lnTo>
                      <a:pt x="29" y="0"/>
                    </a:lnTo>
                    <a:lnTo>
                      <a:pt x="0" y="13"/>
                    </a:lnTo>
                    <a:lnTo>
                      <a:pt x="12" y="42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34" name="Freeform 328"/>
              <p:cNvSpPr>
                <a:spLocks/>
              </p:cNvSpPr>
              <p:nvPr/>
            </p:nvSpPr>
            <p:spPr bwMode="auto">
              <a:xfrm>
                <a:off x="6769" y="8148"/>
                <a:ext cx="42" cy="41"/>
              </a:xfrm>
              <a:custGeom>
                <a:avLst/>
                <a:gdLst>
                  <a:gd name="T0" fmla="*/ 13 w 42"/>
                  <a:gd name="T1" fmla="*/ 41 h 41"/>
                  <a:gd name="T2" fmla="*/ 42 w 42"/>
                  <a:gd name="T3" fmla="*/ 28 h 41"/>
                  <a:gd name="T4" fmla="*/ 29 w 42"/>
                  <a:gd name="T5" fmla="*/ 0 h 41"/>
                  <a:gd name="T6" fmla="*/ 0 w 42"/>
                  <a:gd name="T7" fmla="*/ 13 h 41"/>
                  <a:gd name="T8" fmla="*/ 13 w 42"/>
                  <a:gd name="T9" fmla="*/ 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41"/>
                  <a:gd name="T17" fmla="*/ 42 w 42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41">
                    <a:moveTo>
                      <a:pt x="13" y="41"/>
                    </a:moveTo>
                    <a:lnTo>
                      <a:pt x="42" y="28"/>
                    </a:lnTo>
                    <a:lnTo>
                      <a:pt x="29" y="0"/>
                    </a:lnTo>
                    <a:lnTo>
                      <a:pt x="0" y="13"/>
                    </a:lnTo>
                    <a:lnTo>
                      <a:pt x="13" y="4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35" name="Freeform 329"/>
              <p:cNvSpPr>
                <a:spLocks/>
              </p:cNvSpPr>
              <p:nvPr/>
            </p:nvSpPr>
            <p:spPr bwMode="auto">
              <a:xfrm>
                <a:off x="6743" y="8092"/>
                <a:ext cx="42" cy="40"/>
              </a:xfrm>
              <a:custGeom>
                <a:avLst/>
                <a:gdLst>
                  <a:gd name="T0" fmla="*/ 13 w 42"/>
                  <a:gd name="T1" fmla="*/ 40 h 40"/>
                  <a:gd name="T2" fmla="*/ 42 w 42"/>
                  <a:gd name="T3" fmla="*/ 27 h 40"/>
                  <a:gd name="T4" fmla="*/ 29 w 42"/>
                  <a:gd name="T5" fmla="*/ 0 h 40"/>
                  <a:gd name="T6" fmla="*/ 0 w 42"/>
                  <a:gd name="T7" fmla="*/ 13 h 40"/>
                  <a:gd name="T8" fmla="*/ 13 w 42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40"/>
                  <a:gd name="T17" fmla="*/ 42 w 4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40">
                    <a:moveTo>
                      <a:pt x="13" y="40"/>
                    </a:moveTo>
                    <a:lnTo>
                      <a:pt x="42" y="27"/>
                    </a:lnTo>
                    <a:lnTo>
                      <a:pt x="29" y="0"/>
                    </a:lnTo>
                    <a:lnTo>
                      <a:pt x="0" y="13"/>
                    </a:lnTo>
                    <a:lnTo>
                      <a:pt x="13" y="4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36" name="Freeform 330"/>
              <p:cNvSpPr>
                <a:spLocks/>
              </p:cNvSpPr>
              <p:nvPr/>
            </p:nvSpPr>
            <p:spPr bwMode="auto">
              <a:xfrm>
                <a:off x="6717" y="8034"/>
                <a:ext cx="42" cy="42"/>
              </a:xfrm>
              <a:custGeom>
                <a:avLst/>
                <a:gdLst>
                  <a:gd name="T0" fmla="*/ 13 w 42"/>
                  <a:gd name="T1" fmla="*/ 42 h 42"/>
                  <a:gd name="T2" fmla="*/ 42 w 42"/>
                  <a:gd name="T3" fmla="*/ 29 h 42"/>
                  <a:gd name="T4" fmla="*/ 29 w 42"/>
                  <a:gd name="T5" fmla="*/ 0 h 42"/>
                  <a:gd name="T6" fmla="*/ 0 w 42"/>
                  <a:gd name="T7" fmla="*/ 13 h 42"/>
                  <a:gd name="T8" fmla="*/ 13 w 42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42"/>
                  <a:gd name="T17" fmla="*/ 42 w 42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42">
                    <a:moveTo>
                      <a:pt x="13" y="42"/>
                    </a:moveTo>
                    <a:lnTo>
                      <a:pt x="42" y="29"/>
                    </a:lnTo>
                    <a:lnTo>
                      <a:pt x="29" y="0"/>
                    </a:lnTo>
                    <a:lnTo>
                      <a:pt x="0" y="13"/>
                    </a:lnTo>
                    <a:lnTo>
                      <a:pt x="13" y="42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37" name="Freeform 331"/>
              <p:cNvSpPr>
                <a:spLocks/>
              </p:cNvSpPr>
              <p:nvPr/>
            </p:nvSpPr>
            <p:spPr bwMode="auto">
              <a:xfrm>
                <a:off x="6691" y="7977"/>
                <a:ext cx="42" cy="41"/>
              </a:xfrm>
              <a:custGeom>
                <a:avLst/>
                <a:gdLst>
                  <a:gd name="T0" fmla="*/ 13 w 42"/>
                  <a:gd name="T1" fmla="*/ 41 h 41"/>
                  <a:gd name="T2" fmla="*/ 42 w 42"/>
                  <a:gd name="T3" fmla="*/ 28 h 41"/>
                  <a:gd name="T4" fmla="*/ 29 w 42"/>
                  <a:gd name="T5" fmla="*/ 0 h 41"/>
                  <a:gd name="T6" fmla="*/ 0 w 42"/>
                  <a:gd name="T7" fmla="*/ 13 h 41"/>
                  <a:gd name="T8" fmla="*/ 13 w 42"/>
                  <a:gd name="T9" fmla="*/ 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41"/>
                  <a:gd name="T17" fmla="*/ 42 w 42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41">
                    <a:moveTo>
                      <a:pt x="13" y="41"/>
                    </a:moveTo>
                    <a:lnTo>
                      <a:pt x="42" y="28"/>
                    </a:lnTo>
                    <a:lnTo>
                      <a:pt x="29" y="0"/>
                    </a:lnTo>
                    <a:lnTo>
                      <a:pt x="0" y="13"/>
                    </a:lnTo>
                    <a:lnTo>
                      <a:pt x="13" y="4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38" name="Freeform 332"/>
              <p:cNvSpPr>
                <a:spLocks/>
              </p:cNvSpPr>
              <p:nvPr/>
            </p:nvSpPr>
            <p:spPr bwMode="auto">
              <a:xfrm>
                <a:off x="6665" y="7921"/>
                <a:ext cx="42" cy="40"/>
              </a:xfrm>
              <a:custGeom>
                <a:avLst/>
                <a:gdLst>
                  <a:gd name="T0" fmla="*/ 13 w 42"/>
                  <a:gd name="T1" fmla="*/ 40 h 40"/>
                  <a:gd name="T2" fmla="*/ 42 w 42"/>
                  <a:gd name="T3" fmla="*/ 27 h 40"/>
                  <a:gd name="T4" fmla="*/ 29 w 42"/>
                  <a:gd name="T5" fmla="*/ 0 h 40"/>
                  <a:gd name="T6" fmla="*/ 0 w 42"/>
                  <a:gd name="T7" fmla="*/ 13 h 40"/>
                  <a:gd name="T8" fmla="*/ 13 w 42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40"/>
                  <a:gd name="T17" fmla="*/ 42 w 4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40">
                    <a:moveTo>
                      <a:pt x="13" y="40"/>
                    </a:moveTo>
                    <a:lnTo>
                      <a:pt x="42" y="27"/>
                    </a:lnTo>
                    <a:lnTo>
                      <a:pt x="29" y="0"/>
                    </a:lnTo>
                    <a:lnTo>
                      <a:pt x="0" y="13"/>
                    </a:lnTo>
                    <a:lnTo>
                      <a:pt x="13" y="4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39" name="Freeform 333"/>
              <p:cNvSpPr>
                <a:spLocks/>
              </p:cNvSpPr>
              <p:nvPr/>
            </p:nvSpPr>
            <p:spPr bwMode="auto">
              <a:xfrm>
                <a:off x="6628" y="7829"/>
                <a:ext cx="127" cy="156"/>
              </a:xfrm>
              <a:custGeom>
                <a:avLst/>
                <a:gdLst>
                  <a:gd name="T0" fmla="*/ 127 w 127"/>
                  <a:gd name="T1" fmla="*/ 98 h 156"/>
                  <a:gd name="T2" fmla="*/ 5 w 127"/>
                  <a:gd name="T3" fmla="*/ 0 h 156"/>
                  <a:gd name="T4" fmla="*/ 0 w 127"/>
                  <a:gd name="T5" fmla="*/ 156 h 156"/>
                  <a:gd name="T6" fmla="*/ 45 w 127"/>
                  <a:gd name="T7" fmla="*/ 86 h 156"/>
                  <a:gd name="T8" fmla="*/ 127 w 127"/>
                  <a:gd name="T9" fmla="*/ 98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7"/>
                  <a:gd name="T16" fmla="*/ 0 h 156"/>
                  <a:gd name="T17" fmla="*/ 127 w 127"/>
                  <a:gd name="T18" fmla="*/ 156 h 1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7" h="156">
                    <a:moveTo>
                      <a:pt x="127" y="98"/>
                    </a:moveTo>
                    <a:lnTo>
                      <a:pt x="5" y="0"/>
                    </a:lnTo>
                    <a:lnTo>
                      <a:pt x="0" y="156"/>
                    </a:lnTo>
                    <a:lnTo>
                      <a:pt x="45" y="86"/>
                    </a:lnTo>
                    <a:lnTo>
                      <a:pt x="127" y="9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7980" name="Group 334"/>
            <p:cNvGrpSpPr>
              <a:grpSpLocks/>
            </p:cNvGrpSpPr>
            <p:nvPr/>
          </p:nvGrpSpPr>
          <p:grpSpPr bwMode="auto">
            <a:xfrm>
              <a:off x="8005" y="4364"/>
              <a:ext cx="1699" cy="714"/>
              <a:chOff x="8369" y="7652"/>
              <a:chExt cx="1699" cy="714"/>
            </a:xfrm>
          </p:grpSpPr>
          <p:sp>
            <p:nvSpPr>
              <p:cNvPr id="37981" name="Rectangle 335"/>
              <p:cNvSpPr>
                <a:spLocks noChangeArrowheads="1"/>
              </p:cNvSpPr>
              <p:nvPr/>
            </p:nvSpPr>
            <p:spPr bwMode="auto">
              <a:xfrm>
                <a:off x="8600" y="8137"/>
                <a:ext cx="919" cy="27"/>
              </a:xfrm>
              <a:prstGeom prst="rect">
                <a:avLst/>
              </a:prstGeom>
              <a:solidFill>
                <a:srgbClr val="505C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7982" name="Rectangle 336"/>
              <p:cNvSpPr>
                <a:spLocks noChangeArrowheads="1"/>
              </p:cNvSpPr>
              <p:nvPr/>
            </p:nvSpPr>
            <p:spPr bwMode="auto">
              <a:xfrm>
                <a:off x="8369" y="8100"/>
                <a:ext cx="1302" cy="37"/>
              </a:xfrm>
              <a:prstGeom prst="rect">
                <a:avLst/>
              </a:prstGeom>
              <a:solidFill>
                <a:srgbClr val="2328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7983" name="Rectangle 337"/>
              <p:cNvSpPr>
                <a:spLocks noChangeArrowheads="1"/>
              </p:cNvSpPr>
              <p:nvPr/>
            </p:nvSpPr>
            <p:spPr bwMode="auto">
              <a:xfrm>
                <a:off x="8434" y="8137"/>
                <a:ext cx="412" cy="92"/>
              </a:xfrm>
              <a:prstGeom prst="rect">
                <a:avLst/>
              </a:prstGeom>
              <a:solidFill>
                <a:srgbClr val="505C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7984" name="Freeform 338"/>
              <p:cNvSpPr>
                <a:spLocks/>
              </p:cNvSpPr>
              <p:nvPr/>
            </p:nvSpPr>
            <p:spPr bwMode="auto">
              <a:xfrm>
                <a:off x="8485" y="8155"/>
                <a:ext cx="108" cy="138"/>
              </a:xfrm>
              <a:custGeom>
                <a:avLst/>
                <a:gdLst>
                  <a:gd name="T0" fmla="*/ 58 w 108"/>
                  <a:gd name="T1" fmla="*/ 0 h 138"/>
                  <a:gd name="T2" fmla="*/ 79 w 108"/>
                  <a:gd name="T3" fmla="*/ 9 h 138"/>
                  <a:gd name="T4" fmla="*/ 94 w 108"/>
                  <a:gd name="T5" fmla="*/ 19 h 138"/>
                  <a:gd name="T6" fmla="*/ 108 w 108"/>
                  <a:gd name="T7" fmla="*/ 46 h 138"/>
                  <a:gd name="T8" fmla="*/ 108 w 108"/>
                  <a:gd name="T9" fmla="*/ 64 h 138"/>
                  <a:gd name="T10" fmla="*/ 108 w 108"/>
                  <a:gd name="T11" fmla="*/ 101 h 138"/>
                  <a:gd name="T12" fmla="*/ 94 w 108"/>
                  <a:gd name="T13" fmla="*/ 119 h 138"/>
                  <a:gd name="T14" fmla="*/ 79 w 108"/>
                  <a:gd name="T15" fmla="*/ 138 h 138"/>
                  <a:gd name="T16" fmla="*/ 58 w 108"/>
                  <a:gd name="T17" fmla="*/ 138 h 138"/>
                  <a:gd name="T18" fmla="*/ 36 w 108"/>
                  <a:gd name="T19" fmla="*/ 138 h 138"/>
                  <a:gd name="T20" fmla="*/ 14 w 108"/>
                  <a:gd name="T21" fmla="*/ 119 h 138"/>
                  <a:gd name="T22" fmla="*/ 7 w 108"/>
                  <a:gd name="T23" fmla="*/ 101 h 138"/>
                  <a:gd name="T24" fmla="*/ 0 w 108"/>
                  <a:gd name="T25" fmla="*/ 64 h 138"/>
                  <a:gd name="T26" fmla="*/ 7 w 108"/>
                  <a:gd name="T27" fmla="*/ 46 h 138"/>
                  <a:gd name="T28" fmla="*/ 14 w 108"/>
                  <a:gd name="T29" fmla="*/ 19 h 138"/>
                  <a:gd name="T30" fmla="*/ 36 w 108"/>
                  <a:gd name="T31" fmla="*/ 9 h 138"/>
                  <a:gd name="T32" fmla="*/ 58 w 108"/>
                  <a:gd name="T33" fmla="*/ 0 h 1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38"/>
                  <a:gd name="T53" fmla="*/ 108 w 108"/>
                  <a:gd name="T54" fmla="*/ 138 h 1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38">
                    <a:moveTo>
                      <a:pt x="58" y="0"/>
                    </a:moveTo>
                    <a:lnTo>
                      <a:pt x="79" y="9"/>
                    </a:lnTo>
                    <a:lnTo>
                      <a:pt x="94" y="19"/>
                    </a:lnTo>
                    <a:lnTo>
                      <a:pt x="108" y="46"/>
                    </a:lnTo>
                    <a:lnTo>
                      <a:pt x="108" y="64"/>
                    </a:lnTo>
                    <a:lnTo>
                      <a:pt x="108" y="101"/>
                    </a:lnTo>
                    <a:lnTo>
                      <a:pt x="94" y="119"/>
                    </a:lnTo>
                    <a:lnTo>
                      <a:pt x="79" y="138"/>
                    </a:lnTo>
                    <a:lnTo>
                      <a:pt x="58" y="138"/>
                    </a:lnTo>
                    <a:lnTo>
                      <a:pt x="36" y="138"/>
                    </a:lnTo>
                    <a:lnTo>
                      <a:pt x="14" y="119"/>
                    </a:lnTo>
                    <a:lnTo>
                      <a:pt x="7" y="101"/>
                    </a:lnTo>
                    <a:lnTo>
                      <a:pt x="0" y="64"/>
                    </a:lnTo>
                    <a:lnTo>
                      <a:pt x="7" y="46"/>
                    </a:lnTo>
                    <a:lnTo>
                      <a:pt x="14" y="19"/>
                    </a:lnTo>
                    <a:lnTo>
                      <a:pt x="36" y="9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504C4B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85" name="Freeform 339"/>
              <p:cNvSpPr>
                <a:spLocks noEditPoints="1"/>
              </p:cNvSpPr>
              <p:nvPr/>
            </p:nvSpPr>
            <p:spPr bwMode="auto">
              <a:xfrm>
                <a:off x="8434" y="8091"/>
                <a:ext cx="217" cy="275"/>
              </a:xfrm>
              <a:custGeom>
                <a:avLst/>
                <a:gdLst>
                  <a:gd name="T0" fmla="*/ 217 w 217"/>
                  <a:gd name="T1" fmla="*/ 138 h 275"/>
                  <a:gd name="T2" fmla="*/ 203 w 217"/>
                  <a:gd name="T3" fmla="*/ 83 h 275"/>
                  <a:gd name="T4" fmla="*/ 188 w 217"/>
                  <a:gd name="T5" fmla="*/ 46 h 275"/>
                  <a:gd name="T6" fmla="*/ 152 w 217"/>
                  <a:gd name="T7" fmla="*/ 9 h 275"/>
                  <a:gd name="T8" fmla="*/ 109 w 217"/>
                  <a:gd name="T9" fmla="*/ 0 h 275"/>
                  <a:gd name="T10" fmla="*/ 65 w 217"/>
                  <a:gd name="T11" fmla="*/ 9 h 275"/>
                  <a:gd name="T12" fmla="*/ 36 w 217"/>
                  <a:gd name="T13" fmla="*/ 46 h 275"/>
                  <a:gd name="T14" fmla="*/ 7 w 217"/>
                  <a:gd name="T15" fmla="*/ 83 h 275"/>
                  <a:gd name="T16" fmla="*/ 0 w 217"/>
                  <a:gd name="T17" fmla="*/ 138 h 275"/>
                  <a:gd name="T18" fmla="*/ 7 w 217"/>
                  <a:gd name="T19" fmla="*/ 193 h 275"/>
                  <a:gd name="T20" fmla="*/ 36 w 217"/>
                  <a:gd name="T21" fmla="*/ 238 h 275"/>
                  <a:gd name="T22" fmla="*/ 65 w 217"/>
                  <a:gd name="T23" fmla="*/ 257 h 275"/>
                  <a:gd name="T24" fmla="*/ 109 w 217"/>
                  <a:gd name="T25" fmla="*/ 275 h 275"/>
                  <a:gd name="T26" fmla="*/ 152 w 217"/>
                  <a:gd name="T27" fmla="*/ 257 h 275"/>
                  <a:gd name="T28" fmla="*/ 188 w 217"/>
                  <a:gd name="T29" fmla="*/ 238 h 275"/>
                  <a:gd name="T30" fmla="*/ 203 w 217"/>
                  <a:gd name="T31" fmla="*/ 193 h 275"/>
                  <a:gd name="T32" fmla="*/ 217 w 217"/>
                  <a:gd name="T33" fmla="*/ 138 h 275"/>
                  <a:gd name="T34" fmla="*/ 203 w 217"/>
                  <a:gd name="T35" fmla="*/ 138 h 275"/>
                  <a:gd name="T36" fmla="*/ 195 w 217"/>
                  <a:gd name="T37" fmla="*/ 183 h 275"/>
                  <a:gd name="T38" fmla="*/ 174 w 217"/>
                  <a:gd name="T39" fmla="*/ 220 h 275"/>
                  <a:gd name="T40" fmla="*/ 145 w 217"/>
                  <a:gd name="T41" fmla="*/ 247 h 275"/>
                  <a:gd name="T42" fmla="*/ 109 w 217"/>
                  <a:gd name="T43" fmla="*/ 257 h 275"/>
                  <a:gd name="T44" fmla="*/ 72 w 217"/>
                  <a:gd name="T45" fmla="*/ 247 h 275"/>
                  <a:gd name="T46" fmla="*/ 36 w 217"/>
                  <a:gd name="T47" fmla="*/ 220 h 275"/>
                  <a:gd name="T48" fmla="*/ 22 w 217"/>
                  <a:gd name="T49" fmla="*/ 183 h 275"/>
                  <a:gd name="T50" fmla="*/ 7 w 217"/>
                  <a:gd name="T51" fmla="*/ 138 h 275"/>
                  <a:gd name="T52" fmla="*/ 22 w 217"/>
                  <a:gd name="T53" fmla="*/ 92 h 275"/>
                  <a:gd name="T54" fmla="*/ 36 w 217"/>
                  <a:gd name="T55" fmla="*/ 46 h 275"/>
                  <a:gd name="T56" fmla="*/ 72 w 217"/>
                  <a:gd name="T57" fmla="*/ 28 h 275"/>
                  <a:gd name="T58" fmla="*/ 109 w 217"/>
                  <a:gd name="T59" fmla="*/ 9 h 275"/>
                  <a:gd name="T60" fmla="*/ 145 w 217"/>
                  <a:gd name="T61" fmla="*/ 28 h 275"/>
                  <a:gd name="T62" fmla="*/ 174 w 217"/>
                  <a:gd name="T63" fmla="*/ 46 h 275"/>
                  <a:gd name="T64" fmla="*/ 195 w 217"/>
                  <a:gd name="T65" fmla="*/ 92 h 275"/>
                  <a:gd name="T66" fmla="*/ 203 w 217"/>
                  <a:gd name="T67" fmla="*/ 138 h 2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17"/>
                  <a:gd name="T103" fmla="*/ 0 h 275"/>
                  <a:gd name="T104" fmla="*/ 217 w 217"/>
                  <a:gd name="T105" fmla="*/ 275 h 27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17" h="275">
                    <a:moveTo>
                      <a:pt x="217" y="138"/>
                    </a:moveTo>
                    <a:lnTo>
                      <a:pt x="203" y="83"/>
                    </a:lnTo>
                    <a:lnTo>
                      <a:pt x="188" y="46"/>
                    </a:lnTo>
                    <a:lnTo>
                      <a:pt x="152" y="9"/>
                    </a:lnTo>
                    <a:lnTo>
                      <a:pt x="109" y="0"/>
                    </a:lnTo>
                    <a:lnTo>
                      <a:pt x="65" y="9"/>
                    </a:lnTo>
                    <a:lnTo>
                      <a:pt x="36" y="46"/>
                    </a:lnTo>
                    <a:lnTo>
                      <a:pt x="7" y="83"/>
                    </a:lnTo>
                    <a:lnTo>
                      <a:pt x="0" y="138"/>
                    </a:lnTo>
                    <a:lnTo>
                      <a:pt x="7" y="193"/>
                    </a:lnTo>
                    <a:lnTo>
                      <a:pt x="36" y="238"/>
                    </a:lnTo>
                    <a:lnTo>
                      <a:pt x="65" y="257"/>
                    </a:lnTo>
                    <a:lnTo>
                      <a:pt x="109" y="275"/>
                    </a:lnTo>
                    <a:lnTo>
                      <a:pt x="152" y="257"/>
                    </a:lnTo>
                    <a:lnTo>
                      <a:pt x="188" y="238"/>
                    </a:lnTo>
                    <a:lnTo>
                      <a:pt x="203" y="193"/>
                    </a:lnTo>
                    <a:lnTo>
                      <a:pt x="217" y="138"/>
                    </a:lnTo>
                    <a:close/>
                    <a:moveTo>
                      <a:pt x="203" y="138"/>
                    </a:moveTo>
                    <a:lnTo>
                      <a:pt x="195" y="183"/>
                    </a:lnTo>
                    <a:lnTo>
                      <a:pt x="174" y="220"/>
                    </a:lnTo>
                    <a:lnTo>
                      <a:pt x="145" y="247"/>
                    </a:lnTo>
                    <a:lnTo>
                      <a:pt x="109" y="257"/>
                    </a:lnTo>
                    <a:lnTo>
                      <a:pt x="72" y="247"/>
                    </a:lnTo>
                    <a:lnTo>
                      <a:pt x="36" y="220"/>
                    </a:lnTo>
                    <a:lnTo>
                      <a:pt x="22" y="183"/>
                    </a:lnTo>
                    <a:lnTo>
                      <a:pt x="7" y="138"/>
                    </a:lnTo>
                    <a:lnTo>
                      <a:pt x="22" y="92"/>
                    </a:lnTo>
                    <a:lnTo>
                      <a:pt x="36" y="46"/>
                    </a:lnTo>
                    <a:lnTo>
                      <a:pt x="72" y="28"/>
                    </a:lnTo>
                    <a:lnTo>
                      <a:pt x="109" y="9"/>
                    </a:lnTo>
                    <a:lnTo>
                      <a:pt x="145" y="28"/>
                    </a:lnTo>
                    <a:lnTo>
                      <a:pt x="174" y="46"/>
                    </a:lnTo>
                    <a:lnTo>
                      <a:pt x="195" y="92"/>
                    </a:lnTo>
                    <a:lnTo>
                      <a:pt x="203" y="13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86" name="Freeform 340"/>
              <p:cNvSpPr>
                <a:spLocks noEditPoints="1"/>
              </p:cNvSpPr>
              <p:nvPr/>
            </p:nvSpPr>
            <p:spPr bwMode="auto">
              <a:xfrm>
                <a:off x="8441" y="8100"/>
                <a:ext cx="203" cy="257"/>
              </a:xfrm>
              <a:custGeom>
                <a:avLst/>
                <a:gdLst>
                  <a:gd name="T0" fmla="*/ 203 w 203"/>
                  <a:gd name="T1" fmla="*/ 129 h 257"/>
                  <a:gd name="T2" fmla="*/ 196 w 203"/>
                  <a:gd name="T3" fmla="*/ 83 h 257"/>
                  <a:gd name="T4" fmla="*/ 174 w 203"/>
                  <a:gd name="T5" fmla="*/ 37 h 257"/>
                  <a:gd name="T6" fmla="*/ 138 w 203"/>
                  <a:gd name="T7" fmla="*/ 10 h 257"/>
                  <a:gd name="T8" fmla="*/ 102 w 203"/>
                  <a:gd name="T9" fmla="*/ 0 h 257"/>
                  <a:gd name="T10" fmla="*/ 65 w 203"/>
                  <a:gd name="T11" fmla="*/ 10 h 257"/>
                  <a:gd name="T12" fmla="*/ 29 w 203"/>
                  <a:gd name="T13" fmla="*/ 37 h 257"/>
                  <a:gd name="T14" fmla="*/ 8 w 203"/>
                  <a:gd name="T15" fmla="*/ 83 h 257"/>
                  <a:gd name="T16" fmla="*/ 0 w 203"/>
                  <a:gd name="T17" fmla="*/ 129 h 257"/>
                  <a:gd name="T18" fmla="*/ 8 w 203"/>
                  <a:gd name="T19" fmla="*/ 174 h 257"/>
                  <a:gd name="T20" fmla="*/ 29 w 203"/>
                  <a:gd name="T21" fmla="*/ 220 h 257"/>
                  <a:gd name="T22" fmla="*/ 65 w 203"/>
                  <a:gd name="T23" fmla="*/ 248 h 257"/>
                  <a:gd name="T24" fmla="*/ 102 w 203"/>
                  <a:gd name="T25" fmla="*/ 257 h 257"/>
                  <a:gd name="T26" fmla="*/ 138 w 203"/>
                  <a:gd name="T27" fmla="*/ 248 h 257"/>
                  <a:gd name="T28" fmla="*/ 174 w 203"/>
                  <a:gd name="T29" fmla="*/ 220 h 257"/>
                  <a:gd name="T30" fmla="*/ 196 w 203"/>
                  <a:gd name="T31" fmla="*/ 174 h 257"/>
                  <a:gd name="T32" fmla="*/ 203 w 203"/>
                  <a:gd name="T33" fmla="*/ 129 h 257"/>
                  <a:gd name="T34" fmla="*/ 196 w 203"/>
                  <a:gd name="T35" fmla="*/ 129 h 257"/>
                  <a:gd name="T36" fmla="*/ 181 w 203"/>
                  <a:gd name="T37" fmla="*/ 174 h 257"/>
                  <a:gd name="T38" fmla="*/ 167 w 203"/>
                  <a:gd name="T39" fmla="*/ 211 h 257"/>
                  <a:gd name="T40" fmla="*/ 138 w 203"/>
                  <a:gd name="T41" fmla="*/ 229 h 257"/>
                  <a:gd name="T42" fmla="*/ 102 w 203"/>
                  <a:gd name="T43" fmla="*/ 248 h 257"/>
                  <a:gd name="T44" fmla="*/ 65 w 203"/>
                  <a:gd name="T45" fmla="*/ 229 h 257"/>
                  <a:gd name="T46" fmla="*/ 37 w 203"/>
                  <a:gd name="T47" fmla="*/ 211 h 257"/>
                  <a:gd name="T48" fmla="*/ 15 w 203"/>
                  <a:gd name="T49" fmla="*/ 174 h 257"/>
                  <a:gd name="T50" fmla="*/ 8 w 203"/>
                  <a:gd name="T51" fmla="*/ 129 h 257"/>
                  <a:gd name="T52" fmla="*/ 15 w 203"/>
                  <a:gd name="T53" fmla="*/ 83 h 257"/>
                  <a:gd name="T54" fmla="*/ 37 w 203"/>
                  <a:gd name="T55" fmla="*/ 46 h 257"/>
                  <a:gd name="T56" fmla="*/ 65 w 203"/>
                  <a:gd name="T57" fmla="*/ 19 h 257"/>
                  <a:gd name="T58" fmla="*/ 102 w 203"/>
                  <a:gd name="T59" fmla="*/ 10 h 257"/>
                  <a:gd name="T60" fmla="*/ 138 w 203"/>
                  <a:gd name="T61" fmla="*/ 19 h 257"/>
                  <a:gd name="T62" fmla="*/ 167 w 203"/>
                  <a:gd name="T63" fmla="*/ 46 h 257"/>
                  <a:gd name="T64" fmla="*/ 181 w 203"/>
                  <a:gd name="T65" fmla="*/ 83 h 257"/>
                  <a:gd name="T66" fmla="*/ 196 w 203"/>
                  <a:gd name="T67" fmla="*/ 129 h 25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03"/>
                  <a:gd name="T103" fmla="*/ 0 h 257"/>
                  <a:gd name="T104" fmla="*/ 203 w 203"/>
                  <a:gd name="T105" fmla="*/ 257 h 25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03" h="257">
                    <a:moveTo>
                      <a:pt x="203" y="129"/>
                    </a:moveTo>
                    <a:lnTo>
                      <a:pt x="196" y="83"/>
                    </a:lnTo>
                    <a:lnTo>
                      <a:pt x="174" y="37"/>
                    </a:lnTo>
                    <a:lnTo>
                      <a:pt x="138" y="10"/>
                    </a:lnTo>
                    <a:lnTo>
                      <a:pt x="102" y="0"/>
                    </a:lnTo>
                    <a:lnTo>
                      <a:pt x="65" y="10"/>
                    </a:lnTo>
                    <a:lnTo>
                      <a:pt x="29" y="37"/>
                    </a:lnTo>
                    <a:lnTo>
                      <a:pt x="8" y="83"/>
                    </a:lnTo>
                    <a:lnTo>
                      <a:pt x="0" y="129"/>
                    </a:lnTo>
                    <a:lnTo>
                      <a:pt x="8" y="174"/>
                    </a:lnTo>
                    <a:lnTo>
                      <a:pt x="29" y="220"/>
                    </a:lnTo>
                    <a:lnTo>
                      <a:pt x="65" y="248"/>
                    </a:lnTo>
                    <a:lnTo>
                      <a:pt x="102" y="257"/>
                    </a:lnTo>
                    <a:lnTo>
                      <a:pt x="138" y="248"/>
                    </a:lnTo>
                    <a:lnTo>
                      <a:pt x="174" y="220"/>
                    </a:lnTo>
                    <a:lnTo>
                      <a:pt x="196" y="174"/>
                    </a:lnTo>
                    <a:lnTo>
                      <a:pt x="203" y="129"/>
                    </a:lnTo>
                    <a:close/>
                    <a:moveTo>
                      <a:pt x="196" y="129"/>
                    </a:moveTo>
                    <a:lnTo>
                      <a:pt x="181" y="174"/>
                    </a:lnTo>
                    <a:lnTo>
                      <a:pt x="167" y="211"/>
                    </a:lnTo>
                    <a:lnTo>
                      <a:pt x="138" y="229"/>
                    </a:lnTo>
                    <a:lnTo>
                      <a:pt x="102" y="248"/>
                    </a:lnTo>
                    <a:lnTo>
                      <a:pt x="65" y="229"/>
                    </a:lnTo>
                    <a:lnTo>
                      <a:pt x="37" y="211"/>
                    </a:lnTo>
                    <a:lnTo>
                      <a:pt x="15" y="174"/>
                    </a:lnTo>
                    <a:lnTo>
                      <a:pt x="8" y="129"/>
                    </a:lnTo>
                    <a:lnTo>
                      <a:pt x="15" y="83"/>
                    </a:lnTo>
                    <a:lnTo>
                      <a:pt x="37" y="46"/>
                    </a:lnTo>
                    <a:lnTo>
                      <a:pt x="65" y="19"/>
                    </a:lnTo>
                    <a:lnTo>
                      <a:pt x="102" y="10"/>
                    </a:lnTo>
                    <a:lnTo>
                      <a:pt x="138" y="19"/>
                    </a:lnTo>
                    <a:lnTo>
                      <a:pt x="167" y="46"/>
                    </a:lnTo>
                    <a:lnTo>
                      <a:pt x="181" y="83"/>
                    </a:lnTo>
                    <a:lnTo>
                      <a:pt x="196" y="129"/>
                    </a:lnTo>
                    <a:close/>
                  </a:path>
                </a:pathLst>
              </a:custGeom>
              <a:solidFill>
                <a:srgbClr val="302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87" name="Freeform 341"/>
              <p:cNvSpPr>
                <a:spLocks noEditPoints="1"/>
              </p:cNvSpPr>
              <p:nvPr/>
            </p:nvSpPr>
            <p:spPr bwMode="auto">
              <a:xfrm>
                <a:off x="8441" y="8100"/>
                <a:ext cx="196" cy="248"/>
              </a:xfrm>
              <a:custGeom>
                <a:avLst/>
                <a:gdLst>
                  <a:gd name="T0" fmla="*/ 196 w 196"/>
                  <a:gd name="T1" fmla="*/ 129 h 248"/>
                  <a:gd name="T2" fmla="*/ 188 w 196"/>
                  <a:gd name="T3" fmla="*/ 83 h 248"/>
                  <a:gd name="T4" fmla="*/ 167 w 196"/>
                  <a:gd name="T5" fmla="*/ 37 h 248"/>
                  <a:gd name="T6" fmla="*/ 138 w 196"/>
                  <a:gd name="T7" fmla="*/ 19 h 248"/>
                  <a:gd name="T8" fmla="*/ 102 w 196"/>
                  <a:gd name="T9" fmla="*/ 0 h 248"/>
                  <a:gd name="T10" fmla="*/ 65 w 196"/>
                  <a:gd name="T11" fmla="*/ 19 h 248"/>
                  <a:gd name="T12" fmla="*/ 29 w 196"/>
                  <a:gd name="T13" fmla="*/ 37 h 248"/>
                  <a:gd name="T14" fmla="*/ 15 w 196"/>
                  <a:gd name="T15" fmla="*/ 83 h 248"/>
                  <a:gd name="T16" fmla="*/ 0 w 196"/>
                  <a:gd name="T17" fmla="*/ 129 h 248"/>
                  <a:gd name="T18" fmla="*/ 15 w 196"/>
                  <a:gd name="T19" fmla="*/ 174 h 248"/>
                  <a:gd name="T20" fmla="*/ 29 w 196"/>
                  <a:gd name="T21" fmla="*/ 211 h 248"/>
                  <a:gd name="T22" fmla="*/ 65 w 196"/>
                  <a:gd name="T23" fmla="*/ 238 h 248"/>
                  <a:gd name="T24" fmla="*/ 102 w 196"/>
                  <a:gd name="T25" fmla="*/ 248 h 248"/>
                  <a:gd name="T26" fmla="*/ 138 w 196"/>
                  <a:gd name="T27" fmla="*/ 238 h 248"/>
                  <a:gd name="T28" fmla="*/ 167 w 196"/>
                  <a:gd name="T29" fmla="*/ 211 h 248"/>
                  <a:gd name="T30" fmla="*/ 188 w 196"/>
                  <a:gd name="T31" fmla="*/ 174 h 248"/>
                  <a:gd name="T32" fmla="*/ 196 w 196"/>
                  <a:gd name="T33" fmla="*/ 129 h 248"/>
                  <a:gd name="T34" fmla="*/ 188 w 196"/>
                  <a:gd name="T35" fmla="*/ 129 h 248"/>
                  <a:gd name="T36" fmla="*/ 181 w 196"/>
                  <a:gd name="T37" fmla="*/ 174 h 248"/>
                  <a:gd name="T38" fmla="*/ 167 w 196"/>
                  <a:gd name="T39" fmla="*/ 211 h 248"/>
                  <a:gd name="T40" fmla="*/ 138 w 196"/>
                  <a:gd name="T41" fmla="*/ 229 h 248"/>
                  <a:gd name="T42" fmla="*/ 102 w 196"/>
                  <a:gd name="T43" fmla="*/ 238 h 248"/>
                  <a:gd name="T44" fmla="*/ 65 w 196"/>
                  <a:gd name="T45" fmla="*/ 229 h 248"/>
                  <a:gd name="T46" fmla="*/ 37 w 196"/>
                  <a:gd name="T47" fmla="*/ 211 h 248"/>
                  <a:gd name="T48" fmla="*/ 15 w 196"/>
                  <a:gd name="T49" fmla="*/ 174 h 248"/>
                  <a:gd name="T50" fmla="*/ 15 w 196"/>
                  <a:gd name="T51" fmla="*/ 129 h 248"/>
                  <a:gd name="T52" fmla="*/ 15 w 196"/>
                  <a:gd name="T53" fmla="*/ 83 h 248"/>
                  <a:gd name="T54" fmla="*/ 37 w 196"/>
                  <a:gd name="T55" fmla="*/ 46 h 248"/>
                  <a:gd name="T56" fmla="*/ 65 w 196"/>
                  <a:gd name="T57" fmla="*/ 19 h 248"/>
                  <a:gd name="T58" fmla="*/ 102 w 196"/>
                  <a:gd name="T59" fmla="*/ 19 h 248"/>
                  <a:gd name="T60" fmla="*/ 138 w 196"/>
                  <a:gd name="T61" fmla="*/ 19 h 248"/>
                  <a:gd name="T62" fmla="*/ 167 w 196"/>
                  <a:gd name="T63" fmla="*/ 46 h 248"/>
                  <a:gd name="T64" fmla="*/ 181 w 196"/>
                  <a:gd name="T65" fmla="*/ 83 h 248"/>
                  <a:gd name="T66" fmla="*/ 188 w 196"/>
                  <a:gd name="T67" fmla="*/ 129 h 2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6"/>
                  <a:gd name="T103" fmla="*/ 0 h 248"/>
                  <a:gd name="T104" fmla="*/ 196 w 196"/>
                  <a:gd name="T105" fmla="*/ 248 h 2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6" h="248">
                    <a:moveTo>
                      <a:pt x="196" y="129"/>
                    </a:moveTo>
                    <a:lnTo>
                      <a:pt x="188" y="83"/>
                    </a:lnTo>
                    <a:lnTo>
                      <a:pt x="167" y="37"/>
                    </a:lnTo>
                    <a:lnTo>
                      <a:pt x="138" y="19"/>
                    </a:lnTo>
                    <a:lnTo>
                      <a:pt x="102" y="0"/>
                    </a:lnTo>
                    <a:lnTo>
                      <a:pt x="65" y="19"/>
                    </a:lnTo>
                    <a:lnTo>
                      <a:pt x="29" y="37"/>
                    </a:lnTo>
                    <a:lnTo>
                      <a:pt x="15" y="83"/>
                    </a:lnTo>
                    <a:lnTo>
                      <a:pt x="0" y="129"/>
                    </a:lnTo>
                    <a:lnTo>
                      <a:pt x="15" y="174"/>
                    </a:lnTo>
                    <a:lnTo>
                      <a:pt x="29" y="211"/>
                    </a:lnTo>
                    <a:lnTo>
                      <a:pt x="65" y="238"/>
                    </a:lnTo>
                    <a:lnTo>
                      <a:pt x="102" y="248"/>
                    </a:lnTo>
                    <a:lnTo>
                      <a:pt x="138" y="238"/>
                    </a:lnTo>
                    <a:lnTo>
                      <a:pt x="167" y="211"/>
                    </a:lnTo>
                    <a:lnTo>
                      <a:pt x="188" y="174"/>
                    </a:lnTo>
                    <a:lnTo>
                      <a:pt x="196" y="129"/>
                    </a:lnTo>
                    <a:close/>
                    <a:moveTo>
                      <a:pt x="188" y="129"/>
                    </a:moveTo>
                    <a:lnTo>
                      <a:pt x="181" y="174"/>
                    </a:lnTo>
                    <a:lnTo>
                      <a:pt x="167" y="211"/>
                    </a:lnTo>
                    <a:lnTo>
                      <a:pt x="138" y="229"/>
                    </a:lnTo>
                    <a:lnTo>
                      <a:pt x="102" y="238"/>
                    </a:lnTo>
                    <a:lnTo>
                      <a:pt x="65" y="229"/>
                    </a:lnTo>
                    <a:lnTo>
                      <a:pt x="37" y="211"/>
                    </a:lnTo>
                    <a:lnTo>
                      <a:pt x="15" y="174"/>
                    </a:lnTo>
                    <a:lnTo>
                      <a:pt x="15" y="129"/>
                    </a:lnTo>
                    <a:lnTo>
                      <a:pt x="15" y="83"/>
                    </a:lnTo>
                    <a:lnTo>
                      <a:pt x="37" y="46"/>
                    </a:lnTo>
                    <a:lnTo>
                      <a:pt x="65" y="19"/>
                    </a:lnTo>
                    <a:lnTo>
                      <a:pt x="102" y="19"/>
                    </a:lnTo>
                    <a:lnTo>
                      <a:pt x="138" y="19"/>
                    </a:lnTo>
                    <a:lnTo>
                      <a:pt x="167" y="46"/>
                    </a:lnTo>
                    <a:lnTo>
                      <a:pt x="181" y="83"/>
                    </a:lnTo>
                    <a:lnTo>
                      <a:pt x="188" y="129"/>
                    </a:lnTo>
                    <a:close/>
                  </a:path>
                </a:pathLst>
              </a:custGeom>
              <a:solidFill>
                <a:srgbClr val="3B3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88" name="Freeform 342"/>
              <p:cNvSpPr>
                <a:spLocks noEditPoints="1"/>
              </p:cNvSpPr>
              <p:nvPr/>
            </p:nvSpPr>
            <p:spPr bwMode="auto">
              <a:xfrm>
                <a:off x="8449" y="8110"/>
                <a:ext cx="188" cy="238"/>
              </a:xfrm>
              <a:custGeom>
                <a:avLst/>
                <a:gdLst>
                  <a:gd name="T0" fmla="*/ 188 w 188"/>
                  <a:gd name="T1" fmla="*/ 119 h 238"/>
                  <a:gd name="T2" fmla="*/ 173 w 188"/>
                  <a:gd name="T3" fmla="*/ 73 h 238"/>
                  <a:gd name="T4" fmla="*/ 159 w 188"/>
                  <a:gd name="T5" fmla="*/ 36 h 238"/>
                  <a:gd name="T6" fmla="*/ 130 w 188"/>
                  <a:gd name="T7" fmla="*/ 9 h 238"/>
                  <a:gd name="T8" fmla="*/ 94 w 188"/>
                  <a:gd name="T9" fmla="*/ 0 h 238"/>
                  <a:gd name="T10" fmla="*/ 57 w 188"/>
                  <a:gd name="T11" fmla="*/ 9 h 238"/>
                  <a:gd name="T12" fmla="*/ 29 w 188"/>
                  <a:gd name="T13" fmla="*/ 36 h 238"/>
                  <a:gd name="T14" fmla="*/ 7 w 188"/>
                  <a:gd name="T15" fmla="*/ 73 h 238"/>
                  <a:gd name="T16" fmla="*/ 0 w 188"/>
                  <a:gd name="T17" fmla="*/ 119 h 238"/>
                  <a:gd name="T18" fmla="*/ 7 w 188"/>
                  <a:gd name="T19" fmla="*/ 164 h 238"/>
                  <a:gd name="T20" fmla="*/ 29 w 188"/>
                  <a:gd name="T21" fmla="*/ 201 h 238"/>
                  <a:gd name="T22" fmla="*/ 57 w 188"/>
                  <a:gd name="T23" fmla="*/ 219 h 238"/>
                  <a:gd name="T24" fmla="*/ 94 w 188"/>
                  <a:gd name="T25" fmla="*/ 238 h 238"/>
                  <a:gd name="T26" fmla="*/ 130 w 188"/>
                  <a:gd name="T27" fmla="*/ 219 h 238"/>
                  <a:gd name="T28" fmla="*/ 159 w 188"/>
                  <a:gd name="T29" fmla="*/ 201 h 238"/>
                  <a:gd name="T30" fmla="*/ 173 w 188"/>
                  <a:gd name="T31" fmla="*/ 164 h 238"/>
                  <a:gd name="T32" fmla="*/ 188 w 188"/>
                  <a:gd name="T33" fmla="*/ 119 h 238"/>
                  <a:gd name="T34" fmla="*/ 173 w 188"/>
                  <a:gd name="T35" fmla="*/ 119 h 238"/>
                  <a:gd name="T36" fmla="*/ 173 w 188"/>
                  <a:gd name="T37" fmla="*/ 155 h 238"/>
                  <a:gd name="T38" fmla="*/ 151 w 188"/>
                  <a:gd name="T39" fmla="*/ 192 h 238"/>
                  <a:gd name="T40" fmla="*/ 123 w 188"/>
                  <a:gd name="T41" fmla="*/ 219 h 238"/>
                  <a:gd name="T42" fmla="*/ 94 w 188"/>
                  <a:gd name="T43" fmla="*/ 219 h 238"/>
                  <a:gd name="T44" fmla="*/ 57 w 188"/>
                  <a:gd name="T45" fmla="*/ 219 h 238"/>
                  <a:gd name="T46" fmla="*/ 29 w 188"/>
                  <a:gd name="T47" fmla="*/ 192 h 238"/>
                  <a:gd name="T48" fmla="*/ 14 w 188"/>
                  <a:gd name="T49" fmla="*/ 155 h 238"/>
                  <a:gd name="T50" fmla="*/ 7 w 188"/>
                  <a:gd name="T51" fmla="*/ 119 h 238"/>
                  <a:gd name="T52" fmla="*/ 14 w 188"/>
                  <a:gd name="T53" fmla="*/ 73 h 238"/>
                  <a:gd name="T54" fmla="*/ 29 w 188"/>
                  <a:gd name="T55" fmla="*/ 45 h 238"/>
                  <a:gd name="T56" fmla="*/ 57 w 188"/>
                  <a:gd name="T57" fmla="*/ 18 h 238"/>
                  <a:gd name="T58" fmla="*/ 94 w 188"/>
                  <a:gd name="T59" fmla="*/ 9 h 238"/>
                  <a:gd name="T60" fmla="*/ 123 w 188"/>
                  <a:gd name="T61" fmla="*/ 18 h 238"/>
                  <a:gd name="T62" fmla="*/ 151 w 188"/>
                  <a:gd name="T63" fmla="*/ 45 h 238"/>
                  <a:gd name="T64" fmla="*/ 173 w 188"/>
                  <a:gd name="T65" fmla="*/ 73 h 238"/>
                  <a:gd name="T66" fmla="*/ 173 w 188"/>
                  <a:gd name="T67" fmla="*/ 119 h 2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8"/>
                  <a:gd name="T103" fmla="*/ 0 h 238"/>
                  <a:gd name="T104" fmla="*/ 188 w 188"/>
                  <a:gd name="T105" fmla="*/ 238 h 23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8" h="238">
                    <a:moveTo>
                      <a:pt x="188" y="119"/>
                    </a:moveTo>
                    <a:lnTo>
                      <a:pt x="173" y="73"/>
                    </a:lnTo>
                    <a:lnTo>
                      <a:pt x="159" y="36"/>
                    </a:lnTo>
                    <a:lnTo>
                      <a:pt x="130" y="9"/>
                    </a:lnTo>
                    <a:lnTo>
                      <a:pt x="94" y="0"/>
                    </a:lnTo>
                    <a:lnTo>
                      <a:pt x="57" y="9"/>
                    </a:lnTo>
                    <a:lnTo>
                      <a:pt x="29" y="36"/>
                    </a:lnTo>
                    <a:lnTo>
                      <a:pt x="7" y="73"/>
                    </a:lnTo>
                    <a:lnTo>
                      <a:pt x="0" y="119"/>
                    </a:lnTo>
                    <a:lnTo>
                      <a:pt x="7" y="164"/>
                    </a:lnTo>
                    <a:lnTo>
                      <a:pt x="29" y="201"/>
                    </a:lnTo>
                    <a:lnTo>
                      <a:pt x="57" y="219"/>
                    </a:lnTo>
                    <a:lnTo>
                      <a:pt x="94" y="238"/>
                    </a:lnTo>
                    <a:lnTo>
                      <a:pt x="130" y="219"/>
                    </a:lnTo>
                    <a:lnTo>
                      <a:pt x="159" y="201"/>
                    </a:lnTo>
                    <a:lnTo>
                      <a:pt x="173" y="164"/>
                    </a:lnTo>
                    <a:lnTo>
                      <a:pt x="188" y="119"/>
                    </a:lnTo>
                    <a:close/>
                    <a:moveTo>
                      <a:pt x="173" y="119"/>
                    </a:moveTo>
                    <a:lnTo>
                      <a:pt x="173" y="155"/>
                    </a:lnTo>
                    <a:lnTo>
                      <a:pt x="151" y="192"/>
                    </a:lnTo>
                    <a:lnTo>
                      <a:pt x="123" y="219"/>
                    </a:lnTo>
                    <a:lnTo>
                      <a:pt x="94" y="219"/>
                    </a:lnTo>
                    <a:lnTo>
                      <a:pt x="57" y="219"/>
                    </a:lnTo>
                    <a:lnTo>
                      <a:pt x="29" y="192"/>
                    </a:lnTo>
                    <a:lnTo>
                      <a:pt x="14" y="155"/>
                    </a:lnTo>
                    <a:lnTo>
                      <a:pt x="7" y="119"/>
                    </a:lnTo>
                    <a:lnTo>
                      <a:pt x="14" y="73"/>
                    </a:lnTo>
                    <a:lnTo>
                      <a:pt x="29" y="45"/>
                    </a:lnTo>
                    <a:lnTo>
                      <a:pt x="57" y="18"/>
                    </a:lnTo>
                    <a:lnTo>
                      <a:pt x="94" y="9"/>
                    </a:lnTo>
                    <a:lnTo>
                      <a:pt x="123" y="18"/>
                    </a:lnTo>
                    <a:lnTo>
                      <a:pt x="151" y="45"/>
                    </a:lnTo>
                    <a:lnTo>
                      <a:pt x="173" y="73"/>
                    </a:lnTo>
                    <a:lnTo>
                      <a:pt x="173" y="119"/>
                    </a:lnTo>
                    <a:close/>
                  </a:path>
                </a:pathLst>
              </a:custGeom>
              <a:solidFill>
                <a:srgbClr val="43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89" name="Freeform 343"/>
              <p:cNvSpPr>
                <a:spLocks noEditPoints="1"/>
              </p:cNvSpPr>
              <p:nvPr/>
            </p:nvSpPr>
            <p:spPr bwMode="auto">
              <a:xfrm>
                <a:off x="8456" y="8119"/>
                <a:ext cx="173" cy="219"/>
              </a:xfrm>
              <a:custGeom>
                <a:avLst/>
                <a:gdLst>
                  <a:gd name="T0" fmla="*/ 173 w 173"/>
                  <a:gd name="T1" fmla="*/ 110 h 219"/>
                  <a:gd name="T2" fmla="*/ 166 w 173"/>
                  <a:gd name="T3" fmla="*/ 64 h 219"/>
                  <a:gd name="T4" fmla="*/ 152 w 173"/>
                  <a:gd name="T5" fmla="*/ 27 h 219"/>
                  <a:gd name="T6" fmla="*/ 123 w 173"/>
                  <a:gd name="T7" fmla="*/ 0 h 219"/>
                  <a:gd name="T8" fmla="*/ 87 w 173"/>
                  <a:gd name="T9" fmla="*/ 0 h 219"/>
                  <a:gd name="T10" fmla="*/ 50 w 173"/>
                  <a:gd name="T11" fmla="*/ 0 h 219"/>
                  <a:gd name="T12" fmla="*/ 22 w 173"/>
                  <a:gd name="T13" fmla="*/ 27 h 219"/>
                  <a:gd name="T14" fmla="*/ 0 w 173"/>
                  <a:gd name="T15" fmla="*/ 64 h 219"/>
                  <a:gd name="T16" fmla="*/ 0 w 173"/>
                  <a:gd name="T17" fmla="*/ 110 h 219"/>
                  <a:gd name="T18" fmla="*/ 0 w 173"/>
                  <a:gd name="T19" fmla="*/ 155 h 219"/>
                  <a:gd name="T20" fmla="*/ 22 w 173"/>
                  <a:gd name="T21" fmla="*/ 192 h 219"/>
                  <a:gd name="T22" fmla="*/ 50 w 173"/>
                  <a:gd name="T23" fmla="*/ 210 h 219"/>
                  <a:gd name="T24" fmla="*/ 87 w 173"/>
                  <a:gd name="T25" fmla="*/ 219 h 219"/>
                  <a:gd name="T26" fmla="*/ 123 w 173"/>
                  <a:gd name="T27" fmla="*/ 210 h 219"/>
                  <a:gd name="T28" fmla="*/ 152 w 173"/>
                  <a:gd name="T29" fmla="*/ 192 h 219"/>
                  <a:gd name="T30" fmla="*/ 166 w 173"/>
                  <a:gd name="T31" fmla="*/ 155 h 219"/>
                  <a:gd name="T32" fmla="*/ 173 w 173"/>
                  <a:gd name="T33" fmla="*/ 110 h 219"/>
                  <a:gd name="T34" fmla="*/ 166 w 173"/>
                  <a:gd name="T35" fmla="*/ 110 h 219"/>
                  <a:gd name="T36" fmla="*/ 159 w 173"/>
                  <a:gd name="T37" fmla="*/ 146 h 219"/>
                  <a:gd name="T38" fmla="*/ 137 w 173"/>
                  <a:gd name="T39" fmla="*/ 174 h 219"/>
                  <a:gd name="T40" fmla="*/ 116 w 173"/>
                  <a:gd name="T41" fmla="*/ 201 h 219"/>
                  <a:gd name="T42" fmla="*/ 87 w 173"/>
                  <a:gd name="T43" fmla="*/ 210 h 219"/>
                  <a:gd name="T44" fmla="*/ 50 w 173"/>
                  <a:gd name="T45" fmla="*/ 201 h 219"/>
                  <a:gd name="T46" fmla="*/ 29 w 173"/>
                  <a:gd name="T47" fmla="*/ 174 h 219"/>
                  <a:gd name="T48" fmla="*/ 14 w 173"/>
                  <a:gd name="T49" fmla="*/ 146 h 219"/>
                  <a:gd name="T50" fmla="*/ 7 w 173"/>
                  <a:gd name="T51" fmla="*/ 110 h 219"/>
                  <a:gd name="T52" fmla="*/ 14 w 173"/>
                  <a:gd name="T53" fmla="*/ 73 h 219"/>
                  <a:gd name="T54" fmla="*/ 29 w 173"/>
                  <a:gd name="T55" fmla="*/ 36 h 219"/>
                  <a:gd name="T56" fmla="*/ 50 w 173"/>
                  <a:gd name="T57" fmla="*/ 18 h 219"/>
                  <a:gd name="T58" fmla="*/ 87 w 173"/>
                  <a:gd name="T59" fmla="*/ 9 h 219"/>
                  <a:gd name="T60" fmla="*/ 116 w 173"/>
                  <a:gd name="T61" fmla="*/ 18 h 219"/>
                  <a:gd name="T62" fmla="*/ 137 w 173"/>
                  <a:gd name="T63" fmla="*/ 36 h 219"/>
                  <a:gd name="T64" fmla="*/ 159 w 173"/>
                  <a:gd name="T65" fmla="*/ 73 h 219"/>
                  <a:gd name="T66" fmla="*/ 166 w 173"/>
                  <a:gd name="T67" fmla="*/ 110 h 2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3"/>
                  <a:gd name="T103" fmla="*/ 0 h 219"/>
                  <a:gd name="T104" fmla="*/ 173 w 173"/>
                  <a:gd name="T105" fmla="*/ 219 h 21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3" h="219">
                    <a:moveTo>
                      <a:pt x="173" y="110"/>
                    </a:moveTo>
                    <a:lnTo>
                      <a:pt x="166" y="64"/>
                    </a:lnTo>
                    <a:lnTo>
                      <a:pt x="152" y="27"/>
                    </a:lnTo>
                    <a:lnTo>
                      <a:pt x="123" y="0"/>
                    </a:lnTo>
                    <a:lnTo>
                      <a:pt x="87" y="0"/>
                    </a:lnTo>
                    <a:lnTo>
                      <a:pt x="50" y="0"/>
                    </a:lnTo>
                    <a:lnTo>
                      <a:pt x="22" y="27"/>
                    </a:lnTo>
                    <a:lnTo>
                      <a:pt x="0" y="64"/>
                    </a:lnTo>
                    <a:lnTo>
                      <a:pt x="0" y="110"/>
                    </a:lnTo>
                    <a:lnTo>
                      <a:pt x="0" y="155"/>
                    </a:lnTo>
                    <a:lnTo>
                      <a:pt x="22" y="192"/>
                    </a:lnTo>
                    <a:lnTo>
                      <a:pt x="50" y="210"/>
                    </a:lnTo>
                    <a:lnTo>
                      <a:pt x="87" y="219"/>
                    </a:lnTo>
                    <a:lnTo>
                      <a:pt x="123" y="210"/>
                    </a:lnTo>
                    <a:lnTo>
                      <a:pt x="152" y="192"/>
                    </a:lnTo>
                    <a:lnTo>
                      <a:pt x="166" y="155"/>
                    </a:lnTo>
                    <a:lnTo>
                      <a:pt x="173" y="110"/>
                    </a:lnTo>
                    <a:close/>
                    <a:moveTo>
                      <a:pt x="166" y="110"/>
                    </a:moveTo>
                    <a:lnTo>
                      <a:pt x="159" y="146"/>
                    </a:lnTo>
                    <a:lnTo>
                      <a:pt x="137" y="174"/>
                    </a:lnTo>
                    <a:lnTo>
                      <a:pt x="116" y="201"/>
                    </a:lnTo>
                    <a:lnTo>
                      <a:pt x="87" y="210"/>
                    </a:lnTo>
                    <a:lnTo>
                      <a:pt x="50" y="201"/>
                    </a:lnTo>
                    <a:lnTo>
                      <a:pt x="29" y="174"/>
                    </a:lnTo>
                    <a:lnTo>
                      <a:pt x="14" y="146"/>
                    </a:lnTo>
                    <a:lnTo>
                      <a:pt x="7" y="110"/>
                    </a:lnTo>
                    <a:lnTo>
                      <a:pt x="14" y="73"/>
                    </a:lnTo>
                    <a:lnTo>
                      <a:pt x="29" y="36"/>
                    </a:lnTo>
                    <a:lnTo>
                      <a:pt x="50" y="18"/>
                    </a:lnTo>
                    <a:lnTo>
                      <a:pt x="87" y="9"/>
                    </a:lnTo>
                    <a:lnTo>
                      <a:pt x="116" y="18"/>
                    </a:lnTo>
                    <a:lnTo>
                      <a:pt x="137" y="36"/>
                    </a:lnTo>
                    <a:lnTo>
                      <a:pt x="159" y="73"/>
                    </a:lnTo>
                    <a:lnTo>
                      <a:pt x="166" y="110"/>
                    </a:lnTo>
                    <a:close/>
                  </a:path>
                </a:pathLst>
              </a:custGeom>
              <a:solidFill>
                <a:srgbClr val="4C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90" name="Freeform 344"/>
              <p:cNvSpPr>
                <a:spLocks noEditPoints="1"/>
              </p:cNvSpPr>
              <p:nvPr/>
            </p:nvSpPr>
            <p:spPr bwMode="auto">
              <a:xfrm>
                <a:off x="8456" y="8119"/>
                <a:ext cx="166" cy="210"/>
              </a:xfrm>
              <a:custGeom>
                <a:avLst/>
                <a:gdLst>
                  <a:gd name="T0" fmla="*/ 166 w 166"/>
                  <a:gd name="T1" fmla="*/ 110 h 210"/>
                  <a:gd name="T2" fmla="*/ 166 w 166"/>
                  <a:gd name="T3" fmla="*/ 64 h 210"/>
                  <a:gd name="T4" fmla="*/ 144 w 166"/>
                  <a:gd name="T5" fmla="*/ 36 h 210"/>
                  <a:gd name="T6" fmla="*/ 116 w 166"/>
                  <a:gd name="T7" fmla="*/ 9 h 210"/>
                  <a:gd name="T8" fmla="*/ 87 w 166"/>
                  <a:gd name="T9" fmla="*/ 0 h 210"/>
                  <a:gd name="T10" fmla="*/ 50 w 166"/>
                  <a:gd name="T11" fmla="*/ 9 h 210"/>
                  <a:gd name="T12" fmla="*/ 22 w 166"/>
                  <a:gd name="T13" fmla="*/ 36 h 210"/>
                  <a:gd name="T14" fmla="*/ 7 w 166"/>
                  <a:gd name="T15" fmla="*/ 64 h 210"/>
                  <a:gd name="T16" fmla="*/ 0 w 166"/>
                  <a:gd name="T17" fmla="*/ 110 h 210"/>
                  <a:gd name="T18" fmla="*/ 7 w 166"/>
                  <a:gd name="T19" fmla="*/ 146 h 210"/>
                  <a:gd name="T20" fmla="*/ 22 w 166"/>
                  <a:gd name="T21" fmla="*/ 183 h 210"/>
                  <a:gd name="T22" fmla="*/ 50 w 166"/>
                  <a:gd name="T23" fmla="*/ 210 h 210"/>
                  <a:gd name="T24" fmla="*/ 87 w 166"/>
                  <a:gd name="T25" fmla="*/ 210 h 210"/>
                  <a:gd name="T26" fmla="*/ 116 w 166"/>
                  <a:gd name="T27" fmla="*/ 210 h 210"/>
                  <a:gd name="T28" fmla="*/ 144 w 166"/>
                  <a:gd name="T29" fmla="*/ 183 h 210"/>
                  <a:gd name="T30" fmla="*/ 166 w 166"/>
                  <a:gd name="T31" fmla="*/ 146 h 210"/>
                  <a:gd name="T32" fmla="*/ 166 w 166"/>
                  <a:gd name="T33" fmla="*/ 110 h 210"/>
                  <a:gd name="T34" fmla="*/ 159 w 166"/>
                  <a:gd name="T35" fmla="*/ 110 h 210"/>
                  <a:gd name="T36" fmla="*/ 152 w 166"/>
                  <a:gd name="T37" fmla="*/ 146 h 210"/>
                  <a:gd name="T38" fmla="*/ 137 w 166"/>
                  <a:gd name="T39" fmla="*/ 174 h 210"/>
                  <a:gd name="T40" fmla="*/ 116 w 166"/>
                  <a:gd name="T41" fmla="*/ 192 h 210"/>
                  <a:gd name="T42" fmla="*/ 87 w 166"/>
                  <a:gd name="T43" fmla="*/ 201 h 210"/>
                  <a:gd name="T44" fmla="*/ 58 w 166"/>
                  <a:gd name="T45" fmla="*/ 192 h 210"/>
                  <a:gd name="T46" fmla="*/ 36 w 166"/>
                  <a:gd name="T47" fmla="*/ 174 h 210"/>
                  <a:gd name="T48" fmla="*/ 14 w 166"/>
                  <a:gd name="T49" fmla="*/ 146 h 210"/>
                  <a:gd name="T50" fmla="*/ 14 w 166"/>
                  <a:gd name="T51" fmla="*/ 110 h 210"/>
                  <a:gd name="T52" fmla="*/ 14 w 166"/>
                  <a:gd name="T53" fmla="*/ 73 h 210"/>
                  <a:gd name="T54" fmla="*/ 36 w 166"/>
                  <a:gd name="T55" fmla="*/ 45 h 210"/>
                  <a:gd name="T56" fmla="*/ 58 w 166"/>
                  <a:gd name="T57" fmla="*/ 18 h 210"/>
                  <a:gd name="T58" fmla="*/ 87 w 166"/>
                  <a:gd name="T59" fmla="*/ 18 h 210"/>
                  <a:gd name="T60" fmla="*/ 116 w 166"/>
                  <a:gd name="T61" fmla="*/ 18 h 210"/>
                  <a:gd name="T62" fmla="*/ 137 w 166"/>
                  <a:gd name="T63" fmla="*/ 45 h 210"/>
                  <a:gd name="T64" fmla="*/ 152 w 166"/>
                  <a:gd name="T65" fmla="*/ 73 h 210"/>
                  <a:gd name="T66" fmla="*/ 159 w 166"/>
                  <a:gd name="T67" fmla="*/ 110 h 21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6"/>
                  <a:gd name="T103" fmla="*/ 0 h 210"/>
                  <a:gd name="T104" fmla="*/ 166 w 166"/>
                  <a:gd name="T105" fmla="*/ 210 h 21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6" h="210">
                    <a:moveTo>
                      <a:pt x="166" y="110"/>
                    </a:moveTo>
                    <a:lnTo>
                      <a:pt x="166" y="64"/>
                    </a:lnTo>
                    <a:lnTo>
                      <a:pt x="144" y="36"/>
                    </a:lnTo>
                    <a:lnTo>
                      <a:pt x="116" y="9"/>
                    </a:lnTo>
                    <a:lnTo>
                      <a:pt x="87" y="0"/>
                    </a:lnTo>
                    <a:lnTo>
                      <a:pt x="50" y="9"/>
                    </a:lnTo>
                    <a:lnTo>
                      <a:pt x="22" y="36"/>
                    </a:lnTo>
                    <a:lnTo>
                      <a:pt x="7" y="64"/>
                    </a:lnTo>
                    <a:lnTo>
                      <a:pt x="0" y="110"/>
                    </a:lnTo>
                    <a:lnTo>
                      <a:pt x="7" y="146"/>
                    </a:lnTo>
                    <a:lnTo>
                      <a:pt x="22" y="183"/>
                    </a:lnTo>
                    <a:lnTo>
                      <a:pt x="50" y="210"/>
                    </a:lnTo>
                    <a:lnTo>
                      <a:pt x="87" y="210"/>
                    </a:lnTo>
                    <a:lnTo>
                      <a:pt x="116" y="210"/>
                    </a:lnTo>
                    <a:lnTo>
                      <a:pt x="144" y="183"/>
                    </a:lnTo>
                    <a:lnTo>
                      <a:pt x="166" y="146"/>
                    </a:lnTo>
                    <a:lnTo>
                      <a:pt x="166" y="110"/>
                    </a:lnTo>
                    <a:close/>
                    <a:moveTo>
                      <a:pt x="159" y="110"/>
                    </a:moveTo>
                    <a:lnTo>
                      <a:pt x="152" y="146"/>
                    </a:lnTo>
                    <a:lnTo>
                      <a:pt x="137" y="174"/>
                    </a:lnTo>
                    <a:lnTo>
                      <a:pt x="116" y="192"/>
                    </a:lnTo>
                    <a:lnTo>
                      <a:pt x="87" y="201"/>
                    </a:lnTo>
                    <a:lnTo>
                      <a:pt x="58" y="192"/>
                    </a:lnTo>
                    <a:lnTo>
                      <a:pt x="36" y="174"/>
                    </a:lnTo>
                    <a:lnTo>
                      <a:pt x="14" y="146"/>
                    </a:lnTo>
                    <a:lnTo>
                      <a:pt x="14" y="110"/>
                    </a:lnTo>
                    <a:lnTo>
                      <a:pt x="14" y="73"/>
                    </a:lnTo>
                    <a:lnTo>
                      <a:pt x="36" y="45"/>
                    </a:lnTo>
                    <a:lnTo>
                      <a:pt x="58" y="18"/>
                    </a:lnTo>
                    <a:lnTo>
                      <a:pt x="87" y="18"/>
                    </a:lnTo>
                    <a:lnTo>
                      <a:pt x="116" y="18"/>
                    </a:lnTo>
                    <a:lnTo>
                      <a:pt x="137" y="45"/>
                    </a:lnTo>
                    <a:lnTo>
                      <a:pt x="152" y="73"/>
                    </a:lnTo>
                    <a:lnTo>
                      <a:pt x="159" y="110"/>
                    </a:lnTo>
                    <a:close/>
                  </a:path>
                </a:pathLst>
              </a:custGeom>
              <a:solidFill>
                <a:srgbClr val="545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91" name="Freeform 345"/>
              <p:cNvSpPr>
                <a:spLocks noEditPoints="1"/>
              </p:cNvSpPr>
              <p:nvPr/>
            </p:nvSpPr>
            <p:spPr bwMode="auto">
              <a:xfrm>
                <a:off x="8463" y="8128"/>
                <a:ext cx="159" cy="201"/>
              </a:xfrm>
              <a:custGeom>
                <a:avLst/>
                <a:gdLst>
                  <a:gd name="T0" fmla="*/ 159 w 159"/>
                  <a:gd name="T1" fmla="*/ 101 h 201"/>
                  <a:gd name="T2" fmla="*/ 152 w 159"/>
                  <a:gd name="T3" fmla="*/ 64 h 201"/>
                  <a:gd name="T4" fmla="*/ 130 w 159"/>
                  <a:gd name="T5" fmla="*/ 27 h 201"/>
                  <a:gd name="T6" fmla="*/ 109 w 159"/>
                  <a:gd name="T7" fmla="*/ 9 h 201"/>
                  <a:gd name="T8" fmla="*/ 80 w 159"/>
                  <a:gd name="T9" fmla="*/ 0 h 201"/>
                  <a:gd name="T10" fmla="*/ 43 w 159"/>
                  <a:gd name="T11" fmla="*/ 9 h 201"/>
                  <a:gd name="T12" fmla="*/ 22 w 159"/>
                  <a:gd name="T13" fmla="*/ 27 h 201"/>
                  <a:gd name="T14" fmla="*/ 7 w 159"/>
                  <a:gd name="T15" fmla="*/ 64 h 201"/>
                  <a:gd name="T16" fmla="*/ 0 w 159"/>
                  <a:gd name="T17" fmla="*/ 101 h 201"/>
                  <a:gd name="T18" fmla="*/ 7 w 159"/>
                  <a:gd name="T19" fmla="*/ 137 h 201"/>
                  <a:gd name="T20" fmla="*/ 22 w 159"/>
                  <a:gd name="T21" fmla="*/ 165 h 201"/>
                  <a:gd name="T22" fmla="*/ 43 w 159"/>
                  <a:gd name="T23" fmla="*/ 192 h 201"/>
                  <a:gd name="T24" fmla="*/ 80 w 159"/>
                  <a:gd name="T25" fmla="*/ 201 h 201"/>
                  <a:gd name="T26" fmla="*/ 109 w 159"/>
                  <a:gd name="T27" fmla="*/ 192 h 201"/>
                  <a:gd name="T28" fmla="*/ 130 w 159"/>
                  <a:gd name="T29" fmla="*/ 165 h 201"/>
                  <a:gd name="T30" fmla="*/ 152 w 159"/>
                  <a:gd name="T31" fmla="*/ 137 h 201"/>
                  <a:gd name="T32" fmla="*/ 159 w 159"/>
                  <a:gd name="T33" fmla="*/ 101 h 201"/>
                  <a:gd name="T34" fmla="*/ 145 w 159"/>
                  <a:gd name="T35" fmla="*/ 101 h 201"/>
                  <a:gd name="T36" fmla="*/ 145 w 159"/>
                  <a:gd name="T37" fmla="*/ 137 h 201"/>
                  <a:gd name="T38" fmla="*/ 130 w 159"/>
                  <a:gd name="T39" fmla="*/ 165 h 201"/>
                  <a:gd name="T40" fmla="*/ 109 w 159"/>
                  <a:gd name="T41" fmla="*/ 183 h 201"/>
                  <a:gd name="T42" fmla="*/ 80 w 159"/>
                  <a:gd name="T43" fmla="*/ 183 h 201"/>
                  <a:gd name="T44" fmla="*/ 51 w 159"/>
                  <a:gd name="T45" fmla="*/ 183 h 201"/>
                  <a:gd name="T46" fmla="*/ 29 w 159"/>
                  <a:gd name="T47" fmla="*/ 165 h 201"/>
                  <a:gd name="T48" fmla="*/ 15 w 159"/>
                  <a:gd name="T49" fmla="*/ 137 h 201"/>
                  <a:gd name="T50" fmla="*/ 7 w 159"/>
                  <a:gd name="T51" fmla="*/ 101 h 201"/>
                  <a:gd name="T52" fmla="*/ 15 w 159"/>
                  <a:gd name="T53" fmla="*/ 64 h 201"/>
                  <a:gd name="T54" fmla="*/ 29 w 159"/>
                  <a:gd name="T55" fmla="*/ 36 h 201"/>
                  <a:gd name="T56" fmla="*/ 51 w 159"/>
                  <a:gd name="T57" fmla="*/ 18 h 201"/>
                  <a:gd name="T58" fmla="*/ 80 w 159"/>
                  <a:gd name="T59" fmla="*/ 9 h 201"/>
                  <a:gd name="T60" fmla="*/ 109 w 159"/>
                  <a:gd name="T61" fmla="*/ 18 h 201"/>
                  <a:gd name="T62" fmla="*/ 130 w 159"/>
                  <a:gd name="T63" fmla="*/ 36 h 201"/>
                  <a:gd name="T64" fmla="*/ 145 w 159"/>
                  <a:gd name="T65" fmla="*/ 64 h 201"/>
                  <a:gd name="T66" fmla="*/ 145 w 159"/>
                  <a:gd name="T67" fmla="*/ 101 h 20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59"/>
                  <a:gd name="T103" fmla="*/ 0 h 201"/>
                  <a:gd name="T104" fmla="*/ 159 w 159"/>
                  <a:gd name="T105" fmla="*/ 201 h 20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59" h="201">
                    <a:moveTo>
                      <a:pt x="159" y="101"/>
                    </a:moveTo>
                    <a:lnTo>
                      <a:pt x="152" y="64"/>
                    </a:lnTo>
                    <a:lnTo>
                      <a:pt x="130" y="27"/>
                    </a:lnTo>
                    <a:lnTo>
                      <a:pt x="109" y="9"/>
                    </a:lnTo>
                    <a:lnTo>
                      <a:pt x="80" y="0"/>
                    </a:lnTo>
                    <a:lnTo>
                      <a:pt x="43" y="9"/>
                    </a:lnTo>
                    <a:lnTo>
                      <a:pt x="22" y="27"/>
                    </a:lnTo>
                    <a:lnTo>
                      <a:pt x="7" y="64"/>
                    </a:lnTo>
                    <a:lnTo>
                      <a:pt x="0" y="101"/>
                    </a:lnTo>
                    <a:lnTo>
                      <a:pt x="7" y="137"/>
                    </a:lnTo>
                    <a:lnTo>
                      <a:pt x="22" y="165"/>
                    </a:lnTo>
                    <a:lnTo>
                      <a:pt x="43" y="192"/>
                    </a:lnTo>
                    <a:lnTo>
                      <a:pt x="80" y="201"/>
                    </a:lnTo>
                    <a:lnTo>
                      <a:pt x="109" y="192"/>
                    </a:lnTo>
                    <a:lnTo>
                      <a:pt x="130" y="165"/>
                    </a:lnTo>
                    <a:lnTo>
                      <a:pt x="152" y="137"/>
                    </a:lnTo>
                    <a:lnTo>
                      <a:pt x="159" y="101"/>
                    </a:lnTo>
                    <a:close/>
                    <a:moveTo>
                      <a:pt x="145" y="101"/>
                    </a:moveTo>
                    <a:lnTo>
                      <a:pt x="145" y="137"/>
                    </a:lnTo>
                    <a:lnTo>
                      <a:pt x="130" y="165"/>
                    </a:lnTo>
                    <a:lnTo>
                      <a:pt x="109" y="183"/>
                    </a:lnTo>
                    <a:lnTo>
                      <a:pt x="80" y="183"/>
                    </a:lnTo>
                    <a:lnTo>
                      <a:pt x="51" y="183"/>
                    </a:lnTo>
                    <a:lnTo>
                      <a:pt x="29" y="165"/>
                    </a:lnTo>
                    <a:lnTo>
                      <a:pt x="15" y="137"/>
                    </a:lnTo>
                    <a:lnTo>
                      <a:pt x="7" y="101"/>
                    </a:lnTo>
                    <a:lnTo>
                      <a:pt x="15" y="64"/>
                    </a:lnTo>
                    <a:lnTo>
                      <a:pt x="29" y="36"/>
                    </a:lnTo>
                    <a:lnTo>
                      <a:pt x="51" y="18"/>
                    </a:lnTo>
                    <a:lnTo>
                      <a:pt x="80" y="9"/>
                    </a:lnTo>
                    <a:lnTo>
                      <a:pt x="109" y="18"/>
                    </a:lnTo>
                    <a:lnTo>
                      <a:pt x="130" y="36"/>
                    </a:lnTo>
                    <a:lnTo>
                      <a:pt x="145" y="64"/>
                    </a:lnTo>
                    <a:lnTo>
                      <a:pt x="145" y="101"/>
                    </a:lnTo>
                    <a:close/>
                  </a:path>
                </a:pathLst>
              </a:custGeom>
              <a:solidFill>
                <a:srgbClr val="5C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92" name="Freeform 346"/>
              <p:cNvSpPr>
                <a:spLocks noEditPoints="1"/>
              </p:cNvSpPr>
              <p:nvPr/>
            </p:nvSpPr>
            <p:spPr bwMode="auto">
              <a:xfrm>
                <a:off x="8470" y="8137"/>
                <a:ext cx="145" cy="183"/>
              </a:xfrm>
              <a:custGeom>
                <a:avLst/>
                <a:gdLst>
                  <a:gd name="T0" fmla="*/ 145 w 145"/>
                  <a:gd name="T1" fmla="*/ 92 h 183"/>
                  <a:gd name="T2" fmla="*/ 138 w 145"/>
                  <a:gd name="T3" fmla="*/ 55 h 183"/>
                  <a:gd name="T4" fmla="*/ 123 w 145"/>
                  <a:gd name="T5" fmla="*/ 27 h 183"/>
                  <a:gd name="T6" fmla="*/ 102 w 145"/>
                  <a:gd name="T7" fmla="*/ 0 h 183"/>
                  <a:gd name="T8" fmla="*/ 73 w 145"/>
                  <a:gd name="T9" fmla="*/ 0 h 183"/>
                  <a:gd name="T10" fmla="*/ 44 w 145"/>
                  <a:gd name="T11" fmla="*/ 0 h 183"/>
                  <a:gd name="T12" fmla="*/ 22 w 145"/>
                  <a:gd name="T13" fmla="*/ 27 h 183"/>
                  <a:gd name="T14" fmla="*/ 0 w 145"/>
                  <a:gd name="T15" fmla="*/ 55 h 183"/>
                  <a:gd name="T16" fmla="*/ 0 w 145"/>
                  <a:gd name="T17" fmla="*/ 92 h 183"/>
                  <a:gd name="T18" fmla="*/ 0 w 145"/>
                  <a:gd name="T19" fmla="*/ 128 h 183"/>
                  <a:gd name="T20" fmla="*/ 22 w 145"/>
                  <a:gd name="T21" fmla="*/ 156 h 183"/>
                  <a:gd name="T22" fmla="*/ 44 w 145"/>
                  <a:gd name="T23" fmla="*/ 174 h 183"/>
                  <a:gd name="T24" fmla="*/ 73 w 145"/>
                  <a:gd name="T25" fmla="*/ 183 h 183"/>
                  <a:gd name="T26" fmla="*/ 102 w 145"/>
                  <a:gd name="T27" fmla="*/ 174 h 183"/>
                  <a:gd name="T28" fmla="*/ 123 w 145"/>
                  <a:gd name="T29" fmla="*/ 156 h 183"/>
                  <a:gd name="T30" fmla="*/ 138 w 145"/>
                  <a:gd name="T31" fmla="*/ 128 h 183"/>
                  <a:gd name="T32" fmla="*/ 145 w 145"/>
                  <a:gd name="T33" fmla="*/ 92 h 183"/>
                  <a:gd name="T34" fmla="*/ 138 w 145"/>
                  <a:gd name="T35" fmla="*/ 92 h 183"/>
                  <a:gd name="T36" fmla="*/ 130 w 145"/>
                  <a:gd name="T37" fmla="*/ 119 h 183"/>
                  <a:gd name="T38" fmla="*/ 116 w 145"/>
                  <a:gd name="T39" fmla="*/ 147 h 183"/>
                  <a:gd name="T40" fmla="*/ 94 w 145"/>
                  <a:gd name="T41" fmla="*/ 165 h 183"/>
                  <a:gd name="T42" fmla="*/ 73 w 145"/>
                  <a:gd name="T43" fmla="*/ 174 h 183"/>
                  <a:gd name="T44" fmla="*/ 44 w 145"/>
                  <a:gd name="T45" fmla="*/ 165 h 183"/>
                  <a:gd name="T46" fmla="*/ 22 w 145"/>
                  <a:gd name="T47" fmla="*/ 147 h 183"/>
                  <a:gd name="T48" fmla="*/ 8 w 145"/>
                  <a:gd name="T49" fmla="*/ 119 h 183"/>
                  <a:gd name="T50" fmla="*/ 8 w 145"/>
                  <a:gd name="T51" fmla="*/ 92 h 183"/>
                  <a:gd name="T52" fmla="*/ 8 w 145"/>
                  <a:gd name="T53" fmla="*/ 55 h 183"/>
                  <a:gd name="T54" fmla="*/ 22 w 145"/>
                  <a:gd name="T55" fmla="*/ 27 h 183"/>
                  <a:gd name="T56" fmla="*/ 44 w 145"/>
                  <a:gd name="T57" fmla="*/ 18 h 183"/>
                  <a:gd name="T58" fmla="*/ 73 w 145"/>
                  <a:gd name="T59" fmla="*/ 9 h 183"/>
                  <a:gd name="T60" fmla="*/ 94 w 145"/>
                  <a:gd name="T61" fmla="*/ 18 h 183"/>
                  <a:gd name="T62" fmla="*/ 116 w 145"/>
                  <a:gd name="T63" fmla="*/ 27 h 183"/>
                  <a:gd name="T64" fmla="*/ 130 w 145"/>
                  <a:gd name="T65" fmla="*/ 55 h 183"/>
                  <a:gd name="T66" fmla="*/ 138 w 145"/>
                  <a:gd name="T67" fmla="*/ 92 h 1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45"/>
                  <a:gd name="T103" fmla="*/ 0 h 183"/>
                  <a:gd name="T104" fmla="*/ 145 w 145"/>
                  <a:gd name="T105" fmla="*/ 183 h 18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45" h="183">
                    <a:moveTo>
                      <a:pt x="145" y="92"/>
                    </a:moveTo>
                    <a:lnTo>
                      <a:pt x="138" y="55"/>
                    </a:lnTo>
                    <a:lnTo>
                      <a:pt x="123" y="27"/>
                    </a:lnTo>
                    <a:lnTo>
                      <a:pt x="102" y="0"/>
                    </a:lnTo>
                    <a:lnTo>
                      <a:pt x="73" y="0"/>
                    </a:lnTo>
                    <a:lnTo>
                      <a:pt x="44" y="0"/>
                    </a:lnTo>
                    <a:lnTo>
                      <a:pt x="22" y="27"/>
                    </a:lnTo>
                    <a:lnTo>
                      <a:pt x="0" y="55"/>
                    </a:lnTo>
                    <a:lnTo>
                      <a:pt x="0" y="92"/>
                    </a:lnTo>
                    <a:lnTo>
                      <a:pt x="0" y="128"/>
                    </a:lnTo>
                    <a:lnTo>
                      <a:pt x="22" y="156"/>
                    </a:lnTo>
                    <a:lnTo>
                      <a:pt x="44" y="174"/>
                    </a:lnTo>
                    <a:lnTo>
                      <a:pt x="73" y="183"/>
                    </a:lnTo>
                    <a:lnTo>
                      <a:pt x="102" y="174"/>
                    </a:lnTo>
                    <a:lnTo>
                      <a:pt x="123" y="156"/>
                    </a:lnTo>
                    <a:lnTo>
                      <a:pt x="138" y="128"/>
                    </a:lnTo>
                    <a:lnTo>
                      <a:pt x="145" y="92"/>
                    </a:lnTo>
                    <a:close/>
                    <a:moveTo>
                      <a:pt x="138" y="92"/>
                    </a:moveTo>
                    <a:lnTo>
                      <a:pt x="130" y="119"/>
                    </a:lnTo>
                    <a:lnTo>
                      <a:pt x="116" y="147"/>
                    </a:lnTo>
                    <a:lnTo>
                      <a:pt x="94" y="165"/>
                    </a:lnTo>
                    <a:lnTo>
                      <a:pt x="73" y="174"/>
                    </a:lnTo>
                    <a:lnTo>
                      <a:pt x="44" y="165"/>
                    </a:lnTo>
                    <a:lnTo>
                      <a:pt x="22" y="147"/>
                    </a:lnTo>
                    <a:lnTo>
                      <a:pt x="8" y="119"/>
                    </a:lnTo>
                    <a:lnTo>
                      <a:pt x="8" y="92"/>
                    </a:lnTo>
                    <a:lnTo>
                      <a:pt x="8" y="55"/>
                    </a:lnTo>
                    <a:lnTo>
                      <a:pt x="22" y="27"/>
                    </a:lnTo>
                    <a:lnTo>
                      <a:pt x="44" y="18"/>
                    </a:lnTo>
                    <a:lnTo>
                      <a:pt x="73" y="9"/>
                    </a:lnTo>
                    <a:lnTo>
                      <a:pt x="94" y="18"/>
                    </a:lnTo>
                    <a:lnTo>
                      <a:pt x="116" y="27"/>
                    </a:lnTo>
                    <a:lnTo>
                      <a:pt x="130" y="55"/>
                    </a:lnTo>
                    <a:lnTo>
                      <a:pt x="138" y="92"/>
                    </a:lnTo>
                    <a:close/>
                  </a:path>
                </a:pathLst>
              </a:custGeom>
              <a:solidFill>
                <a:srgbClr val="63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93" name="Freeform 347"/>
              <p:cNvSpPr>
                <a:spLocks noEditPoints="1"/>
              </p:cNvSpPr>
              <p:nvPr/>
            </p:nvSpPr>
            <p:spPr bwMode="auto">
              <a:xfrm>
                <a:off x="8470" y="8137"/>
                <a:ext cx="138" cy="174"/>
              </a:xfrm>
              <a:custGeom>
                <a:avLst/>
                <a:gdLst>
                  <a:gd name="T0" fmla="*/ 138 w 138"/>
                  <a:gd name="T1" fmla="*/ 92 h 174"/>
                  <a:gd name="T2" fmla="*/ 138 w 138"/>
                  <a:gd name="T3" fmla="*/ 55 h 174"/>
                  <a:gd name="T4" fmla="*/ 123 w 138"/>
                  <a:gd name="T5" fmla="*/ 27 h 174"/>
                  <a:gd name="T6" fmla="*/ 102 w 138"/>
                  <a:gd name="T7" fmla="*/ 9 h 174"/>
                  <a:gd name="T8" fmla="*/ 73 w 138"/>
                  <a:gd name="T9" fmla="*/ 0 h 174"/>
                  <a:gd name="T10" fmla="*/ 44 w 138"/>
                  <a:gd name="T11" fmla="*/ 9 h 174"/>
                  <a:gd name="T12" fmla="*/ 22 w 138"/>
                  <a:gd name="T13" fmla="*/ 27 h 174"/>
                  <a:gd name="T14" fmla="*/ 8 w 138"/>
                  <a:gd name="T15" fmla="*/ 55 h 174"/>
                  <a:gd name="T16" fmla="*/ 0 w 138"/>
                  <a:gd name="T17" fmla="*/ 92 h 174"/>
                  <a:gd name="T18" fmla="*/ 8 w 138"/>
                  <a:gd name="T19" fmla="*/ 128 h 174"/>
                  <a:gd name="T20" fmla="*/ 22 w 138"/>
                  <a:gd name="T21" fmla="*/ 156 h 174"/>
                  <a:gd name="T22" fmla="*/ 44 w 138"/>
                  <a:gd name="T23" fmla="*/ 174 h 174"/>
                  <a:gd name="T24" fmla="*/ 73 w 138"/>
                  <a:gd name="T25" fmla="*/ 174 h 174"/>
                  <a:gd name="T26" fmla="*/ 102 w 138"/>
                  <a:gd name="T27" fmla="*/ 174 h 174"/>
                  <a:gd name="T28" fmla="*/ 123 w 138"/>
                  <a:gd name="T29" fmla="*/ 156 h 174"/>
                  <a:gd name="T30" fmla="*/ 138 w 138"/>
                  <a:gd name="T31" fmla="*/ 128 h 174"/>
                  <a:gd name="T32" fmla="*/ 138 w 138"/>
                  <a:gd name="T33" fmla="*/ 92 h 174"/>
                  <a:gd name="T34" fmla="*/ 130 w 138"/>
                  <a:gd name="T35" fmla="*/ 92 h 174"/>
                  <a:gd name="T36" fmla="*/ 123 w 138"/>
                  <a:gd name="T37" fmla="*/ 119 h 174"/>
                  <a:gd name="T38" fmla="*/ 116 w 138"/>
                  <a:gd name="T39" fmla="*/ 147 h 174"/>
                  <a:gd name="T40" fmla="*/ 94 w 138"/>
                  <a:gd name="T41" fmla="*/ 156 h 174"/>
                  <a:gd name="T42" fmla="*/ 73 w 138"/>
                  <a:gd name="T43" fmla="*/ 165 h 174"/>
                  <a:gd name="T44" fmla="*/ 51 w 138"/>
                  <a:gd name="T45" fmla="*/ 156 h 174"/>
                  <a:gd name="T46" fmla="*/ 29 w 138"/>
                  <a:gd name="T47" fmla="*/ 147 h 174"/>
                  <a:gd name="T48" fmla="*/ 15 w 138"/>
                  <a:gd name="T49" fmla="*/ 119 h 174"/>
                  <a:gd name="T50" fmla="*/ 8 w 138"/>
                  <a:gd name="T51" fmla="*/ 92 h 174"/>
                  <a:gd name="T52" fmla="*/ 15 w 138"/>
                  <a:gd name="T53" fmla="*/ 64 h 174"/>
                  <a:gd name="T54" fmla="*/ 29 w 138"/>
                  <a:gd name="T55" fmla="*/ 37 h 174"/>
                  <a:gd name="T56" fmla="*/ 51 w 138"/>
                  <a:gd name="T57" fmla="*/ 18 h 174"/>
                  <a:gd name="T58" fmla="*/ 73 w 138"/>
                  <a:gd name="T59" fmla="*/ 18 h 174"/>
                  <a:gd name="T60" fmla="*/ 94 w 138"/>
                  <a:gd name="T61" fmla="*/ 18 h 174"/>
                  <a:gd name="T62" fmla="*/ 116 w 138"/>
                  <a:gd name="T63" fmla="*/ 37 h 174"/>
                  <a:gd name="T64" fmla="*/ 123 w 138"/>
                  <a:gd name="T65" fmla="*/ 64 h 174"/>
                  <a:gd name="T66" fmla="*/ 130 w 138"/>
                  <a:gd name="T67" fmla="*/ 92 h 17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38"/>
                  <a:gd name="T103" fmla="*/ 0 h 174"/>
                  <a:gd name="T104" fmla="*/ 138 w 138"/>
                  <a:gd name="T105" fmla="*/ 174 h 17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38" h="174">
                    <a:moveTo>
                      <a:pt x="138" y="92"/>
                    </a:moveTo>
                    <a:lnTo>
                      <a:pt x="138" y="55"/>
                    </a:lnTo>
                    <a:lnTo>
                      <a:pt x="123" y="27"/>
                    </a:lnTo>
                    <a:lnTo>
                      <a:pt x="102" y="9"/>
                    </a:lnTo>
                    <a:lnTo>
                      <a:pt x="73" y="0"/>
                    </a:lnTo>
                    <a:lnTo>
                      <a:pt x="44" y="9"/>
                    </a:lnTo>
                    <a:lnTo>
                      <a:pt x="22" y="27"/>
                    </a:lnTo>
                    <a:lnTo>
                      <a:pt x="8" y="55"/>
                    </a:lnTo>
                    <a:lnTo>
                      <a:pt x="0" y="92"/>
                    </a:lnTo>
                    <a:lnTo>
                      <a:pt x="8" y="128"/>
                    </a:lnTo>
                    <a:lnTo>
                      <a:pt x="22" y="156"/>
                    </a:lnTo>
                    <a:lnTo>
                      <a:pt x="44" y="174"/>
                    </a:lnTo>
                    <a:lnTo>
                      <a:pt x="73" y="174"/>
                    </a:lnTo>
                    <a:lnTo>
                      <a:pt x="102" y="174"/>
                    </a:lnTo>
                    <a:lnTo>
                      <a:pt x="123" y="156"/>
                    </a:lnTo>
                    <a:lnTo>
                      <a:pt x="138" y="128"/>
                    </a:lnTo>
                    <a:lnTo>
                      <a:pt x="138" y="92"/>
                    </a:lnTo>
                    <a:close/>
                    <a:moveTo>
                      <a:pt x="130" y="92"/>
                    </a:moveTo>
                    <a:lnTo>
                      <a:pt x="123" y="119"/>
                    </a:lnTo>
                    <a:lnTo>
                      <a:pt x="116" y="147"/>
                    </a:lnTo>
                    <a:lnTo>
                      <a:pt x="94" y="156"/>
                    </a:lnTo>
                    <a:lnTo>
                      <a:pt x="73" y="165"/>
                    </a:lnTo>
                    <a:lnTo>
                      <a:pt x="51" y="156"/>
                    </a:lnTo>
                    <a:lnTo>
                      <a:pt x="29" y="147"/>
                    </a:lnTo>
                    <a:lnTo>
                      <a:pt x="15" y="119"/>
                    </a:lnTo>
                    <a:lnTo>
                      <a:pt x="8" y="92"/>
                    </a:lnTo>
                    <a:lnTo>
                      <a:pt x="15" y="64"/>
                    </a:lnTo>
                    <a:lnTo>
                      <a:pt x="29" y="37"/>
                    </a:lnTo>
                    <a:lnTo>
                      <a:pt x="51" y="18"/>
                    </a:lnTo>
                    <a:lnTo>
                      <a:pt x="73" y="18"/>
                    </a:lnTo>
                    <a:lnTo>
                      <a:pt x="94" y="18"/>
                    </a:lnTo>
                    <a:lnTo>
                      <a:pt x="116" y="37"/>
                    </a:lnTo>
                    <a:lnTo>
                      <a:pt x="123" y="64"/>
                    </a:lnTo>
                    <a:lnTo>
                      <a:pt x="130" y="92"/>
                    </a:lnTo>
                    <a:close/>
                  </a:path>
                </a:pathLst>
              </a:custGeom>
              <a:solidFill>
                <a:srgbClr val="6C69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94" name="Freeform 348"/>
              <p:cNvSpPr>
                <a:spLocks noEditPoints="1"/>
              </p:cNvSpPr>
              <p:nvPr/>
            </p:nvSpPr>
            <p:spPr bwMode="auto">
              <a:xfrm>
                <a:off x="8478" y="8146"/>
                <a:ext cx="130" cy="165"/>
              </a:xfrm>
              <a:custGeom>
                <a:avLst/>
                <a:gdLst>
                  <a:gd name="T0" fmla="*/ 130 w 130"/>
                  <a:gd name="T1" fmla="*/ 83 h 165"/>
                  <a:gd name="T2" fmla="*/ 122 w 130"/>
                  <a:gd name="T3" fmla="*/ 46 h 165"/>
                  <a:gd name="T4" fmla="*/ 108 w 130"/>
                  <a:gd name="T5" fmla="*/ 18 h 165"/>
                  <a:gd name="T6" fmla="*/ 86 w 130"/>
                  <a:gd name="T7" fmla="*/ 9 h 165"/>
                  <a:gd name="T8" fmla="*/ 65 w 130"/>
                  <a:gd name="T9" fmla="*/ 0 h 165"/>
                  <a:gd name="T10" fmla="*/ 36 w 130"/>
                  <a:gd name="T11" fmla="*/ 9 h 165"/>
                  <a:gd name="T12" fmla="*/ 14 w 130"/>
                  <a:gd name="T13" fmla="*/ 18 h 165"/>
                  <a:gd name="T14" fmla="*/ 0 w 130"/>
                  <a:gd name="T15" fmla="*/ 46 h 165"/>
                  <a:gd name="T16" fmla="*/ 0 w 130"/>
                  <a:gd name="T17" fmla="*/ 83 h 165"/>
                  <a:gd name="T18" fmla="*/ 0 w 130"/>
                  <a:gd name="T19" fmla="*/ 110 h 165"/>
                  <a:gd name="T20" fmla="*/ 14 w 130"/>
                  <a:gd name="T21" fmla="*/ 138 h 165"/>
                  <a:gd name="T22" fmla="*/ 36 w 130"/>
                  <a:gd name="T23" fmla="*/ 156 h 165"/>
                  <a:gd name="T24" fmla="*/ 65 w 130"/>
                  <a:gd name="T25" fmla="*/ 165 h 165"/>
                  <a:gd name="T26" fmla="*/ 86 w 130"/>
                  <a:gd name="T27" fmla="*/ 156 h 165"/>
                  <a:gd name="T28" fmla="*/ 108 w 130"/>
                  <a:gd name="T29" fmla="*/ 138 h 165"/>
                  <a:gd name="T30" fmla="*/ 122 w 130"/>
                  <a:gd name="T31" fmla="*/ 110 h 165"/>
                  <a:gd name="T32" fmla="*/ 130 w 130"/>
                  <a:gd name="T33" fmla="*/ 83 h 165"/>
                  <a:gd name="T34" fmla="*/ 115 w 130"/>
                  <a:gd name="T35" fmla="*/ 83 h 165"/>
                  <a:gd name="T36" fmla="*/ 115 w 130"/>
                  <a:gd name="T37" fmla="*/ 110 h 165"/>
                  <a:gd name="T38" fmla="*/ 101 w 130"/>
                  <a:gd name="T39" fmla="*/ 128 h 165"/>
                  <a:gd name="T40" fmla="*/ 86 w 130"/>
                  <a:gd name="T41" fmla="*/ 147 h 165"/>
                  <a:gd name="T42" fmla="*/ 65 w 130"/>
                  <a:gd name="T43" fmla="*/ 147 h 165"/>
                  <a:gd name="T44" fmla="*/ 43 w 130"/>
                  <a:gd name="T45" fmla="*/ 147 h 165"/>
                  <a:gd name="T46" fmla="*/ 21 w 130"/>
                  <a:gd name="T47" fmla="*/ 128 h 165"/>
                  <a:gd name="T48" fmla="*/ 14 w 130"/>
                  <a:gd name="T49" fmla="*/ 110 h 165"/>
                  <a:gd name="T50" fmla="*/ 7 w 130"/>
                  <a:gd name="T51" fmla="*/ 83 h 165"/>
                  <a:gd name="T52" fmla="*/ 14 w 130"/>
                  <a:gd name="T53" fmla="*/ 55 h 165"/>
                  <a:gd name="T54" fmla="*/ 21 w 130"/>
                  <a:gd name="T55" fmla="*/ 28 h 165"/>
                  <a:gd name="T56" fmla="*/ 43 w 130"/>
                  <a:gd name="T57" fmla="*/ 18 h 165"/>
                  <a:gd name="T58" fmla="*/ 65 w 130"/>
                  <a:gd name="T59" fmla="*/ 9 h 165"/>
                  <a:gd name="T60" fmla="*/ 86 w 130"/>
                  <a:gd name="T61" fmla="*/ 18 h 165"/>
                  <a:gd name="T62" fmla="*/ 101 w 130"/>
                  <a:gd name="T63" fmla="*/ 28 h 165"/>
                  <a:gd name="T64" fmla="*/ 115 w 130"/>
                  <a:gd name="T65" fmla="*/ 55 h 165"/>
                  <a:gd name="T66" fmla="*/ 115 w 130"/>
                  <a:gd name="T67" fmla="*/ 83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30"/>
                  <a:gd name="T103" fmla="*/ 0 h 165"/>
                  <a:gd name="T104" fmla="*/ 130 w 130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30" h="165">
                    <a:moveTo>
                      <a:pt x="130" y="83"/>
                    </a:moveTo>
                    <a:lnTo>
                      <a:pt x="122" y="46"/>
                    </a:lnTo>
                    <a:lnTo>
                      <a:pt x="108" y="18"/>
                    </a:lnTo>
                    <a:lnTo>
                      <a:pt x="86" y="9"/>
                    </a:lnTo>
                    <a:lnTo>
                      <a:pt x="65" y="0"/>
                    </a:lnTo>
                    <a:lnTo>
                      <a:pt x="36" y="9"/>
                    </a:lnTo>
                    <a:lnTo>
                      <a:pt x="14" y="18"/>
                    </a:lnTo>
                    <a:lnTo>
                      <a:pt x="0" y="46"/>
                    </a:lnTo>
                    <a:lnTo>
                      <a:pt x="0" y="83"/>
                    </a:lnTo>
                    <a:lnTo>
                      <a:pt x="0" y="110"/>
                    </a:lnTo>
                    <a:lnTo>
                      <a:pt x="14" y="138"/>
                    </a:lnTo>
                    <a:lnTo>
                      <a:pt x="36" y="156"/>
                    </a:lnTo>
                    <a:lnTo>
                      <a:pt x="65" y="165"/>
                    </a:lnTo>
                    <a:lnTo>
                      <a:pt x="86" y="156"/>
                    </a:lnTo>
                    <a:lnTo>
                      <a:pt x="108" y="138"/>
                    </a:lnTo>
                    <a:lnTo>
                      <a:pt x="122" y="110"/>
                    </a:lnTo>
                    <a:lnTo>
                      <a:pt x="130" y="83"/>
                    </a:lnTo>
                    <a:close/>
                    <a:moveTo>
                      <a:pt x="115" y="83"/>
                    </a:moveTo>
                    <a:lnTo>
                      <a:pt x="115" y="110"/>
                    </a:lnTo>
                    <a:lnTo>
                      <a:pt x="101" y="128"/>
                    </a:lnTo>
                    <a:lnTo>
                      <a:pt x="86" y="147"/>
                    </a:lnTo>
                    <a:lnTo>
                      <a:pt x="65" y="147"/>
                    </a:lnTo>
                    <a:lnTo>
                      <a:pt x="43" y="147"/>
                    </a:lnTo>
                    <a:lnTo>
                      <a:pt x="21" y="128"/>
                    </a:lnTo>
                    <a:lnTo>
                      <a:pt x="14" y="110"/>
                    </a:lnTo>
                    <a:lnTo>
                      <a:pt x="7" y="83"/>
                    </a:lnTo>
                    <a:lnTo>
                      <a:pt x="14" y="55"/>
                    </a:lnTo>
                    <a:lnTo>
                      <a:pt x="21" y="28"/>
                    </a:lnTo>
                    <a:lnTo>
                      <a:pt x="43" y="18"/>
                    </a:lnTo>
                    <a:lnTo>
                      <a:pt x="65" y="9"/>
                    </a:lnTo>
                    <a:lnTo>
                      <a:pt x="86" y="18"/>
                    </a:lnTo>
                    <a:lnTo>
                      <a:pt x="101" y="28"/>
                    </a:lnTo>
                    <a:lnTo>
                      <a:pt x="115" y="55"/>
                    </a:lnTo>
                    <a:lnTo>
                      <a:pt x="115" y="83"/>
                    </a:lnTo>
                    <a:close/>
                  </a:path>
                </a:pathLst>
              </a:custGeom>
              <a:solidFill>
                <a:srgbClr val="72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95" name="Freeform 349"/>
              <p:cNvSpPr>
                <a:spLocks noEditPoints="1"/>
              </p:cNvSpPr>
              <p:nvPr/>
            </p:nvSpPr>
            <p:spPr bwMode="auto">
              <a:xfrm>
                <a:off x="8478" y="8155"/>
                <a:ext cx="122" cy="147"/>
              </a:xfrm>
              <a:custGeom>
                <a:avLst/>
                <a:gdLst>
                  <a:gd name="T0" fmla="*/ 122 w 122"/>
                  <a:gd name="T1" fmla="*/ 74 h 147"/>
                  <a:gd name="T2" fmla="*/ 115 w 122"/>
                  <a:gd name="T3" fmla="*/ 46 h 147"/>
                  <a:gd name="T4" fmla="*/ 108 w 122"/>
                  <a:gd name="T5" fmla="*/ 19 h 147"/>
                  <a:gd name="T6" fmla="*/ 86 w 122"/>
                  <a:gd name="T7" fmla="*/ 0 h 147"/>
                  <a:gd name="T8" fmla="*/ 65 w 122"/>
                  <a:gd name="T9" fmla="*/ 0 h 147"/>
                  <a:gd name="T10" fmla="*/ 43 w 122"/>
                  <a:gd name="T11" fmla="*/ 0 h 147"/>
                  <a:gd name="T12" fmla="*/ 21 w 122"/>
                  <a:gd name="T13" fmla="*/ 19 h 147"/>
                  <a:gd name="T14" fmla="*/ 7 w 122"/>
                  <a:gd name="T15" fmla="*/ 46 h 147"/>
                  <a:gd name="T16" fmla="*/ 0 w 122"/>
                  <a:gd name="T17" fmla="*/ 74 h 147"/>
                  <a:gd name="T18" fmla="*/ 7 w 122"/>
                  <a:gd name="T19" fmla="*/ 101 h 147"/>
                  <a:gd name="T20" fmla="*/ 21 w 122"/>
                  <a:gd name="T21" fmla="*/ 129 h 147"/>
                  <a:gd name="T22" fmla="*/ 43 w 122"/>
                  <a:gd name="T23" fmla="*/ 138 h 147"/>
                  <a:gd name="T24" fmla="*/ 65 w 122"/>
                  <a:gd name="T25" fmla="*/ 147 h 147"/>
                  <a:gd name="T26" fmla="*/ 86 w 122"/>
                  <a:gd name="T27" fmla="*/ 138 h 147"/>
                  <a:gd name="T28" fmla="*/ 108 w 122"/>
                  <a:gd name="T29" fmla="*/ 129 h 147"/>
                  <a:gd name="T30" fmla="*/ 115 w 122"/>
                  <a:gd name="T31" fmla="*/ 101 h 147"/>
                  <a:gd name="T32" fmla="*/ 122 w 122"/>
                  <a:gd name="T33" fmla="*/ 74 h 147"/>
                  <a:gd name="T34" fmla="*/ 115 w 122"/>
                  <a:gd name="T35" fmla="*/ 74 h 147"/>
                  <a:gd name="T36" fmla="*/ 108 w 122"/>
                  <a:gd name="T37" fmla="*/ 101 h 147"/>
                  <a:gd name="T38" fmla="*/ 101 w 122"/>
                  <a:gd name="T39" fmla="*/ 119 h 147"/>
                  <a:gd name="T40" fmla="*/ 86 w 122"/>
                  <a:gd name="T41" fmla="*/ 129 h 147"/>
                  <a:gd name="T42" fmla="*/ 65 w 122"/>
                  <a:gd name="T43" fmla="*/ 138 h 147"/>
                  <a:gd name="T44" fmla="*/ 43 w 122"/>
                  <a:gd name="T45" fmla="*/ 129 h 147"/>
                  <a:gd name="T46" fmla="*/ 28 w 122"/>
                  <a:gd name="T47" fmla="*/ 119 h 147"/>
                  <a:gd name="T48" fmla="*/ 14 w 122"/>
                  <a:gd name="T49" fmla="*/ 101 h 147"/>
                  <a:gd name="T50" fmla="*/ 14 w 122"/>
                  <a:gd name="T51" fmla="*/ 74 h 147"/>
                  <a:gd name="T52" fmla="*/ 14 w 122"/>
                  <a:gd name="T53" fmla="*/ 46 h 147"/>
                  <a:gd name="T54" fmla="*/ 28 w 122"/>
                  <a:gd name="T55" fmla="*/ 28 h 147"/>
                  <a:gd name="T56" fmla="*/ 43 w 122"/>
                  <a:gd name="T57" fmla="*/ 9 h 147"/>
                  <a:gd name="T58" fmla="*/ 65 w 122"/>
                  <a:gd name="T59" fmla="*/ 9 h 147"/>
                  <a:gd name="T60" fmla="*/ 86 w 122"/>
                  <a:gd name="T61" fmla="*/ 9 h 147"/>
                  <a:gd name="T62" fmla="*/ 101 w 122"/>
                  <a:gd name="T63" fmla="*/ 28 h 147"/>
                  <a:gd name="T64" fmla="*/ 108 w 122"/>
                  <a:gd name="T65" fmla="*/ 46 h 147"/>
                  <a:gd name="T66" fmla="*/ 115 w 122"/>
                  <a:gd name="T67" fmla="*/ 74 h 1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2"/>
                  <a:gd name="T103" fmla="*/ 0 h 147"/>
                  <a:gd name="T104" fmla="*/ 122 w 122"/>
                  <a:gd name="T105" fmla="*/ 147 h 1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2" h="147">
                    <a:moveTo>
                      <a:pt x="122" y="74"/>
                    </a:moveTo>
                    <a:lnTo>
                      <a:pt x="115" y="46"/>
                    </a:lnTo>
                    <a:lnTo>
                      <a:pt x="108" y="19"/>
                    </a:lnTo>
                    <a:lnTo>
                      <a:pt x="86" y="0"/>
                    </a:lnTo>
                    <a:lnTo>
                      <a:pt x="65" y="0"/>
                    </a:lnTo>
                    <a:lnTo>
                      <a:pt x="43" y="0"/>
                    </a:lnTo>
                    <a:lnTo>
                      <a:pt x="21" y="19"/>
                    </a:lnTo>
                    <a:lnTo>
                      <a:pt x="7" y="46"/>
                    </a:lnTo>
                    <a:lnTo>
                      <a:pt x="0" y="74"/>
                    </a:lnTo>
                    <a:lnTo>
                      <a:pt x="7" y="101"/>
                    </a:lnTo>
                    <a:lnTo>
                      <a:pt x="21" y="129"/>
                    </a:lnTo>
                    <a:lnTo>
                      <a:pt x="43" y="138"/>
                    </a:lnTo>
                    <a:lnTo>
                      <a:pt x="65" y="147"/>
                    </a:lnTo>
                    <a:lnTo>
                      <a:pt x="86" y="138"/>
                    </a:lnTo>
                    <a:lnTo>
                      <a:pt x="108" y="129"/>
                    </a:lnTo>
                    <a:lnTo>
                      <a:pt x="115" y="101"/>
                    </a:lnTo>
                    <a:lnTo>
                      <a:pt x="122" y="74"/>
                    </a:lnTo>
                    <a:close/>
                    <a:moveTo>
                      <a:pt x="115" y="74"/>
                    </a:moveTo>
                    <a:lnTo>
                      <a:pt x="108" y="101"/>
                    </a:lnTo>
                    <a:lnTo>
                      <a:pt x="101" y="119"/>
                    </a:lnTo>
                    <a:lnTo>
                      <a:pt x="86" y="129"/>
                    </a:lnTo>
                    <a:lnTo>
                      <a:pt x="65" y="138"/>
                    </a:lnTo>
                    <a:lnTo>
                      <a:pt x="43" y="129"/>
                    </a:lnTo>
                    <a:lnTo>
                      <a:pt x="28" y="119"/>
                    </a:lnTo>
                    <a:lnTo>
                      <a:pt x="14" y="101"/>
                    </a:lnTo>
                    <a:lnTo>
                      <a:pt x="14" y="74"/>
                    </a:lnTo>
                    <a:lnTo>
                      <a:pt x="14" y="46"/>
                    </a:lnTo>
                    <a:lnTo>
                      <a:pt x="28" y="28"/>
                    </a:lnTo>
                    <a:lnTo>
                      <a:pt x="43" y="9"/>
                    </a:lnTo>
                    <a:lnTo>
                      <a:pt x="65" y="9"/>
                    </a:lnTo>
                    <a:lnTo>
                      <a:pt x="86" y="9"/>
                    </a:lnTo>
                    <a:lnTo>
                      <a:pt x="101" y="28"/>
                    </a:lnTo>
                    <a:lnTo>
                      <a:pt x="108" y="46"/>
                    </a:lnTo>
                    <a:lnTo>
                      <a:pt x="115" y="74"/>
                    </a:lnTo>
                    <a:close/>
                  </a:path>
                </a:pathLst>
              </a:cu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96" name="Freeform 350"/>
              <p:cNvSpPr>
                <a:spLocks noEditPoints="1"/>
              </p:cNvSpPr>
              <p:nvPr/>
            </p:nvSpPr>
            <p:spPr bwMode="auto">
              <a:xfrm>
                <a:off x="8485" y="8155"/>
                <a:ext cx="108" cy="138"/>
              </a:xfrm>
              <a:custGeom>
                <a:avLst/>
                <a:gdLst>
                  <a:gd name="T0" fmla="*/ 108 w 108"/>
                  <a:gd name="T1" fmla="*/ 74 h 138"/>
                  <a:gd name="T2" fmla="*/ 108 w 108"/>
                  <a:gd name="T3" fmla="*/ 46 h 138"/>
                  <a:gd name="T4" fmla="*/ 94 w 108"/>
                  <a:gd name="T5" fmla="*/ 19 h 138"/>
                  <a:gd name="T6" fmla="*/ 79 w 108"/>
                  <a:gd name="T7" fmla="*/ 9 h 138"/>
                  <a:gd name="T8" fmla="*/ 58 w 108"/>
                  <a:gd name="T9" fmla="*/ 0 h 138"/>
                  <a:gd name="T10" fmla="*/ 36 w 108"/>
                  <a:gd name="T11" fmla="*/ 9 h 138"/>
                  <a:gd name="T12" fmla="*/ 14 w 108"/>
                  <a:gd name="T13" fmla="*/ 19 h 138"/>
                  <a:gd name="T14" fmla="*/ 7 w 108"/>
                  <a:gd name="T15" fmla="*/ 46 h 138"/>
                  <a:gd name="T16" fmla="*/ 0 w 108"/>
                  <a:gd name="T17" fmla="*/ 74 h 138"/>
                  <a:gd name="T18" fmla="*/ 7 w 108"/>
                  <a:gd name="T19" fmla="*/ 101 h 138"/>
                  <a:gd name="T20" fmla="*/ 14 w 108"/>
                  <a:gd name="T21" fmla="*/ 119 h 138"/>
                  <a:gd name="T22" fmla="*/ 36 w 108"/>
                  <a:gd name="T23" fmla="*/ 138 h 138"/>
                  <a:gd name="T24" fmla="*/ 58 w 108"/>
                  <a:gd name="T25" fmla="*/ 138 h 138"/>
                  <a:gd name="T26" fmla="*/ 79 w 108"/>
                  <a:gd name="T27" fmla="*/ 138 h 138"/>
                  <a:gd name="T28" fmla="*/ 94 w 108"/>
                  <a:gd name="T29" fmla="*/ 119 h 138"/>
                  <a:gd name="T30" fmla="*/ 108 w 108"/>
                  <a:gd name="T31" fmla="*/ 101 h 138"/>
                  <a:gd name="T32" fmla="*/ 108 w 108"/>
                  <a:gd name="T33" fmla="*/ 74 h 138"/>
                  <a:gd name="T34" fmla="*/ 101 w 108"/>
                  <a:gd name="T35" fmla="*/ 74 h 138"/>
                  <a:gd name="T36" fmla="*/ 94 w 108"/>
                  <a:gd name="T37" fmla="*/ 101 h 138"/>
                  <a:gd name="T38" fmla="*/ 87 w 108"/>
                  <a:gd name="T39" fmla="*/ 110 h 138"/>
                  <a:gd name="T40" fmla="*/ 79 w 108"/>
                  <a:gd name="T41" fmla="*/ 119 h 138"/>
                  <a:gd name="T42" fmla="*/ 58 w 108"/>
                  <a:gd name="T43" fmla="*/ 129 h 138"/>
                  <a:gd name="T44" fmla="*/ 36 w 108"/>
                  <a:gd name="T45" fmla="*/ 119 h 138"/>
                  <a:gd name="T46" fmla="*/ 21 w 108"/>
                  <a:gd name="T47" fmla="*/ 110 h 138"/>
                  <a:gd name="T48" fmla="*/ 14 w 108"/>
                  <a:gd name="T49" fmla="*/ 101 h 138"/>
                  <a:gd name="T50" fmla="*/ 7 w 108"/>
                  <a:gd name="T51" fmla="*/ 74 h 138"/>
                  <a:gd name="T52" fmla="*/ 14 w 108"/>
                  <a:gd name="T53" fmla="*/ 46 h 138"/>
                  <a:gd name="T54" fmla="*/ 21 w 108"/>
                  <a:gd name="T55" fmla="*/ 28 h 138"/>
                  <a:gd name="T56" fmla="*/ 36 w 108"/>
                  <a:gd name="T57" fmla="*/ 19 h 138"/>
                  <a:gd name="T58" fmla="*/ 58 w 108"/>
                  <a:gd name="T59" fmla="*/ 9 h 138"/>
                  <a:gd name="T60" fmla="*/ 79 w 108"/>
                  <a:gd name="T61" fmla="*/ 19 h 138"/>
                  <a:gd name="T62" fmla="*/ 87 w 108"/>
                  <a:gd name="T63" fmla="*/ 28 h 138"/>
                  <a:gd name="T64" fmla="*/ 94 w 108"/>
                  <a:gd name="T65" fmla="*/ 46 h 138"/>
                  <a:gd name="T66" fmla="*/ 101 w 108"/>
                  <a:gd name="T67" fmla="*/ 74 h 1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8"/>
                  <a:gd name="T103" fmla="*/ 0 h 138"/>
                  <a:gd name="T104" fmla="*/ 108 w 108"/>
                  <a:gd name="T105" fmla="*/ 138 h 13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8" h="138">
                    <a:moveTo>
                      <a:pt x="108" y="74"/>
                    </a:moveTo>
                    <a:lnTo>
                      <a:pt x="108" y="46"/>
                    </a:lnTo>
                    <a:lnTo>
                      <a:pt x="94" y="19"/>
                    </a:lnTo>
                    <a:lnTo>
                      <a:pt x="79" y="9"/>
                    </a:lnTo>
                    <a:lnTo>
                      <a:pt x="58" y="0"/>
                    </a:lnTo>
                    <a:lnTo>
                      <a:pt x="36" y="9"/>
                    </a:lnTo>
                    <a:lnTo>
                      <a:pt x="14" y="19"/>
                    </a:lnTo>
                    <a:lnTo>
                      <a:pt x="7" y="46"/>
                    </a:lnTo>
                    <a:lnTo>
                      <a:pt x="0" y="74"/>
                    </a:lnTo>
                    <a:lnTo>
                      <a:pt x="7" y="101"/>
                    </a:lnTo>
                    <a:lnTo>
                      <a:pt x="14" y="119"/>
                    </a:lnTo>
                    <a:lnTo>
                      <a:pt x="36" y="138"/>
                    </a:lnTo>
                    <a:lnTo>
                      <a:pt x="58" y="138"/>
                    </a:lnTo>
                    <a:lnTo>
                      <a:pt x="79" y="138"/>
                    </a:lnTo>
                    <a:lnTo>
                      <a:pt x="94" y="119"/>
                    </a:lnTo>
                    <a:lnTo>
                      <a:pt x="108" y="101"/>
                    </a:lnTo>
                    <a:lnTo>
                      <a:pt x="108" y="74"/>
                    </a:lnTo>
                    <a:close/>
                    <a:moveTo>
                      <a:pt x="101" y="74"/>
                    </a:moveTo>
                    <a:lnTo>
                      <a:pt x="94" y="101"/>
                    </a:lnTo>
                    <a:lnTo>
                      <a:pt x="87" y="110"/>
                    </a:lnTo>
                    <a:lnTo>
                      <a:pt x="79" y="119"/>
                    </a:lnTo>
                    <a:lnTo>
                      <a:pt x="58" y="129"/>
                    </a:lnTo>
                    <a:lnTo>
                      <a:pt x="36" y="119"/>
                    </a:lnTo>
                    <a:lnTo>
                      <a:pt x="21" y="110"/>
                    </a:lnTo>
                    <a:lnTo>
                      <a:pt x="14" y="101"/>
                    </a:lnTo>
                    <a:lnTo>
                      <a:pt x="7" y="74"/>
                    </a:lnTo>
                    <a:lnTo>
                      <a:pt x="14" y="46"/>
                    </a:lnTo>
                    <a:lnTo>
                      <a:pt x="21" y="28"/>
                    </a:lnTo>
                    <a:lnTo>
                      <a:pt x="36" y="19"/>
                    </a:lnTo>
                    <a:lnTo>
                      <a:pt x="58" y="9"/>
                    </a:lnTo>
                    <a:lnTo>
                      <a:pt x="79" y="19"/>
                    </a:lnTo>
                    <a:lnTo>
                      <a:pt x="87" y="28"/>
                    </a:lnTo>
                    <a:lnTo>
                      <a:pt x="94" y="46"/>
                    </a:lnTo>
                    <a:lnTo>
                      <a:pt x="101" y="74"/>
                    </a:lnTo>
                    <a:close/>
                  </a:path>
                </a:pathLst>
              </a:custGeom>
              <a:solidFill>
                <a:srgbClr val="8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97" name="Freeform 351"/>
              <p:cNvSpPr>
                <a:spLocks noEditPoints="1"/>
              </p:cNvSpPr>
              <p:nvPr/>
            </p:nvSpPr>
            <p:spPr bwMode="auto">
              <a:xfrm>
                <a:off x="8492" y="8164"/>
                <a:ext cx="101" cy="129"/>
              </a:xfrm>
              <a:custGeom>
                <a:avLst/>
                <a:gdLst>
                  <a:gd name="T0" fmla="*/ 101 w 101"/>
                  <a:gd name="T1" fmla="*/ 65 h 129"/>
                  <a:gd name="T2" fmla="*/ 94 w 101"/>
                  <a:gd name="T3" fmla="*/ 37 h 129"/>
                  <a:gd name="T4" fmla="*/ 87 w 101"/>
                  <a:gd name="T5" fmla="*/ 19 h 129"/>
                  <a:gd name="T6" fmla="*/ 72 w 101"/>
                  <a:gd name="T7" fmla="*/ 0 h 129"/>
                  <a:gd name="T8" fmla="*/ 51 w 101"/>
                  <a:gd name="T9" fmla="*/ 0 h 129"/>
                  <a:gd name="T10" fmla="*/ 29 w 101"/>
                  <a:gd name="T11" fmla="*/ 0 h 129"/>
                  <a:gd name="T12" fmla="*/ 14 w 101"/>
                  <a:gd name="T13" fmla="*/ 19 h 129"/>
                  <a:gd name="T14" fmla="*/ 0 w 101"/>
                  <a:gd name="T15" fmla="*/ 37 h 129"/>
                  <a:gd name="T16" fmla="*/ 0 w 101"/>
                  <a:gd name="T17" fmla="*/ 65 h 129"/>
                  <a:gd name="T18" fmla="*/ 0 w 101"/>
                  <a:gd name="T19" fmla="*/ 92 h 129"/>
                  <a:gd name="T20" fmla="*/ 14 w 101"/>
                  <a:gd name="T21" fmla="*/ 110 h 129"/>
                  <a:gd name="T22" fmla="*/ 29 w 101"/>
                  <a:gd name="T23" fmla="*/ 120 h 129"/>
                  <a:gd name="T24" fmla="*/ 51 w 101"/>
                  <a:gd name="T25" fmla="*/ 129 h 129"/>
                  <a:gd name="T26" fmla="*/ 72 w 101"/>
                  <a:gd name="T27" fmla="*/ 120 h 129"/>
                  <a:gd name="T28" fmla="*/ 87 w 101"/>
                  <a:gd name="T29" fmla="*/ 110 h 129"/>
                  <a:gd name="T30" fmla="*/ 94 w 101"/>
                  <a:gd name="T31" fmla="*/ 92 h 129"/>
                  <a:gd name="T32" fmla="*/ 101 w 101"/>
                  <a:gd name="T33" fmla="*/ 65 h 129"/>
                  <a:gd name="T34" fmla="*/ 87 w 101"/>
                  <a:gd name="T35" fmla="*/ 65 h 129"/>
                  <a:gd name="T36" fmla="*/ 87 w 101"/>
                  <a:gd name="T37" fmla="*/ 83 h 129"/>
                  <a:gd name="T38" fmla="*/ 80 w 101"/>
                  <a:gd name="T39" fmla="*/ 101 h 129"/>
                  <a:gd name="T40" fmla="*/ 65 w 101"/>
                  <a:gd name="T41" fmla="*/ 110 h 129"/>
                  <a:gd name="T42" fmla="*/ 51 w 101"/>
                  <a:gd name="T43" fmla="*/ 110 h 129"/>
                  <a:gd name="T44" fmla="*/ 36 w 101"/>
                  <a:gd name="T45" fmla="*/ 110 h 129"/>
                  <a:gd name="T46" fmla="*/ 22 w 101"/>
                  <a:gd name="T47" fmla="*/ 101 h 129"/>
                  <a:gd name="T48" fmla="*/ 14 w 101"/>
                  <a:gd name="T49" fmla="*/ 83 h 129"/>
                  <a:gd name="T50" fmla="*/ 7 w 101"/>
                  <a:gd name="T51" fmla="*/ 65 h 129"/>
                  <a:gd name="T52" fmla="*/ 14 w 101"/>
                  <a:gd name="T53" fmla="*/ 46 h 129"/>
                  <a:gd name="T54" fmla="*/ 22 w 101"/>
                  <a:gd name="T55" fmla="*/ 28 h 129"/>
                  <a:gd name="T56" fmla="*/ 36 w 101"/>
                  <a:gd name="T57" fmla="*/ 19 h 129"/>
                  <a:gd name="T58" fmla="*/ 51 w 101"/>
                  <a:gd name="T59" fmla="*/ 10 h 129"/>
                  <a:gd name="T60" fmla="*/ 65 w 101"/>
                  <a:gd name="T61" fmla="*/ 19 h 129"/>
                  <a:gd name="T62" fmla="*/ 80 w 101"/>
                  <a:gd name="T63" fmla="*/ 28 h 129"/>
                  <a:gd name="T64" fmla="*/ 87 w 101"/>
                  <a:gd name="T65" fmla="*/ 46 h 129"/>
                  <a:gd name="T66" fmla="*/ 87 w 101"/>
                  <a:gd name="T67" fmla="*/ 65 h 1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1"/>
                  <a:gd name="T103" fmla="*/ 0 h 129"/>
                  <a:gd name="T104" fmla="*/ 101 w 101"/>
                  <a:gd name="T105" fmla="*/ 129 h 1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1" h="129">
                    <a:moveTo>
                      <a:pt x="101" y="65"/>
                    </a:moveTo>
                    <a:lnTo>
                      <a:pt x="94" y="37"/>
                    </a:lnTo>
                    <a:lnTo>
                      <a:pt x="87" y="19"/>
                    </a:lnTo>
                    <a:lnTo>
                      <a:pt x="72" y="0"/>
                    </a:lnTo>
                    <a:lnTo>
                      <a:pt x="51" y="0"/>
                    </a:lnTo>
                    <a:lnTo>
                      <a:pt x="29" y="0"/>
                    </a:lnTo>
                    <a:lnTo>
                      <a:pt x="14" y="19"/>
                    </a:lnTo>
                    <a:lnTo>
                      <a:pt x="0" y="37"/>
                    </a:lnTo>
                    <a:lnTo>
                      <a:pt x="0" y="65"/>
                    </a:lnTo>
                    <a:lnTo>
                      <a:pt x="0" y="92"/>
                    </a:lnTo>
                    <a:lnTo>
                      <a:pt x="14" y="110"/>
                    </a:lnTo>
                    <a:lnTo>
                      <a:pt x="29" y="120"/>
                    </a:lnTo>
                    <a:lnTo>
                      <a:pt x="51" y="129"/>
                    </a:lnTo>
                    <a:lnTo>
                      <a:pt x="72" y="120"/>
                    </a:lnTo>
                    <a:lnTo>
                      <a:pt x="87" y="110"/>
                    </a:lnTo>
                    <a:lnTo>
                      <a:pt x="94" y="92"/>
                    </a:lnTo>
                    <a:lnTo>
                      <a:pt x="101" y="65"/>
                    </a:lnTo>
                    <a:close/>
                    <a:moveTo>
                      <a:pt x="87" y="65"/>
                    </a:moveTo>
                    <a:lnTo>
                      <a:pt x="87" y="83"/>
                    </a:lnTo>
                    <a:lnTo>
                      <a:pt x="80" y="101"/>
                    </a:lnTo>
                    <a:lnTo>
                      <a:pt x="65" y="110"/>
                    </a:lnTo>
                    <a:lnTo>
                      <a:pt x="51" y="110"/>
                    </a:lnTo>
                    <a:lnTo>
                      <a:pt x="36" y="110"/>
                    </a:lnTo>
                    <a:lnTo>
                      <a:pt x="22" y="101"/>
                    </a:lnTo>
                    <a:lnTo>
                      <a:pt x="14" y="83"/>
                    </a:lnTo>
                    <a:lnTo>
                      <a:pt x="7" y="65"/>
                    </a:lnTo>
                    <a:lnTo>
                      <a:pt x="14" y="46"/>
                    </a:lnTo>
                    <a:lnTo>
                      <a:pt x="22" y="28"/>
                    </a:lnTo>
                    <a:lnTo>
                      <a:pt x="36" y="19"/>
                    </a:lnTo>
                    <a:lnTo>
                      <a:pt x="51" y="10"/>
                    </a:lnTo>
                    <a:lnTo>
                      <a:pt x="65" y="19"/>
                    </a:lnTo>
                    <a:lnTo>
                      <a:pt x="80" y="28"/>
                    </a:lnTo>
                    <a:lnTo>
                      <a:pt x="87" y="46"/>
                    </a:lnTo>
                    <a:lnTo>
                      <a:pt x="87" y="65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98" name="Freeform 352"/>
              <p:cNvSpPr>
                <a:spLocks noEditPoints="1"/>
              </p:cNvSpPr>
              <p:nvPr/>
            </p:nvSpPr>
            <p:spPr bwMode="auto">
              <a:xfrm>
                <a:off x="8492" y="8164"/>
                <a:ext cx="94" cy="120"/>
              </a:xfrm>
              <a:custGeom>
                <a:avLst/>
                <a:gdLst>
                  <a:gd name="T0" fmla="*/ 94 w 94"/>
                  <a:gd name="T1" fmla="*/ 65 h 120"/>
                  <a:gd name="T2" fmla="*/ 87 w 94"/>
                  <a:gd name="T3" fmla="*/ 37 h 120"/>
                  <a:gd name="T4" fmla="*/ 80 w 94"/>
                  <a:gd name="T5" fmla="*/ 19 h 120"/>
                  <a:gd name="T6" fmla="*/ 72 w 94"/>
                  <a:gd name="T7" fmla="*/ 10 h 120"/>
                  <a:gd name="T8" fmla="*/ 51 w 94"/>
                  <a:gd name="T9" fmla="*/ 0 h 120"/>
                  <a:gd name="T10" fmla="*/ 29 w 94"/>
                  <a:gd name="T11" fmla="*/ 10 h 120"/>
                  <a:gd name="T12" fmla="*/ 14 w 94"/>
                  <a:gd name="T13" fmla="*/ 19 h 120"/>
                  <a:gd name="T14" fmla="*/ 7 w 94"/>
                  <a:gd name="T15" fmla="*/ 37 h 120"/>
                  <a:gd name="T16" fmla="*/ 0 w 94"/>
                  <a:gd name="T17" fmla="*/ 65 h 120"/>
                  <a:gd name="T18" fmla="*/ 7 w 94"/>
                  <a:gd name="T19" fmla="*/ 92 h 120"/>
                  <a:gd name="T20" fmla="*/ 14 w 94"/>
                  <a:gd name="T21" fmla="*/ 101 h 120"/>
                  <a:gd name="T22" fmla="*/ 29 w 94"/>
                  <a:gd name="T23" fmla="*/ 110 h 120"/>
                  <a:gd name="T24" fmla="*/ 51 w 94"/>
                  <a:gd name="T25" fmla="*/ 120 h 120"/>
                  <a:gd name="T26" fmla="*/ 72 w 94"/>
                  <a:gd name="T27" fmla="*/ 110 h 120"/>
                  <a:gd name="T28" fmla="*/ 80 w 94"/>
                  <a:gd name="T29" fmla="*/ 101 h 120"/>
                  <a:gd name="T30" fmla="*/ 87 w 94"/>
                  <a:gd name="T31" fmla="*/ 92 h 120"/>
                  <a:gd name="T32" fmla="*/ 94 w 94"/>
                  <a:gd name="T33" fmla="*/ 65 h 120"/>
                  <a:gd name="T34" fmla="*/ 87 w 94"/>
                  <a:gd name="T35" fmla="*/ 65 h 120"/>
                  <a:gd name="T36" fmla="*/ 87 w 94"/>
                  <a:gd name="T37" fmla="*/ 83 h 120"/>
                  <a:gd name="T38" fmla="*/ 72 w 94"/>
                  <a:gd name="T39" fmla="*/ 101 h 120"/>
                  <a:gd name="T40" fmla="*/ 65 w 94"/>
                  <a:gd name="T41" fmla="*/ 110 h 120"/>
                  <a:gd name="T42" fmla="*/ 51 w 94"/>
                  <a:gd name="T43" fmla="*/ 110 h 120"/>
                  <a:gd name="T44" fmla="*/ 36 w 94"/>
                  <a:gd name="T45" fmla="*/ 110 h 120"/>
                  <a:gd name="T46" fmla="*/ 22 w 94"/>
                  <a:gd name="T47" fmla="*/ 101 h 120"/>
                  <a:gd name="T48" fmla="*/ 14 w 94"/>
                  <a:gd name="T49" fmla="*/ 83 h 120"/>
                  <a:gd name="T50" fmla="*/ 14 w 94"/>
                  <a:gd name="T51" fmla="*/ 65 h 120"/>
                  <a:gd name="T52" fmla="*/ 14 w 94"/>
                  <a:gd name="T53" fmla="*/ 46 h 120"/>
                  <a:gd name="T54" fmla="*/ 22 w 94"/>
                  <a:gd name="T55" fmla="*/ 28 h 120"/>
                  <a:gd name="T56" fmla="*/ 36 w 94"/>
                  <a:gd name="T57" fmla="*/ 19 h 120"/>
                  <a:gd name="T58" fmla="*/ 51 w 94"/>
                  <a:gd name="T59" fmla="*/ 19 h 120"/>
                  <a:gd name="T60" fmla="*/ 65 w 94"/>
                  <a:gd name="T61" fmla="*/ 19 h 120"/>
                  <a:gd name="T62" fmla="*/ 72 w 94"/>
                  <a:gd name="T63" fmla="*/ 28 h 120"/>
                  <a:gd name="T64" fmla="*/ 87 w 94"/>
                  <a:gd name="T65" fmla="*/ 46 h 120"/>
                  <a:gd name="T66" fmla="*/ 87 w 94"/>
                  <a:gd name="T67" fmla="*/ 65 h 1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4"/>
                  <a:gd name="T103" fmla="*/ 0 h 120"/>
                  <a:gd name="T104" fmla="*/ 94 w 94"/>
                  <a:gd name="T105" fmla="*/ 120 h 12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4" h="120">
                    <a:moveTo>
                      <a:pt x="94" y="65"/>
                    </a:moveTo>
                    <a:lnTo>
                      <a:pt x="87" y="37"/>
                    </a:lnTo>
                    <a:lnTo>
                      <a:pt x="80" y="19"/>
                    </a:lnTo>
                    <a:lnTo>
                      <a:pt x="72" y="10"/>
                    </a:lnTo>
                    <a:lnTo>
                      <a:pt x="51" y="0"/>
                    </a:lnTo>
                    <a:lnTo>
                      <a:pt x="29" y="10"/>
                    </a:lnTo>
                    <a:lnTo>
                      <a:pt x="14" y="19"/>
                    </a:lnTo>
                    <a:lnTo>
                      <a:pt x="7" y="37"/>
                    </a:lnTo>
                    <a:lnTo>
                      <a:pt x="0" y="65"/>
                    </a:lnTo>
                    <a:lnTo>
                      <a:pt x="7" y="92"/>
                    </a:lnTo>
                    <a:lnTo>
                      <a:pt x="14" y="101"/>
                    </a:lnTo>
                    <a:lnTo>
                      <a:pt x="29" y="110"/>
                    </a:lnTo>
                    <a:lnTo>
                      <a:pt x="51" y="120"/>
                    </a:lnTo>
                    <a:lnTo>
                      <a:pt x="72" y="110"/>
                    </a:lnTo>
                    <a:lnTo>
                      <a:pt x="80" y="101"/>
                    </a:lnTo>
                    <a:lnTo>
                      <a:pt x="87" y="92"/>
                    </a:lnTo>
                    <a:lnTo>
                      <a:pt x="94" y="65"/>
                    </a:lnTo>
                    <a:close/>
                    <a:moveTo>
                      <a:pt x="87" y="65"/>
                    </a:moveTo>
                    <a:lnTo>
                      <a:pt x="87" y="83"/>
                    </a:lnTo>
                    <a:lnTo>
                      <a:pt x="72" y="101"/>
                    </a:lnTo>
                    <a:lnTo>
                      <a:pt x="65" y="110"/>
                    </a:lnTo>
                    <a:lnTo>
                      <a:pt x="51" y="110"/>
                    </a:lnTo>
                    <a:lnTo>
                      <a:pt x="36" y="110"/>
                    </a:lnTo>
                    <a:lnTo>
                      <a:pt x="22" y="101"/>
                    </a:lnTo>
                    <a:lnTo>
                      <a:pt x="14" y="83"/>
                    </a:lnTo>
                    <a:lnTo>
                      <a:pt x="14" y="65"/>
                    </a:lnTo>
                    <a:lnTo>
                      <a:pt x="14" y="46"/>
                    </a:lnTo>
                    <a:lnTo>
                      <a:pt x="22" y="28"/>
                    </a:lnTo>
                    <a:lnTo>
                      <a:pt x="36" y="19"/>
                    </a:lnTo>
                    <a:lnTo>
                      <a:pt x="51" y="19"/>
                    </a:lnTo>
                    <a:lnTo>
                      <a:pt x="65" y="19"/>
                    </a:lnTo>
                    <a:lnTo>
                      <a:pt x="72" y="28"/>
                    </a:lnTo>
                    <a:lnTo>
                      <a:pt x="87" y="46"/>
                    </a:lnTo>
                    <a:lnTo>
                      <a:pt x="87" y="65"/>
                    </a:lnTo>
                    <a:close/>
                  </a:path>
                </a:pathLst>
              </a:custGeom>
              <a:solidFill>
                <a:srgbClr val="92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7999" name="Freeform 353"/>
              <p:cNvSpPr>
                <a:spLocks noEditPoints="1"/>
              </p:cNvSpPr>
              <p:nvPr/>
            </p:nvSpPr>
            <p:spPr bwMode="auto">
              <a:xfrm>
                <a:off x="8499" y="8174"/>
                <a:ext cx="80" cy="100"/>
              </a:xfrm>
              <a:custGeom>
                <a:avLst/>
                <a:gdLst>
                  <a:gd name="T0" fmla="*/ 80 w 80"/>
                  <a:gd name="T1" fmla="*/ 55 h 100"/>
                  <a:gd name="T2" fmla="*/ 80 w 80"/>
                  <a:gd name="T3" fmla="*/ 36 h 100"/>
                  <a:gd name="T4" fmla="*/ 73 w 80"/>
                  <a:gd name="T5" fmla="*/ 18 h 100"/>
                  <a:gd name="T6" fmla="*/ 58 w 80"/>
                  <a:gd name="T7" fmla="*/ 9 h 100"/>
                  <a:gd name="T8" fmla="*/ 44 w 80"/>
                  <a:gd name="T9" fmla="*/ 0 h 100"/>
                  <a:gd name="T10" fmla="*/ 29 w 80"/>
                  <a:gd name="T11" fmla="*/ 9 h 100"/>
                  <a:gd name="T12" fmla="*/ 15 w 80"/>
                  <a:gd name="T13" fmla="*/ 18 h 100"/>
                  <a:gd name="T14" fmla="*/ 7 w 80"/>
                  <a:gd name="T15" fmla="*/ 36 h 100"/>
                  <a:gd name="T16" fmla="*/ 0 w 80"/>
                  <a:gd name="T17" fmla="*/ 55 h 100"/>
                  <a:gd name="T18" fmla="*/ 7 w 80"/>
                  <a:gd name="T19" fmla="*/ 73 h 100"/>
                  <a:gd name="T20" fmla="*/ 15 w 80"/>
                  <a:gd name="T21" fmla="*/ 91 h 100"/>
                  <a:gd name="T22" fmla="*/ 29 w 80"/>
                  <a:gd name="T23" fmla="*/ 100 h 100"/>
                  <a:gd name="T24" fmla="*/ 44 w 80"/>
                  <a:gd name="T25" fmla="*/ 100 h 100"/>
                  <a:gd name="T26" fmla="*/ 58 w 80"/>
                  <a:gd name="T27" fmla="*/ 100 h 100"/>
                  <a:gd name="T28" fmla="*/ 73 w 80"/>
                  <a:gd name="T29" fmla="*/ 91 h 100"/>
                  <a:gd name="T30" fmla="*/ 80 w 80"/>
                  <a:gd name="T31" fmla="*/ 73 h 100"/>
                  <a:gd name="T32" fmla="*/ 80 w 80"/>
                  <a:gd name="T33" fmla="*/ 55 h 100"/>
                  <a:gd name="T34" fmla="*/ 73 w 80"/>
                  <a:gd name="T35" fmla="*/ 55 h 100"/>
                  <a:gd name="T36" fmla="*/ 73 w 80"/>
                  <a:gd name="T37" fmla="*/ 64 h 100"/>
                  <a:gd name="T38" fmla="*/ 65 w 80"/>
                  <a:gd name="T39" fmla="*/ 82 h 100"/>
                  <a:gd name="T40" fmla="*/ 51 w 80"/>
                  <a:gd name="T41" fmla="*/ 91 h 100"/>
                  <a:gd name="T42" fmla="*/ 44 w 80"/>
                  <a:gd name="T43" fmla="*/ 100 h 100"/>
                  <a:gd name="T44" fmla="*/ 29 w 80"/>
                  <a:gd name="T45" fmla="*/ 91 h 100"/>
                  <a:gd name="T46" fmla="*/ 22 w 80"/>
                  <a:gd name="T47" fmla="*/ 82 h 100"/>
                  <a:gd name="T48" fmla="*/ 15 w 80"/>
                  <a:gd name="T49" fmla="*/ 64 h 100"/>
                  <a:gd name="T50" fmla="*/ 7 w 80"/>
                  <a:gd name="T51" fmla="*/ 55 h 100"/>
                  <a:gd name="T52" fmla="*/ 15 w 80"/>
                  <a:gd name="T53" fmla="*/ 36 h 100"/>
                  <a:gd name="T54" fmla="*/ 22 w 80"/>
                  <a:gd name="T55" fmla="*/ 27 h 100"/>
                  <a:gd name="T56" fmla="*/ 29 w 80"/>
                  <a:gd name="T57" fmla="*/ 18 h 100"/>
                  <a:gd name="T58" fmla="*/ 44 w 80"/>
                  <a:gd name="T59" fmla="*/ 9 h 100"/>
                  <a:gd name="T60" fmla="*/ 51 w 80"/>
                  <a:gd name="T61" fmla="*/ 18 h 100"/>
                  <a:gd name="T62" fmla="*/ 65 w 80"/>
                  <a:gd name="T63" fmla="*/ 27 h 100"/>
                  <a:gd name="T64" fmla="*/ 73 w 80"/>
                  <a:gd name="T65" fmla="*/ 36 h 100"/>
                  <a:gd name="T66" fmla="*/ 73 w 80"/>
                  <a:gd name="T67" fmla="*/ 55 h 10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0"/>
                  <a:gd name="T103" fmla="*/ 0 h 100"/>
                  <a:gd name="T104" fmla="*/ 80 w 80"/>
                  <a:gd name="T105" fmla="*/ 100 h 10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0" h="100">
                    <a:moveTo>
                      <a:pt x="80" y="55"/>
                    </a:moveTo>
                    <a:lnTo>
                      <a:pt x="80" y="36"/>
                    </a:lnTo>
                    <a:lnTo>
                      <a:pt x="73" y="18"/>
                    </a:lnTo>
                    <a:lnTo>
                      <a:pt x="58" y="9"/>
                    </a:lnTo>
                    <a:lnTo>
                      <a:pt x="44" y="0"/>
                    </a:lnTo>
                    <a:lnTo>
                      <a:pt x="29" y="9"/>
                    </a:lnTo>
                    <a:lnTo>
                      <a:pt x="15" y="18"/>
                    </a:lnTo>
                    <a:lnTo>
                      <a:pt x="7" y="36"/>
                    </a:lnTo>
                    <a:lnTo>
                      <a:pt x="0" y="55"/>
                    </a:lnTo>
                    <a:lnTo>
                      <a:pt x="7" y="73"/>
                    </a:lnTo>
                    <a:lnTo>
                      <a:pt x="15" y="91"/>
                    </a:lnTo>
                    <a:lnTo>
                      <a:pt x="29" y="100"/>
                    </a:lnTo>
                    <a:lnTo>
                      <a:pt x="44" y="100"/>
                    </a:lnTo>
                    <a:lnTo>
                      <a:pt x="58" y="100"/>
                    </a:lnTo>
                    <a:lnTo>
                      <a:pt x="73" y="91"/>
                    </a:lnTo>
                    <a:lnTo>
                      <a:pt x="80" y="73"/>
                    </a:lnTo>
                    <a:lnTo>
                      <a:pt x="80" y="55"/>
                    </a:lnTo>
                    <a:close/>
                    <a:moveTo>
                      <a:pt x="73" y="55"/>
                    </a:moveTo>
                    <a:lnTo>
                      <a:pt x="73" y="64"/>
                    </a:lnTo>
                    <a:lnTo>
                      <a:pt x="65" y="82"/>
                    </a:lnTo>
                    <a:lnTo>
                      <a:pt x="51" y="91"/>
                    </a:lnTo>
                    <a:lnTo>
                      <a:pt x="44" y="100"/>
                    </a:lnTo>
                    <a:lnTo>
                      <a:pt x="29" y="91"/>
                    </a:lnTo>
                    <a:lnTo>
                      <a:pt x="22" y="82"/>
                    </a:lnTo>
                    <a:lnTo>
                      <a:pt x="15" y="64"/>
                    </a:lnTo>
                    <a:lnTo>
                      <a:pt x="7" y="55"/>
                    </a:lnTo>
                    <a:lnTo>
                      <a:pt x="15" y="36"/>
                    </a:lnTo>
                    <a:lnTo>
                      <a:pt x="22" y="27"/>
                    </a:lnTo>
                    <a:lnTo>
                      <a:pt x="29" y="18"/>
                    </a:lnTo>
                    <a:lnTo>
                      <a:pt x="44" y="9"/>
                    </a:lnTo>
                    <a:lnTo>
                      <a:pt x="51" y="18"/>
                    </a:lnTo>
                    <a:lnTo>
                      <a:pt x="65" y="27"/>
                    </a:lnTo>
                    <a:lnTo>
                      <a:pt x="73" y="36"/>
                    </a:lnTo>
                    <a:lnTo>
                      <a:pt x="73" y="55"/>
                    </a:lnTo>
                    <a:close/>
                  </a:path>
                </a:pathLst>
              </a:custGeom>
              <a:solidFill>
                <a:srgbClr val="9C9B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00" name="Freeform 354"/>
              <p:cNvSpPr>
                <a:spLocks noEditPoints="1"/>
              </p:cNvSpPr>
              <p:nvPr/>
            </p:nvSpPr>
            <p:spPr bwMode="auto">
              <a:xfrm>
                <a:off x="8506" y="8183"/>
                <a:ext cx="73" cy="91"/>
              </a:xfrm>
              <a:custGeom>
                <a:avLst/>
                <a:gdLst>
                  <a:gd name="T0" fmla="*/ 73 w 73"/>
                  <a:gd name="T1" fmla="*/ 46 h 91"/>
                  <a:gd name="T2" fmla="*/ 73 w 73"/>
                  <a:gd name="T3" fmla="*/ 27 h 91"/>
                  <a:gd name="T4" fmla="*/ 58 w 73"/>
                  <a:gd name="T5" fmla="*/ 9 h 91"/>
                  <a:gd name="T6" fmla="*/ 51 w 73"/>
                  <a:gd name="T7" fmla="*/ 0 h 91"/>
                  <a:gd name="T8" fmla="*/ 37 w 73"/>
                  <a:gd name="T9" fmla="*/ 0 h 91"/>
                  <a:gd name="T10" fmla="*/ 22 w 73"/>
                  <a:gd name="T11" fmla="*/ 0 h 91"/>
                  <a:gd name="T12" fmla="*/ 8 w 73"/>
                  <a:gd name="T13" fmla="*/ 9 h 91"/>
                  <a:gd name="T14" fmla="*/ 0 w 73"/>
                  <a:gd name="T15" fmla="*/ 27 h 91"/>
                  <a:gd name="T16" fmla="*/ 0 w 73"/>
                  <a:gd name="T17" fmla="*/ 46 h 91"/>
                  <a:gd name="T18" fmla="*/ 0 w 73"/>
                  <a:gd name="T19" fmla="*/ 64 h 91"/>
                  <a:gd name="T20" fmla="*/ 8 w 73"/>
                  <a:gd name="T21" fmla="*/ 82 h 91"/>
                  <a:gd name="T22" fmla="*/ 22 w 73"/>
                  <a:gd name="T23" fmla="*/ 91 h 91"/>
                  <a:gd name="T24" fmla="*/ 37 w 73"/>
                  <a:gd name="T25" fmla="*/ 91 h 91"/>
                  <a:gd name="T26" fmla="*/ 51 w 73"/>
                  <a:gd name="T27" fmla="*/ 91 h 91"/>
                  <a:gd name="T28" fmla="*/ 58 w 73"/>
                  <a:gd name="T29" fmla="*/ 82 h 91"/>
                  <a:gd name="T30" fmla="*/ 73 w 73"/>
                  <a:gd name="T31" fmla="*/ 64 h 91"/>
                  <a:gd name="T32" fmla="*/ 73 w 73"/>
                  <a:gd name="T33" fmla="*/ 46 h 91"/>
                  <a:gd name="T34" fmla="*/ 58 w 73"/>
                  <a:gd name="T35" fmla="*/ 46 h 91"/>
                  <a:gd name="T36" fmla="*/ 58 w 73"/>
                  <a:gd name="T37" fmla="*/ 73 h 91"/>
                  <a:gd name="T38" fmla="*/ 44 w 73"/>
                  <a:gd name="T39" fmla="*/ 82 h 91"/>
                  <a:gd name="T40" fmla="*/ 37 w 73"/>
                  <a:gd name="T41" fmla="*/ 82 h 91"/>
                  <a:gd name="T42" fmla="*/ 22 w 73"/>
                  <a:gd name="T43" fmla="*/ 82 h 91"/>
                  <a:gd name="T44" fmla="*/ 15 w 73"/>
                  <a:gd name="T45" fmla="*/ 73 h 91"/>
                  <a:gd name="T46" fmla="*/ 8 w 73"/>
                  <a:gd name="T47" fmla="*/ 46 h 91"/>
                  <a:gd name="T48" fmla="*/ 15 w 73"/>
                  <a:gd name="T49" fmla="*/ 18 h 91"/>
                  <a:gd name="T50" fmla="*/ 37 w 73"/>
                  <a:gd name="T51" fmla="*/ 9 h 91"/>
                  <a:gd name="T52" fmla="*/ 58 w 73"/>
                  <a:gd name="T53" fmla="*/ 18 h 91"/>
                  <a:gd name="T54" fmla="*/ 58 w 73"/>
                  <a:gd name="T55" fmla="*/ 46 h 9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73"/>
                  <a:gd name="T85" fmla="*/ 0 h 91"/>
                  <a:gd name="T86" fmla="*/ 73 w 73"/>
                  <a:gd name="T87" fmla="*/ 91 h 9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73" h="91">
                    <a:moveTo>
                      <a:pt x="73" y="46"/>
                    </a:moveTo>
                    <a:lnTo>
                      <a:pt x="73" y="27"/>
                    </a:lnTo>
                    <a:lnTo>
                      <a:pt x="58" y="9"/>
                    </a:lnTo>
                    <a:lnTo>
                      <a:pt x="51" y="0"/>
                    </a:lnTo>
                    <a:lnTo>
                      <a:pt x="37" y="0"/>
                    </a:lnTo>
                    <a:lnTo>
                      <a:pt x="22" y="0"/>
                    </a:lnTo>
                    <a:lnTo>
                      <a:pt x="8" y="9"/>
                    </a:lnTo>
                    <a:lnTo>
                      <a:pt x="0" y="27"/>
                    </a:lnTo>
                    <a:lnTo>
                      <a:pt x="0" y="46"/>
                    </a:lnTo>
                    <a:lnTo>
                      <a:pt x="0" y="64"/>
                    </a:lnTo>
                    <a:lnTo>
                      <a:pt x="8" y="82"/>
                    </a:lnTo>
                    <a:lnTo>
                      <a:pt x="22" y="91"/>
                    </a:lnTo>
                    <a:lnTo>
                      <a:pt x="37" y="91"/>
                    </a:lnTo>
                    <a:lnTo>
                      <a:pt x="51" y="91"/>
                    </a:lnTo>
                    <a:lnTo>
                      <a:pt x="58" y="82"/>
                    </a:lnTo>
                    <a:lnTo>
                      <a:pt x="73" y="64"/>
                    </a:lnTo>
                    <a:lnTo>
                      <a:pt x="73" y="46"/>
                    </a:lnTo>
                    <a:close/>
                    <a:moveTo>
                      <a:pt x="58" y="46"/>
                    </a:moveTo>
                    <a:lnTo>
                      <a:pt x="58" y="73"/>
                    </a:lnTo>
                    <a:lnTo>
                      <a:pt x="44" y="82"/>
                    </a:lnTo>
                    <a:lnTo>
                      <a:pt x="37" y="82"/>
                    </a:lnTo>
                    <a:lnTo>
                      <a:pt x="22" y="82"/>
                    </a:lnTo>
                    <a:lnTo>
                      <a:pt x="15" y="73"/>
                    </a:lnTo>
                    <a:lnTo>
                      <a:pt x="8" y="46"/>
                    </a:lnTo>
                    <a:lnTo>
                      <a:pt x="15" y="18"/>
                    </a:lnTo>
                    <a:lnTo>
                      <a:pt x="37" y="9"/>
                    </a:lnTo>
                    <a:lnTo>
                      <a:pt x="58" y="18"/>
                    </a:lnTo>
                    <a:lnTo>
                      <a:pt x="58" y="46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01" name="Freeform 355"/>
              <p:cNvSpPr>
                <a:spLocks noEditPoints="1"/>
              </p:cNvSpPr>
              <p:nvPr/>
            </p:nvSpPr>
            <p:spPr bwMode="auto">
              <a:xfrm>
                <a:off x="8506" y="8183"/>
                <a:ext cx="66" cy="91"/>
              </a:xfrm>
              <a:custGeom>
                <a:avLst/>
                <a:gdLst>
                  <a:gd name="T0" fmla="*/ 66 w 66"/>
                  <a:gd name="T1" fmla="*/ 46 h 91"/>
                  <a:gd name="T2" fmla="*/ 66 w 66"/>
                  <a:gd name="T3" fmla="*/ 27 h 91"/>
                  <a:gd name="T4" fmla="*/ 58 w 66"/>
                  <a:gd name="T5" fmla="*/ 18 h 91"/>
                  <a:gd name="T6" fmla="*/ 44 w 66"/>
                  <a:gd name="T7" fmla="*/ 9 h 91"/>
                  <a:gd name="T8" fmla="*/ 37 w 66"/>
                  <a:gd name="T9" fmla="*/ 0 h 91"/>
                  <a:gd name="T10" fmla="*/ 22 w 66"/>
                  <a:gd name="T11" fmla="*/ 9 h 91"/>
                  <a:gd name="T12" fmla="*/ 15 w 66"/>
                  <a:gd name="T13" fmla="*/ 18 h 91"/>
                  <a:gd name="T14" fmla="*/ 8 w 66"/>
                  <a:gd name="T15" fmla="*/ 27 h 91"/>
                  <a:gd name="T16" fmla="*/ 0 w 66"/>
                  <a:gd name="T17" fmla="*/ 46 h 91"/>
                  <a:gd name="T18" fmla="*/ 8 w 66"/>
                  <a:gd name="T19" fmla="*/ 55 h 91"/>
                  <a:gd name="T20" fmla="*/ 15 w 66"/>
                  <a:gd name="T21" fmla="*/ 73 h 91"/>
                  <a:gd name="T22" fmla="*/ 22 w 66"/>
                  <a:gd name="T23" fmla="*/ 82 h 91"/>
                  <a:gd name="T24" fmla="*/ 37 w 66"/>
                  <a:gd name="T25" fmla="*/ 91 h 91"/>
                  <a:gd name="T26" fmla="*/ 44 w 66"/>
                  <a:gd name="T27" fmla="*/ 82 h 91"/>
                  <a:gd name="T28" fmla="*/ 58 w 66"/>
                  <a:gd name="T29" fmla="*/ 73 h 91"/>
                  <a:gd name="T30" fmla="*/ 66 w 66"/>
                  <a:gd name="T31" fmla="*/ 55 h 91"/>
                  <a:gd name="T32" fmla="*/ 66 w 66"/>
                  <a:gd name="T33" fmla="*/ 46 h 91"/>
                  <a:gd name="T34" fmla="*/ 58 w 66"/>
                  <a:gd name="T35" fmla="*/ 46 h 91"/>
                  <a:gd name="T36" fmla="*/ 58 w 66"/>
                  <a:gd name="T37" fmla="*/ 55 h 91"/>
                  <a:gd name="T38" fmla="*/ 51 w 66"/>
                  <a:gd name="T39" fmla="*/ 64 h 91"/>
                  <a:gd name="T40" fmla="*/ 44 w 66"/>
                  <a:gd name="T41" fmla="*/ 73 h 91"/>
                  <a:gd name="T42" fmla="*/ 37 w 66"/>
                  <a:gd name="T43" fmla="*/ 73 h 91"/>
                  <a:gd name="T44" fmla="*/ 29 w 66"/>
                  <a:gd name="T45" fmla="*/ 73 h 91"/>
                  <a:gd name="T46" fmla="*/ 15 w 66"/>
                  <a:gd name="T47" fmla="*/ 64 h 91"/>
                  <a:gd name="T48" fmla="*/ 15 w 66"/>
                  <a:gd name="T49" fmla="*/ 46 h 91"/>
                  <a:gd name="T50" fmla="*/ 15 w 66"/>
                  <a:gd name="T51" fmla="*/ 18 h 91"/>
                  <a:gd name="T52" fmla="*/ 37 w 66"/>
                  <a:gd name="T53" fmla="*/ 18 h 91"/>
                  <a:gd name="T54" fmla="*/ 51 w 66"/>
                  <a:gd name="T55" fmla="*/ 18 h 91"/>
                  <a:gd name="T56" fmla="*/ 58 w 66"/>
                  <a:gd name="T57" fmla="*/ 36 h 91"/>
                  <a:gd name="T58" fmla="*/ 58 w 66"/>
                  <a:gd name="T59" fmla="*/ 46 h 9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6"/>
                  <a:gd name="T91" fmla="*/ 0 h 91"/>
                  <a:gd name="T92" fmla="*/ 66 w 66"/>
                  <a:gd name="T93" fmla="*/ 91 h 9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6" h="91">
                    <a:moveTo>
                      <a:pt x="66" y="46"/>
                    </a:moveTo>
                    <a:lnTo>
                      <a:pt x="66" y="27"/>
                    </a:lnTo>
                    <a:lnTo>
                      <a:pt x="58" y="18"/>
                    </a:lnTo>
                    <a:lnTo>
                      <a:pt x="44" y="9"/>
                    </a:lnTo>
                    <a:lnTo>
                      <a:pt x="37" y="0"/>
                    </a:lnTo>
                    <a:lnTo>
                      <a:pt x="22" y="9"/>
                    </a:lnTo>
                    <a:lnTo>
                      <a:pt x="15" y="18"/>
                    </a:lnTo>
                    <a:lnTo>
                      <a:pt x="8" y="27"/>
                    </a:lnTo>
                    <a:lnTo>
                      <a:pt x="0" y="46"/>
                    </a:lnTo>
                    <a:lnTo>
                      <a:pt x="8" y="55"/>
                    </a:lnTo>
                    <a:lnTo>
                      <a:pt x="15" y="73"/>
                    </a:lnTo>
                    <a:lnTo>
                      <a:pt x="22" y="82"/>
                    </a:lnTo>
                    <a:lnTo>
                      <a:pt x="37" y="91"/>
                    </a:lnTo>
                    <a:lnTo>
                      <a:pt x="44" y="82"/>
                    </a:lnTo>
                    <a:lnTo>
                      <a:pt x="58" y="73"/>
                    </a:lnTo>
                    <a:lnTo>
                      <a:pt x="66" y="55"/>
                    </a:lnTo>
                    <a:lnTo>
                      <a:pt x="66" y="46"/>
                    </a:lnTo>
                    <a:close/>
                    <a:moveTo>
                      <a:pt x="58" y="46"/>
                    </a:moveTo>
                    <a:lnTo>
                      <a:pt x="58" y="55"/>
                    </a:lnTo>
                    <a:lnTo>
                      <a:pt x="51" y="64"/>
                    </a:lnTo>
                    <a:lnTo>
                      <a:pt x="44" y="73"/>
                    </a:lnTo>
                    <a:lnTo>
                      <a:pt x="37" y="73"/>
                    </a:lnTo>
                    <a:lnTo>
                      <a:pt x="29" y="73"/>
                    </a:lnTo>
                    <a:lnTo>
                      <a:pt x="15" y="64"/>
                    </a:lnTo>
                    <a:lnTo>
                      <a:pt x="15" y="46"/>
                    </a:lnTo>
                    <a:lnTo>
                      <a:pt x="15" y="18"/>
                    </a:lnTo>
                    <a:lnTo>
                      <a:pt x="37" y="18"/>
                    </a:lnTo>
                    <a:lnTo>
                      <a:pt x="51" y="18"/>
                    </a:lnTo>
                    <a:lnTo>
                      <a:pt x="58" y="36"/>
                    </a:lnTo>
                    <a:lnTo>
                      <a:pt x="58" y="46"/>
                    </a:lnTo>
                    <a:close/>
                  </a:path>
                </a:pathLst>
              </a:custGeom>
              <a:solidFill>
                <a:srgbClr val="AEA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02" name="Freeform 356"/>
              <p:cNvSpPr>
                <a:spLocks noEditPoints="1"/>
              </p:cNvSpPr>
              <p:nvPr/>
            </p:nvSpPr>
            <p:spPr bwMode="auto">
              <a:xfrm>
                <a:off x="8514" y="8192"/>
                <a:ext cx="50" cy="73"/>
              </a:xfrm>
              <a:custGeom>
                <a:avLst/>
                <a:gdLst>
                  <a:gd name="T0" fmla="*/ 50 w 50"/>
                  <a:gd name="T1" fmla="*/ 37 h 73"/>
                  <a:gd name="T2" fmla="*/ 50 w 50"/>
                  <a:gd name="T3" fmla="*/ 9 h 73"/>
                  <a:gd name="T4" fmla="*/ 29 w 50"/>
                  <a:gd name="T5" fmla="*/ 0 h 73"/>
                  <a:gd name="T6" fmla="*/ 7 w 50"/>
                  <a:gd name="T7" fmla="*/ 9 h 73"/>
                  <a:gd name="T8" fmla="*/ 0 w 50"/>
                  <a:gd name="T9" fmla="*/ 37 h 73"/>
                  <a:gd name="T10" fmla="*/ 7 w 50"/>
                  <a:gd name="T11" fmla="*/ 64 h 73"/>
                  <a:gd name="T12" fmla="*/ 14 w 50"/>
                  <a:gd name="T13" fmla="*/ 73 h 73"/>
                  <a:gd name="T14" fmla="*/ 29 w 50"/>
                  <a:gd name="T15" fmla="*/ 73 h 73"/>
                  <a:gd name="T16" fmla="*/ 36 w 50"/>
                  <a:gd name="T17" fmla="*/ 73 h 73"/>
                  <a:gd name="T18" fmla="*/ 50 w 50"/>
                  <a:gd name="T19" fmla="*/ 64 h 73"/>
                  <a:gd name="T20" fmla="*/ 50 w 50"/>
                  <a:gd name="T21" fmla="*/ 37 h 73"/>
                  <a:gd name="T22" fmla="*/ 50 w 50"/>
                  <a:gd name="T23" fmla="*/ 37 h 73"/>
                  <a:gd name="T24" fmla="*/ 43 w 50"/>
                  <a:gd name="T25" fmla="*/ 55 h 73"/>
                  <a:gd name="T26" fmla="*/ 29 w 50"/>
                  <a:gd name="T27" fmla="*/ 64 h 73"/>
                  <a:gd name="T28" fmla="*/ 14 w 50"/>
                  <a:gd name="T29" fmla="*/ 55 h 73"/>
                  <a:gd name="T30" fmla="*/ 7 w 50"/>
                  <a:gd name="T31" fmla="*/ 37 h 73"/>
                  <a:gd name="T32" fmla="*/ 14 w 50"/>
                  <a:gd name="T33" fmla="*/ 18 h 73"/>
                  <a:gd name="T34" fmla="*/ 29 w 50"/>
                  <a:gd name="T35" fmla="*/ 9 h 73"/>
                  <a:gd name="T36" fmla="*/ 43 w 50"/>
                  <a:gd name="T37" fmla="*/ 18 h 73"/>
                  <a:gd name="T38" fmla="*/ 50 w 50"/>
                  <a:gd name="T39" fmla="*/ 37 h 7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50"/>
                  <a:gd name="T61" fmla="*/ 0 h 73"/>
                  <a:gd name="T62" fmla="*/ 50 w 50"/>
                  <a:gd name="T63" fmla="*/ 73 h 7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50" h="73">
                    <a:moveTo>
                      <a:pt x="50" y="37"/>
                    </a:moveTo>
                    <a:lnTo>
                      <a:pt x="50" y="9"/>
                    </a:lnTo>
                    <a:lnTo>
                      <a:pt x="29" y="0"/>
                    </a:lnTo>
                    <a:lnTo>
                      <a:pt x="7" y="9"/>
                    </a:lnTo>
                    <a:lnTo>
                      <a:pt x="0" y="37"/>
                    </a:lnTo>
                    <a:lnTo>
                      <a:pt x="7" y="64"/>
                    </a:lnTo>
                    <a:lnTo>
                      <a:pt x="14" y="73"/>
                    </a:lnTo>
                    <a:lnTo>
                      <a:pt x="29" y="73"/>
                    </a:lnTo>
                    <a:lnTo>
                      <a:pt x="36" y="73"/>
                    </a:lnTo>
                    <a:lnTo>
                      <a:pt x="50" y="64"/>
                    </a:lnTo>
                    <a:lnTo>
                      <a:pt x="50" y="37"/>
                    </a:lnTo>
                    <a:close/>
                    <a:moveTo>
                      <a:pt x="50" y="37"/>
                    </a:moveTo>
                    <a:lnTo>
                      <a:pt x="43" y="55"/>
                    </a:lnTo>
                    <a:lnTo>
                      <a:pt x="29" y="64"/>
                    </a:lnTo>
                    <a:lnTo>
                      <a:pt x="14" y="55"/>
                    </a:lnTo>
                    <a:lnTo>
                      <a:pt x="7" y="37"/>
                    </a:lnTo>
                    <a:lnTo>
                      <a:pt x="14" y="18"/>
                    </a:lnTo>
                    <a:lnTo>
                      <a:pt x="29" y="9"/>
                    </a:lnTo>
                    <a:lnTo>
                      <a:pt x="43" y="18"/>
                    </a:lnTo>
                    <a:lnTo>
                      <a:pt x="50" y="37"/>
                    </a:lnTo>
                    <a:close/>
                  </a:path>
                </a:pathLst>
              </a:custGeom>
              <a:solidFill>
                <a:srgbClr val="BA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03" name="Freeform 357"/>
              <p:cNvSpPr>
                <a:spLocks noEditPoints="1"/>
              </p:cNvSpPr>
              <p:nvPr/>
            </p:nvSpPr>
            <p:spPr bwMode="auto">
              <a:xfrm>
                <a:off x="8521" y="8201"/>
                <a:ext cx="43" cy="55"/>
              </a:xfrm>
              <a:custGeom>
                <a:avLst/>
                <a:gdLst>
                  <a:gd name="T0" fmla="*/ 43 w 43"/>
                  <a:gd name="T1" fmla="*/ 28 h 55"/>
                  <a:gd name="T2" fmla="*/ 43 w 43"/>
                  <a:gd name="T3" fmla="*/ 18 h 55"/>
                  <a:gd name="T4" fmla="*/ 36 w 43"/>
                  <a:gd name="T5" fmla="*/ 0 h 55"/>
                  <a:gd name="T6" fmla="*/ 22 w 43"/>
                  <a:gd name="T7" fmla="*/ 0 h 55"/>
                  <a:gd name="T8" fmla="*/ 0 w 43"/>
                  <a:gd name="T9" fmla="*/ 0 h 55"/>
                  <a:gd name="T10" fmla="*/ 0 w 43"/>
                  <a:gd name="T11" fmla="*/ 28 h 55"/>
                  <a:gd name="T12" fmla="*/ 0 w 43"/>
                  <a:gd name="T13" fmla="*/ 46 h 55"/>
                  <a:gd name="T14" fmla="*/ 14 w 43"/>
                  <a:gd name="T15" fmla="*/ 55 h 55"/>
                  <a:gd name="T16" fmla="*/ 22 w 43"/>
                  <a:gd name="T17" fmla="*/ 55 h 55"/>
                  <a:gd name="T18" fmla="*/ 29 w 43"/>
                  <a:gd name="T19" fmla="*/ 55 h 55"/>
                  <a:gd name="T20" fmla="*/ 36 w 43"/>
                  <a:gd name="T21" fmla="*/ 46 h 55"/>
                  <a:gd name="T22" fmla="*/ 43 w 43"/>
                  <a:gd name="T23" fmla="*/ 37 h 55"/>
                  <a:gd name="T24" fmla="*/ 43 w 43"/>
                  <a:gd name="T25" fmla="*/ 28 h 55"/>
                  <a:gd name="T26" fmla="*/ 36 w 43"/>
                  <a:gd name="T27" fmla="*/ 28 h 55"/>
                  <a:gd name="T28" fmla="*/ 29 w 43"/>
                  <a:gd name="T29" fmla="*/ 37 h 55"/>
                  <a:gd name="T30" fmla="*/ 22 w 43"/>
                  <a:gd name="T31" fmla="*/ 46 h 55"/>
                  <a:gd name="T32" fmla="*/ 14 w 43"/>
                  <a:gd name="T33" fmla="*/ 37 h 55"/>
                  <a:gd name="T34" fmla="*/ 7 w 43"/>
                  <a:gd name="T35" fmla="*/ 28 h 55"/>
                  <a:gd name="T36" fmla="*/ 14 w 43"/>
                  <a:gd name="T37" fmla="*/ 18 h 55"/>
                  <a:gd name="T38" fmla="*/ 22 w 43"/>
                  <a:gd name="T39" fmla="*/ 9 h 55"/>
                  <a:gd name="T40" fmla="*/ 29 w 43"/>
                  <a:gd name="T41" fmla="*/ 18 h 55"/>
                  <a:gd name="T42" fmla="*/ 36 w 43"/>
                  <a:gd name="T43" fmla="*/ 28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3"/>
                  <a:gd name="T67" fmla="*/ 0 h 55"/>
                  <a:gd name="T68" fmla="*/ 43 w 43"/>
                  <a:gd name="T69" fmla="*/ 55 h 5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3" h="55">
                    <a:moveTo>
                      <a:pt x="43" y="28"/>
                    </a:moveTo>
                    <a:lnTo>
                      <a:pt x="43" y="18"/>
                    </a:lnTo>
                    <a:lnTo>
                      <a:pt x="36" y="0"/>
                    </a:lnTo>
                    <a:lnTo>
                      <a:pt x="22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14" y="55"/>
                    </a:lnTo>
                    <a:lnTo>
                      <a:pt x="22" y="55"/>
                    </a:lnTo>
                    <a:lnTo>
                      <a:pt x="29" y="55"/>
                    </a:lnTo>
                    <a:lnTo>
                      <a:pt x="36" y="46"/>
                    </a:lnTo>
                    <a:lnTo>
                      <a:pt x="43" y="37"/>
                    </a:lnTo>
                    <a:lnTo>
                      <a:pt x="43" y="28"/>
                    </a:lnTo>
                    <a:close/>
                    <a:moveTo>
                      <a:pt x="36" y="28"/>
                    </a:moveTo>
                    <a:lnTo>
                      <a:pt x="29" y="37"/>
                    </a:lnTo>
                    <a:lnTo>
                      <a:pt x="22" y="46"/>
                    </a:lnTo>
                    <a:lnTo>
                      <a:pt x="14" y="37"/>
                    </a:lnTo>
                    <a:lnTo>
                      <a:pt x="7" y="28"/>
                    </a:lnTo>
                    <a:lnTo>
                      <a:pt x="14" y="18"/>
                    </a:lnTo>
                    <a:lnTo>
                      <a:pt x="22" y="9"/>
                    </a:lnTo>
                    <a:lnTo>
                      <a:pt x="29" y="18"/>
                    </a:lnTo>
                    <a:lnTo>
                      <a:pt x="36" y="28"/>
                    </a:lnTo>
                    <a:close/>
                  </a:path>
                </a:pathLst>
              </a:custGeom>
              <a:solidFill>
                <a:srgbClr val="C5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04" name="Freeform 358"/>
              <p:cNvSpPr>
                <a:spLocks noEditPoints="1"/>
              </p:cNvSpPr>
              <p:nvPr/>
            </p:nvSpPr>
            <p:spPr bwMode="auto">
              <a:xfrm>
                <a:off x="8521" y="8201"/>
                <a:ext cx="43" cy="55"/>
              </a:xfrm>
              <a:custGeom>
                <a:avLst/>
                <a:gdLst>
                  <a:gd name="T0" fmla="*/ 43 w 43"/>
                  <a:gd name="T1" fmla="*/ 28 h 55"/>
                  <a:gd name="T2" fmla="*/ 36 w 43"/>
                  <a:gd name="T3" fmla="*/ 9 h 55"/>
                  <a:gd name="T4" fmla="*/ 22 w 43"/>
                  <a:gd name="T5" fmla="*/ 0 h 55"/>
                  <a:gd name="T6" fmla="*/ 7 w 43"/>
                  <a:gd name="T7" fmla="*/ 9 h 55"/>
                  <a:gd name="T8" fmla="*/ 0 w 43"/>
                  <a:gd name="T9" fmla="*/ 28 h 55"/>
                  <a:gd name="T10" fmla="*/ 7 w 43"/>
                  <a:gd name="T11" fmla="*/ 46 h 55"/>
                  <a:gd name="T12" fmla="*/ 22 w 43"/>
                  <a:gd name="T13" fmla="*/ 55 h 55"/>
                  <a:gd name="T14" fmla="*/ 36 w 43"/>
                  <a:gd name="T15" fmla="*/ 46 h 55"/>
                  <a:gd name="T16" fmla="*/ 43 w 43"/>
                  <a:gd name="T17" fmla="*/ 28 h 55"/>
                  <a:gd name="T18" fmla="*/ 29 w 43"/>
                  <a:gd name="T19" fmla="*/ 28 h 55"/>
                  <a:gd name="T20" fmla="*/ 29 w 43"/>
                  <a:gd name="T21" fmla="*/ 37 h 55"/>
                  <a:gd name="T22" fmla="*/ 22 w 43"/>
                  <a:gd name="T23" fmla="*/ 37 h 55"/>
                  <a:gd name="T24" fmla="*/ 14 w 43"/>
                  <a:gd name="T25" fmla="*/ 37 h 55"/>
                  <a:gd name="T26" fmla="*/ 14 w 43"/>
                  <a:gd name="T27" fmla="*/ 28 h 55"/>
                  <a:gd name="T28" fmla="*/ 14 w 43"/>
                  <a:gd name="T29" fmla="*/ 18 h 55"/>
                  <a:gd name="T30" fmla="*/ 22 w 43"/>
                  <a:gd name="T31" fmla="*/ 18 h 55"/>
                  <a:gd name="T32" fmla="*/ 29 w 43"/>
                  <a:gd name="T33" fmla="*/ 18 h 55"/>
                  <a:gd name="T34" fmla="*/ 29 w 43"/>
                  <a:gd name="T35" fmla="*/ 28 h 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3"/>
                  <a:gd name="T55" fmla="*/ 0 h 55"/>
                  <a:gd name="T56" fmla="*/ 43 w 43"/>
                  <a:gd name="T57" fmla="*/ 55 h 5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3" h="55">
                    <a:moveTo>
                      <a:pt x="43" y="28"/>
                    </a:moveTo>
                    <a:lnTo>
                      <a:pt x="36" y="9"/>
                    </a:lnTo>
                    <a:lnTo>
                      <a:pt x="22" y="0"/>
                    </a:lnTo>
                    <a:lnTo>
                      <a:pt x="7" y="9"/>
                    </a:lnTo>
                    <a:lnTo>
                      <a:pt x="0" y="28"/>
                    </a:lnTo>
                    <a:lnTo>
                      <a:pt x="7" y="46"/>
                    </a:lnTo>
                    <a:lnTo>
                      <a:pt x="22" y="55"/>
                    </a:lnTo>
                    <a:lnTo>
                      <a:pt x="36" y="46"/>
                    </a:lnTo>
                    <a:lnTo>
                      <a:pt x="43" y="28"/>
                    </a:lnTo>
                    <a:close/>
                    <a:moveTo>
                      <a:pt x="29" y="28"/>
                    </a:moveTo>
                    <a:lnTo>
                      <a:pt x="29" y="37"/>
                    </a:lnTo>
                    <a:lnTo>
                      <a:pt x="22" y="37"/>
                    </a:lnTo>
                    <a:lnTo>
                      <a:pt x="14" y="37"/>
                    </a:lnTo>
                    <a:lnTo>
                      <a:pt x="14" y="28"/>
                    </a:lnTo>
                    <a:lnTo>
                      <a:pt x="14" y="18"/>
                    </a:lnTo>
                    <a:lnTo>
                      <a:pt x="22" y="18"/>
                    </a:lnTo>
                    <a:lnTo>
                      <a:pt x="29" y="1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05" name="Freeform 359"/>
              <p:cNvSpPr>
                <a:spLocks/>
              </p:cNvSpPr>
              <p:nvPr/>
            </p:nvSpPr>
            <p:spPr bwMode="auto">
              <a:xfrm>
                <a:off x="8528" y="8210"/>
                <a:ext cx="29" cy="37"/>
              </a:xfrm>
              <a:custGeom>
                <a:avLst/>
                <a:gdLst>
                  <a:gd name="T0" fmla="*/ 29 w 29"/>
                  <a:gd name="T1" fmla="*/ 19 h 37"/>
                  <a:gd name="T2" fmla="*/ 22 w 29"/>
                  <a:gd name="T3" fmla="*/ 9 h 37"/>
                  <a:gd name="T4" fmla="*/ 15 w 29"/>
                  <a:gd name="T5" fmla="*/ 0 h 37"/>
                  <a:gd name="T6" fmla="*/ 7 w 29"/>
                  <a:gd name="T7" fmla="*/ 9 h 37"/>
                  <a:gd name="T8" fmla="*/ 0 w 29"/>
                  <a:gd name="T9" fmla="*/ 19 h 37"/>
                  <a:gd name="T10" fmla="*/ 7 w 29"/>
                  <a:gd name="T11" fmla="*/ 28 h 37"/>
                  <a:gd name="T12" fmla="*/ 15 w 29"/>
                  <a:gd name="T13" fmla="*/ 37 h 37"/>
                  <a:gd name="T14" fmla="*/ 22 w 29"/>
                  <a:gd name="T15" fmla="*/ 28 h 37"/>
                  <a:gd name="T16" fmla="*/ 29 w 29"/>
                  <a:gd name="T17" fmla="*/ 19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7"/>
                  <a:gd name="T29" fmla="*/ 29 w 29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7">
                    <a:moveTo>
                      <a:pt x="29" y="19"/>
                    </a:moveTo>
                    <a:lnTo>
                      <a:pt x="22" y="9"/>
                    </a:lnTo>
                    <a:lnTo>
                      <a:pt x="15" y="0"/>
                    </a:lnTo>
                    <a:lnTo>
                      <a:pt x="7" y="9"/>
                    </a:lnTo>
                    <a:lnTo>
                      <a:pt x="0" y="19"/>
                    </a:lnTo>
                    <a:lnTo>
                      <a:pt x="7" y="28"/>
                    </a:lnTo>
                    <a:lnTo>
                      <a:pt x="15" y="37"/>
                    </a:lnTo>
                    <a:lnTo>
                      <a:pt x="22" y="28"/>
                    </a:lnTo>
                    <a:lnTo>
                      <a:pt x="29" y="19"/>
                    </a:lnTo>
                    <a:close/>
                  </a:path>
                </a:pathLst>
              </a:cu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06" name="Freeform 360"/>
              <p:cNvSpPr>
                <a:spLocks/>
              </p:cNvSpPr>
              <p:nvPr/>
            </p:nvSpPr>
            <p:spPr bwMode="auto">
              <a:xfrm>
                <a:off x="8535" y="8219"/>
                <a:ext cx="15" cy="19"/>
              </a:xfrm>
              <a:custGeom>
                <a:avLst/>
                <a:gdLst>
                  <a:gd name="T0" fmla="*/ 15 w 15"/>
                  <a:gd name="T1" fmla="*/ 10 h 19"/>
                  <a:gd name="T2" fmla="*/ 15 w 15"/>
                  <a:gd name="T3" fmla="*/ 0 h 19"/>
                  <a:gd name="T4" fmla="*/ 8 w 15"/>
                  <a:gd name="T5" fmla="*/ 0 h 19"/>
                  <a:gd name="T6" fmla="*/ 0 w 15"/>
                  <a:gd name="T7" fmla="*/ 0 h 19"/>
                  <a:gd name="T8" fmla="*/ 0 w 15"/>
                  <a:gd name="T9" fmla="*/ 10 h 19"/>
                  <a:gd name="T10" fmla="*/ 0 w 15"/>
                  <a:gd name="T11" fmla="*/ 19 h 19"/>
                  <a:gd name="T12" fmla="*/ 8 w 15"/>
                  <a:gd name="T13" fmla="*/ 19 h 19"/>
                  <a:gd name="T14" fmla="*/ 15 w 15"/>
                  <a:gd name="T15" fmla="*/ 19 h 19"/>
                  <a:gd name="T16" fmla="*/ 15 w 15"/>
                  <a:gd name="T17" fmla="*/ 1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19"/>
                  <a:gd name="T29" fmla="*/ 15 w 15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19">
                    <a:moveTo>
                      <a:pt x="15" y="10"/>
                    </a:moveTo>
                    <a:lnTo>
                      <a:pt x="15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0" y="19"/>
                    </a:lnTo>
                    <a:lnTo>
                      <a:pt x="8" y="19"/>
                    </a:lnTo>
                    <a:lnTo>
                      <a:pt x="15" y="19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07" name="Freeform 361"/>
              <p:cNvSpPr>
                <a:spLocks/>
              </p:cNvSpPr>
              <p:nvPr/>
            </p:nvSpPr>
            <p:spPr bwMode="auto">
              <a:xfrm>
                <a:off x="8535" y="8219"/>
                <a:ext cx="15" cy="19"/>
              </a:xfrm>
              <a:custGeom>
                <a:avLst/>
                <a:gdLst>
                  <a:gd name="T0" fmla="*/ 15 w 15"/>
                  <a:gd name="T1" fmla="*/ 10 h 19"/>
                  <a:gd name="T2" fmla="*/ 15 w 15"/>
                  <a:gd name="T3" fmla="*/ 0 h 19"/>
                  <a:gd name="T4" fmla="*/ 8 w 15"/>
                  <a:gd name="T5" fmla="*/ 0 h 19"/>
                  <a:gd name="T6" fmla="*/ 0 w 15"/>
                  <a:gd name="T7" fmla="*/ 0 h 19"/>
                  <a:gd name="T8" fmla="*/ 0 w 15"/>
                  <a:gd name="T9" fmla="*/ 10 h 19"/>
                  <a:gd name="T10" fmla="*/ 0 w 15"/>
                  <a:gd name="T11" fmla="*/ 19 h 19"/>
                  <a:gd name="T12" fmla="*/ 8 w 15"/>
                  <a:gd name="T13" fmla="*/ 19 h 19"/>
                  <a:gd name="T14" fmla="*/ 15 w 15"/>
                  <a:gd name="T15" fmla="*/ 19 h 19"/>
                  <a:gd name="T16" fmla="*/ 15 w 15"/>
                  <a:gd name="T17" fmla="*/ 1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19"/>
                  <a:gd name="T29" fmla="*/ 15 w 15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19">
                    <a:moveTo>
                      <a:pt x="15" y="10"/>
                    </a:moveTo>
                    <a:lnTo>
                      <a:pt x="15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0" y="19"/>
                    </a:lnTo>
                    <a:lnTo>
                      <a:pt x="8" y="19"/>
                    </a:lnTo>
                    <a:lnTo>
                      <a:pt x="15" y="19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08" name="Freeform 362"/>
              <p:cNvSpPr>
                <a:spLocks/>
              </p:cNvSpPr>
              <p:nvPr/>
            </p:nvSpPr>
            <p:spPr bwMode="auto">
              <a:xfrm>
                <a:off x="8470" y="8137"/>
                <a:ext cx="152" cy="192"/>
              </a:xfrm>
              <a:custGeom>
                <a:avLst/>
                <a:gdLst>
                  <a:gd name="T0" fmla="*/ 73 w 152"/>
                  <a:gd name="T1" fmla="*/ 0 h 192"/>
                  <a:gd name="T2" fmla="*/ 102 w 152"/>
                  <a:gd name="T3" fmla="*/ 0 h 192"/>
                  <a:gd name="T4" fmla="*/ 123 w 152"/>
                  <a:gd name="T5" fmla="*/ 27 h 192"/>
                  <a:gd name="T6" fmla="*/ 145 w 152"/>
                  <a:gd name="T7" fmla="*/ 55 h 192"/>
                  <a:gd name="T8" fmla="*/ 152 w 152"/>
                  <a:gd name="T9" fmla="*/ 92 h 192"/>
                  <a:gd name="T10" fmla="*/ 145 w 152"/>
                  <a:gd name="T11" fmla="*/ 128 h 192"/>
                  <a:gd name="T12" fmla="*/ 123 w 152"/>
                  <a:gd name="T13" fmla="*/ 156 h 192"/>
                  <a:gd name="T14" fmla="*/ 102 w 152"/>
                  <a:gd name="T15" fmla="*/ 183 h 192"/>
                  <a:gd name="T16" fmla="*/ 73 w 152"/>
                  <a:gd name="T17" fmla="*/ 192 h 192"/>
                  <a:gd name="T18" fmla="*/ 44 w 152"/>
                  <a:gd name="T19" fmla="*/ 183 h 192"/>
                  <a:gd name="T20" fmla="*/ 22 w 152"/>
                  <a:gd name="T21" fmla="*/ 156 h 192"/>
                  <a:gd name="T22" fmla="*/ 0 w 152"/>
                  <a:gd name="T23" fmla="*/ 128 h 192"/>
                  <a:gd name="T24" fmla="*/ 0 w 152"/>
                  <a:gd name="T25" fmla="*/ 92 h 192"/>
                  <a:gd name="T26" fmla="*/ 0 w 152"/>
                  <a:gd name="T27" fmla="*/ 55 h 192"/>
                  <a:gd name="T28" fmla="*/ 22 w 152"/>
                  <a:gd name="T29" fmla="*/ 27 h 192"/>
                  <a:gd name="T30" fmla="*/ 44 w 152"/>
                  <a:gd name="T31" fmla="*/ 0 h 192"/>
                  <a:gd name="T32" fmla="*/ 73 w 152"/>
                  <a:gd name="T33" fmla="*/ 0 h 1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2"/>
                  <a:gd name="T52" fmla="*/ 0 h 192"/>
                  <a:gd name="T53" fmla="*/ 152 w 152"/>
                  <a:gd name="T54" fmla="*/ 192 h 1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2" h="192">
                    <a:moveTo>
                      <a:pt x="73" y="0"/>
                    </a:moveTo>
                    <a:lnTo>
                      <a:pt x="102" y="0"/>
                    </a:lnTo>
                    <a:lnTo>
                      <a:pt x="123" y="27"/>
                    </a:lnTo>
                    <a:lnTo>
                      <a:pt x="145" y="55"/>
                    </a:lnTo>
                    <a:lnTo>
                      <a:pt x="152" y="92"/>
                    </a:lnTo>
                    <a:lnTo>
                      <a:pt x="145" y="128"/>
                    </a:lnTo>
                    <a:lnTo>
                      <a:pt x="123" y="156"/>
                    </a:lnTo>
                    <a:lnTo>
                      <a:pt x="102" y="183"/>
                    </a:lnTo>
                    <a:lnTo>
                      <a:pt x="73" y="192"/>
                    </a:lnTo>
                    <a:lnTo>
                      <a:pt x="44" y="183"/>
                    </a:lnTo>
                    <a:lnTo>
                      <a:pt x="22" y="156"/>
                    </a:lnTo>
                    <a:lnTo>
                      <a:pt x="0" y="128"/>
                    </a:lnTo>
                    <a:lnTo>
                      <a:pt x="0" y="92"/>
                    </a:lnTo>
                    <a:lnTo>
                      <a:pt x="0" y="55"/>
                    </a:lnTo>
                    <a:lnTo>
                      <a:pt x="22" y="27"/>
                    </a:lnTo>
                    <a:lnTo>
                      <a:pt x="44" y="0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09" name="Freeform 363"/>
              <p:cNvSpPr>
                <a:spLocks/>
              </p:cNvSpPr>
              <p:nvPr/>
            </p:nvSpPr>
            <p:spPr bwMode="auto">
              <a:xfrm>
                <a:off x="8492" y="8164"/>
                <a:ext cx="94" cy="120"/>
              </a:xfrm>
              <a:custGeom>
                <a:avLst/>
                <a:gdLst>
                  <a:gd name="T0" fmla="*/ 51 w 94"/>
                  <a:gd name="T1" fmla="*/ 0 h 120"/>
                  <a:gd name="T2" fmla="*/ 72 w 94"/>
                  <a:gd name="T3" fmla="*/ 10 h 120"/>
                  <a:gd name="T4" fmla="*/ 80 w 94"/>
                  <a:gd name="T5" fmla="*/ 19 h 120"/>
                  <a:gd name="T6" fmla="*/ 87 w 94"/>
                  <a:gd name="T7" fmla="*/ 37 h 120"/>
                  <a:gd name="T8" fmla="*/ 94 w 94"/>
                  <a:gd name="T9" fmla="*/ 65 h 120"/>
                  <a:gd name="T10" fmla="*/ 87 w 94"/>
                  <a:gd name="T11" fmla="*/ 92 h 120"/>
                  <a:gd name="T12" fmla="*/ 80 w 94"/>
                  <a:gd name="T13" fmla="*/ 101 h 120"/>
                  <a:gd name="T14" fmla="*/ 72 w 94"/>
                  <a:gd name="T15" fmla="*/ 110 h 120"/>
                  <a:gd name="T16" fmla="*/ 51 w 94"/>
                  <a:gd name="T17" fmla="*/ 120 h 120"/>
                  <a:gd name="T18" fmla="*/ 29 w 94"/>
                  <a:gd name="T19" fmla="*/ 110 h 120"/>
                  <a:gd name="T20" fmla="*/ 14 w 94"/>
                  <a:gd name="T21" fmla="*/ 101 h 120"/>
                  <a:gd name="T22" fmla="*/ 7 w 94"/>
                  <a:gd name="T23" fmla="*/ 92 h 120"/>
                  <a:gd name="T24" fmla="*/ 0 w 94"/>
                  <a:gd name="T25" fmla="*/ 65 h 120"/>
                  <a:gd name="T26" fmla="*/ 7 w 94"/>
                  <a:gd name="T27" fmla="*/ 37 h 120"/>
                  <a:gd name="T28" fmla="*/ 14 w 94"/>
                  <a:gd name="T29" fmla="*/ 19 h 120"/>
                  <a:gd name="T30" fmla="*/ 29 w 94"/>
                  <a:gd name="T31" fmla="*/ 10 h 120"/>
                  <a:gd name="T32" fmla="*/ 51 w 94"/>
                  <a:gd name="T33" fmla="*/ 0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4"/>
                  <a:gd name="T52" fmla="*/ 0 h 120"/>
                  <a:gd name="T53" fmla="*/ 94 w 94"/>
                  <a:gd name="T54" fmla="*/ 120 h 1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4" h="120">
                    <a:moveTo>
                      <a:pt x="51" y="0"/>
                    </a:moveTo>
                    <a:lnTo>
                      <a:pt x="72" y="10"/>
                    </a:lnTo>
                    <a:lnTo>
                      <a:pt x="80" y="19"/>
                    </a:lnTo>
                    <a:lnTo>
                      <a:pt x="87" y="37"/>
                    </a:lnTo>
                    <a:lnTo>
                      <a:pt x="94" y="65"/>
                    </a:lnTo>
                    <a:lnTo>
                      <a:pt x="87" y="92"/>
                    </a:lnTo>
                    <a:lnTo>
                      <a:pt x="80" y="101"/>
                    </a:lnTo>
                    <a:lnTo>
                      <a:pt x="72" y="110"/>
                    </a:lnTo>
                    <a:lnTo>
                      <a:pt x="51" y="120"/>
                    </a:lnTo>
                    <a:lnTo>
                      <a:pt x="29" y="110"/>
                    </a:lnTo>
                    <a:lnTo>
                      <a:pt x="14" y="101"/>
                    </a:lnTo>
                    <a:lnTo>
                      <a:pt x="7" y="92"/>
                    </a:lnTo>
                    <a:lnTo>
                      <a:pt x="0" y="65"/>
                    </a:lnTo>
                    <a:lnTo>
                      <a:pt x="7" y="37"/>
                    </a:lnTo>
                    <a:lnTo>
                      <a:pt x="14" y="19"/>
                    </a:lnTo>
                    <a:lnTo>
                      <a:pt x="29" y="10"/>
                    </a:lnTo>
                    <a:lnTo>
                      <a:pt x="51" y="0"/>
                    </a:ln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10" name="Freeform 364"/>
              <p:cNvSpPr>
                <a:spLocks noEditPoints="1"/>
              </p:cNvSpPr>
              <p:nvPr/>
            </p:nvSpPr>
            <p:spPr bwMode="auto">
              <a:xfrm>
                <a:off x="8478" y="8146"/>
                <a:ext cx="130" cy="165"/>
              </a:xfrm>
              <a:custGeom>
                <a:avLst/>
                <a:gdLst>
                  <a:gd name="T0" fmla="*/ 65 w 130"/>
                  <a:gd name="T1" fmla="*/ 0 h 165"/>
                  <a:gd name="T2" fmla="*/ 86 w 130"/>
                  <a:gd name="T3" fmla="*/ 9 h 165"/>
                  <a:gd name="T4" fmla="*/ 108 w 130"/>
                  <a:gd name="T5" fmla="*/ 18 h 165"/>
                  <a:gd name="T6" fmla="*/ 122 w 130"/>
                  <a:gd name="T7" fmla="*/ 46 h 165"/>
                  <a:gd name="T8" fmla="*/ 130 w 130"/>
                  <a:gd name="T9" fmla="*/ 83 h 165"/>
                  <a:gd name="T10" fmla="*/ 122 w 130"/>
                  <a:gd name="T11" fmla="*/ 110 h 165"/>
                  <a:gd name="T12" fmla="*/ 108 w 130"/>
                  <a:gd name="T13" fmla="*/ 138 h 165"/>
                  <a:gd name="T14" fmla="*/ 86 w 130"/>
                  <a:gd name="T15" fmla="*/ 156 h 165"/>
                  <a:gd name="T16" fmla="*/ 65 w 130"/>
                  <a:gd name="T17" fmla="*/ 165 h 165"/>
                  <a:gd name="T18" fmla="*/ 36 w 130"/>
                  <a:gd name="T19" fmla="*/ 156 h 165"/>
                  <a:gd name="T20" fmla="*/ 14 w 130"/>
                  <a:gd name="T21" fmla="*/ 138 h 165"/>
                  <a:gd name="T22" fmla="*/ 0 w 130"/>
                  <a:gd name="T23" fmla="*/ 110 h 165"/>
                  <a:gd name="T24" fmla="*/ 0 w 130"/>
                  <a:gd name="T25" fmla="*/ 83 h 165"/>
                  <a:gd name="T26" fmla="*/ 0 w 130"/>
                  <a:gd name="T27" fmla="*/ 46 h 165"/>
                  <a:gd name="T28" fmla="*/ 14 w 130"/>
                  <a:gd name="T29" fmla="*/ 18 h 165"/>
                  <a:gd name="T30" fmla="*/ 36 w 130"/>
                  <a:gd name="T31" fmla="*/ 9 h 165"/>
                  <a:gd name="T32" fmla="*/ 65 w 130"/>
                  <a:gd name="T33" fmla="*/ 0 h 165"/>
                  <a:gd name="T34" fmla="*/ 65 w 130"/>
                  <a:gd name="T35" fmla="*/ 9 h 165"/>
                  <a:gd name="T36" fmla="*/ 86 w 130"/>
                  <a:gd name="T37" fmla="*/ 9 h 165"/>
                  <a:gd name="T38" fmla="*/ 101 w 130"/>
                  <a:gd name="T39" fmla="*/ 28 h 165"/>
                  <a:gd name="T40" fmla="*/ 115 w 130"/>
                  <a:gd name="T41" fmla="*/ 55 h 165"/>
                  <a:gd name="T42" fmla="*/ 122 w 130"/>
                  <a:gd name="T43" fmla="*/ 83 h 165"/>
                  <a:gd name="T44" fmla="*/ 115 w 130"/>
                  <a:gd name="T45" fmla="*/ 110 h 165"/>
                  <a:gd name="T46" fmla="*/ 101 w 130"/>
                  <a:gd name="T47" fmla="*/ 128 h 165"/>
                  <a:gd name="T48" fmla="*/ 86 w 130"/>
                  <a:gd name="T49" fmla="*/ 147 h 165"/>
                  <a:gd name="T50" fmla="*/ 65 w 130"/>
                  <a:gd name="T51" fmla="*/ 156 h 165"/>
                  <a:gd name="T52" fmla="*/ 43 w 130"/>
                  <a:gd name="T53" fmla="*/ 147 h 165"/>
                  <a:gd name="T54" fmla="*/ 21 w 130"/>
                  <a:gd name="T55" fmla="*/ 128 h 165"/>
                  <a:gd name="T56" fmla="*/ 7 w 130"/>
                  <a:gd name="T57" fmla="*/ 110 h 165"/>
                  <a:gd name="T58" fmla="*/ 0 w 130"/>
                  <a:gd name="T59" fmla="*/ 83 h 165"/>
                  <a:gd name="T60" fmla="*/ 7 w 130"/>
                  <a:gd name="T61" fmla="*/ 55 h 165"/>
                  <a:gd name="T62" fmla="*/ 21 w 130"/>
                  <a:gd name="T63" fmla="*/ 28 h 165"/>
                  <a:gd name="T64" fmla="*/ 43 w 130"/>
                  <a:gd name="T65" fmla="*/ 9 h 165"/>
                  <a:gd name="T66" fmla="*/ 65 w 130"/>
                  <a:gd name="T67" fmla="*/ 9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30"/>
                  <a:gd name="T103" fmla="*/ 0 h 165"/>
                  <a:gd name="T104" fmla="*/ 130 w 130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30" h="165">
                    <a:moveTo>
                      <a:pt x="65" y="0"/>
                    </a:moveTo>
                    <a:lnTo>
                      <a:pt x="86" y="9"/>
                    </a:lnTo>
                    <a:lnTo>
                      <a:pt x="108" y="18"/>
                    </a:lnTo>
                    <a:lnTo>
                      <a:pt x="122" y="46"/>
                    </a:lnTo>
                    <a:lnTo>
                      <a:pt x="130" y="83"/>
                    </a:lnTo>
                    <a:lnTo>
                      <a:pt x="122" y="110"/>
                    </a:lnTo>
                    <a:lnTo>
                      <a:pt x="108" y="138"/>
                    </a:lnTo>
                    <a:lnTo>
                      <a:pt x="86" y="156"/>
                    </a:lnTo>
                    <a:lnTo>
                      <a:pt x="65" y="165"/>
                    </a:lnTo>
                    <a:lnTo>
                      <a:pt x="36" y="156"/>
                    </a:lnTo>
                    <a:lnTo>
                      <a:pt x="14" y="138"/>
                    </a:lnTo>
                    <a:lnTo>
                      <a:pt x="0" y="110"/>
                    </a:lnTo>
                    <a:lnTo>
                      <a:pt x="0" y="83"/>
                    </a:lnTo>
                    <a:lnTo>
                      <a:pt x="0" y="46"/>
                    </a:lnTo>
                    <a:lnTo>
                      <a:pt x="14" y="18"/>
                    </a:lnTo>
                    <a:lnTo>
                      <a:pt x="36" y="9"/>
                    </a:lnTo>
                    <a:lnTo>
                      <a:pt x="65" y="0"/>
                    </a:lnTo>
                    <a:close/>
                    <a:moveTo>
                      <a:pt x="65" y="9"/>
                    </a:moveTo>
                    <a:lnTo>
                      <a:pt x="86" y="9"/>
                    </a:lnTo>
                    <a:lnTo>
                      <a:pt x="101" y="28"/>
                    </a:lnTo>
                    <a:lnTo>
                      <a:pt x="115" y="55"/>
                    </a:lnTo>
                    <a:lnTo>
                      <a:pt x="122" y="83"/>
                    </a:lnTo>
                    <a:lnTo>
                      <a:pt x="115" y="110"/>
                    </a:lnTo>
                    <a:lnTo>
                      <a:pt x="101" y="128"/>
                    </a:lnTo>
                    <a:lnTo>
                      <a:pt x="86" y="147"/>
                    </a:lnTo>
                    <a:lnTo>
                      <a:pt x="65" y="156"/>
                    </a:lnTo>
                    <a:lnTo>
                      <a:pt x="43" y="147"/>
                    </a:lnTo>
                    <a:lnTo>
                      <a:pt x="21" y="128"/>
                    </a:lnTo>
                    <a:lnTo>
                      <a:pt x="7" y="110"/>
                    </a:lnTo>
                    <a:lnTo>
                      <a:pt x="0" y="83"/>
                    </a:lnTo>
                    <a:lnTo>
                      <a:pt x="7" y="55"/>
                    </a:lnTo>
                    <a:lnTo>
                      <a:pt x="21" y="28"/>
                    </a:lnTo>
                    <a:lnTo>
                      <a:pt x="43" y="9"/>
                    </a:lnTo>
                    <a:lnTo>
                      <a:pt x="65" y="9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11" name="Freeform 365"/>
              <p:cNvSpPr>
                <a:spLocks noEditPoints="1"/>
              </p:cNvSpPr>
              <p:nvPr/>
            </p:nvSpPr>
            <p:spPr bwMode="auto">
              <a:xfrm>
                <a:off x="8499" y="8174"/>
                <a:ext cx="80" cy="100"/>
              </a:xfrm>
              <a:custGeom>
                <a:avLst/>
                <a:gdLst>
                  <a:gd name="T0" fmla="*/ 44 w 80"/>
                  <a:gd name="T1" fmla="*/ 0 h 100"/>
                  <a:gd name="T2" fmla="*/ 58 w 80"/>
                  <a:gd name="T3" fmla="*/ 9 h 100"/>
                  <a:gd name="T4" fmla="*/ 73 w 80"/>
                  <a:gd name="T5" fmla="*/ 18 h 100"/>
                  <a:gd name="T6" fmla="*/ 80 w 80"/>
                  <a:gd name="T7" fmla="*/ 36 h 100"/>
                  <a:gd name="T8" fmla="*/ 80 w 80"/>
                  <a:gd name="T9" fmla="*/ 55 h 100"/>
                  <a:gd name="T10" fmla="*/ 80 w 80"/>
                  <a:gd name="T11" fmla="*/ 73 h 100"/>
                  <a:gd name="T12" fmla="*/ 73 w 80"/>
                  <a:gd name="T13" fmla="*/ 91 h 100"/>
                  <a:gd name="T14" fmla="*/ 58 w 80"/>
                  <a:gd name="T15" fmla="*/ 100 h 100"/>
                  <a:gd name="T16" fmla="*/ 44 w 80"/>
                  <a:gd name="T17" fmla="*/ 100 h 100"/>
                  <a:gd name="T18" fmla="*/ 29 w 80"/>
                  <a:gd name="T19" fmla="*/ 100 h 100"/>
                  <a:gd name="T20" fmla="*/ 15 w 80"/>
                  <a:gd name="T21" fmla="*/ 91 h 100"/>
                  <a:gd name="T22" fmla="*/ 7 w 80"/>
                  <a:gd name="T23" fmla="*/ 73 h 100"/>
                  <a:gd name="T24" fmla="*/ 0 w 80"/>
                  <a:gd name="T25" fmla="*/ 55 h 100"/>
                  <a:gd name="T26" fmla="*/ 7 w 80"/>
                  <a:gd name="T27" fmla="*/ 36 h 100"/>
                  <a:gd name="T28" fmla="*/ 15 w 80"/>
                  <a:gd name="T29" fmla="*/ 18 h 100"/>
                  <a:gd name="T30" fmla="*/ 29 w 80"/>
                  <a:gd name="T31" fmla="*/ 9 h 100"/>
                  <a:gd name="T32" fmla="*/ 44 w 80"/>
                  <a:gd name="T33" fmla="*/ 0 h 100"/>
                  <a:gd name="T34" fmla="*/ 44 w 80"/>
                  <a:gd name="T35" fmla="*/ 18 h 100"/>
                  <a:gd name="T36" fmla="*/ 65 w 80"/>
                  <a:gd name="T37" fmla="*/ 27 h 100"/>
                  <a:gd name="T38" fmla="*/ 73 w 80"/>
                  <a:gd name="T39" fmla="*/ 36 h 100"/>
                  <a:gd name="T40" fmla="*/ 73 w 80"/>
                  <a:gd name="T41" fmla="*/ 55 h 100"/>
                  <a:gd name="T42" fmla="*/ 73 w 80"/>
                  <a:gd name="T43" fmla="*/ 64 h 100"/>
                  <a:gd name="T44" fmla="*/ 65 w 80"/>
                  <a:gd name="T45" fmla="*/ 82 h 100"/>
                  <a:gd name="T46" fmla="*/ 51 w 80"/>
                  <a:gd name="T47" fmla="*/ 91 h 100"/>
                  <a:gd name="T48" fmla="*/ 44 w 80"/>
                  <a:gd name="T49" fmla="*/ 91 h 100"/>
                  <a:gd name="T50" fmla="*/ 29 w 80"/>
                  <a:gd name="T51" fmla="*/ 91 h 100"/>
                  <a:gd name="T52" fmla="*/ 22 w 80"/>
                  <a:gd name="T53" fmla="*/ 82 h 100"/>
                  <a:gd name="T54" fmla="*/ 15 w 80"/>
                  <a:gd name="T55" fmla="*/ 55 h 100"/>
                  <a:gd name="T56" fmla="*/ 22 w 80"/>
                  <a:gd name="T57" fmla="*/ 27 h 100"/>
                  <a:gd name="T58" fmla="*/ 44 w 80"/>
                  <a:gd name="T59" fmla="*/ 18 h 10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80"/>
                  <a:gd name="T91" fmla="*/ 0 h 100"/>
                  <a:gd name="T92" fmla="*/ 80 w 80"/>
                  <a:gd name="T93" fmla="*/ 100 h 10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80" h="100">
                    <a:moveTo>
                      <a:pt x="44" y="0"/>
                    </a:moveTo>
                    <a:lnTo>
                      <a:pt x="58" y="9"/>
                    </a:lnTo>
                    <a:lnTo>
                      <a:pt x="73" y="18"/>
                    </a:lnTo>
                    <a:lnTo>
                      <a:pt x="80" y="36"/>
                    </a:lnTo>
                    <a:lnTo>
                      <a:pt x="80" y="55"/>
                    </a:lnTo>
                    <a:lnTo>
                      <a:pt x="80" y="73"/>
                    </a:lnTo>
                    <a:lnTo>
                      <a:pt x="73" y="91"/>
                    </a:lnTo>
                    <a:lnTo>
                      <a:pt x="58" y="100"/>
                    </a:lnTo>
                    <a:lnTo>
                      <a:pt x="44" y="100"/>
                    </a:lnTo>
                    <a:lnTo>
                      <a:pt x="29" y="100"/>
                    </a:lnTo>
                    <a:lnTo>
                      <a:pt x="15" y="91"/>
                    </a:lnTo>
                    <a:lnTo>
                      <a:pt x="7" y="73"/>
                    </a:lnTo>
                    <a:lnTo>
                      <a:pt x="0" y="55"/>
                    </a:lnTo>
                    <a:lnTo>
                      <a:pt x="7" y="36"/>
                    </a:lnTo>
                    <a:lnTo>
                      <a:pt x="15" y="18"/>
                    </a:lnTo>
                    <a:lnTo>
                      <a:pt x="29" y="9"/>
                    </a:lnTo>
                    <a:lnTo>
                      <a:pt x="44" y="0"/>
                    </a:lnTo>
                    <a:close/>
                    <a:moveTo>
                      <a:pt x="44" y="18"/>
                    </a:moveTo>
                    <a:lnTo>
                      <a:pt x="65" y="27"/>
                    </a:lnTo>
                    <a:lnTo>
                      <a:pt x="73" y="36"/>
                    </a:lnTo>
                    <a:lnTo>
                      <a:pt x="73" y="55"/>
                    </a:lnTo>
                    <a:lnTo>
                      <a:pt x="73" y="64"/>
                    </a:lnTo>
                    <a:lnTo>
                      <a:pt x="65" y="82"/>
                    </a:lnTo>
                    <a:lnTo>
                      <a:pt x="51" y="91"/>
                    </a:lnTo>
                    <a:lnTo>
                      <a:pt x="44" y="91"/>
                    </a:lnTo>
                    <a:lnTo>
                      <a:pt x="29" y="91"/>
                    </a:lnTo>
                    <a:lnTo>
                      <a:pt x="22" y="82"/>
                    </a:lnTo>
                    <a:lnTo>
                      <a:pt x="15" y="55"/>
                    </a:lnTo>
                    <a:lnTo>
                      <a:pt x="22" y="27"/>
                    </a:lnTo>
                    <a:lnTo>
                      <a:pt x="44" y="18"/>
                    </a:lnTo>
                    <a:close/>
                  </a:path>
                </a:pathLst>
              </a:custGeom>
              <a:solidFill>
                <a:srgbClr val="3D3937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12" name="Freeform 366"/>
              <p:cNvSpPr>
                <a:spLocks/>
              </p:cNvSpPr>
              <p:nvPr/>
            </p:nvSpPr>
            <p:spPr bwMode="auto">
              <a:xfrm>
                <a:off x="8528" y="8247"/>
                <a:ext cx="22" cy="18"/>
              </a:xfrm>
              <a:custGeom>
                <a:avLst/>
                <a:gdLst>
                  <a:gd name="T0" fmla="*/ 7 w 22"/>
                  <a:gd name="T1" fmla="*/ 0 h 18"/>
                  <a:gd name="T2" fmla="*/ 22 w 22"/>
                  <a:gd name="T3" fmla="*/ 9 h 18"/>
                  <a:gd name="T4" fmla="*/ 22 w 22"/>
                  <a:gd name="T5" fmla="*/ 9 h 18"/>
                  <a:gd name="T6" fmla="*/ 22 w 22"/>
                  <a:gd name="T7" fmla="*/ 18 h 18"/>
                  <a:gd name="T8" fmla="*/ 15 w 22"/>
                  <a:gd name="T9" fmla="*/ 18 h 18"/>
                  <a:gd name="T10" fmla="*/ 7 w 22"/>
                  <a:gd name="T11" fmla="*/ 18 h 18"/>
                  <a:gd name="T12" fmla="*/ 0 w 22"/>
                  <a:gd name="T13" fmla="*/ 9 h 18"/>
                  <a:gd name="T14" fmla="*/ 7 w 22"/>
                  <a:gd name="T15" fmla="*/ 9 h 18"/>
                  <a:gd name="T16" fmla="*/ 7 w 22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18"/>
                  <a:gd name="T29" fmla="*/ 22 w 22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18">
                    <a:moveTo>
                      <a:pt x="7" y="0"/>
                    </a:moveTo>
                    <a:lnTo>
                      <a:pt x="22" y="9"/>
                    </a:lnTo>
                    <a:lnTo>
                      <a:pt x="22" y="18"/>
                    </a:lnTo>
                    <a:lnTo>
                      <a:pt x="15" y="18"/>
                    </a:lnTo>
                    <a:lnTo>
                      <a:pt x="7" y="18"/>
                    </a:lnTo>
                    <a:lnTo>
                      <a:pt x="0" y="9"/>
                    </a:lnTo>
                    <a:lnTo>
                      <a:pt x="7" y="9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13" name="Freeform 367"/>
              <p:cNvSpPr>
                <a:spLocks/>
              </p:cNvSpPr>
              <p:nvPr/>
            </p:nvSpPr>
            <p:spPr bwMode="auto">
              <a:xfrm>
                <a:off x="8550" y="8192"/>
                <a:ext cx="14" cy="27"/>
              </a:xfrm>
              <a:custGeom>
                <a:avLst/>
                <a:gdLst>
                  <a:gd name="T0" fmla="*/ 14 w 14"/>
                  <a:gd name="T1" fmla="*/ 27 h 27"/>
                  <a:gd name="T2" fmla="*/ 14 w 14"/>
                  <a:gd name="T3" fmla="*/ 27 h 27"/>
                  <a:gd name="T4" fmla="*/ 7 w 14"/>
                  <a:gd name="T5" fmla="*/ 18 h 27"/>
                  <a:gd name="T6" fmla="*/ 0 w 14"/>
                  <a:gd name="T7" fmla="*/ 9 h 27"/>
                  <a:gd name="T8" fmla="*/ 0 w 14"/>
                  <a:gd name="T9" fmla="*/ 9 h 27"/>
                  <a:gd name="T10" fmla="*/ 0 w 14"/>
                  <a:gd name="T11" fmla="*/ 0 h 27"/>
                  <a:gd name="T12" fmla="*/ 14 w 14"/>
                  <a:gd name="T13" fmla="*/ 9 h 27"/>
                  <a:gd name="T14" fmla="*/ 14 w 14"/>
                  <a:gd name="T15" fmla="*/ 2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27"/>
                  <a:gd name="T26" fmla="*/ 14 w 14"/>
                  <a:gd name="T27" fmla="*/ 27 h 2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27">
                    <a:moveTo>
                      <a:pt x="14" y="27"/>
                    </a:moveTo>
                    <a:lnTo>
                      <a:pt x="14" y="27"/>
                    </a:lnTo>
                    <a:lnTo>
                      <a:pt x="7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14" y="9"/>
                    </a:lnTo>
                    <a:lnTo>
                      <a:pt x="14" y="27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14" name="Freeform 368"/>
              <p:cNvSpPr>
                <a:spLocks/>
              </p:cNvSpPr>
              <p:nvPr/>
            </p:nvSpPr>
            <p:spPr bwMode="auto">
              <a:xfrm>
                <a:off x="8514" y="8192"/>
                <a:ext cx="21" cy="27"/>
              </a:xfrm>
              <a:custGeom>
                <a:avLst/>
                <a:gdLst>
                  <a:gd name="T0" fmla="*/ 14 w 21"/>
                  <a:gd name="T1" fmla="*/ 0 h 27"/>
                  <a:gd name="T2" fmla="*/ 21 w 21"/>
                  <a:gd name="T3" fmla="*/ 9 h 27"/>
                  <a:gd name="T4" fmla="*/ 21 w 21"/>
                  <a:gd name="T5" fmla="*/ 9 h 27"/>
                  <a:gd name="T6" fmla="*/ 14 w 21"/>
                  <a:gd name="T7" fmla="*/ 27 h 27"/>
                  <a:gd name="T8" fmla="*/ 0 w 21"/>
                  <a:gd name="T9" fmla="*/ 27 h 27"/>
                  <a:gd name="T10" fmla="*/ 0 w 21"/>
                  <a:gd name="T11" fmla="*/ 27 h 27"/>
                  <a:gd name="T12" fmla="*/ 0 w 21"/>
                  <a:gd name="T13" fmla="*/ 27 h 27"/>
                  <a:gd name="T14" fmla="*/ 7 w 21"/>
                  <a:gd name="T15" fmla="*/ 9 h 27"/>
                  <a:gd name="T16" fmla="*/ 14 w 21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27"/>
                  <a:gd name="T29" fmla="*/ 21 w 21"/>
                  <a:gd name="T30" fmla="*/ 27 h 2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27">
                    <a:moveTo>
                      <a:pt x="14" y="0"/>
                    </a:moveTo>
                    <a:lnTo>
                      <a:pt x="21" y="9"/>
                    </a:lnTo>
                    <a:lnTo>
                      <a:pt x="14" y="27"/>
                    </a:lnTo>
                    <a:lnTo>
                      <a:pt x="0" y="27"/>
                    </a:lnTo>
                    <a:lnTo>
                      <a:pt x="7" y="9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15" name="Freeform 369"/>
              <p:cNvSpPr>
                <a:spLocks/>
              </p:cNvSpPr>
              <p:nvPr/>
            </p:nvSpPr>
            <p:spPr bwMode="auto">
              <a:xfrm>
                <a:off x="8535" y="8219"/>
                <a:ext cx="15" cy="19"/>
              </a:xfrm>
              <a:custGeom>
                <a:avLst/>
                <a:gdLst>
                  <a:gd name="T0" fmla="*/ 8 w 15"/>
                  <a:gd name="T1" fmla="*/ 0 h 19"/>
                  <a:gd name="T2" fmla="*/ 15 w 15"/>
                  <a:gd name="T3" fmla="*/ 0 h 19"/>
                  <a:gd name="T4" fmla="*/ 15 w 15"/>
                  <a:gd name="T5" fmla="*/ 0 h 19"/>
                  <a:gd name="T6" fmla="*/ 15 w 15"/>
                  <a:gd name="T7" fmla="*/ 19 h 19"/>
                  <a:gd name="T8" fmla="*/ 8 w 15"/>
                  <a:gd name="T9" fmla="*/ 19 h 19"/>
                  <a:gd name="T10" fmla="*/ 0 w 15"/>
                  <a:gd name="T11" fmla="*/ 19 h 19"/>
                  <a:gd name="T12" fmla="*/ 0 w 15"/>
                  <a:gd name="T13" fmla="*/ 0 h 19"/>
                  <a:gd name="T14" fmla="*/ 0 w 15"/>
                  <a:gd name="T15" fmla="*/ 0 h 19"/>
                  <a:gd name="T16" fmla="*/ 8 w 15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19"/>
                  <a:gd name="T29" fmla="*/ 15 w 15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19">
                    <a:moveTo>
                      <a:pt x="8" y="0"/>
                    </a:moveTo>
                    <a:lnTo>
                      <a:pt x="15" y="0"/>
                    </a:lnTo>
                    <a:lnTo>
                      <a:pt x="15" y="19"/>
                    </a:lnTo>
                    <a:lnTo>
                      <a:pt x="8" y="19"/>
                    </a:lnTo>
                    <a:lnTo>
                      <a:pt x="0" y="19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72706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16" name="Freeform 370"/>
              <p:cNvSpPr>
                <a:spLocks/>
              </p:cNvSpPr>
              <p:nvPr/>
            </p:nvSpPr>
            <p:spPr bwMode="auto">
              <a:xfrm>
                <a:off x="8658" y="8155"/>
                <a:ext cx="109" cy="138"/>
              </a:xfrm>
              <a:custGeom>
                <a:avLst/>
                <a:gdLst>
                  <a:gd name="T0" fmla="*/ 58 w 109"/>
                  <a:gd name="T1" fmla="*/ 0 h 138"/>
                  <a:gd name="T2" fmla="*/ 73 w 109"/>
                  <a:gd name="T3" fmla="*/ 9 h 138"/>
                  <a:gd name="T4" fmla="*/ 94 w 109"/>
                  <a:gd name="T5" fmla="*/ 19 h 138"/>
                  <a:gd name="T6" fmla="*/ 102 w 109"/>
                  <a:gd name="T7" fmla="*/ 46 h 138"/>
                  <a:gd name="T8" fmla="*/ 109 w 109"/>
                  <a:gd name="T9" fmla="*/ 64 h 138"/>
                  <a:gd name="T10" fmla="*/ 102 w 109"/>
                  <a:gd name="T11" fmla="*/ 101 h 138"/>
                  <a:gd name="T12" fmla="*/ 94 w 109"/>
                  <a:gd name="T13" fmla="*/ 119 h 138"/>
                  <a:gd name="T14" fmla="*/ 73 w 109"/>
                  <a:gd name="T15" fmla="*/ 138 h 138"/>
                  <a:gd name="T16" fmla="*/ 58 w 109"/>
                  <a:gd name="T17" fmla="*/ 138 h 138"/>
                  <a:gd name="T18" fmla="*/ 29 w 109"/>
                  <a:gd name="T19" fmla="*/ 138 h 138"/>
                  <a:gd name="T20" fmla="*/ 15 w 109"/>
                  <a:gd name="T21" fmla="*/ 119 h 138"/>
                  <a:gd name="T22" fmla="*/ 8 w 109"/>
                  <a:gd name="T23" fmla="*/ 101 h 138"/>
                  <a:gd name="T24" fmla="*/ 0 w 109"/>
                  <a:gd name="T25" fmla="*/ 64 h 138"/>
                  <a:gd name="T26" fmla="*/ 8 w 109"/>
                  <a:gd name="T27" fmla="*/ 46 h 138"/>
                  <a:gd name="T28" fmla="*/ 15 w 109"/>
                  <a:gd name="T29" fmla="*/ 19 h 138"/>
                  <a:gd name="T30" fmla="*/ 29 w 109"/>
                  <a:gd name="T31" fmla="*/ 9 h 138"/>
                  <a:gd name="T32" fmla="*/ 58 w 109"/>
                  <a:gd name="T33" fmla="*/ 0 h 1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9"/>
                  <a:gd name="T52" fmla="*/ 0 h 138"/>
                  <a:gd name="T53" fmla="*/ 109 w 109"/>
                  <a:gd name="T54" fmla="*/ 138 h 1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9" h="138">
                    <a:moveTo>
                      <a:pt x="58" y="0"/>
                    </a:moveTo>
                    <a:lnTo>
                      <a:pt x="73" y="9"/>
                    </a:lnTo>
                    <a:lnTo>
                      <a:pt x="94" y="19"/>
                    </a:lnTo>
                    <a:lnTo>
                      <a:pt x="102" y="46"/>
                    </a:lnTo>
                    <a:lnTo>
                      <a:pt x="109" y="64"/>
                    </a:lnTo>
                    <a:lnTo>
                      <a:pt x="102" y="101"/>
                    </a:lnTo>
                    <a:lnTo>
                      <a:pt x="94" y="119"/>
                    </a:lnTo>
                    <a:lnTo>
                      <a:pt x="73" y="138"/>
                    </a:lnTo>
                    <a:lnTo>
                      <a:pt x="58" y="138"/>
                    </a:lnTo>
                    <a:lnTo>
                      <a:pt x="29" y="138"/>
                    </a:lnTo>
                    <a:lnTo>
                      <a:pt x="15" y="119"/>
                    </a:lnTo>
                    <a:lnTo>
                      <a:pt x="8" y="101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5" y="19"/>
                    </a:lnTo>
                    <a:lnTo>
                      <a:pt x="29" y="9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504C4B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17" name="Freeform 371"/>
              <p:cNvSpPr>
                <a:spLocks noEditPoints="1"/>
              </p:cNvSpPr>
              <p:nvPr/>
            </p:nvSpPr>
            <p:spPr bwMode="auto">
              <a:xfrm>
                <a:off x="8608" y="8091"/>
                <a:ext cx="209" cy="275"/>
              </a:xfrm>
              <a:custGeom>
                <a:avLst/>
                <a:gdLst>
                  <a:gd name="T0" fmla="*/ 209 w 209"/>
                  <a:gd name="T1" fmla="*/ 138 h 275"/>
                  <a:gd name="T2" fmla="*/ 202 w 209"/>
                  <a:gd name="T3" fmla="*/ 83 h 275"/>
                  <a:gd name="T4" fmla="*/ 181 w 209"/>
                  <a:gd name="T5" fmla="*/ 46 h 275"/>
                  <a:gd name="T6" fmla="*/ 152 w 209"/>
                  <a:gd name="T7" fmla="*/ 9 h 275"/>
                  <a:gd name="T8" fmla="*/ 108 w 209"/>
                  <a:gd name="T9" fmla="*/ 0 h 275"/>
                  <a:gd name="T10" fmla="*/ 65 w 209"/>
                  <a:gd name="T11" fmla="*/ 9 h 275"/>
                  <a:gd name="T12" fmla="*/ 29 w 209"/>
                  <a:gd name="T13" fmla="*/ 46 h 275"/>
                  <a:gd name="T14" fmla="*/ 7 w 209"/>
                  <a:gd name="T15" fmla="*/ 83 h 275"/>
                  <a:gd name="T16" fmla="*/ 0 w 209"/>
                  <a:gd name="T17" fmla="*/ 138 h 275"/>
                  <a:gd name="T18" fmla="*/ 7 w 209"/>
                  <a:gd name="T19" fmla="*/ 193 h 275"/>
                  <a:gd name="T20" fmla="*/ 29 w 209"/>
                  <a:gd name="T21" fmla="*/ 238 h 275"/>
                  <a:gd name="T22" fmla="*/ 65 w 209"/>
                  <a:gd name="T23" fmla="*/ 257 h 275"/>
                  <a:gd name="T24" fmla="*/ 108 w 209"/>
                  <a:gd name="T25" fmla="*/ 275 h 275"/>
                  <a:gd name="T26" fmla="*/ 152 w 209"/>
                  <a:gd name="T27" fmla="*/ 257 h 275"/>
                  <a:gd name="T28" fmla="*/ 181 w 209"/>
                  <a:gd name="T29" fmla="*/ 238 h 275"/>
                  <a:gd name="T30" fmla="*/ 202 w 209"/>
                  <a:gd name="T31" fmla="*/ 193 h 275"/>
                  <a:gd name="T32" fmla="*/ 209 w 209"/>
                  <a:gd name="T33" fmla="*/ 138 h 275"/>
                  <a:gd name="T34" fmla="*/ 202 w 209"/>
                  <a:gd name="T35" fmla="*/ 138 h 275"/>
                  <a:gd name="T36" fmla="*/ 195 w 209"/>
                  <a:gd name="T37" fmla="*/ 183 h 275"/>
                  <a:gd name="T38" fmla="*/ 173 w 209"/>
                  <a:gd name="T39" fmla="*/ 220 h 275"/>
                  <a:gd name="T40" fmla="*/ 144 w 209"/>
                  <a:gd name="T41" fmla="*/ 247 h 275"/>
                  <a:gd name="T42" fmla="*/ 108 w 209"/>
                  <a:gd name="T43" fmla="*/ 257 h 275"/>
                  <a:gd name="T44" fmla="*/ 72 w 209"/>
                  <a:gd name="T45" fmla="*/ 247 h 275"/>
                  <a:gd name="T46" fmla="*/ 36 w 209"/>
                  <a:gd name="T47" fmla="*/ 220 h 275"/>
                  <a:gd name="T48" fmla="*/ 14 w 209"/>
                  <a:gd name="T49" fmla="*/ 183 h 275"/>
                  <a:gd name="T50" fmla="*/ 7 w 209"/>
                  <a:gd name="T51" fmla="*/ 138 h 275"/>
                  <a:gd name="T52" fmla="*/ 14 w 209"/>
                  <a:gd name="T53" fmla="*/ 92 h 275"/>
                  <a:gd name="T54" fmla="*/ 36 w 209"/>
                  <a:gd name="T55" fmla="*/ 46 h 275"/>
                  <a:gd name="T56" fmla="*/ 72 w 209"/>
                  <a:gd name="T57" fmla="*/ 28 h 275"/>
                  <a:gd name="T58" fmla="*/ 108 w 209"/>
                  <a:gd name="T59" fmla="*/ 9 h 275"/>
                  <a:gd name="T60" fmla="*/ 144 w 209"/>
                  <a:gd name="T61" fmla="*/ 28 h 275"/>
                  <a:gd name="T62" fmla="*/ 173 w 209"/>
                  <a:gd name="T63" fmla="*/ 46 h 275"/>
                  <a:gd name="T64" fmla="*/ 195 w 209"/>
                  <a:gd name="T65" fmla="*/ 92 h 275"/>
                  <a:gd name="T66" fmla="*/ 202 w 209"/>
                  <a:gd name="T67" fmla="*/ 138 h 2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09"/>
                  <a:gd name="T103" fmla="*/ 0 h 275"/>
                  <a:gd name="T104" fmla="*/ 209 w 209"/>
                  <a:gd name="T105" fmla="*/ 275 h 27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09" h="275">
                    <a:moveTo>
                      <a:pt x="209" y="138"/>
                    </a:moveTo>
                    <a:lnTo>
                      <a:pt x="202" y="83"/>
                    </a:lnTo>
                    <a:lnTo>
                      <a:pt x="181" y="46"/>
                    </a:lnTo>
                    <a:lnTo>
                      <a:pt x="152" y="9"/>
                    </a:lnTo>
                    <a:lnTo>
                      <a:pt x="108" y="0"/>
                    </a:lnTo>
                    <a:lnTo>
                      <a:pt x="65" y="9"/>
                    </a:lnTo>
                    <a:lnTo>
                      <a:pt x="29" y="46"/>
                    </a:lnTo>
                    <a:lnTo>
                      <a:pt x="7" y="83"/>
                    </a:lnTo>
                    <a:lnTo>
                      <a:pt x="0" y="138"/>
                    </a:lnTo>
                    <a:lnTo>
                      <a:pt x="7" y="193"/>
                    </a:lnTo>
                    <a:lnTo>
                      <a:pt x="29" y="238"/>
                    </a:lnTo>
                    <a:lnTo>
                      <a:pt x="65" y="257"/>
                    </a:lnTo>
                    <a:lnTo>
                      <a:pt x="108" y="275"/>
                    </a:lnTo>
                    <a:lnTo>
                      <a:pt x="152" y="257"/>
                    </a:lnTo>
                    <a:lnTo>
                      <a:pt x="181" y="238"/>
                    </a:lnTo>
                    <a:lnTo>
                      <a:pt x="202" y="193"/>
                    </a:lnTo>
                    <a:lnTo>
                      <a:pt x="209" y="138"/>
                    </a:lnTo>
                    <a:close/>
                    <a:moveTo>
                      <a:pt x="202" y="138"/>
                    </a:moveTo>
                    <a:lnTo>
                      <a:pt x="195" y="183"/>
                    </a:lnTo>
                    <a:lnTo>
                      <a:pt x="173" y="220"/>
                    </a:lnTo>
                    <a:lnTo>
                      <a:pt x="144" y="247"/>
                    </a:lnTo>
                    <a:lnTo>
                      <a:pt x="108" y="257"/>
                    </a:lnTo>
                    <a:lnTo>
                      <a:pt x="72" y="247"/>
                    </a:lnTo>
                    <a:lnTo>
                      <a:pt x="36" y="220"/>
                    </a:lnTo>
                    <a:lnTo>
                      <a:pt x="14" y="183"/>
                    </a:lnTo>
                    <a:lnTo>
                      <a:pt x="7" y="138"/>
                    </a:lnTo>
                    <a:lnTo>
                      <a:pt x="14" y="92"/>
                    </a:lnTo>
                    <a:lnTo>
                      <a:pt x="36" y="46"/>
                    </a:lnTo>
                    <a:lnTo>
                      <a:pt x="72" y="28"/>
                    </a:lnTo>
                    <a:lnTo>
                      <a:pt x="108" y="9"/>
                    </a:lnTo>
                    <a:lnTo>
                      <a:pt x="144" y="28"/>
                    </a:lnTo>
                    <a:lnTo>
                      <a:pt x="173" y="46"/>
                    </a:lnTo>
                    <a:lnTo>
                      <a:pt x="195" y="92"/>
                    </a:lnTo>
                    <a:lnTo>
                      <a:pt x="202" y="13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18" name="Freeform 372"/>
              <p:cNvSpPr>
                <a:spLocks noEditPoints="1"/>
              </p:cNvSpPr>
              <p:nvPr/>
            </p:nvSpPr>
            <p:spPr bwMode="auto">
              <a:xfrm>
                <a:off x="8608" y="8100"/>
                <a:ext cx="209" cy="257"/>
              </a:xfrm>
              <a:custGeom>
                <a:avLst/>
                <a:gdLst>
                  <a:gd name="T0" fmla="*/ 209 w 209"/>
                  <a:gd name="T1" fmla="*/ 129 h 257"/>
                  <a:gd name="T2" fmla="*/ 195 w 209"/>
                  <a:gd name="T3" fmla="*/ 83 h 257"/>
                  <a:gd name="T4" fmla="*/ 181 w 209"/>
                  <a:gd name="T5" fmla="*/ 37 h 257"/>
                  <a:gd name="T6" fmla="*/ 144 w 209"/>
                  <a:gd name="T7" fmla="*/ 10 h 257"/>
                  <a:gd name="T8" fmla="*/ 108 w 209"/>
                  <a:gd name="T9" fmla="*/ 0 h 257"/>
                  <a:gd name="T10" fmla="*/ 72 w 209"/>
                  <a:gd name="T11" fmla="*/ 10 h 257"/>
                  <a:gd name="T12" fmla="*/ 36 w 209"/>
                  <a:gd name="T13" fmla="*/ 37 h 257"/>
                  <a:gd name="T14" fmla="*/ 14 w 209"/>
                  <a:gd name="T15" fmla="*/ 83 h 257"/>
                  <a:gd name="T16" fmla="*/ 0 w 209"/>
                  <a:gd name="T17" fmla="*/ 129 h 257"/>
                  <a:gd name="T18" fmla="*/ 14 w 209"/>
                  <a:gd name="T19" fmla="*/ 174 h 257"/>
                  <a:gd name="T20" fmla="*/ 36 w 209"/>
                  <a:gd name="T21" fmla="*/ 220 h 257"/>
                  <a:gd name="T22" fmla="*/ 72 w 209"/>
                  <a:gd name="T23" fmla="*/ 248 h 257"/>
                  <a:gd name="T24" fmla="*/ 108 w 209"/>
                  <a:gd name="T25" fmla="*/ 257 h 257"/>
                  <a:gd name="T26" fmla="*/ 144 w 209"/>
                  <a:gd name="T27" fmla="*/ 248 h 257"/>
                  <a:gd name="T28" fmla="*/ 181 w 209"/>
                  <a:gd name="T29" fmla="*/ 220 h 257"/>
                  <a:gd name="T30" fmla="*/ 195 w 209"/>
                  <a:gd name="T31" fmla="*/ 174 h 257"/>
                  <a:gd name="T32" fmla="*/ 209 w 209"/>
                  <a:gd name="T33" fmla="*/ 129 h 257"/>
                  <a:gd name="T34" fmla="*/ 195 w 209"/>
                  <a:gd name="T35" fmla="*/ 129 h 257"/>
                  <a:gd name="T36" fmla="*/ 188 w 209"/>
                  <a:gd name="T37" fmla="*/ 174 h 257"/>
                  <a:gd name="T38" fmla="*/ 166 w 209"/>
                  <a:gd name="T39" fmla="*/ 211 h 257"/>
                  <a:gd name="T40" fmla="*/ 137 w 209"/>
                  <a:gd name="T41" fmla="*/ 229 h 257"/>
                  <a:gd name="T42" fmla="*/ 108 w 209"/>
                  <a:gd name="T43" fmla="*/ 248 h 257"/>
                  <a:gd name="T44" fmla="*/ 72 w 209"/>
                  <a:gd name="T45" fmla="*/ 229 h 257"/>
                  <a:gd name="T46" fmla="*/ 43 w 209"/>
                  <a:gd name="T47" fmla="*/ 211 h 257"/>
                  <a:gd name="T48" fmla="*/ 21 w 209"/>
                  <a:gd name="T49" fmla="*/ 174 h 257"/>
                  <a:gd name="T50" fmla="*/ 14 w 209"/>
                  <a:gd name="T51" fmla="*/ 129 h 257"/>
                  <a:gd name="T52" fmla="*/ 21 w 209"/>
                  <a:gd name="T53" fmla="*/ 83 h 257"/>
                  <a:gd name="T54" fmla="*/ 43 w 209"/>
                  <a:gd name="T55" fmla="*/ 46 h 257"/>
                  <a:gd name="T56" fmla="*/ 72 w 209"/>
                  <a:gd name="T57" fmla="*/ 19 h 257"/>
                  <a:gd name="T58" fmla="*/ 108 w 209"/>
                  <a:gd name="T59" fmla="*/ 10 h 257"/>
                  <a:gd name="T60" fmla="*/ 137 w 209"/>
                  <a:gd name="T61" fmla="*/ 19 h 257"/>
                  <a:gd name="T62" fmla="*/ 166 w 209"/>
                  <a:gd name="T63" fmla="*/ 46 h 257"/>
                  <a:gd name="T64" fmla="*/ 188 w 209"/>
                  <a:gd name="T65" fmla="*/ 83 h 257"/>
                  <a:gd name="T66" fmla="*/ 195 w 209"/>
                  <a:gd name="T67" fmla="*/ 129 h 25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09"/>
                  <a:gd name="T103" fmla="*/ 0 h 257"/>
                  <a:gd name="T104" fmla="*/ 209 w 209"/>
                  <a:gd name="T105" fmla="*/ 257 h 25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09" h="257">
                    <a:moveTo>
                      <a:pt x="209" y="129"/>
                    </a:moveTo>
                    <a:lnTo>
                      <a:pt x="195" y="83"/>
                    </a:lnTo>
                    <a:lnTo>
                      <a:pt x="181" y="37"/>
                    </a:lnTo>
                    <a:lnTo>
                      <a:pt x="144" y="10"/>
                    </a:lnTo>
                    <a:lnTo>
                      <a:pt x="108" y="0"/>
                    </a:lnTo>
                    <a:lnTo>
                      <a:pt x="72" y="10"/>
                    </a:lnTo>
                    <a:lnTo>
                      <a:pt x="36" y="37"/>
                    </a:lnTo>
                    <a:lnTo>
                      <a:pt x="14" y="83"/>
                    </a:lnTo>
                    <a:lnTo>
                      <a:pt x="0" y="129"/>
                    </a:lnTo>
                    <a:lnTo>
                      <a:pt x="14" y="174"/>
                    </a:lnTo>
                    <a:lnTo>
                      <a:pt x="36" y="220"/>
                    </a:lnTo>
                    <a:lnTo>
                      <a:pt x="72" y="248"/>
                    </a:lnTo>
                    <a:lnTo>
                      <a:pt x="108" y="257"/>
                    </a:lnTo>
                    <a:lnTo>
                      <a:pt x="144" y="248"/>
                    </a:lnTo>
                    <a:lnTo>
                      <a:pt x="181" y="220"/>
                    </a:lnTo>
                    <a:lnTo>
                      <a:pt x="195" y="174"/>
                    </a:lnTo>
                    <a:lnTo>
                      <a:pt x="209" y="129"/>
                    </a:lnTo>
                    <a:close/>
                    <a:moveTo>
                      <a:pt x="195" y="129"/>
                    </a:moveTo>
                    <a:lnTo>
                      <a:pt x="188" y="174"/>
                    </a:lnTo>
                    <a:lnTo>
                      <a:pt x="166" y="211"/>
                    </a:lnTo>
                    <a:lnTo>
                      <a:pt x="137" y="229"/>
                    </a:lnTo>
                    <a:lnTo>
                      <a:pt x="108" y="248"/>
                    </a:lnTo>
                    <a:lnTo>
                      <a:pt x="72" y="229"/>
                    </a:lnTo>
                    <a:lnTo>
                      <a:pt x="43" y="211"/>
                    </a:lnTo>
                    <a:lnTo>
                      <a:pt x="21" y="174"/>
                    </a:lnTo>
                    <a:lnTo>
                      <a:pt x="14" y="129"/>
                    </a:lnTo>
                    <a:lnTo>
                      <a:pt x="21" y="83"/>
                    </a:lnTo>
                    <a:lnTo>
                      <a:pt x="43" y="46"/>
                    </a:lnTo>
                    <a:lnTo>
                      <a:pt x="72" y="19"/>
                    </a:lnTo>
                    <a:lnTo>
                      <a:pt x="108" y="10"/>
                    </a:lnTo>
                    <a:lnTo>
                      <a:pt x="137" y="19"/>
                    </a:lnTo>
                    <a:lnTo>
                      <a:pt x="166" y="46"/>
                    </a:lnTo>
                    <a:lnTo>
                      <a:pt x="188" y="83"/>
                    </a:lnTo>
                    <a:lnTo>
                      <a:pt x="195" y="129"/>
                    </a:lnTo>
                    <a:close/>
                  </a:path>
                </a:pathLst>
              </a:custGeom>
              <a:solidFill>
                <a:srgbClr val="302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19" name="Freeform 373"/>
              <p:cNvSpPr>
                <a:spLocks noEditPoints="1"/>
              </p:cNvSpPr>
              <p:nvPr/>
            </p:nvSpPr>
            <p:spPr bwMode="auto">
              <a:xfrm>
                <a:off x="8615" y="8100"/>
                <a:ext cx="195" cy="248"/>
              </a:xfrm>
              <a:custGeom>
                <a:avLst/>
                <a:gdLst>
                  <a:gd name="T0" fmla="*/ 195 w 195"/>
                  <a:gd name="T1" fmla="*/ 129 h 248"/>
                  <a:gd name="T2" fmla="*/ 188 w 195"/>
                  <a:gd name="T3" fmla="*/ 83 h 248"/>
                  <a:gd name="T4" fmla="*/ 166 w 195"/>
                  <a:gd name="T5" fmla="*/ 37 h 248"/>
                  <a:gd name="T6" fmla="*/ 137 w 195"/>
                  <a:gd name="T7" fmla="*/ 19 h 248"/>
                  <a:gd name="T8" fmla="*/ 101 w 195"/>
                  <a:gd name="T9" fmla="*/ 0 h 248"/>
                  <a:gd name="T10" fmla="*/ 65 w 195"/>
                  <a:gd name="T11" fmla="*/ 19 h 248"/>
                  <a:gd name="T12" fmla="*/ 29 w 195"/>
                  <a:gd name="T13" fmla="*/ 37 h 248"/>
                  <a:gd name="T14" fmla="*/ 7 w 195"/>
                  <a:gd name="T15" fmla="*/ 83 h 248"/>
                  <a:gd name="T16" fmla="*/ 0 w 195"/>
                  <a:gd name="T17" fmla="*/ 129 h 248"/>
                  <a:gd name="T18" fmla="*/ 7 w 195"/>
                  <a:gd name="T19" fmla="*/ 174 h 248"/>
                  <a:gd name="T20" fmla="*/ 29 w 195"/>
                  <a:gd name="T21" fmla="*/ 211 h 248"/>
                  <a:gd name="T22" fmla="*/ 65 w 195"/>
                  <a:gd name="T23" fmla="*/ 238 h 248"/>
                  <a:gd name="T24" fmla="*/ 101 w 195"/>
                  <a:gd name="T25" fmla="*/ 248 h 248"/>
                  <a:gd name="T26" fmla="*/ 137 w 195"/>
                  <a:gd name="T27" fmla="*/ 238 h 248"/>
                  <a:gd name="T28" fmla="*/ 166 w 195"/>
                  <a:gd name="T29" fmla="*/ 211 h 248"/>
                  <a:gd name="T30" fmla="*/ 188 w 195"/>
                  <a:gd name="T31" fmla="*/ 174 h 248"/>
                  <a:gd name="T32" fmla="*/ 195 w 195"/>
                  <a:gd name="T33" fmla="*/ 129 h 248"/>
                  <a:gd name="T34" fmla="*/ 188 w 195"/>
                  <a:gd name="T35" fmla="*/ 129 h 248"/>
                  <a:gd name="T36" fmla="*/ 181 w 195"/>
                  <a:gd name="T37" fmla="*/ 174 h 248"/>
                  <a:gd name="T38" fmla="*/ 159 w 195"/>
                  <a:gd name="T39" fmla="*/ 211 h 248"/>
                  <a:gd name="T40" fmla="*/ 130 w 195"/>
                  <a:gd name="T41" fmla="*/ 229 h 248"/>
                  <a:gd name="T42" fmla="*/ 101 w 195"/>
                  <a:gd name="T43" fmla="*/ 238 h 248"/>
                  <a:gd name="T44" fmla="*/ 65 w 195"/>
                  <a:gd name="T45" fmla="*/ 229 h 248"/>
                  <a:gd name="T46" fmla="*/ 36 w 195"/>
                  <a:gd name="T47" fmla="*/ 211 h 248"/>
                  <a:gd name="T48" fmla="*/ 14 w 195"/>
                  <a:gd name="T49" fmla="*/ 174 h 248"/>
                  <a:gd name="T50" fmla="*/ 7 w 195"/>
                  <a:gd name="T51" fmla="*/ 129 h 248"/>
                  <a:gd name="T52" fmla="*/ 14 w 195"/>
                  <a:gd name="T53" fmla="*/ 83 h 248"/>
                  <a:gd name="T54" fmla="*/ 36 w 195"/>
                  <a:gd name="T55" fmla="*/ 46 h 248"/>
                  <a:gd name="T56" fmla="*/ 65 w 195"/>
                  <a:gd name="T57" fmla="*/ 19 h 248"/>
                  <a:gd name="T58" fmla="*/ 101 w 195"/>
                  <a:gd name="T59" fmla="*/ 19 h 248"/>
                  <a:gd name="T60" fmla="*/ 130 w 195"/>
                  <a:gd name="T61" fmla="*/ 19 h 248"/>
                  <a:gd name="T62" fmla="*/ 159 w 195"/>
                  <a:gd name="T63" fmla="*/ 46 h 248"/>
                  <a:gd name="T64" fmla="*/ 181 w 195"/>
                  <a:gd name="T65" fmla="*/ 83 h 248"/>
                  <a:gd name="T66" fmla="*/ 188 w 195"/>
                  <a:gd name="T67" fmla="*/ 129 h 2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5"/>
                  <a:gd name="T103" fmla="*/ 0 h 248"/>
                  <a:gd name="T104" fmla="*/ 195 w 195"/>
                  <a:gd name="T105" fmla="*/ 248 h 2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5" h="248">
                    <a:moveTo>
                      <a:pt x="195" y="129"/>
                    </a:moveTo>
                    <a:lnTo>
                      <a:pt x="188" y="83"/>
                    </a:lnTo>
                    <a:lnTo>
                      <a:pt x="166" y="37"/>
                    </a:lnTo>
                    <a:lnTo>
                      <a:pt x="137" y="19"/>
                    </a:lnTo>
                    <a:lnTo>
                      <a:pt x="101" y="0"/>
                    </a:lnTo>
                    <a:lnTo>
                      <a:pt x="65" y="19"/>
                    </a:lnTo>
                    <a:lnTo>
                      <a:pt x="29" y="37"/>
                    </a:lnTo>
                    <a:lnTo>
                      <a:pt x="7" y="83"/>
                    </a:lnTo>
                    <a:lnTo>
                      <a:pt x="0" y="129"/>
                    </a:lnTo>
                    <a:lnTo>
                      <a:pt x="7" y="174"/>
                    </a:lnTo>
                    <a:lnTo>
                      <a:pt x="29" y="211"/>
                    </a:lnTo>
                    <a:lnTo>
                      <a:pt x="65" y="238"/>
                    </a:lnTo>
                    <a:lnTo>
                      <a:pt x="101" y="248"/>
                    </a:lnTo>
                    <a:lnTo>
                      <a:pt x="137" y="238"/>
                    </a:lnTo>
                    <a:lnTo>
                      <a:pt x="166" y="211"/>
                    </a:lnTo>
                    <a:lnTo>
                      <a:pt x="188" y="174"/>
                    </a:lnTo>
                    <a:lnTo>
                      <a:pt x="195" y="129"/>
                    </a:lnTo>
                    <a:close/>
                    <a:moveTo>
                      <a:pt x="188" y="129"/>
                    </a:moveTo>
                    <a:lnTo>
                      <a:pt x="181" y="174"/>
                    </a:lnTo>
                    <a:lnTo>
                      <a:pt x="159" y="211"/>
                    </a:lnTo>
                    <a:lnTo>
                      <a:pt x="130" y="229"/>
                    </a:lnTo>
                    <a:lnTo>
                      <a:pt x="101" y="238"/>
                    </a:lnTo>
                    <a:lnTo>
                      <a:pt x="65" y="229"/>
                    </a:lnTo>
                    <a:lnTo>
                      <a:pt x="36" y="211"/>
                    </a:lnTo>
                    <a:lnTo>
                      <a:pt x="14" y="174"/>
                    </a:lnTo>
                    <a:lnTo>
                      <a:pt x="7" y="129"/>
                    </a:lnTo>
                    <a:lnTo>
                      <a:pt x="14" y="83"/>
                    </a:lnTo>
                    <a:lnTo>
                      <a:pt x="36" y="46"/>
                    </a:lnTo>
                    <a:lnTo>
                      <a:pt x="65" y="19"/>
                    </a:lnTo>
                    <a:lnTo>
                      <a:pt x="101" y="19"/>
                    </a:lnTo>
                    <a:lnTo>
                      <a:pt x="130" y="19"/>
                    </a:lnTo>
                    <a:lnTo>
                      <a:pt x="159" y="46"/>
                    </a:lnTo>
                    <a:lnTo>
                      <a:pt x="181" y="83"/>
                    </a:lnTo>
                    <a:lnTo>
                      <a:pt x="188" y="129"/>
                    </a:lnTo>
                    <a:close/>
                  </a:path>
                </a:pathLst>
              </a:custGeom>
              <a:solidFill>
                <a:srgbClr val="3B3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20" name="Freeform 374"/>
              <p:cNvSpPr>
                <a:spLocks noEditPoints="1"/>
              </p:cNvSpPr>
              <p:nvPr/>
            </p:nvSpPr>
            <p:spPr bwMode="auto">
              <a:xfrm>
                <a:off x="8622" y="8110"/>
                <a:ext cx="181" cy="238"/>
              </a:xfrm>
              <a:custGeom>
                <a:avLst/>
                <a:gdLst>
                  <a:gd name="T0" fmla="*/ 181 w 181"/>
                  <a:gd name="T1" fmla="*/ 119 h 238"/>
                  <a:gd name="T2" fmla="*/ 174 w 181"/>
                  <a:gd name="T3" fmla="*/ 73 h 238"/>
                  <a:gd name="T4" fmla="*/ 152 w 181"/>
                  <a:gd name="T5" fmla="*/ 36 h 238"/>
                  <a:gd name="T6" fmla="*/ 123 w 181"/>
                  <a:gd name="T7" fmla="*/ 9 h 238"/>
                  <a:gd name="T8" fmla="*/ 94 w 181"/>
                  <a:gd name="T9" fmla="*/ 0 h 238"/>
                  <a:gd name="T10" fmla="*/ 58 w 181"/>
                  <a:gd name="T11" fmla="*/ 9 h 238"/>
                  <a:gd name="T12" fmla="*/ 29 w 181"/>
                  <a:gd name="T13" fmla="*/ 36 h 238"/>
                  <a:gd name="T14" fmla="*/ 7 w 181"/>
                  <a:gd name="T15" fmla="*/ 73 h 238"/>
                  <a:gd name="T16" fmla="*/ 0 w 181"/>
                  <a:gd name="T17" fmla="*/ 119 h 238"/>
                  <a:gd name="T18" fmla="*/ 7 w 181"/>
                  <a:gd name="T19" fmla="*/ 164 h 238"/>
                  <a:gd name="T20" fmla="*/ 29 w 181"/>
                  <a:gd name="T21" fmla="*/ 201 h 238"/>
                  <a:gd name="T22" fmla="*/ 58 w 181"/>
                  <a:gd name="T23" fmla="*/ 219 h 238"/>
                  <a:gd name="T24" fmla="*/ 94 w 181"/>
                  <a:gd name="T25" fmla="*/ 238 h 238"/>
                  <a:gd name="T26" fmla="*/ 123 w 181"/>
                  <a:gd name="T27" fmla="*/ 219 h 238"/>
                  <a:gd name="T28" fmla="*/ 152 w 181"/>
                  <a:gd name="T29" fmla="*/ 201 h 238"/>
                  <a:gd name="T30" fmla="*/ 174 w 181"/>
                  <a:gd name="T31" fmla="*/ 164 h 238"/>
                  <a:gd name="T32" fmla="*/ 181 w 181"/>
                  <a:gd name="T33" fmla="*/ 119 h 238"/>
                  <a:gd name="T34" fmla="*/ 174 w 181"/>
                  <a:gd name="T35" fmla="*/ 119 h 238"/>
                  <a:gd name="T36" fmla="*/ 167 w 181"/>
                  <a:gd name="T37" fmla="*/ 155 h 238"/>
                  <a:gd name="T38" fmla="*/ 152 w 181"/>
                  <a:gd name="T39" fmla="*/ 192 h 238"/>
                  <a:gd name="T40" fmla="*/ 123 w 181"/>
                  <a:gd name="T41" fmla="*/ 219 h 238"/>
                  <a:gd name="T42" fmla="*/ 94 w 181"/>
                  <a:gd name="T43" fmla="*/ 219 h 238"/>
                  <a:gd name="T44" fmla="*/ 58 w 181"/>
                  <a:gd name="T45" fmla="*/ 219 h 238"/>
                  <a:gd name="T46" fmla="*/ 29 w 181"/>
                  <a:gd name="T47" fmla="*/ 192 h 238"/>
                  <a:gd name="T48" fmla="*/ 15 w 181"/>
                  <a:gd name="T49" fmla="*/ 155 h 238"/>
                  <a:gd name="T50" fmla="*/ 7 w 181"/>
                  <a:gd name="T51" fmla="*/ 119 h 238"/>
                  <a:gd name="T52" fmla="*/ 15 w 181"/>
                  <a:gd name="T53" fmla="*/ 73 h 238"/>
                  <a:gd name="T54" fmla="*/ 29 w 181"/>
                  <a:gd name="T55" fmla="*/ 45 h 238"/>
                  <a:gd name="T56" fmla="*/ 58 w 181"/>
                  <a:gd name="T57" fmla="*/ 18 h 238"/>
                  <a:gd name="T58" fmla="*/ 94 w 181"/>
                  <a:gd name="T59" fmla="*/ 9 h 238"/>
                  <a:gd name="T60" fmla="*/ 123 w 181"/>
                  <a:gd name="T61" fmla="*/ 18 h 238"/>
                  <a:gd name="T62" fmla="*/ 152 w 181"/>
                  <a:gd name="T63" fmla="*/ 45 h 238"/>
                  <a:gd name="T64" fmla="*/ 167 w 181"/>
                  <a:gd name="T65" fmla="*/ 73 h 238"/>
                  <a:gd name="T66" fmla="*/ 174 w 181"/>
                  <a:gd name="T67" fmla="*/ 119 h 2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1"/>
                  <a:gd name="T103" fmla="*/ 0 h 238"/>
                  <a:gd name="T104" fmla="*/ 181 w 181"/>
                  <a:gd name="T105" fmla="*/ 238 h 23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1" h="238">
                    <a:moveTo>
                      <a:pt x="181" y="119"/>
                    </a:moveTo>
                    <a:lnTo>
                      <a:pt x="174" y="73"/>
                    </a:lnTo>
                    <a:lnTo>
                      <a:pt x="152" y="36"/>
                    </a:lnTo>
                    <a:lnTo>
                      <a:pt x="123" y="9"/>
                    </a:lnTo>
                    <a:lnTo>
                      <a:pt x="94" y="0"/>
                    </a:lnTo>
                    <a:lnTo>
                      <a:pt x="58" y="9"/>
                    </a:lnTo>
                    <a:lnTo>
                      <a:pt x="29" y="36"/>
                    </a:lnTo>
                    <a:lnTo>
                      <a:pt x="7" y="73"/>
                    </a:lnTo>
                    <a:lnTo>
                      <a:pt x="0" y="119"/>
                    </a:lnTo>
                    <a:lnTo>
                      <a:pt x="7" y="164"/>
                    </a:lnTo>
                    <a:lnTo>
                      <a:pt x="29" y="201"/>
                    </a:lnTo>
                    <a:lnTo>
                      <a:pt x="58" y="219"/>
                    </a:lnTo>
                    <a:lnTo>
                      <a:pt x="94" y="238"/>
                    </a:lnTo>
                    <a:lnTo>
                      <a:pt x="123" y="219"/>
                    </a:lnTo>
                    <a:lnTo>
                      <a:pt x="152" y="201"/>
                    </a:lnTo>
                    <a:lnTo>
                      <a:pt x="174" y="164"/>
                    </a:lnTo>
                    <a:lnTo>
                      <a:pt x="181" y="119"/>
                    </a:lnTo>
                    <a:close/>
                    <a:moveTo>
                      <a:pt x="174" y="119"/>
                    </a:moveTo>
                    <a:lnTo>
                      <a:pt x="167" y="155"/>
                    </a:lnTo>
                    <a:lnTo>
                      <a:pt x="152" y="192"/>
                    </a:lnTo>
                    <a:lnTo>
                      <a:pt x="123" y="219"/>
                    </a:lnTo>
                    <a:lnTo>
                      <a:pt x="94" y="219"/>
                    </a:lnTo>
                    <a:lnTo>
                      <a:pt x="58" y="219"/>
                    </a:lnTo>
                    <a:lnTo>
                      <a:pt x="29" y="192"/>
                    </a:lnTo>
                    <a:lnTo>
                      <a:pt x="15" y="155"/>
                    </a:lnTo>
                    <a:lnTo>
                      <a:pt x="7" y="119"/>
                    </a:lnTo>
                    <a:lnTo>
                      <a:pt x="15" y="73"/>
                    </a:lnTo>
                    <a:lnTo>
                      <a:pt x="29" y="45"/>
                    </a:lnTo>
                    <a:lnTo>
                      <a:pt x="58" y="18"/>
                    </a:lnTo>
                    <a:lnTo>
                      <a:pt x="94" y="9"/>
                    </a:lnTo>
                    <a:lnTo>
                      <a:pt x="123" y="18"/>
                    </a:lnTo>
                    <a:lnTo>
                      <a:pt x="152" y="45"/>
                    </a:lnTo>
                    <a:lnTo>
                      <a:pt x="167" y="73"/>
                    </a:lnTo>
                    <a:lnTo>
                      <a:pt x="174" y="119"/>
                    </a:lnTo>
                    <a:close/>
                  </a:path>
                </a:pathLst>
              </a:custGeom>
              <a:solidFill>
                <a:srgbClr val="43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21" name="Freeform 375"/>
              <p:cNvSpPr>
                <a:spLocks noEditPoints="1"/>
              </p:cNvSpPr>
              <p:nvPr/>
            </p:nvSpPr>
            <p:spPr bwMode="auto">
              <a:xfrm>
                <a:off x="8622" y="8119"/>
                <a:ext cx="181" cy="219"/>
              </a:xfrm>
              <a:custGeom>
                <a:avLst/>
                <a:gdLst>
                  <a:gd name="T0" fmla="*/ 181 w 181"/>
                  <a:gd name="T1" fmla="*/ 110 h 219"/>
                  <a:gd name="T2" fmla="*/ 174 w 181"/>
                  <a:gd name="T3" fmla="*/ 64 h 219"/>
                  <a:gd name="T4" fmla="*/ 152 w 181"/>
                  <a:gd name="T5" fmla="*/ 27 h 219"/>
                  <a:gd name="T6" fmla="*/ 123 w 181"/>
                  <a:gd name="T7" fmla="*/ 0 h 219"/>
                  <a:gd name="T8" fmla="*/ 94 w 181"/>
                  <a:gd name="T9" fmla="*/ 0 h 219"/>
                  <a:gd name="T10" fmla="*/ 58 w 181"/>
                  <a:gd name="T11" fmla="*/ 0 h 219"/>
                  <a:gd name="T12" fmla="*/ 29 w 181"/>
                  <a:gd name="T13" fmla="*/ 27 h 219"/>
                  <a:gd name="T14" fmla="*/ 7 w 181"/>
                  <a:gd name="T15" fmla="*/ 64 h 219"/>
                  <a:gd name="T16" fmla="*/ 0 w 181"/>
                  <a:gd name="T17" fmla="*/ 110 h 219"/>
                  <a:gd name="T18" fmla="*/ 7 w 181"/>
                  <a:gd name="T19" fmla="*/ 155 h 219"/>
                  <a:gd name="T20" fmla="*/ 29 w 181"/>
                  <a:gd name="T21" fmla="*/ 192 h 219"/>
                  <a:gd name="T22" fmla="*/ 58 w 181"/>
                  <a:gd name="T23" fmla="*/ 210 h 219"/>
                  <a:gd name="T24" fmla="*/ 94 w 181"/>
                  <a:gd name="T25" fmla="*/ 219 h 219"/>
                  <a:gd name="T26" fmla="*/ 123 w 181"/>
                  <a:gd name="T27" fmla="*/ 210 h 219"/>
                  <a:gd name="T28" fmla="*/ 152 w 181"/>
                  <a:gd name="T29" fmla="*/ 192 h 219"/>
                  <a:gd name="T30" fmla="*/ 174 w 181"/>
                  <a:gd name="T31" fmla="*/ 155 h 219"/>
                  <a:gd name="T32" fmla="*/ 181 w 181"/>
                  <a:gd name="T33" fmla="*/ 110 h 219"/>
                  <a:gd name="T34" fmla="*/ 167 w 181"/>
                  <a:gd name="T35" fmla="*/ 110 h 219"/>
                  <a:gd name="T36" fmla="*/ 167 w 181"/>
                  <a:gd name="T37" fmla="*/ 146 h 219"/>
                  <a:gd name="T38" fmla="*/ 145 w 181"/>
                  <a:gd name="T39" fmla="*/ 174 h 219"/>
                  <a:gd name="T40" fmla="*/ 123 w 181"/>
                  <a:gd name="T41" fmla="*/ 201 h 219"/>
                  <a:gd name="T42" fmla="*/ 94 w 181"/>
                  <a:gd name="T43" fmla="*/ 210 h 219"/>
                  <a:gd name="T44" fmla="*/ 65 w 181"/>
                  <a:gd name="T45" fmla="*/ 201 h 219"/>
                  <a:gd name="T46" fmla="*/ 36 w 181"/>
                  <a:gd name="T47" fmla="*/ 174 h 219"/>
                  <a:gd name="T48" fmla="*/ 15 w 181"/>
                  <a:gd name="T49" fmla="*/ 146 h 219"/>
                  <a:gd name="T50" fmla="*/ 15 w 181"/>
                  <a:gd name="T51" fmla="*/ 110 h 219"/>
                  <a:gd name="T52" fmla="*/ 15 w 181"/>
                  <a:gd name="T53" fmla="*/ 73 h 219"/>
                  <a:gd name="T54" fmla="*/ 36 w 181"/>
                  <a:gd name="T55" fmla="*/ 36 h 219"/>
                  <a:gd name="T56" fmla="*/ 65 w 181"/>
                  <a:gd name="T57" fmla="*/ 18 h 219"/>
                  <a:gd name="T58" fmla="*/ 94 w 181"/>
                  <a:gd name="T59" fmla="*/ 9 h 219"/>
                  <a:gd name="T60" fmla="*/ 123 w 181"/>
                  <a:gd name="T61" fmla="*/ 18 h 219"/>
                  <a:gd name="T62" fmla="*/ 145 w 181"/>
                  <a:gd name="T63" fmla="*/ 36 h 219"/>
                  <a:gd name="T64" fmla="*/ 167 w 181"/>
                  <a:gd name="T65" fmla="*/ 73 h 219"/>
                  <a:gd name="T66" fmla="*/ 167 w 181"/>
                  <a:gd name="T67" fmla="*/ 110 h 2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1"/>
                  <a:gd name="T103" fmla="*/ 0 h 219"/>
                  <a:gd name="T104" fmla="*/ 181 w 181"/>
                  <a:gd name="T105" fmla="*/ 219 h 21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1" h="219">
                    <a:moveTo>
                      <a:pt x="181" y="110"/>
                    </a:moveTo>
                    <a:lnTo>
                      <a:pt x="174" y="64"/>
                    </a:lnTo>
                    <a:lnTo>
                      <a:pt x="152" y="27"/>
                    </a:lnTo>
                    <a:lnTo>
                      <a:pt x="123" y="0"/>
                    </a:lnTo>
                    <a:lnTo>
                      <a:pt x="94" y="0"/>
                    </a:lnTo>
                    <a:lnTo>
                      <a:pt x="58" y="0"/>
                    </a:lnTo>
                    <a:lnTo>
                      <a:pt x="29" y="27"/>
                    </a:lnTo>
                    <a:lnTo>
                      <a:pt x="7" y="64"/>
                    </a:lnTo>
                    <a:lnTo>
                      <a:pt x="0" y="110"/>
                    </a:lnTo>
                    <a:lnTo>
                      <a:pt x="7" y="155"/>
                    </a:lnTo>
                    <a:lnTo>
                      <a:pt x="29" y="192"/>
                    </a:lnTo>
                    <a:lnTo>
                      <a:pt x="58" y="210"/>
                    </a:lnTo>
                    <a:lnTo>
                      <a:pt x="94" y="219"/>
                    </a:lnTo>
                    <a:lnTo>
                      <a:pt x="123" y="210"/>
                    </a:lnTo>
                    <a:lnTo>
                      <a:pt x="152" y="192"/>
                    </a:lnTo>
                    <a:lnTo>
                      <a:pt x="174" y="155"/>
                    </a:lnTo>
                    <a:lnTo>
                      <a:pt x="181" y="110"/>
                    </a:lnTo>
                    <a:close/>
                    <a:moveTo>
                      <a:pt x="167" y="110"/>
                    </a:moveTo>
                    <a:lnTo>
                      <a:pt x="167" y="146"/>
                    </a:lnTo>
                    <a:lnTo>
                      <a:pt x="145" y="174"/>
                    </a:lnTo>
                    <a:lnTo>
                      <a:pt x="123" y="201"/>
                    </a:lnTo>
                    <a:lnTo>
                      <a:pt x="94" y="210"/>
                    </a:lnTo>
                    <a:lnTo>
                      <a:pt x="65" y="201"/>
                    </a:lnTo>
                    <a:lnTo>
                      <a:pt x="36" y="174"/>
                    </a:lnTo>
                    <a:lnTo>
                      <a:pt x="15" y="146"/>
                    </a:lnTo>
                    <a:lnTo>
                      <a:pt x="15" y="110"/>
                    </a:lnTo>
                    <a:lnTo>
                      <a:pt x="15" y="73"/>
                    </a:lnTo>
                    <a:lnTo>
                      <a:pt x="36" y="36"/>
                    </a:lnTo>
                    <a:lnTo>
                      <a:pt x="65" y="18"/>
                    </a:lnTo>
                    <a:lnTo>
                      <a:pt x="94" y="9"/>
                    </a:lnTo>
                    <a:lnTo>
                      <a:pt x="123" y="18"/>
                    </a:lnTo>
                    <a:lnTo>
                      <a:pt x="145" y="36"/>
                    </a:lnTo>
                    <a:lnTo>
                      <a:pt x="167" y="73"/>
                    </a:lnTo>
                    <a:lnTo>
                      <a:pt x="167" y="110"/>
                    </a:lnTo>
                    <a:close/>
                  </a:path>
                </a:pathLst>
              </a:custGeom>
              <a:solidFill>
                <a:srgbClr val="4C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22" name="Freeform 376"/>
              <p:cNvSpPr>
                <a:spLocks noEditPoints="1"/>
              </p:cNvSpPr>
              <p:nvPr/>
            </p:nvSpPr>
            <p:spPr bwMode="auto">
              <a:xfrm>
                <a:off x="8629" y="8119"/>
                <a:ext cx="167" cy="210"/>
              </a:xfrm>
              <a:custGeom>
                <a:avLst/>
                <a:gdLst>
                  <a:gd name="T0" fmla="*/ 167 w 167"/>
                  <a:gd name="T1" fmla="*/ 110 h 210"/>
                  <a:gd name="T2" fmla="*/ 160 w 167"/>
                  <a:gd name="T3" fmla="*/ 64 h 210"/>
                  <a:gd name="T4" fmla="*/ 145 w 167"/>
                  <a:gd name="T5" fmla="*/ 36 h 210"/>
                  <a:gd name="T6" fmla="*/ 116 w 167"/>
                  <a:gd name="T7" fmla="*/ 9 h 210"/>
                  <a:gd name="T8" fmla="*/ 87 w 167"/>
                  <a:gd name="T9" fmla="*/ 0 h 210"/>
                  <a:gd name="T10" fmla="*/ 51 w 167"/>
                  <a:gd name="T11" fmla="*/ 9 h 210"/>
                  <a:gd name="T12" fmla="*/ 22 w 167"/>
                  <a:gd name="T13" fmla="*/ 36 h 210"/>
                  <a:gd name="T14" fmla="*/ 8 w 167"/>
                  <a:gd name="T15" fmla="*/ 64 h 210"/>
                  <a:gd name="T16" fmla="*/ 0 w 167"/>
                  <a:gd name="T17" fmla="*/ 110 h 210"/>
                  <a:gd name="T18" fmla="*/ 8 w 167"/>
                  <a:gd name="T19" fmla="*/ 146 h 210"/>
                  <a:gd name="T20" fmla="*/ 22 w 167"/>
                  <a:gd name="T21" fmla="*/ 183 h 210"/>
                  <a:gd name="T22" fmla="*/ 51 w 167"/>
                  <a:gd name="T23" fmla="*/ 210 h 210"/>
                  <a:gd name="T24" fmla="*/ 87 w 167"/>
                  <a:gd name="T25" fmla="*/ 210 h 210"/>
                  <a:gd name="T26" fmla="*/ 116 w 167"/>
                  <a:gd name="T27" fmla="*/ 210 h 210"/>
                  <a:gd name="T28" fmla="*/ 145 w 167"/>
                  <a:gd name="T29" fmla="*/ 183 h 210"/>
                  <a:gd name="T30" fmla="*/ 160 w 167"/>
                  <a:gd name="T31" fmla="*/ 146 h 210"/>
                  <a:gd name="T32" fmla="*/ 167 w 167"/>
                  <a:gd name="T33" fmla="*/ 110 h 210"/>
                  <a:gd name="T34" fmla="*/ 160 w 167"/>
                  <a:gd name="T35" fmla="*/ 110 h 210"/>
                  <a:gd name="T36" fmla="*/ 152 w 167"/>
                  <a:gd name="T37" fmla="*/ 146 h 210"/>
                  <a:gd name="T38" fmla="*/ 138 w 167"/>
                  <a:gd name="T39" fmla="*/ 174 h 210"/>
                  <a:gd name="T40" fmla="*/ 116 w 167"/>
                  <a:gd name="T41" fmla="*/ 192 h 210"/>
                  <a:gd name="T42" fmla="*/ 87 w 167"/>
                  <a:gd name="T43" fmla="*/ 201 h 210"/>
                  <a:gd name="T44" fmla="*/ 58 w 167"/>
                  <a:gd name="T45" fmla="*/ 192 h 210"/>
                  <a:gd name="T46" fmla="*/ 37 w 167"/>
                  <a:gd name="T47" fmla="*/ 174 h 210"/>
                  <a:gd name="T48" fmla="*/ 15 w 167"/>
                  <a:gd name="T49" fmla="*/ 146 h 210"/>
                  <a:gd name="T50" fmla="*/ 8 w 167"/>
                  <a:gd name="T51" fmla="*/ 110 h 210"/>
                  <a:gd name="T52" fmla="*/ 15 w 167"/>
                  <a:gd name="T53" fmla="*/ 73 h 210"/>
                  <a:gd name="T54" fmla="*/ 37 w 167"/>
                  <a:gd name="T55" fmla="*/ 45 h 210"/>
                  <a:gd name="T56" fmla="*/ 58 w 167"/>
                  <a:gd name="T57" fmla="*/ 18 h 210"/>
                  <a:gd name="T58" fmla="*/ 87 w 167"/>
                  <a:gd name="T59" fmla="*/ 18 h 210"/>
                  <a:gd name="T60" fmla="*/ 116 w 167"/>
                  <a:gd name="T61" fmla="*/ 18 h 210"/>
                  <a:gd name="T62" fmla="*/ 138 w 167"/>
                  <a:gd name="T63" fmla="*/ 45 h 210"/>
                  <a:gd name="T64" fmla="*/ 152 w 167"/>
                  <a:gd name="T65" fmla="*/ 73 h 210"/>
                  <a:gd name="T66" fmla="*/ 160 w 167"/>
                  <a:gd name="T67" fmla="*/ 110 h 21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7"/>
                  <a:gd name="T103" fmla="*/ 0 h 210"/>
                  <a:gd name="T104" fmla="*/ 167 w 167"/>
                  <a:gd name="T105" fmla="*/ 210 h 21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7" h="210">
                    <a:moveTo>
                      <a:pt x="167" y="110"/>
                    </a:moveTo>
                    <a:lnTo>
                      <a:pt x="160" y="64"/>
                    </a:lnTo>
                    <a:lnTo>
                      <a:pt x="145" y="36"/>
                    </a:lnTo>
                    <a:lnTo>
                      <a:pt x="116" y="9"/>
                    </a:lnTo>
                    <a:lnTo>
                      <a:pt x="87" y="0"/>
                    </a:lnTo>
                    <a:lnTo>
                      <a:pt x="51" y="9"/>
                    </a:lnTo>
                    <a:lnTo>
                      <a:pt x="22" y="36"/>
                    </a:lnTo>
                    <a:lnTo>
                      <a:pt x="8" y="64"/>
                    </a:lnTo>
                    <a:lnTo>
                      <a:pt x="0" y="110"/>
                    </a:lnTo>
                    <a:lnTo>
                      <a:pt x="8" y="146"/>
                    </a:lnTo>
                    <a:lnTo>
                      <a:pt x="22" y="183"/>
                    </a:lnTo>
                    <a:lnTo>
                      <a:pt x="51" y="210"/>
                    </a:lnTo>
                    <a:lnTo>
                      <a:pt x="87" y="210"/>
                    </a:lnTo>
                    <a:lnTo>
                      <a:pt x="116" y="210"/>
                    </a:lnTo>
                    <a:lnTo>
                      <a:pt x="145" y="183"/>
                    </a:lnTo>
                    <a:lnTo>
                      <a:pt x="160" y="146"/>
                    </a:lnTo>
                    <a:lnTo>
                      <a:pt x="167" y="110"/>
                    </a:lnTo>
                    <a:close/>
                    <a:moveTo>
                      <a:pt x="160" y="110"/>
                    </a:moveTo>
                    <a:lnTo>
                      <a:pt x="152" y="146"/>
                    </a:lnTo>
                    <a:lnTo>
                      <a:pt x="138" y="174"/>
                    </a:lnTo>
                    <a:lnTo>
                      <a:pt x="116" y="192"/>
                    </a:lnTo>
                    <a:lnTo>
                      <a:pt x="87" y="201"/>
                    </a:lnTo>
                    <a:lnTo>
                      <a:pt x="58" y="192"/>
                    </a:lnTo>
                    <a:lnTo>
                      <a:pt x="37" y="174"/>
                    </a:lnTo>
                    <a:lnTo>
                      <a:pt x="15" y="146"/>
                    </a:lnTo>
                    <a:lnTo>
                      <a:pt x="8" y="110"/>
                    </a:lnTo>
                    <a:lnTo>
                      <a:pt x="15" y="73"/>
                    </a:lnTo>
                    <a:lnTo>
                      <a:pt x="37" y="45"/>
                    </a:lnTo>
                    <a:lnTo>
                      <a:pt x="58" y="18"/>
                    </a:lnTo>
                    <a:lnTo>
                      <a:pt x="87" y="18"/>
                    </a:lnTo>
                    <a:lnTo>
                      <a:pt x="116" y="18"/>
                    </a:lnTo>
                    <a:lnTo>
                      <a:pt x="138" y="45"/>
                    </a:lnTo>
                    <a:lnTo>
                      <a:pt x="152" y="73"/>
                    </a:lnTo>
                    <a:lnTo>
                      <a:pt x="160" y="110"/>
                    </a:lnTo>
                    <a:close/>
                  </a:path>
                </a:pathLst>
              </a:custGeom>
              <a:solidFill>
                <a:srgbClr val="545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23" name="Freeform 377"/>
              <p:cNvSpPr>
                <a:spLocks noEditPoints="1"/>
              </p:cNvSpPr>
              <p:nvPr/>
            </p:nvSpPr>
            <p:spPr bwMode="auto">
              <a:xfrm>
                <a:off x="8637" y="8128"/>
                <a:ext cx="152" cy="201"/>
              </a:xfrm>
              <a:custGeom>
                <a:avLst/>
                <a:gdLst>
                  <a:gd name="T0" fmla="*/ 152 w 152"/>
                  <a:gd name="T1" fmla="*/ 101 h 201"/>
                  <a:gd name="T2" fmla="*/ 152 w 152"/>
                  <a:gd name="T3" fmla="*/ 64 h 201"/>
                  <a:gd name="T4" fmla="*/ 130 w 152"/>
                  <a:gd name="T5" fmla="*/ 27 h 201"/>
                  <a:gd name="T6" fmla="*/ 108 w 152"/>
                  <a:gd name="T7" fmla="*/ 9 h 201"/>
                  <a:gd name="T8" fmla="*/ 79 w 152"/>
                  <a:gd name="T9" fmla="*/ 0 h 201"/>
                  <a:gd name="T10" fmla="*/ 50 w 152"/>
                  <a:gd name="T11" fmla="*/ 9 h 201"/>
                  <a:gd name="T12" fmla="*/ 21 w 152"/>
                  <a:gd name="T13" fmla="*/ 27 h 201"/>
                  <a:gd name="T14" fmla="*/ 0 w 152"/>
                  <a:gd name="T15" fmla="*/ 64 h 201"/>
                  <a:gd name="T16" fmla="*/ 0 w 152"/>
                  <a:gd name="T17" fmla="*/ 101 h 201"/>
                  <a:gd name="T18" fmla="*/ 0 w 152"/>
                  <a:gd name="T19" fmla="*/ 137 h 201"/>
                  <a:gd name="T20" fmla="*/ 21 w 152"/>
                  <a:gd name="T21" fmla="*/ 165 h 201"/>
                  <a:gd name="T22" fmla="*/ 50 w 152"/>
                  <a:gd name="T23" fmla="*/ 192 h 201"/>
                  <a:gd name="T24" fmla="*/ 79 w 152"/>
                  <a:gd name="T25" fmla="*/ 201 h 201"/>
                  <a:gd name="T26" fmla="*/ 108 w 152"/>
                  <a:gd name="T27" fmla="*/ 192 h 201"/>
                  <a:gd name="T28" fmla="*/ 130 w 152"/>
                  <a:gd name="T29" fmla="*/ 165 h 201"/>
                  <a:gd name="T30" fmla="*/ 152 w 152"/>
                  <a:gd name="T31" fmla="*/ 137 h 201"/>
                  <a:gd name="T32" fmla="*/ 152 w 152"/>
                  <a:gd name="T33" fmla="*/ 101 h 201"/>
                  <a:gd name="T34" fmla="*/ 144 w 152"/>
                  <a:gd name="T35" fmla="*/ 101 h 201"/>
                  <a:gd name="T36" fmla="*/ 137 w 152"/>
                  <a:gd name="T37" fmla="*/ 137 h 201"/>
                  <a:gd name="T38" fmla="*/ 123 w 152"/>
                  <a:gd name="T39" fmla="*/ 165 h 201"/>
                  <a:gd name="T40" fmla="*/ 108 w 152"/>
                  <a:gd name="T41" fmla="*/ 183 h 201"/>
                  <a:gd name="T42" fmla="*/ 79 w 152"/>
                  <a:gd name="T43" fmla="*/ 183 h 201"/>
                  <a:gd name="T44" fmla="*/ 50 w 152"/>
                  <a:gd name="T45" fmla="*/ 183 h 201"/>
                  <a:gd name="T46" fmla="*/ 29 w 152"/>
                  <a:gd name="T47" fmla="*/ 165 h 201"/>
                  <a:gd name="T48" fmla="*/ 14 w 152"/>
                  <a:gd name="T49" fmla="*/ 137 h 201"/>
                  <a:gd name="T50" fmla="*/ 7 w 152"/>
                  <a:gd name="T51" fmla="*/ 101 h 201"/>
                  <a:gd name="T52" fmla="*/ 14 w 152"/>
                  <a:gd name="T53" fmla="*/ 64 h 201"/>
                  <a:gd name="T54" fmla="*/ 29 w 152"/>
                  <a:gd name="T55" fmla="*/ 36 h 201"/>
                  <a:gd name="T56" fmla="*/ 50 w 152"/>
                  <a:gd name="T57" fmla="*/ 18 h 201"/>
                  <a:gd name="T58" fmla="*/ 79 w 152"/>
                  <a:gd name="T59" fmla="*/ 9 h 201"/>
                  <a:gd name="T60" fmla="*/ 108 w 152"/>
                  <a:gd name="T61" fmla="*/ 18 h 201"/>
                  <a:gd name="T62" fmla="*/ 123 w 152"/>
                  <a:gd name="T63" fmla="*/ 36 h 201"/>
                  <a:gd name="T64" fmla="*/ 137 w 152"/>
                  <a:gd name="T65" fmla="*/ 64 h 201"/>
                  <a:gd name="T66" fmla="*/ 144 w 152"/>
                  <a:gd name="T67" fmla="*/ 101 h 20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52"/>
                  <a:gd name="T103" fmla="*/ 0 h 201"/>
                  <a:gd name="T104" fmla="*/ 152 w 152"/>
                  <a:gd name="T105" fmla="*/ 201 h 20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52" h="201">
                    <a:moveTo>
                      <a:pt x="152" y="101"/>
                    </a:moveTo>
                    <a:lnTo>
                      <a:pt x="152" y="64"/>
                    </a:lnTo>
                    <a:lnTo>
                      <a:pt x="130" y="27"/>
                    </a:lnTo>
                    <a:lnTo>
                      <a:pt x="108" y="9"/>
                    </a:lnTo>
                    <a:lnTo>
                      <a:pt x="79" y="0"/>
                    </a:lnTo>
                    <a:lnTo>
                      <a:pt x="50" y="9"/>
                    </a:lnTo>
                    <a:lnTo>
                      <a:pt x="21" y="27"/>
                    </a:lnTo>
                    <a:lnTo>
                      <a:pt x="0" y="64"/>
                    </a:lnTo>
                    <a:lnTo>
                      <a:pt x="0" y="101"/>
                    </a:lnTo>
                    <a:lnTo>
                      <a:pt x="0" y="137"/>
                    </a:lnTo>
                    <a:lnTo>
                      <a:pt x="21" y="165"/>
                    </a:lnTo>
                    <a:lnTo>
                      <a:pt x="50" y="192"/>
                    </a:lnTo>
                    <a:lnTo>
                      <a:pt x="79" y="201"/>
                    </a:lnTo>
                    <a:lnTo>
                      <a:pt x="108" y="192"/>
                    </a:lnTo>
                    <a:lnTo>
                      <a:pt x="130" y="165"/>
                    </a:lnTo>
                    <a:lnTo>
                      <a:pt x="152" y="137"/>
                    </a:lnTo>
                    <a:lnTo>
                      <a:pt x="152" y="101"/>
                    </a:lnTo>
                    <a:close/>
                    <a:moveTo>
                      <a:pt x="144" y="101"/>
                    </a:moveTo>
                    <a:lnTo>
                      <a:pt x="137" y="137"/>
                    </a:lnTo>
                    <a:lnTo>
                      <a:pt x="123" y="165"/>
                    </a:lnTo>
                    <a:lnTo>
                      <a:pt x="108" y="183"/>
                    </a:lnTo>
                    <a:lnTo>
                      <a:pt x="79" y="183"/>
                    </a:lnTo>
                    <a:lnTo>
                      <a:pt x="50" y="183"/>
                    </a:lnTo>
                    <a:lnTo>
                      <a:pt x="29" y="165"/>
                    </a:lnTo>
                    <a:lnTo>
                      <a:pt x="14" y="137"/>
                    </a:lnTo>
                    <a:lnTo>
                      <a:pt x="7" y="101"/>
                    </a:lnTo>
                    <a:lnTo>
                      <a:pt x="14" y="64"/>
                    </a:lnTo>
                    <a:lnTo>
                      <a:pt x="29" y="36"/>
                    </a:lnTo>
                    <a:lnTo>
                      <a:pt x="50" y="18"/>
                    </a:lnTo>
                    <a:lnTo>
                      <a:pt x="79" y="9"/>
                    </a:lnTo>
                    <a:lnTo>
                      <a:pt x="108" y="18"/>
                    </a:lnTo>
                    <a:lnTo>
                      <a:pt x="123" y="36"/>
                    </a:lnTo>
                    <a:lnTo>
                      <a:pt x="137" y="64"/>
                    </a:lnTo>
                    <a:lnTo>
                      <a:pt x="144" y="101"/>
                    </a:lnTo>
                    <a:close/>
                  </a:path>
                </a:pathLst>
              </a:custGeom>
              <a:solidFill>
                <a:srgbClr val="5C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24" name="Freeform 378"/>
              <p:cNvSpPr>
                <a:spLocks noEditPoints="1"/>
              </p:cNvSpPr>
              <p:nvPr/>
            </p:nvSpPr>
            <p:spPr bwMode="auto">
              <a:xfrm>
                <a:off x="8637" y="8137"/>
                <a:ext cx="152" cy="183"/>
              </a:xfrm>
              <a:custGeom>
                <a:avLst/>
                <a:gdLst>
                  <a:gd name="T0" fmla="*/ 152 w 152"/>
                  <a:gd name="T1" fmla="*/ 92 h 183"/>
                  <a:gd name="T2" fmla="*/ 144 w 152"/>
                  <a:gd name="T3" fmla="*/ 55 h 183"/>
                  <a:gd name="T4" fmla="*/ 130 w 152"/>
                  <a:gd name="T5" fmla="*/ 27 h 183"/>
                  <a:gd name="T6" fmla="*/ 108 w 152"/>
                  <a:gd name="T7" fmla="*/ 0 h 183"/>
                  <a:gd name="T8" fmla="*/ 79 w 152"/>
                  <a:gd name="T9" fmla="*/ 0 h 183"/>
                  <a:gd name="T10" fmla="*/ 50 w 152"/>
                  <a:gd name="T11" fmla="*/ 0 h 183"/>
                  <a:gd name="T12" fmla="*/ 29 w 152"/>
                  <a:gd name="T13" fmla="*/ 27 h 183"/>
                  <a:gd name="T14" fmla="*/ 7 w 152"/>
                  <a:gd name="T15" fmla="*/ 55 h 183"/>
                  <a:gd name="T16" fmla="*/ 0 w 152"/>
                  <a:gd name="T17" fmla="*/ 92 h 183"/>
                  <a:gd name="T18" fmla="*/ 7 w 152"/>
                  <a:gd name="T19" fmla="*/ 128 h 183"/>
                  <a:gd name="T20" fmla="*/ 29 w 152"/>
                  <a:gd name="T21" fmla="*/ 156 h 183"/>
                  <a:gd name="T22" fmla="*/ 50 w 152"/>
                  <a:gd name="T23" fmla="*/ 174 h 183"/>
                  <a:gd name="T24" fmla="*/ 79 w 152"/>
                  <a:gd name="T25" fmla="*/ 183 h 183"/>
                  <a:gd name="T26" fmla="*/ 108 w 152"/>
                  <a:gd name="T27" fmla="*/ 174 h 183"/>
                  <a:gd name="T28" fmla="*/ 130 w 152"/>
                  <a:gd name="T29" fmla="*/ 156 h 183"/>
                  <a:gd name="T30" fmla="*/ 144 w 152"/>
                  <a:gd name="T31" fmla="*/ 128 h 183"/>
                  <a:gd name="T32" fmla="*/ 152 w 152"/>
                  <a:gd name="T33" fmla="*/ 92 h 183"/>
                  <a:gd name="T34" fmla="*/ 137 w 152"/>
                  <a:gd name="T35" fmla="*/ 92 h 183"/>
                  <a:gd name="T36" fmla="*/ 137 w 152"/>
                  <a:gd name="T37" fmla="*/ 119 h 183"/>
                  <a:gd name="T38" fmla="*/ 123 w 152"/>
                  <a:gd name="T39" fmla="*/ 147 h 183"/>
                  <a:gd name="T40" fmla="*/ 101 w 152"/>
                  <a:gd name="T41" fmla="*/ 165 h 183"/>
                  <a:gd name="T42" fmla="*/ 79 w 152"/>
                  <a:gd name="T43" fmla="*/ 174 h 183"/>
                  <a:gd name="T44" fmla="*/ 50 w 152"/>
                  <a:gd name="T45" fmla="*/ 165 h 183"/>
                  <a:gd name="T46" fmla="*/ 29 w 152"/>
                  <a:gd name="T47" fmla="*/ 147 h 183"/>
                  <a:gd name="T48" fmla="*/ 14 w 152"/>
                  <a:gd name="T49" fmla="*/ 119 h 183"/>
                  <a:gd name="T50" fmla="*/ 14 w 152"/>
                  <a:gd name="T51" fmla="*/ 92 h 183"/>
                  <a:gd name="T52" fmla="*/ 14 w 152"/>
                  <a:gd name="T53" fmla="*/ 55 h 183"/>
                  <a:gd name="T54" fmla="*/ 29 w 152"/>
                  <a:gd name="T55" fmla="*/ 27 h 183"/>
                  <a:gd name="T56" fmla="*/ 50 w 152"/>
                  <a:gd name="T57" fmla="*/ 18 h 183"/>
                  <a:gd name="T58" fmla="*/ 79 w 152"/>
                  <a:gd name="T59" fmla="*/ 9 h 183"/>
                  <a:gd name="T60" fmla="*/ 101 w 152"/>
                  <a:gd name="T61" fmla="*/ 18 h 183"/>
                  <a:gd name="T62" fmla="*/ 123 w 152"/>
                  <a:gd name="T63" fmla="*/ 27 h 183"/>
                  <a:gd name="T64" fmla="*/ 137 w 152"/>
                  <a:gd name="T65" fmla="*/ 55 h 183"/>
                  <a:gd name="T66" fmla="*/ 137 w 152"/>
                  <a:gd name="T67" fmla="*/ 92 h 1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52"/>
                  <a:gd name="T103" fmla="*/ 0 h 183"/>
                  <a:gd name="T104" fmla="*/ 152 w 152"/>
                  <a:gd name="T105" fmla="*/ 183 h 18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52" h="183">
                    <a:moveTo>
                      <a:pt x="152" y="92"/>
                    </a:moveTo>
                    <a:lnTo>
                      <a:pt x="144" y="55"/>
                    </a:lnTo>
                    <a:lnTo>
                      <a:pt x="130" y="27"/>
                    </a:lnTo>
                    <a:lnTo>
                      <a:pt x="108" y="0"/>
                    </a:lnTo>
                    <a:lnTo>
                      <a:pt x="79" y="0"/>
                    </a:lnTo>
                    <a:lnTo>
                      <a:pt x="50" y="0"/>
                    </a:lnTo>
                    <a:lnTo>
                      <a:pt x="29" y="27"/>
                    </a:lnTo>
                    <a:lnTo>
                      <a:pt x="7" y="55"/>
                    </a:lnTo>
                    <a:lnTo>
                      <a:pt x="0" y="92"/>
                    </a:lnTo>
                    <a:lnTo>
                      <a:pt x="7" y="128"/>
                    </a:lnTo>
                    <a:lnTo>
                      <a:pt x="29" y="156"/>
                    </a:lnTo>
                    <a:lnTo>
                      <a:pt x="50" y="174"/>
                    </a:lnTo>
                    <a:lnTo>
                      <a:pt x="79" y="183"/>
                    </a:lnTo>
                    <a:lnTo>
                      <a:pt x="108" y="174"/>
                    </a:lnTo>
                    <a:lnTo>
                      <a:pt x="130" y="156"/>
                    </a:lnTo>
                    <a:lnTo>
                      <a:pt x="144" y="128"/>
                    </a:lnTo>
                    <a:lnTo>
                      <a:pt x="152" y="92"/>
                    </a:lnTo>
                    <a:close/>
                    <a:moveTo>
                      <a:pt x="137" y="92"/>
                    </a:moveTo>
                    <a:lnTo>
                      <a:pt x="137" y="119"/>
                    </a:lnTo>
                    <a:lnTo>
                      <a:pt x="123" y="147"/>
                    </a:lnTo>
                    <a:lnTo>
                      <a:pt x="101" y="165"/>
                    </a:lnTo>
                    <a:lnTo>
                      <a:pt x="79" y="174"/>
                    </a:lnTo>
                    <a:lnTo>
                      <a:pt x="50" y="165"/>
                    </a:lnTo>
                    <a:lnTo>
                      <a:pt x="29" y="147"/>
                    </a:lnTo>
                    <a:lnTo>
                      <a:pt x="14" y="119"/>
                    </a:lnTo>
                    <a:lnTo>
                      <a:pt x="14" y="92"/>
                    </a:lnTo>
                    <a:lnTo>
                      <a:pt x="14" y="55"/>
                    </a:lnTo>
                    <a:lnTo>
                      <a:pt x="29" y="27"/>
                    </a:lnTo>
                    <a:lnTo>
                      <a:pt x="50" y="18"/>
                    </a:lnTo>
                    <a:lnTo>
                      <a:pt x="79" y="9"/>
                    </a:lnTo>
                    <a:lnTo>
                      <a:pt x="101" y="18"/>
                    </a:lnTo>
                    <a:lnTo>
                      <a:pt x="123" y="27"/>
                    </a:lnTo>
                    <a:lnTo>
                      <a:pt x="137" y="55"/>
                    </a:lnTo>
                    <a:lnTo>
                      <a:pt x="137" y="92"/>
                    </a:lnTo>
                    <a:close/>
                  </a:path>
                </a:pathLst>
              </a:custGeom>
              <a:solidFill>
                <a:srgbClr val="63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25" name="Freeform 379"/>
              <p:cNvSpPr>
                <a:spLocks noEditPoints="1"/>
              </p:cNvSpPr>
              <p:nvPr/>
            </p:nvSpPr>
            <p:spPr bwMode="auto">
              <a:xfrm>
                <a:off x="8644" y="8137"/>
                <a:ext cx="137" cy="174"/>
              </a:xfrm>
              <a:custGeom>
                <a:avLst/>
                <a:gdLst>
                  <a:gd name="T0" fmla="*/ 137 w 137"/>
                  <a:gd name="T1" fmla="*/ 92 h 174"/>
                  <a:gd name="T2" fmla="*/ 130 w 137"/>
                  <a:gd name="T3" fmla="*/ 55 h 174"/>
                  <a:gd name="T4" fmla="*/ 116 w 137"/>
                  <a:gd name="T5" fmla="*/ 27 h 174"/>
                  <a:gd name="T6" fmla="*/ 101 w 137"/>
                  <a:gd name="T7" fmla="*/ 9 h 174"/>
                  <a:gd name="T8" fmla="*/ 72 w 137"/>
                  <a:gd name="T9" fmla="*/ 0 h 174"/>
                  <a:gd name="T10" fmla="*/ 43 w 137"/>
                  <a:gd name="T11" fmla="*/ 9 h 174"/>
                  <a:gd name="T12" fmla="*/ 22 w 137"/>
                  <a:gd name="T13" fmla="*/ 27 h 174"/>
                  <a:gd name="T14" fmla="*/ 7 w 137"/>
                  <a:gd name="T15" fmla="*/ 55 h 174"/>
                  <a:gd name="T16" fmla="*/ 0 w 137"/>
                  <a:gd name="T17" fmla="*/ 92 h 174"/>
                  <a:gd name="T18" fmla="*/ 7 w 137"/>
                  <a:gd name="T19" fmla="*/ 128 h 174"/>
                  <a:gd name="T20" fmla="*/ 22 w 137"/>
                  <a:gd name="T21" fmla="*/ 156 h 174"/>
                  <a:gd name="T22" fmla="*/ 43 w 137"/>
                  <a:gd name="T23" fmla="*/ 174 h 174"/>
                  <a:gd name="T24" fmla="*/ 72 w 137"/>
                  <a:gd name="T25" fmla="*/ 174 h 174"/>
                  <a:gd name="T26" fmla="*/ 101 w 137"/>
                  <a:gd name="T27" fmla="*/ 174 h 174"/>
                  <a:gd name="T28" fmla="*/ 116 w 137"/>
                  <a:gd name="T29" fmla="*/ 156 h 174"/>
                  <a:gd name="T30" fmla="*/ 130 w 137"/>
                  <a:gd name="T31" fmla="*/ 128 h 174"/>
                  <a:gd name="T32" fmla="*/ 137 w 137"/>
                  <a:gd name="T33" fmla="*/ 92 h 174"/>
                  <a:gd name="T34" fmla="*/ 130 w 137"/>
                  <a:gd name="T35" fmla="*/ 92 h 174"/>
                  <a:gd name="T36" fmla="*/ 123 w 137"/>
                  <a:gd name="T37" fmla="*/ 119 h 174"/>
                  <a:gd name="T38" fmla="*/ 116 w 137"/>
                  <a:gd name="T39" fmla="*/ 147 h 174"/>
                  <a:gd name="T40" fmla="*/ 94 w 137"/>
                  <a:gd name="T41" fmla="*/ 156 h 174"/>
                  <a:gd name="T42" fmla="*/ 72 w 137"/>
                  <a:gd name="T43" fmla="*/ 165 h 174"/>
                  <a:gd name="T44" fmla="*/ 43 w 137"/>
                  <a:gd name="T45" fmla="*/ 156 h 174"/>
                  <a:gd name="T46" fmla="*/ 29 w 137"/>
                  <a:gd name="T47" fmla="*/ 147 h 174"/>
                  <a:gd name="T48" fmla="*/ 14 w 137"/>
                  <a:gd name="T49" fmla="*/ 119 h 174"/>
                  <a:gd name="T50" fmla="*/ 7 w 137"/>
                  <a:gd name="T51" fmla="*/ 92 h 174"/>
                  <a:gd name="T52" fmla="*/ 14 w 137"/>
                  <a:gd name="T53" fmla="*/ 64 h 174"/>
                  <a:gd name="T54" fmla="*/ 29 w 137"/>
                  <a:gd name="T55" fmla="*/ 37 h 174"/>
                  <a:gd name="T56" fmla="*/ 43 w 137"/>
                  <a:gd name="T57" fmla="*/ 18 h 174"/>
                  <a:gd name="T58" fmla="*/ 72 w 137"/>
                  <a:gd name="T59" fmla="*/ 18 h 174"/>
                  <a:gd name="T60" fmla="*/ 94 w 137"/>
                  <a:gd name="T61" fmla="*/ 18 h 174"/>
                  <a:gd name="T62" fmla="*/ 116 w 137"/>
                  <a:gd name="T63" fmla="*/ 37 h 174"/>
                  <a:gd name="T64" fmla="*/ 123 w 137"/>
                  <a:gd name="T65" fmla="*/ 64 h 174"/>
                  <a:gd name="T66" fmla="*/ 130 w 137"/>
                  <a:gd name="T67" fmla="*/ 92 h 17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37"/>
                  <a:gd name="T103" fmla="*/ 0 h 174"/>
                  <a:gd name="T104" fmla="*/ 137 w 137"/>
                  <a:gd name="T105" fmla="*/ 174 h 17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37" h="174">
                    <a:moveTo>
                      <a:pt x="137" y="92"/>
                    </a:moveTo>
                    <a:lnTo>
                      <a:pt x="130" y="55"/>
                    </a:lnTo>
                    <a:lnTo>
                      <a:pt x="116" y="27"/>
                    </a:lnTo>
                    <a:lnTo>
                      <a:pt x="101" y="9"/>
                    </a:lnTo>
                    <a:lnTo>
                      <a:pt x="72" y="0"/>
                    </a:lnTo>
                    <a:lnTo>
                      <a:pt x="43" y="9"/>
                    </a:lnTo>
                    <a:lnTo>
                      <a:pt x="22" y="27"/>
                    </a:lnTo>
                    <a:lnTo>
                      <a:pt x="7" y="55"/>
                    </a:lnTo>
                    <a:lnTo>
                      <a:pt x="0" y="92"/>
                    </a:lnTo>
                    <a:lnTo>
                      <a:pt x="7" y="128"/>
                    </a:lnTo>
                    <a:lnTo>
                      <a:pt x="22" y="156"/>
                    </a:lnTo>
                    <a:lnTo>
                      <a:pt x="43" y="174"/>
                    </a:lnTo>
                    <a:lnTo>
                      <a:pt x="72" y="174"/>
                    </a:lnTo>
                    <a:lnTo>
                      <a:pt x="101" y="174"/>
                    </a:lnTo>
                    <a:lnTo>
                      <a:pt x="116" y="156"/>
                    </a:lnTo>
                    <a:lnTo>
                      <a:pt x="130" y="128"/>
                    </a:lnTo>
                    <a:lnTo>
                      <a:pt x="137" y="92"/>
                    </a:lnTo>
                    <a:close/>
                    <a:moveTo>
                      <a:pt x="130" y="92"/>
                    </a:moveTo>
                    <a:lnTo>
                      <a:pt x="123" y="119"/>
                    </a:lnTo>
                    <a:lnTo>
                      <a:pt x="116" y="147"/>
                    </a:lnTo>
                    <a:lnTo>
                      <a:pt x="94" y="156"/>
                    </a:lnTo>
                    <a:lnTo>
                      <a:pt x="72" y="165"/>
                    </a:lnTo>
                    <a:lnTo>
                      <a:pt x="43" y="156"/>
                    </a:lnTo>
                    <a:lnTo>
                      <a:pt x="29" y="147"/>
                    </a:lnTo>
                    <a:lnTo>
                      <a:pt x="14" y="119"/>
                    </a:lnTo>
                    <a:lnTo>
                      <a:pt x="7" y="92"/>
                    </a:lnTo>
                    <a:lnTo>
                      <a:pt x="14" y="64"/>
                    </a:lnTo>
                    <a:lnTo>
                      <a:pt x="29" y="37"/>
                    </a:lnTo>
                    <a:lnTo>
                      <a:pt x="43" y="18"/>
                    </a:lnTo>
                    <a:lnTo>
                      <a:pt x="72" y="18"/>
                    </a:lnTo>
                    <a:lnTo>
                      <a:pt x="94" y="18"/>
                    </a:lnTo>
                    <a:lnTo>
                      <a:pt x="116" y="37"/>
                    </a:lnTo>
                    <a:lnTo>
                      <a:pt x="123" y="64"/>
                    </a:lnTo>
                    <a:lnTo>
                      <a:pt x="130" y="92"/>
                    </a:lnTo>
                    <a:close/>
                  </a:path>
                </a:pathLst>
              </a:custGeom>
              <a:solidFill>
                <a:srgbClr val="6C69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26" name="Freeform 380"/>
              <p:cNvSpPr>
                <a:spLocks noEditPoints="1"/>
              </p:cNvSpPr>
              <p:nvPr/>
            </p:nvSpPr>
            <p:spPr bwMode="auto">
              <a:xfrm>
                <a:off x="8651" y="8146"/>
                <a:ext cx="123" cy="165"/>
              </a:xfrm>
              <a:custGeom>
                <a:avLst/>
                <a:gdLst>
                  <a:gd name="T0" fmla="*/ 123 w 123"/>
                  <a:gd name="T1" fmla="*/ 83 h 165"/>
                  <a:gd name="T2" fmla="*/ 123 w 123"/>
                  <a:gd name="T3" fmla="*/ 46 h 165"/>
                  <a:gd name="T4" fmla="*/ 109 w 123"/>
                  <a:gd name="T5" fmla="*/ 18 h 165"/>
                  <a:gd name="T6" fmla="*/ 87 w 123"/>
                  <a:gd name="T7" fmla="*/ 9 h 165"/>
                  <a:gd name="T8" fmla="*/ 65 w 123"/>
                  <a:gd name="T9" fmla="*/ 0 h 165"/>
                  <a:gd name="T10" fmla="*/ 36 w 123"/>
                  <a:gd name="T11" fmla="*/ 9 h 165"/>
                  <a:gd name="T12" fmla="*/ 15 w 123"/>
                  <a:gd name="T13" fmla="*/ 18 h 165"/>
                  <a:gd name="T14" fmla="*/ 0 w 123"/>
                  <a:gd name="T15" fmla="*/ 46 h 165"/>
                  <a:gd name="T16" fmla="*/ 0 w 123"/>
                  <a:gd name="T17" fmla="*/ 83 h 165"/>
                  <a:gd name="T18" fmla="*/ 0 w 123"/>
                  <a:gd name="T19" fmla="*/ 110 h 165"/>
                  <a:gd name="T20" fmla="*/ 15 w 123"/>
                  <a:gd name="T21" fmla="*/ 138 h 165"/>
                  <a:gd name="T22" fmla="*/ 36 w 123"/>
                  <a:gd name="T23" fmla="*/ 156 h 165"/>
                  <a:gd name="T24" fmla="*/ 65 w 123"/>
                  <a:gd name="T25" fmla="*/ 165 h 165"/>
                  <a:gd name="T26" fmla="*/ 87 w 123"/>
                  <a:gd name="T27" fmla="*/ 156 h 165"/>
                  <a:gd name="T28" fmla="*/ 109 w 123"/>
                  <a:gd name="T29" fmla="*/ 138 h 165"/>
                  <a:gd name="T30" fmla="*/ 123 w 123"/>
                  <a:gd name="T31" fmla="*/ 110 h 165"/>
                  <a:gd name="T32" fmla="*/ 123 w 123"/>
                  <a:gd name="T33" fmla="*/ 83 h 165"/>
                  <a:gd name="T34" fmla="*/ 116 w 123"/>
                  <a:gd name="T35" fmla="*/ 83 h 165"/>
                  <a:gd name="T36" fmla="*/ 109 w 123"/>
                  <a:gd name="T37" fmla="*/ 110 h 165"/>
                  <a:gd name="T38" fmla="*/ 101 w 123"/>
                  <a:gd name="T39" fmla="*/ 128 h 165"/>
                  <a:gd name="T40" fmla="*/ 80 w 123"/>
                  <a:gd name="T41" fmla="*/ 147 h 165"/>
                  <a:gd name="T42" fmla="*/ 65 w 123"/>
                  <a:gd name="T43" fmla="*/ 147 h 165"/>
                  <a:gd name="T44" fmla="*/ 36 w 123"/>
                  <a:gd name="T45" fmla="*/ 147 h 165"/>
                  <a:gd name="T46" fmla="*/ 22 w 123"/>
                  <a:gd name="T47" fmla="*/ 128 h 165"/>
                  <a:gd name="T48" fmla="*/ 15 w 123"/>
                  <a:gd name="T49" fmla="*/ 110 h 165"/>
                  <a:gd name="T50" fmla="*/ 7 w 123"/>
                  <a:gd name="T51" fmla="*/ 83 h 165"/>
                  <a:gd name="T52" fmla="*/ 15 w 123"/>
                  <a:gd name="T53" fmla="*/ 55 h 165"/>
                  <a:gd name="T54" fmla="*/ 22 w 123"/>
                  <a:gd name="T55" fmla="*/ 28 h 165"/>
                  <a:gd name="T56" fmla="*/ 36 w 123"/>
                  <a:gd name="T57" fmla="*/ 18 h 165"/>
                  <a:gd name="T58" fmla="*/ 65 w 123"/>
                  <a:gd name="T59" fmla="*/ 9 h 165"/>
                  <a:gd name="T60" fmla="*/ 80 w 123"/>
                  <a:gd name="T61" fmla="*/ 18 h 165"/>
                  <a:gd name="T62" fmla="*/ 101 w 123"/>
                  <a:gd name="T63" fmla="*/ 28 h 165"/>
                  <a:gd name="T64" fmla="*/ 109 w 123"/>
                  <a:gd name="T65" fmla="*/ 55 h 165"/>
                  <a:gd name="T66" fmla="*/ 116 w 123"/>
                  <a:gd name="T67" fmla="*/ 83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3"/>
                  <a:gd name="T103" fmla="*/ 0 h 165"/>
                  <a:gd name="T104" fmla="*/ 123 w 123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3" h="165">
                    <a:moveTo>
                      <a:pt x="123" y="83"/>
                    </a:moveTo>
                    <a:lnTo>
                      <a:pt x="123" y="46"/>
                    </a:lnTo>
                    <a:lnTo>
                      <a:pt x="109" y="18"/>
                    </a:lnTo>
                    <a:lnTo>
                      <a:pt x="87" y="9"/>
                    </a:lnTo>
                    <a:lnTo>
                      <a:pt x="65" y="0"/>
                    </a:lnTo>
                    <a:lnTo>
                      <a:pt x="36" y="9"/>
                    </a:lnTo>
                    <a:lnTo>
                      <a:pt x="15" y="18"/>
                    </a:lnTo>
                    <a:lnTo>
                      <a:pt x="0" y="46"/>
                    </a:lnTo>
                    <a:lnTo>
                      <a:pt x="0" y="83"/>
                    </a:lnTo>
                    <a:lnTo>
                      <a:pt x="0" y="110"/>
                    </a:lnTo>
                    <a:lnTo>
                      <a:pt x="15" y="138"/>
                    </a:lnTo>
                    <a:lnTo>
                      <a:pt x="36" y="156"/>
                    </a:lnTo>
                    <a:lnTo>
                      <a:pt x="65" y="165"/>
                    </a:lnTo>
                    <a:lnTo>
                      <a:pt x="87" y="156"/>
                    </a:lnTo>
                    <a:lnTo>
                      <a:pt x="109" y="138"/>
                    </a:lnTo>
                    <a:lnTo>
                      <a:pt x="123" y="110"/>
                    </a:lnTo>
                    <a:lnTo>
                      <a:pt x="123" y="83"/>
                    </a:lnTo>
                    <a:close/>
                    <a:moveTo>
                      <a:pt x="116" y="83"/>
                    </a:moveTo>
                    <a:lnTo>
                      <a:pt x="109" y="110"/>
                    </a:lnTo>
                    <a:lnTo>
                      <a:pt x="101" y="128"/>
                    </a:lnTo>
                    <a:lnTo>
                      <a:pt x="80" y="147"/>
                    </a:lnTo>
                    <a:lnTo>
                      <a:pt x="65" y="147"/>
                    </a:lnTo>
                    <a:lnTo>
                      <a:pt x="36" y="147"/>
                    </a:lnTo>
                    <a:lnTo>
                      <a:pt x="22" y="128"/>
                    </a:lnTo>
                    <a:lnTo>
                      <a:pt x="15" y="110"/>
                    </a:lnTo>
                    <a:lnTo>
                      <a:pt x="7" y="83"/>
                    </a:lnTo>
                    <a:lnTo>
                      <a:pt x="15" y="55"/>
                    </a:lnTo>
                    <a:lnTo>
                      <a:pt x="22" y="28"/>
                    </a:lnTo>
                    <a:lnTo>
                      <a:pt x="36" y="18"/>
                    </a:lnTo>
                    <a:lnTo>
                      <a:pt x="65" y="9"/>
                    </a:lnTo>
                    <a:lnTo>
                      <a:pt x="80" y="18"/>
                    </a:lnTo>
                    <a:lnTo>
                      <a:pt x="101" y="28"/>
                    </a:lnTo>
                    <a:lnTo>
                      <a:pt x="109" y="55"/>
                    </a:lnTo>
                    <a:lnTo>
                      <a:pt x="116" y="83"/>
                    </a:lnTo>
                    <a:close/>
                  </a:path>
                </a:pathLst>
              </a:custGeom>
              <a:solidFill>
                <a:srgbClr val="72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27" name="Freeform 381"/>
              <p:cNvSpPr>
                <a:spLocks noEditPoints="1"/>
              </p:cNvSpPr>
              <p:nvPr/>
            </p:nvSpPr>
            <p:spPr bwMode="auto">
              <a:xfrm>
                <a:off x="8651" y="8155"/>
                <a:ext cx="123" cy="147"/>
              </a:xfrm>
              <a:custGeom>
                <a:avLst/>
                <a:gdLst>
                  <a:gd name="T0" fmla="*/ 123 w 123"/>
                  <a:gd name="T1" fmla="*/ 74 h 147"/>
                  <a:gd name="T2" fmla="*/ 116 w 123"/>
                  <a:gd name="T3" fmla="*/ 46 h 147"/>
                  <a:gd name="T4" fmla="*/ 109 w 123"/>
                  <a:gd name="T5" fmla="*/ 19 h 147"/>
                  <a:gd name="T6" fmla="*/ 87 w 123"/>
                  <a:gd name="T7" fmla="*/ 0 h 147"/>
                  <a:gd name="T8" fmla="*/ 65 w 123"/>
                  <a:gd name="T9" fmla="*/ 0 h 147"/>
                  <a:gd name="T10" fmla="*/ 36 w 123"/>
                  <a:gd name="T11" fmla="*/ 0 h 147"/>
                  <a:gd name="T12" fmla="*/ 22 w 123"/>
                  <a:gd name="T13" fmla="*/ 19 h 147"/>
                  <a:gd name="T14" fmla="*/ 7 w 123"/>
                  <a:gd name="T15" fmla="*/ 46 h 147"/>
                  <a:gd name="T16" fmla="*/ 0 w 123"/>
                  <a:gd name="T17" fmla="*/ 74 h 147"/>
                  <a:gd name="T18" fmla="*/ 7 w 123"/>
                  <a:gd name="T19" fmla="*/ 101 h 147"/>
                  <a:gd name="T20" fmla="*/ 22 w 123"/>
                  <a:gd name="T21" fmla="*/ 129 h 147"/>
                  <a:gd name="T22" fmla="*/ 36 w 123"/>
                  <a:gd name="T23" fmla="*/ 138 h 147"/>
                  <a:gd name="T24" fmla="*/ 65 w 123"/>
                  <a:gd name="T25" fmla="*/ 147 h 147"/>
                  <a:gd name="T26" fmla="*/ 87 w 123"/>
                  <a:gd name="T27" fmla="*/ 138 h 147"/>
                  <a:gd name="T28" fmla="*/ 109 w 123"/>
                  <a:gd name="T29" fmla="*/ 129 h 147"/>
                  <a:gd name="T30" fmla="*/ 116 w 123"/>
                  <a:gd name="T31" fmla="*/ 101 h 147"/>
                  <a:gd name="T32" fmla="*/ 123 w 123"/>
                  <a:gd name="T33" fmla="*/ 74 h 147"/>
                  <a:gd name="T34" fmla="*/ 109 w 123"/>
                  <a:gd name="T35" fmla="*/ 74 h 147"/>
                  <a:gd name="T36" fmla="*/ 109 w 123"/>
                  <a:gd name="T37" fmla="*/ 101 h 147"/>
                  <a:gd name="T38" fmla="*/ 94 w 123"/>
                  <a:gd name="T39" fmla="*/ 119 h 147"/>
                  <a:gd name="T40" fmla="*/ 80 w 123"/>
                  <a:gd name="T41" fmla="*/ 129 h 147"/>
                  <a:gd name="T42" fmla="*/ 65 w 123"/>
                  <a:gd name="T43" fmla="*/ 138 h 147"/>
                  <a:gd name="T44" fmla="*/ 43 w 123"/>
                  <a:gd name="T45" fmla="*/ 129 h 147"/>
                  <a:gd name="T46" fmla="*/ 29 w 123"/>
                  <a:gd name="T47" fmla="*/ 119 h 147"/>
                  <a:gd name="T48" fmla="*/ 15 w 123"/>
                  <a:gd name="T49" fmla="*/ 101 h 147"/>
                  <a:gd name="T50" fmla="*/ 15 w 123"/>
                  <a:gd name="T51" fmla="*/ 74 h 147"/>
                  <a:gd name="T52" fmla="*/ 15 w 123"/>
                  <a:gd name="T53" fmla="*/ 46 h 147"/>
                  <a:gd name="T54" fmla="*/ 29 w 123"/>
                  <a:gd name="T55" fmla="*/ 28 h 147"/>
                  <a:gd name="T56" fmla="*/ 43 w 123"/>
                  <a:gd name="T57" fmla="*/ 9 h 147"/>
                  <a:gd name="T58" fmla="*/ 65 w 123"/>
                  <a:gd name="T59" fmla="*/ 9 h 147"/>
                  <a:gd name="T60" fmla="*/ 80 w 123"/>
                  <a:gd name="T61" fmla="*/ 9 h 147"/>
                  <a:gd name="T62" fmla="*/ 94 w 123"/>
                  <a:gd name="T63" fmla="*/ 28 h 147"/>
                  <a:gd name="T64" fmla="*/ 109 w 123"/>
                  <a:gd name="T65" fmla="*/ 46 h 147"/>
                  <a:gd name="T66" fmla="*/ 109 w 123"/>
                  <a:gd name="T67" fmla="*/ 74 h 1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3"/>
                  <a:gd name="T103" fmla="*/ 0 h 147"/>
                  <a:gd name="T104" fmla="*/ 123 w 123"/>
                  <a:gd name="T105" fmla="*/ 147 h 1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3" h="147">
                    <a:moveTo>
                      <a:pt x="123" y="74"/>
                    </a:moveTo>
                    <a:lnTo>
                      <a:pt x="116" y="46"/>
                    </a:lnTo>
                    <a:lnTo>
                      <a:pt x="109" y="19"/>
                    </a:lnTo>
                    <a:lnTo>
                      <a:pt x="87" y="0"/>
                    </a:lnTo>
                    <a:lnTo>
                      <a:pt x="65" y="0"/>
                    </a:lnTo>
                    <a:lnTo>
                      <a:pt x="36" y="0"/>
                    </a:lnTo>
                    <a:lnTo>
                      <a:pt x="22" y="19"/>
                    </a:lnTo>
                    <a:lnTo>
                      <a:pt x="7" y="46"/>
                    </a:lnTo>
                    <a:lnTo>
                      <a:pt x="0" y="74"/>
                    </a:lnTo>
                    <a:lnTo>
                      <a:pt x="7" y="101"/>
                    </a:lnTo>
                    <a:lnTo>
                      <a:pt x="22" y="129"/>
                    </a:lnTo>
                    <a:lnTo>
                      <a:pt x="36" y="138"/>
                    </a:lnTo>
                    <a:lnTo>
                      <a:pt x="65" y="147"/>
                    </a:lnTo>
                    <a:lnTo>
                      <a:pt x="87" y="138"/>
                    </a:lnTo>
                    <a:lnTo>
                      <a:pt x="109" y="129"/>
                    </a:lnTo>
                    <a:lnTo>
                      <a:pt x="116" y="101"/>
                    </a:lnTo>
                    <a:lnTo>
                      <a:pt x="123" y="74"/>
                    </a:lnTo>
                    <a:close/>
                    <a:moveTo>
                      <a:pt x="109" y="74"/>
                    </a:moveTo>
                    <a:lnTo>
                      <a:pt x="109" y="101"/>
                    </a:lnTo>
                    <a:lnTo>
                      <a:pt x="94" y="119"/>
                    </a:lnTo>
                    <a:lnTo>
                      <a:pt x="80" y="129"/>
                    </a:lnTo>
                    <a:lnTo>
                      <a:pt x="65" y="138"/>
                    </a:lnTo>
                    <a:lnTo>
                      <a:pt x="43" y="129"/>
                    </a:lnTo>
                    <a:lnTo>
                      <a:pt x="29" y="119"/>
                    </a:lnTo>
                    <a:lnTo>
                      <a:pt x="15" y="101"/>
                    </a:lnTo>
                    <a:lnTo>
                      <a:pt x="15" y="74"/>
                    </a:lnTo>
                    <a:lnTo>
                      <a:pt x="15" y="46"/>
                    </a:lnTo>
                    <a:lnTo>
                      <a:pt x="29" y="28"/>
                    </a:lnTo>
                    <a:lnTo>
                      <a:pt x="43" y="9"/>
                    </a:lnTo>
                    <a:lnTo>
                      <a:pt x="65" y="9"/>
                    </a:lnTo>
                    <a:lnTo>
                      <a:pt x="80" y="9"/>
                    </a:lnTo>
                    <a:lnTo>
                      <a:pt x="94" y="28"/>
                    </a:lnTo>
                    <a:lnTo>
                      <a:pt x="109" y="46"/>
                    </a:lnTo>
                    <a:lnTo>
                      <a:pt x="109" y="74"/>
                    </a:lnTo>
                    <a:close/>
                  </a:path>
                </a:pathLst>
              </a:cu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28" name="Freeform 382"/>
              <p:cNvSpPr>
                <a:spLocks noEditPoints="1"/>
              </p:cNvSpPr>
              <p:nvPr/>
            </p:nvSpPr>
            <p:spPr bwMode="auto">
              <a:xfrm>
                <a:off x="8658" y="8155"/>
                <a:ext cx="109" cy="138"/>
              </a:xfrm>
              <a:custGeom>
                <a:avLst/>
                <a:gdLst>
                  <a:gd name="T0" fmla="*/ 109 w 109"/>
                  <a:gd name="T1" fmla="*/ 74 h 138"/>
                  <a:gd name="T2" fmla="*/ 102 w 109"/>
                  <a:gd name="T3" fmla="*/ 46 h 138"/>
                  <a:gd name="T4" fmla="*/ 94 w 109"/>
                  <a:gd name="T5" fmla="*/ 19 h 138"/>
                  <a:gd name="T6" fmla="*/ 73 w 109"/>
                  <a:gd name="T7" fmla="*/ 9 h 138"/>
                  <a:gd name="T8" fmla="*/ 58 w 109"/>
                  <a:gd name="T9" fmla="*/ 0 h 138"/>
                  <a:gd name="T10" fmla="*/ 29 w 109"/>
                  <a:gd name="T11" fmla="*/ 9 h 138"/>
                  <a:gd name="T12" fmla="*/ 15 w 109"/>
                  <a:gd name="T13" fmla="*/ 19 h 138"/>
                  <a:gd name="T14" fmla="*/ 8 w 109"/>
                  <a:gd name="T15" fmla="*/ 46 h 138"/>
                  <a:gd name="T16" fmla="*/ 0 w 109"/>
                  <a:gd name="T17" fmla="*/ 74 h 138"/>
                  <a:gd name="T18" fmla="*/ 8 w 109"/>
                  <a:gd name="T19" fmla="*/ 101 h 138"/>
                  <a:gd name="T20" fmla="*/ 15 w 109"/>
                  <a:gd name="T21" fmla="*/ 119 h 138"/>
                  <a:gd name="T22" fmla="*/ 29 w 109"/>
                  <a:gd name="T23" fmla="*/ 138 h 138"/>
                  <a:gd name="T24" fmla="*/ 58 w 109"/>
                  <a:gd name="T25" fmla="*/ 138 h 138"/>
                  <a:gd name="T26" fmla="*/ 73 w 109"/>
                  <a:gd name="T27" fmla="*/ 138 h 138"/>
                  <a:gd name="T28" fmla="*/ 94 w 109"/>
                  <a:gd name="T29" fmla="*/ 119 h 138"/>
                  <a:gd name="T30" fmla="*/ 102 w 109"/>
                  <a:gd name="T31" fmla="*/ 101 h 138"/>
                  <a:gd name="T32" fmla="*/ 109 w 109"/>
                  <a:gd name="T33" fmla="*/ 74 h 138"/>
                  <a:gd name="T34" fmla="*/ 102 w 109"/>
                  <a:gd name="T35" fmla="*/ 74 h 138"/>
                  <a:gd name="T36" fmla="*/ 94 w 109"/>
                  <a:gd name="T37" fmla="*/ 101 h 138"/>
                  <a:gd name="T38" fmla="*/ 87 w 109"/>
                  <a:gd name="T39" fmla="*/ 110 h 138"/>
                  <a:gd name="T40" fmla="*/ 73 w 109"/>
                  <a:gd name="T41" fmla="*/ 119 h 138"/>
                  <a:gd name="T42" fmla="*/ 58 w 109"/>
                  <a:gd name="T43" fmla="*/ 129 h 138"/>
                  <a:gd name="T44" fmla="*/ 36 w 109"/>
                  <a:gd name="T45" fmla="*/ 119 h 138"/>
                  <a:gd name="T46" fmla="*/ 22 w 109"/>
                  <a:gd name="T47" fmla="*/ 110 h 138"/>
                  <a:gd name="T48" fmla="*/ 15 w 109"/>
                  <a:gd name="T49" fmla="*/ 101 h 138"/>
                  <a:gd name="T50" fmla="*/ 8 w 109"/>
                  <a:gd name="T51" fmla="*/ 74 h 138"/>
                  <a:gd name="T52" fmla="*/ 15 w 109"/>
                  <a:gd name="T53" fmla="*/ 46 h 138"/>
                  <a:gd name="T54" fmla="*/ 22 w 109"/>
                  <a:gd name="T55" fmla="*/ 28 h 138"/>
                  <a:gd name="T56" fmla="*/ 36 w 109"/>
                  <a:gd name="T57" fmla="*/ 19 h 138"/>
                  <a:gd name="T58" fmla="*/ 58 w 109"/>
                  <a:gd name="T59" fmla="*/ 9 h 138"/>
                  <a:gd name="T60" fmla="*/ 73 w 109"/>
                  <a:gd name="T61" fmla="*/ 19 h 138"/>
                  <a:gd name="T62" fmla="*/ 87 w 109"/>
                  <a:gd name="T63" fmla="*/ 28 h 138"/>
                  <a:gd name="T64" fmla="*/ 94 w 109"/>
                  <a:gd name="T65" fmla="*/ 46 h 138"/>
                  <a:gd name="T66" fmla="*/ 102 w 109"/>
                  <a:gd name="T67" fmla="*/ 74 h 1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9"/>
                  <a:gd name="T103" fmla="*/ 0 h 138"/>
                  <a:gd name="T104" fmla="*/ 109 w 109"/>
                  <a:gd name="T105" fmla="*/ 138 h 13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9" h="138">
                    <a:moveTo>
                      <a:pt x="109" y="74"/>
                    </a:moveTo>
                    <a:lnTo>
                      <a:pt x="102" y="46"/>
                    </a:lnTo>
                    <a:lnTo>
                      <a:pt x="94" y="19"/>
                    </a:lnTo>
                    <a:lnTo>
                      <a:pt x="73" y="9"/>
                    </a:lnTo>
                    <a:lnTo>
                      <a:pt x="58" y="0"/>
                    </a:lnTo>
                    <a:lnTo>
                      <a:pt x="29" y="9"/>
                    </a:lnTo>
                    <a:lnTo>
                      <a:pt x="15" y="19"/>
                    </a:lnTo>
                    <a:lnTo>
                      <a:pt x="8" y="46"/>
                    </a:lnTo>
                    <a:lnTo>
                      <a:pt x="0" y="74"/>
                    </a:lnTo>
                    <a:lnTo>
                      <a:pt x="8" y="101"/>
                    </a:lnTo>
                    <a:lnTo>
                      <a:pt x="15" y="119"/>
                    </a:lnTo>
                    <a:lnTo>
                      <a:pt x="29" y="138"/>
                    </a:lnTo>
                    <a:lnTo>
                      <a:pt x="58" y="138"/>
                    </a:lnTo>
                    <a:lnTo>
                      <a:pt x="73" y="138"/>
                    </a:lnTo>
                    <a:lnTo>
                      <a:pt x="94" y="119"/>
                    </a:lnTo>
                    <a:lnTo>
                      <a:pt x="102" y="101"/>
                    </a:lnTo>
                    <a:lnTo>
                      <a:pt x="109" y="74"/>
                    </a:lnTo>
                    <a:close/>
                    <a:moveTo>
                      <a:pt x="102" y="74"/>
                    </a:moveTo>
                    <a:lnTo>
                      <a:pt x="94" y="101"/>
                    </a:lnTo>
                    <a:lnTo>
                      <a:pt x="87" y="110"/>
                    </a:lnTo>
                    <a:lnTo>
                      <a:pt x="73" y="119"/>
                    </a:lnTo>
                    <a:lnTo>
                      <a:pt x="58" y="129"/>
                    </a:lnTo>
                    <a:lnTo>
                      <a:pt x="36" y="119"/>
                    </a:lnTo>
                    <a:lnTo>
                      <a:pt x="22" y="110"/>
                    </a:lnTo>
                    <a:lnTo>
                      <a:pt x="15" y="101"/>
                    </a:lnTo>
                    <a:lnTo>
                      <a:pt x="8" y="74"/>
                    </a:lnTo>
                    <a:lnTo>
                      <a:pt x="15" y="46"/>
                    </a:lnTo>
                    <a:lnTo>
                      <a:pt x="22" y="28"/>
                    </a:lnTo>
                    <a:lnTo>
                      <a:pt x="36" y="19"/>
                    </a:lnTo>
                    <a:lnTo>
                      <a:pt x="58" y="9"/>
                    </a:lnTo>
                    <a:lnTo>
                      <a:pt x="73" y="19"/>
                    </a:lnTo>
                    <a:lnTo>
                      <a:pt x="87" y="28"/>
                    </a:lnTo>
                    <a:lnTo>
                      <a:pt x="94" y="46"/>
                    </a:lnTo>
                    <a:lnTo>
                      <a:pt x="102" y="74"/>
                    </a:lnTo>
                    <a:close/>
                  </a:path>
                </a:pathLst>
              </a:custGeom>
              <a:solidFill>
                <a:srgbClr val="8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29" name="Freeform 383"/>
              <p:cNvSpPr>
                <a:spLocks noEditPoints="1"/>
              </p:cNvSpPr>
              <p:nvPr/>
            </p:nvSpPr>
            <p:spPr bwMode="auto">
              <a:xfrm>
                <a:off x="8666" y="8164"/>
                <a:ext cx="94" cy="129"/>
              </a:xfrm>
              <a:custGeom>
                <a:avLst/>
                <a:gdLst>
                  <a:gd name="T0" fmla="*/ 94 w 94"/>
                  <a:gd name="T1" fmla="*/ 65 h 129"/>
                  <a:gd name="T2" fmla="*/ 94 w 94"/>
                  <a:gd name="T3" fmla="*/ 37 h 129"/>
                  <a:gd name="T4" fmla="*/ 79 w 94"/>
                  <a:gd name="T5" fmla="*/ 19 h 129"/>
                  <a:gd name="T6" fmla="*/ 65 w 94"/>
                  <a:gd name="T7" fmla="*/ 0 h 129"/>
                  <a:gd name="T8" fmla="*/ 50 w 94"/>
                  <a:gd name="T9" fmla="*/ 0 h 129"/>
                  <a:gd name="T10" fmla="*/ 28 w 94"/>
                  <a:gd name="T11" fmla="*/ 0 h 129"/>
                  <a:gd name="T12" fmla="*/ 14 w 94"/>
                  <a:gd name="T13" fmla="*/ 19 h 129"/>
                  <a:gd name="T14" fmla="*/ 0 w 94"/>
                  <a:gd name="T15" fmla="*/ 37 h 129"/>
                  <a:gd name="T16" fmla="*/ 0 w 94"/>
                  <a:gd name="T17" fmla="*/ 65 h 129"/>
                  <a:gd name="T18" fmla="*/ 0 w 94"/>
                  <a:gd name="T19" fmla="*/ 92 h 129"/>
                  <a:gd name="T20" fmla="*/ 14 w 94"/>
                  <a:gd name="T21" fmla="*/ 110 h 129"/>
                  <a:gd name="T22" fmla="*/ 28 w 94"/>
                  <a:gd name="T23" fmla="*/ 120 h 129"/>
                  <a:gd name="T24" fmla="*/ 50 w 94"/>
                  <a:gd name="T25" fmla="*/ 129 h 129"/>
                  <a:gd name="T26" fmla="*/ 65 w 94"/>
                  <a:gd name="T27" fmla="*/ 120 h 129"/>
                  <a:gd name="T28" fmla="*/ 79 w 94"/>
                  <a:gd name="T29" fmla="*/ 110 h 129"/>
                  <a:gd name="T30" fmla="*/ 94 w 94"/>
                  <a:gd name="T31" fmla="*/ 92 h 129"/>
                  <a:gd name="T32" fmla="*/ 94 w 94"/>
                  <a:gd name="T33" fmla="*/ 65 h 129"/>
                  <a:gd name="T34" fmla="*/ 86 w 94"/>
                  <a:gd name="T35" fmla="*/ 65 h 129"/>
                  <a:gd name="T36" fmla="*/ 79 w 94"/>
                  <a:gd name="T37" fmla="*/ 83 h 129"/>
                  <a:gd name="T38" fmla="*/ 79 w 94"/>
                  <a:gd name="T39" fmla="*/ 101 h 129"/>
                  <a:gd name="T40" fmla="*/ 65 w 94"/>
                  <a:gd name="T41" fmla="*/ 110 h 129"/>
                  <a:gd name="T42" fmla="*/ 50 w 94"/>
                  <a:gd name="T43" fmla="*/ 110 h 129"/>
                  <a:gd name="T44" fmla="*/ 36 w 94"/>
                  <a:gd name="T45" fmla="*/ 110 h 129"/>
                  <a:gd name="T46" fmla="*/ 21 w 94"/>
                  <a:gd name="T47" fmla="*/ 101 h 129"/>
                  <a:gd name="T48" fmla="*/ 14 w 94"/>
                  <a:gd name="T49" fmla="*/ 83 h 129"/>
                  <a:gd name="T50" fmla="*/ 7 w 94"/>
                  <a:gd name="T51" fmla="*/ 65 h 129"/>
                  <a:gd name="T52" fmla="*/ 14 w 94"/>
                  <a:gd name="T53" fmla="*/ 46 h 129"/>
                  <a:gd name="T54" fmla="*/ 21 w 94"/>
                  <a:gd name="T55" fmla="*/ 28 h 129"/>
                  <a:gd name="T56" fmla="*/ 36 w 94"/>
                  <a:gd name="T57" fmla="*/ 19 h 129"/>
                  <a:gd name="T58" fmla="*/ 50 w 94"/>
                  <a:gd name="T59" fmla="*/ 10 h 129"/>
                  <a:gd name="T60" fmla="*/ 65 w 94"/>
                  <a:gd name="T61" fmla="*/ 19 h 129"/>
                  <a:gd name="T62" fmla="*/ 79 w 94"/>
                  <a:gd name="T63" fmla="*/ 28 h 129"/>
                  <a:gd name="T64" fmla="*/ 79 w 94"/>
                  <a:gd name="T65" fmla="*/ 46 h 129"/>
                  <a:gd name="T66" fmla="*/ 86 w 94"/>
                  <a:gd name="T67" fmla="*/ 65 h 1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4"/>
                  <a:gd name="T103" fmla="*/ 0 h 129"/>
                  <a:gd name="T104" fmla="*/ 94 w 94"/>
                  <a:gd name="T105" fmla="*/ 129 h 1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4" h="129">
                    <a:moveTo>
                      <a:pt x="94" y="65"/>
                    </a:moveTo>
                    <a:lnTo>
                      <a:pt x="94" y="37"/>
                    </a:lnTo>
                    <a:lnTo>
                      <a:pt x="79" y="19"/>
                    </a:lnTo>
                    <a:lnTo>
                      <a:pt x="65" y="0"/>
                    </a:lnTo>
                    <a:lnTo>
                      <a:pt x="50" y="0"/>
                    </a:lnTo>
                    <a:lnTo>
                      <a:pt x="28" y="0"/>
                    </a:lnTo>
                    <a:lnTo>
                      <a:pt x="14" y="19"/>
                    </a:lnTo>
                    <a:lnTo>
                      <a:pt x="0" y="37"/>
                    </a:lnTo>
                    <a:lnTo>
                      <a:pt x="0" y="65"/>
                    </a:lnTo>
                    <a:lnTo>
                      <a:pt x="0" y="92"/>
                    </a:lnTo>
                    <a:lnTo>
                      <a:pt x="14" y="110"/>
                    </a:lnTo>
                    <a:lnTo>
                      <a:pt x="28" y="120"/>
                    </a:lnTo>
                    <a:lnTo>
                      <a:pt x="50" y="129"/>
                    </a:lnTo>
                    <a:lnTo>
                      <a:pt x="65" y="120"/>
                    </a:lnTo>
                    <a:lnTo>
                      <a:pt x="79" y="110"/>
                    </a:lnTo>
                    <a:lnTo>
                      <a:pt x="94" y="92"/>
                    </a:lnTo>
                    <a:lnTo>
                      <a:pt x="94" y="65"/>
                    </a:lnTo>
                    <a:close/>
                    <a:moveTo>
                      <a:pt x="86" y="65"/>
                    </a:moveTo>
                    <a:lnTo>
                      <a:pt x="79" y="83"/>
                    </a:lnTo>
                    <a:lnTo>
                      <a:pt x="79" y="101"/>
                    </a:lnTo>
                    <a:lnTo>
                      <a:pt x="65" y="110"/>
                    </a:lnTo>
                    <a:lnTo>
                      <a:pt x="50" y="110"/>
                    </a:lnTo>
                    <a:lnTo>
                      <a:pt x="36" y="110"/>
                    </a:lnTo>
                    <a:lnTo>
                      <a:pt x="21" y="101"/>
                    </a:lnTo>
                    <a:lnTo>
                      <a:pt x="14" y="83"/>
                    </a:lnTo>
                    <a:lnTo>
                      <a:pt x="7" y="65"/>
                    </a:lnTo>
                    <a:lnTo>
                      <a:pt x="14" y="46"/>
                    </a:lnTo>
                    <a:lnTo>
                      <a:pt x="21" y="28"/>
                    </a:lnTo>
                    <a:lnTo>
                      <a:pt x="36" y="19"/>
                    </a:lnTo>
                    <a:lnTo>
                      <a:pt x="50" y="10"/>
                    </a:lnTo>
                    <a:lnTo>
                      <a:pt x="65" y="19"/>
                    </a:lnTo>
                    <a:lnTo>
                      <a:pt x="79" y="28"/>
                    </a:lnTo>
                    <a:lnTo>
                      <a:pt x="79" y="46"/>
                    </a:lnTo>
                    <a:lnTo>
                      <a:pt x="86" y="65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30" name="Freeform 384"/>
              <p:cNvSpPr>
                <a:spLocks noEditPoints="1"/>
              </p:cNvSpPr>
              <p:nvPr/>
            </p:nvSpPr>
            <p:spPr bwMode="auto">
              <a:xfrm>
                <a:off x="8666" y="8164"/>
                <a:ext cx="94" cy="120"/>
              </a:xfrm>
              <a:custGeom>
                <a:avLst/>
                <a:gdLst>
                  <a:gd name="T0" fmla="*/ 94 w 94"/>
                  <a:gd name="T1" fmla="*/ 65 h 120"/>
                  <a:gd name="T2" fmla="*/ 86 w 94"/>
                  <a:gd name="T3" fmla="*/ 37 h 120"/>
                  <a:gd name="T4" fmla="*/ 79 w 94"/>
                  <a:gd name="T5" fmla="*/ 19 h 120"/>
                  <a:gd name="T6" fmla="*/ 65 w 94"/>
                  <a:gd name="T7" fmla="*/ 10 h 120"/>
                  <a:gd name="T8" fmla="*/ 50 w 94"/>
                  <a:gd name="T9" fmla="*/ 0 h 120"/>
                  <a:gd name="T10" fmla="*/ 28 w 94"/>
                  <a:gd name="T11" fmla="*/ 10 h 120"/>
                  <a:gd name="T12" fmla="*/ 14 w 94"/>
                  <a:gd name="T13" fmla="*/ 19 h 120"/>
                  <a:gd name="T14" fmla="*/ 7 w 94"/>
                  <a:gd name="T15" fmla="*/ 37 h 120"/>
                  <a:gd name="T16" fmla="*/ 0 w 94"/>
                  <a:gd name="T17" fmla="*/ 65 h 120"/>
                  <a:gd name="T18" fmla="*/ 7 w 94"/>
                  <a:gd name="T19" fmla="*/ 92 h 120"/>
                  <a:gd name="T20" fmla="*/ 14 w 94"/>
                  <a:gd name="T21" fmla="*/ 101 h 120"/>
                  <a:gd name="T22" fmla="*/ 28 w 94"/>
                  <a:gd name="T23" fmla="*/ 110 h 120"/>
                  <a:gd name="T24" fmla="*/ 50 w 94"/>
                  <a:gd name="T25" fmla="*/ 120 h 120"/>
                  <a:gd name="T26" fmla="*/ 65 w 94"/>
                  <a:gd name="T27" fmla="*/ 110 h 120"/>
                  <a:gd name="T28" fmla="*/ 79 w 94"/>
                  <a:gd name="T29" fmla="*/ 101 h 120"/>
                  <a:gd name="T30" fmla="*/ 86 w 94"/>
                  <a:gd name="T31" fmla="*/ 92 h 120"/>
                  <a:gd name="T32" fmla="*/ 94 w 94"/>
                  <a:gd name="T33" fmla="*/ 65 h 120"/>
                  <a:gd name="T34" fmla="*/ 86 w 94"/>
                  <a:gd name="T35" fmla="*/ 65 h 120"/>
                  <a:gd name="T36" fmla="*/ 79 w 94"/>
                  <a:gd name="T37" fmla="*/ 83 h 120"/>
                  <a:gd name="T38" fmla="*/ 79 w 94"/>
                  <a:gd name="T39" fmla="*/ 101 h 120"/>
                  <a:gd name="T40" fmla="*/ 65 w 94"/>
                  <a:gd name="T41" fmla="*/ 110 h 120"/>
                  <a:gd name="T42" fmla="*/ 50 w 94"/>
                  <a:gd name="T43" fmla="*/ 110 h 120"/>
                  <a:gd name="T44" fmla="*/ 36 w 94"/>
                  <a:gd name="T45" fmla="*/ 110 h 120"/>
                  <a:gd name="T46" fmla="*/ 21 w 94"/>
                  <a:gd name="T47" fmla="*/ 101 h 120"/>
                  <a:gd name="T48" fmla="*/ 14 w 94"/>
                  <a:gd name="T49" fmla="*/ 83 h 120"/>
                  <a:gd name="T50" fmla="*/ 14 w 94"/>
                  <a:gd name="T51" fmla="*/ 65 h 120"/>
                  <a:gd name="T52" fmla="*/ 14 w 94"/>
                  <a:gd name="T53" fmla="*/ 46 h 120"/>
                  <a:gd name="T54" fmla="*/ 21 w 94"/>
                  <a:gd name="T55" fmla="*/ 28 h 120"/>
                  <a:gd name="T56" fmla="*/ 36 w 94"/>
                  <a:gd name="T57" fmla="*/ 19 h 120"/>
                  <a:gd name="T58" fmla="*/ 50 w 94"/>
                  <a:gd name="T59" fmla="*/ 19 h 120"/>
                  <a:gd name="T60" fmla="*/ 65 w 94"/>
                  <a:gd name="T61" fmla="*/ 19 h 120"/>
                  <a:gd name="T62" fmla="*/ 79 w 94"/>
                  <a:gd name="T63" fmla="*/ 28 h 120"/>
                  <a:gd name="T64" fmla="*/ 79 w 94"/>
                  <a:gd name="T65" fmla="*/ 46 h 120"/>
                  <a:gd name="T66" fmla="*/ 86 w 94"/>
                  <a:gd name="T67" fmla="*/ 65 h 1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4"/>
                  <a:gd name="T103" fmla="*/ 0 h 120"/>
                  <a:gd name="T104" fmla="*/ 94 w 94"/>
                  <a:gd name="T105" fmla="*/ 120 h 12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4" h="120">
                    <a:moveTo>
                      <a:pt x="94" y="65"/>
                    </a:moveTo>
                    <a:lnTo>
                      <a:pt x="86" y="37"/>
                    </a:lnTo>
                    <a:lnTo>
                      <a:pt x="79" y="19"/>
                    </a:lnTo>
                    <a:lnTo>
                      <a:pt x="65" y="10"/>
                    </a:lnTo>
                    <a:lnTo>
                      <a:pt x="50" y="0"/>
                    </a:lnTo>
                    <a:lnTo>
                      <a:pt x="28" y="10"/>
                    </a:lnTo>
                    <a:lnTo>
                      <a:pt x="14" y="19"/>
                    </a:lnTo>
                    <a:lnTo>
                      <a:pt x="7" y="37"/>
                    </a:lnTo>
                    <a:lnTo>
                      <a:pt x="0" y="65"/>
                    </a:lnTo>
                    <a:lnTo>
                      <a:pt x="7" y="92"/>
                    </a:lnTo>
                    <a:lnTo>
                      <a:pt x="14" y="101"/>
                    </a:lnTo>
                    <a:lnTo>
                      <a:pt x="28" y="110"/>
                    </a:lnTo>
                    <a:lnTo>
                      <a:pt x="50" y="120"/>
                    </a:lnTo>
                    <a:lnTo>
                      <a:pt x="65" y="110"/>
                    </a:lnTo>
                    <a:lnTo>
                      <a:pt x="79" y="101"/>
                    </a:lnTo>
                    <a:lnTo>
                      <a:pt x="86" y="92"/>
                    </a:lnTo>
                    <a:lnTo>
                      <a:pt x="94" y="65"/>
                    </a:lnTo>
                    <a:close/>
                    <a:moveTo>
                      <a:pt x="86" y="65"/>
                    </a:moveTo>
                    <a:lnTo>
                      <a:pt x="79" y="83"/>
                    </a:lnTo>
                    <a:lnTo>
                      <a:pt x="79" y="101"/>
                    </a:lnTo>
                    <a:lnTo>
                      <a:pt x="65" y="110"/>
                    </a:lnTo>
                    <a:lnTo>
                      <a:pt x="50" y="110"/>
                    </a:lnTo>
                    <a:lnTo>
                      <a:pt x="36" y="110"/>
                    </a:lnTo>
                    <a:lnTo>
                      <a:pt x="21" y="101"/>
                    </a:lnTo>
                    <a:lnTo>
                      <a:pt x="14" y="83"/>
                    </a:lnTo>
                    <a:lnTo>
                      <a:pt x="14" y="65"/>
                    </a:lnTo>
                    <a:lnTo>
                      <a:pt x="14" y="46"/>
                    </a:lnTo>
                    <a:lnTo>
                      <a:pt x="21" y="28"/>
                    </a:lnTo>
                    <a:lnTo>
                      <a:pt x="36" y="19"/>
                    </a:lnTo>
                    <a:lnTo>
                      <a:pt x="50" y="19"/>
                    </a:lnTo>
                    <a:lnTo>
                      <a:pt x="65" y="19"/>
                    </a:lnTo>
                    <a:lnTo>
                      <a:pt x="79" y="28"/>
                    </a:lnTo>
                    <a:lnTo>
                      <a:pt x="79" y="46"/>
                    </a:lnTo>
                    <a:lnTo>
                      <a:pt x="86" y="65"/>
                    </a:lnTo>
                    <a:close/>
                  </a:path>
                </a:pathLst>
              </a:custGeom>
              <a:solidFill>
                <a:srgbClr val="92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31" name="Freeform 385"/>
              <p:cNvSpPr>
                <a:spLocks noEditPoints="1"/>
              </p:cNvSpPr>
              <p:nvPr/>
            </p:nvSpPr>
            <p:spPr bwMode="auto">
              <a:xfrm>
                <a:off x="8673" y="8174"/>
                <a:ext cx="79" cy="100"/>
              </a:xfrm>
              <a:custGeom>
                <a:avLst/>
                <a:gdLst>
                  <a:gd name="T0" fmla="*/ 79 w 79"/>
                  <a:gd name="T1" fmla="*/ 55 h 100"/>
                  <a:gd name="T2" fmla="*/ 72 w 79"/>
                  <a:gd name="T3" fmla="*/ 36 h 100"/>
                  <a:gd name="T4" fmla="*/ 72 w 79"/>
                  <a:gd name="T5" fmla="*/ 18 h 100"/>
                  <a:gd name="T6" fmla="*/ 58 w 79"/>
                  <a:gd name="T7" fmla="*/ 9 h 100"/>
                  <a:gd name="T8" fmla="*/ 43 w 79"/>
                  <a:gd name="T9" fmla="*/ 0 h 100"/>
                  <a:gd name="T10" fmla="*/ 29 w 79"/>
                  <a:gd name="T11" fmla="*/ 9 h 100"/>
                  <a:gd name="T12" fmla="*/ 14 w 79"/>
                  <a:gd name="T13" fmla="*/ 18 h 100"/>
                  <a:gd name="T14" fmla="*/ 7 w 79"/>
                  <a:gd name="T15" fmla="*/ 36 h 100"/>
                  <a:gd name="T16" fmla="*/ 0 w 79"/>
                  <a:gd name="T17" fmla="*/ 55 h 100"/>
                  <a:gd name="T18" fmla="*/ 7 w 79"/>
                  <a:gd name="T19" fmla="*/ 73 h 100"/>
                  <a:gd name="T20" fmla="*/ 14 w 79"/>
                  <a:gd name="T21" fmla="*/ 91 h 100"/>
                  <a:gd name="T22" fmla="*/ 29 w 79"/>
                  <a:gd name="T23" fmla="*/ 100 h 100"/>
                  <a:gd name="T24" fmla="*/ 43 w 79"/>
                  <a:gd name="T25" fmla="*/ 100 h 100"/>
                  <a:gd name="T26" fmla="*/ 58 w 79"/>
                  <a:gd name="T27" fmla="*/ 100 h 100"/>
                  <a:gd name="T28" fmla="*/ 72 w 79"/>
                  <a:gd name="T29" fmla="*/ 91 h 100"/>
                  <a:gd name="T30" fmla="*/ 72 w 79"/>
                  <a:gd name="T31" fmla="*/ 73 h 100"/>
                  <a:gd name="T32" fmla="*/ 79 w 79"/>
                  <a:gd name="T33" fmla="*/ 55 h 100"/>
                  <a:gd name="T34" fmla="*/ 72 w 79"/>
                  <a:gd name="T35" fmla="*/ 55 h 100"/>
                  <a:gd name="T36" fmla="*/ 72 w 79"/>
                  <a:gd name="T37" fmla="*/ 64 h 100"/>
                  <a:gd name="T38" fmla="*/ 65 w 79"/>
                  <a:gd name="T39" fmla="*/ 82 h 100"/>
                  <a:gd name="T40" fmla="*/ 50 w 79"/>
                  <a:gd name="T41" fmla="*/ 91 h 100"/>
                  <a:gd name="T42" fmla="*/ 43 w 79"/>
                  <a:gd name="T43" fmla="*/ 100 h 100"/>
                  <a:gd name="T44" fmla="*/ 29 w 79"/>
                  <a:gd name="T45" fmla="*/ 91 h 100"/>
                  <a:gd name="T46" fmla="*/ 14 w 79"/>
                  <a:gd name="T47" fmla="*/ 82 h 100"/>
                  <a:gd name="T48" fmla="*/ 14 w 79"/>
                  <a:gd name="T49" fmla="*/ 64 h 100"/>
                  <a:gd name="T50" fmla="*/ 7 w 79"/>
                  <a:gd name="T51" fmla="*/ 55 h 100"/>
                  <a:gd name="T52" fmla="*/ 14 w 79"/>
                  <a:gd name="T53" fmla="*/ 36 h 100"/>
                  <a:gd name="T54" fmla="*/ 14 w 79"/>
                  <a:gd name="T55" fmla="*/ 27 h 100"/>
                  <a:gd name="T56" fmla="*/ 29 w 79"/>
                  <a:gd name="T57" fmla="*/ 18 h 100"/>
                  <a:gd name="T58" fmla="*/ 43 w 79"/>
                  <a:gd name="T59" fmla="*/ 9 h 100"/>
                  <a:gd name="T60" fmla="*/ 50 w 79"/>
                  <a:gd name="T61" fmla="*/ 18 h 100"/>
                  <a:gd name="T62" fmla="*/ 65 w 79"/>
                  <a:gd name="T63" fmla="*/ 27 h 100"/>
                  <a:gd name="T64" fmla="*/ 72 w 79"/>
                  <a:gd name="T65" fmla="*/ 36 h 100"/>
                  <a:gd name="T66" fmla="*/ 72 w 79"/>
                  <a:gd name="T67" fmla="*/ 55 h 10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79"/>
                  <a:gd name="T103" fmla="*/ 0 h 100"/>
                  <a:gd name="T104" fmla="*/ 79 w 79"/>
                  <a:gd name="T105" fmla="*/ 100 h 10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79" h="100">
                    <a:moveTo>
                      <a:pt x="79" y="55"/>
                    </a:moveTo>
                    <a:lnTo>
                      <a:pt x="72" y="36"/>
                    </a:lnTo>
                    <a:lnTo>
                      <a:pt x="72" y="18"/>
                    </a:lnTo>
                    <a:lnTo>
                      <a:pt x="58" y="9"/>
                    </a:lnTo>
                    <a:lnTo>
                      <a:pt x="43" y="0"/>
                    </a:lnTo>
                    <a:lnTo>
                      <a:pt x="29" y="9"/>
                    </a:lnTo>
                    <a:lnTo>
                      <a:pt x="14" y="18"/>
                    </a:lnTo>
                    <a:lnTo>
                      <a:pt x="7" y="36"/>
                    </a:lnTo>
                    <a:lnTo>
                      <a:pt x="0" y="55"/>
                    </a:lnTo>
                    <a:lnTo>
                      <a:pt x="7" y="73"/>
                    </a:lnTo>
                    <a:lnTo>
                      <a:pt x="14" y="91"/>
                    </a:lnTo>
                    <a:lnTo>
                      <a:pt x="29" y="100"/>
                    </a:lnTo>
                    <a:lnTo>
                      <a:pt x="43" y="100"/>
                    </a:lnTo>
                    <a:lnTo>
                      <a:pt x="58" y="100"/>
                    </a:lnTo>
                    <a:lnTo>
                      <a:pt x="72" y="91"/>
                    </a:lnTo>
                    <a:lnTo>
                      <a:pt x="72" y="73"/>
                    </a:lnTo>
                    <a:lnTo>
                      <a:pt x="79" y="55"/>
                    </a:lnTo>
                    <a:close/>
                    <a:moveTo>
                      <a:pt x="72" y="55"/>
                    </a:moveTo>
                    <a:lnTo>
                      <a:pt x="72" y="64"/>
                    </a:lnTo>
                    <a:lnTo>
                      <a:pt x="65" y="82"/>
                    </a:lnTo>
                    <a:lnTo>
                      <a:pt x="50" y="91"/>
                    </a:lnTo>
                    <a:lnTo>
                      <a:pt x="43" y="100"/>
                    </a:lnTo>
                    <a:lnTo>
                      <a:pt x="29" y="91"/>
                    </a:lnTo>
                    <a:lnTo>
                      <a:pt x="14" y="82"/>
                    </a:lnTo>
                    <a:lnTo>
                      <a:pt x="14" y="64"/>
                    </a:lnTo>
                    <a:lnTo>
                      <a:pt x="7" y="55"/>
                    </a:lnTo>
                    <a:lnTo>
                      <a:pt x="14" y="36"/>
                    </a:lnTo>
                    <a:lnTo>
                      <a:pt x="14" y="27"/>
                    </a:lnTo>
                    <a:lnTo>
                      <a:pt x="29" y="18"/>
                    </a:lnTo>
                    <a:lnTo>
                      <a:pt x="43" y="9"/>
                    </a:lnTo>
                    <a:lnTo>
                      <a:pt x="50" y="18"/>
                    </a:lnTo>
                    <a:lnTo>
                      <a:pt x="65" y="27"/>
                    </a:lnTo>
                    <a:lnTo>
                      <a:pt x="72" y="36"/>
                    </a:lnTo>
                    <a:lnTo>
                      <a:pt x="72" y="55"/>
                    </a:lnTo>
                    <a:close/>
                  </a:path>
                </a:pathLst>
              </a:custGeom>
              <a:solidFill>
                <a:srgbClr val="9C9B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32" name="Freeform 386"/>
              <p:cNvSpPr>
                <a:spLocks noEditPoints="1"/>
              </p:cNvSpPr>
              <p:nvPr/>
            </p:nvSpPr>
            <p:spPr bwMode="auto">
              <a:xfrm>
                <a:off x="8680" y="8183"/>
                <a:ext cx="72" cy="91"/>
              </a:xfrm>
              <a:custGeom>
                <a:avLst/>
                <a:gdLst>
                  <a:gd name="T0" fmla="*/ 72 w 72"/>
                  <a:gd name="T1" fmla="*/ 46 h 91"/>
                  <a:gd name="T2" fmla="*/ 65 w 72"/>
                  <a:gd name="T3" fmla="*/ 27 h 91"/>
                  <a:gd name="T4" fmla="*/ 65 w 72"/>
                  <a:gd name="T5" fmla="*/ 9 h 91"/>
                  <a:gd name="T6" fmla="*/ 51 w 72"/>
                  <a:gd name="T7" fmla="*/ 0 h 91"/>
                  <a:gd name="T8" fmla="*/ 36 w 72"/>
                  <a:gd name="T9" fmla="*/ 0 h 91"/>
                  <a:gd name="T10" fmla="*/ 22 w 72"/>
                  <a:gd name="T11" fmla="*/ 0 h 91"/>
                  <a:gd name="T12" fmla="*/ 7 w 72"/>
                  <a:gd name="T13" fmla="*/ 9 h 91"/>
                  <a:gd name="T14" fmla="*/ 0 w 72"/>
                  <a:gd name="T15" fmla="*/ 27 h 91"/>
                  <a:gd name="T16" fmla="*/ 0 w 72"/>
                  <a:gd name="T17" fmla="*/ 46 h 91"/>
                  <a:gd name="T18" fmla="*/ 0 w 72"/>
                  <a:gd name="T19" fmla="*/ 64 h 91"/>
                  <a:gd name="T20" fmla="*/ 7 w 72"/>
                  <a:gd name="T21" fmla="*/ 82 h 91"/>
                  <a:gd name="T22" fmla="*/ 22 w 72"/>
                  <a:gd name="T23" fmla="*/ 91 h 91"/>
                  <a:gd name="T24" fmla="*/ 36 w 72"/>
                  <a:gd name="T25" fmla="*/ 91 h 91"/>
                  <a:gd name="T26" fmla="*/ 51 w 72"/>
                  <a:gd name="T27" fmla="*/ 91 h 91"/>
                  <a:gd name="T28" fmla="*/ 65 w 72"/>
                  <a:gd name="T29" fmla="*/ 82 h 91"/>
                  <a:gd name="T30" fmla="*/ 65 w 72"/>
                  <a:gd name="T31" fmla="*/ 64 h 91"/>
                  <a:gd name="T32" fmla="*/ 72 w 72"/>
                  <a:gd name="T33" fmla="*/ 46 h 91"/>
                  <a:gd name="T34" fmla="*/ 65 w 72"/>
                  <a:gd name="T35" fmla="*/ 46 h 91"/>
                  <a:gd name="T36" fmla="*/ 65 w 72"/>
                  <a:gd name="T37" fmla="*/ 55 h 91"/>
                  <a:gd name="T38" fmla="*/ 51 w 72"/>
                  <a:gd name="T39" fmla="*/ 73 h 91"/>
                  <a:gd name="T40" fmla="*/ 43 w 72"/>
                  <a:gd name="T41" fmla="*/ 82 h 91"/>
                  <a:gd name="T42" fmla="*/ 36 w 72"/>
                  <a:gd name="T43" fmla="*/ 82 h 91"/>
                  <a:gd name="T44" fmla="*/ 22 w 72"/>
                  <a:gd name="T45" fmla="*/ 82 h 91"/>
                  <a:gd name="T46" fmla="*/ 14 w 72"/>
                  <a:gd name="T47" fmla="*/ 73 h 91"/>
                  <a:gd name="T48" fmla="*/ 7 w 72"/>
                  <a:gd name="T49" fmla="*/ 46 h 91"/>
                  <a:gd name="T50" fmla="*/ 14 w 72"/>
                  <a:gd name="T51" fmla="*/ 18 h 91"/>
                  <a:gd name="T52" fmla="*/ 36 w 72"/>
                  <a:gd name="T53" fmla="*/ 9 h 91"/>
                  <a:gd name="T54" fmla="*/ 51 w 72"/>
                  <a:gd name="T55" fmla="*/ 18 h 91"/>
                  <a:gd name="T56" fmla="*/ 65 w 72"/>
                  <a:gd name="T57" fmla="*/ 27 h 91"/>
                  <a:gd name="T58" fmla="*/ 65 w 72"/>
                  <a:gd name="T59" fmla="*/ 46 h 9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72"/>
                  <a:gd name="T91" fmla="*/ 0 h 91"/>
                  <a:gd name="T92" fmla="*/ 72 w 72"/>
                  <a:gd name="T93" fmla="*/ 91 h 9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72" h="91">
                    <a:moveTo>
                      <a:pt x="72" y="46"/>
                    </a:moveTo>
                    <a:lnTo>
                      <a:pt x="65" y="27"/>
                    </a:lnTo>
                    <a:lnTo>
                      <a:pt x="65" y="9"/>
                    </a:lnTo>
                    <a:lnTo>
                      <a:pt x="51" y="0"/>
                    </a:lnTo>
                    <a:lnTo>
                      <a:pt x="36" y="0"/>
                    </a:lnTo>
                    <a:lnTo>
                      <a:pt x="22" y="0"/>
                    </a:lnTo>
                    <a:lnTo>
                      <a:pt x="7" y="9"/>
                    </a:lnTo>
                    <a:lnTo>
                      <a:pt x="0" y="27"/>
                    </a:lnTo>
                    <a:lnTo>
                      <a:pt x="0" y="46"/>
                    </a:lnTo>
                    <a:lnTo>
                      <a:pt x="0" y="64"/>
                    </a:lnTo>
                    <a:lnTo>
                      <a:pt x="7" y="82"/>
                    </a:lnTo>
                    <a:lnTo>
                      <a:pt x="22" y="91"/>
                    </a:lnTo>
                    <a:lnTo>
                      <a:pt x="36" y="91"/>
                    </a:lnTo>
                    <a:lnTo>
                      <a:pt x="51" y="91"/>
                    </a:lnTo>
                    <a:lnTo>
                      <a:pt x="65" y="82"/>
                    </a:lnTo>
                    <a:lnTo>
                      <a:pt x="65" y="64"/>
                    </a:lnTo>
                    <a:lnTo>
                      <a:pt x="72" y="46"/>
                    </a:lnTo>
                    <a:close/>
                    <a:moveTo>
                      <a:pt x="65" y="46"/>
                    </a:moveTo>
                    <a:lnTo>
                      <a:pt x="65" y="55"/>
                    </a:lnTo>
                    <a:lnTo>
                      <a:pt x="51" y="73"/>
                    </a:lnTo>
                    <a:lnTo>
                      <a:pt x="43" y="82"/>
                    </a:lnTo>
                    <a:lnTo>
                      <a:pt x="36" y="82"/>
                    </a:lnTo>
                    <a:lnTo>
                      <a:pt x="22" y="82"/>
                    </a:lnTo>
                    <a:lnTo>
                      <a:pt x="14" y="73"/>
                    </a:lnTo>
                    <a:lnTo>
                      <a:pt x="7" y="46"/>
                    </a:lnTo>
                    <a:lnTo>
                      <a:pt x="14" y="18"/>
                    </a:lnTo>
                    <a:lnTo>
                      <a:pt x="36" y="9"/>
                    </a:lnTo>
                    <a:lnTo>
                      <a:pt x="51" y="18"/>
                    </a:lnTo>
                    <a:lnTo>
                      <a:pt x="65" y="27"/>
                    </a:lnTo>
                    <a:lnTo>
                      <a:pt x="65" y="46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33" name="Freeform 387"/>
              <p:cNvSpPr>
                <a:spLocks noEditPoints="1"/>
              </p:cNvSpPr>
              <p:nvPr/>
            </p:nvSpPr>
            <p:spPr bwMode="auto">
              <a:xfrm>
                <a:off x="8680" y="8183"/>
                <a:ext cx="65" cy="91"/>
              </a:xfrm>
              <a:custGeom>
                <a:avLst/>
                <a:gdLst>
                  <a:gd name="T0" fmla="*/ 65 w 65"/>
                  <a:gd name="T1" fmla="*/ 46 h 91"/>
                  <a:gd name="T2" fmla="*/ 65 w 65"/>
                  <a:gd name="T3" fmla="*/ 27 h 91"/>
                  <a:gd name="T4" fmla="*/ 58 w 65"/>
                  <a:gd name="T5" fmla="*/ 18 h 91"/>
                  <a:gd name="T6" fmla="*/ 43 w 65"/>
                  <a:gd name="T7" fmla="*/ 9 h 91"/>
                  <a:gd name="T8" fmla="*/ 36 w 65"/>
                  <a:gd name="T9" fmla="*/ 0 h 91"/>
                  <a:gd name="T10" fmla="*/ 22 w 65"/>
                  <a:gd name="T11" fmla="*/ 9 h 91"/>
                  <a:gd name="T12" fmla="*/ 7 w 65"/>
                  <a:gd name="T13" fmla="*/ 18 h 91"/>
                  <a:gd name="T14" fmla="*/ 7 w 65"/>
                  <a:gd name="T15" fmla="*/ 27 h 91"/>
                  <a:gd name="T16" fmla="*/ 0 w 65"/>
                  <a:gd name="T17" fmla="*/ 46 h 91"/>
                  <a:gd name="T18" fmla="*/ 7 w 65"/>
                  <a:gd name="T19" fmla="*/ 55 h 91"/>
                  <a:gd name="T20" fmla="*/ 7 w 65"/>
                  <a:gd name="T21" fmla="*/ 73 h 91"/>
                  <a:gd name="T22" fmla="*/ 22 w 65"/>
                  <a:gd name="T23" fmla="*/ 82 h 91"/>
                  <a:gd name="T24" fmla="*/ 36 w 65"/>
                  <a:gd name="T25" fmla="*/ 91 h 91"/>
                  <a:gd name="T26" fmla="*/ 43 w 65"/>
                  <a:gd name="T27" fmla="*/ 82 h 91"/>
                  <a:gd name="T28" fmla="*/ 58 w 65"/>
                  <a:gd name="T29" fmla="*/ 73 h 91"/>
                  <a:gd name="T30" fmla="*/ 65 w 65"/>
                  <a:gd name="T31" fmla="*/ 55 h 91"/>
                  <a:gd name="T32" fmla="*/ 65 w 65"/>
                  <a:gd name="T33" fmla="*/ 46 h 91"/>
                  <a:gd name="T34" fmla="*/ 58 w 65"/>
                  <a:gd name="T35" fmla="*/ 46 h 91"/>
                  <a:gd name="T36" fmla="*/ 58 w 65"/>
                  <a:gd name="T37" fmla="*/ 55 h 91"/>
                  <a:gd name="T38" fmla="*/ 51 w 65"/>
                  <a:gd name="T39" fmla="*/ 64 h 91"/>
                  <a:gd name="T40" fmla="*/ 43 w 65"/>
                  <a:gd name="T41" fmla="*/ 73 h 91"/>
                  <a:gd name="T42" fmla="*/ 36 w 65"/>
                  <a:gd name="T43" fmla="*/ 73 h 91"/>
                  <a:gd name="T44" fmla="*/ 22 w 65"/>
                  <a:gd name="T45" fmla="*/ 73 h 91"/>
                  <a:gd name="T46" fmla="*/ 14 w 65"/>
                  <a:gd name="T47" fmla="*/ 64 h 91"/>
                  <a:gd name="T48" fmla="*/ 7 w 65"/>
                  <a:gd name="T49" fmla="*/ 46 h 91"/>
                  <a:gd name="T50" fmla="*/ 14 w 65"/>
                  <a:gd name="T51" fmla="*/ 18 h 91"/>
                  <a:gd name="T52" fmla="*/ 36 w 65"/>
                  <a:gd name="T53" fmla="*/ 18 h 91"/>
                  <a:gd name="T54" fmla="*/ 51 w 65"/>
                  <a:gd name="T55" fmla="*/ 18 h 91"/>
                  <a:gd name="T56" fmla="*/ 58 w 65"/>
                  <a:gd name="T57" fmla="*/ 36 h 91"/>
                  <a:gd name="T58" fmla="*/ 58 w 65"/>
                  <a:gd name="T59" fmla="*/ 46 h 9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5"/>
                  <a:gd name="T91" fmla="*/ 0 h 91"/>
                  <a:gd name="T92" fmla="*/ 65 w 65"/>
                  <a:gd name="T93" fmla="*/ 91 h 9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5" h="91">
                    <a:moveTo>
                      <a:pt x="65" y="46"/>
                    </a:moveTo>
                    <a:lnTo>
                      <a:pt x="65" y="27"/>
                    </a:lnTo>
                    <a:lnTo>
                      <a:pt x="58" y="18"/>
                    </a:lnTo>
                    <a:lnTo>
                      <a:pt x="43" y="9"/>
                    </a:lnTo>
                    <a:lnTo>
                      <a:pt x="36" y="0"/>
                    </a:lnTo>
                    <a:lnTo>
                      <a:pt x="22" y="9"/>
                    </a:lnTo>
                    <a:lnTo>
                      <a:pt x="7" y="18"/>
                    </a:lnTo>
                    <a:lnTo>
                      <a:pt x="7" y="27"/>
                    </a:lnTo>
                    <a:lnTo>
                      <a:pt x="0" y="46"/>
                    </a:lnTo>
                    <a:lnTo>
                      <a:pt x="7" y="55"/>
                    </a:lnTo>
                    <a:lnTo>
                      <a:pt x="7" y="73"/>
                    </a:lnTo>
                    <a:lnTo>
                      <a:pt x="22" y="82"/>
                    </a:lnTo>
                    <a:lnTo>
                      <a:pt x="36" y="91"/>
                    </a:lnTo>
                    <a:lnTo>
                      <a:pt x="43" y="82"/>
                    </a:lnTo>
                    <a:lnTo>
                      <a:pt x="58" y="73"/>
                    </a:lnTo>
                    <a:lnTo>
                      <a:pt x="65" y="55"/>
                    </a:lnTo>
                    <a:lnTo>
                      <a:pt x="65" y="46"/>
                    </a:lnTo>
                    <a:close/>
                    <a:moveTo>
                      <a:pt x="58" y="46"/>
                    </a:moveTo>
                    <a:lnTo>
                      <a:pt x="58" y="55"/>
                    </a:lnTo>
                    <a:lnTo>
                      <a:pt x="51" y="64"/>
                    </a:lnTo>
                    <a:lnTo>
                      <a:pt x="43" y="73"/>
                    </a:lnTo>
                    <a:lnTo>
                      <a:pt x="36" y="73"/>
                    </a:lnTo>
                    <a:lnTo>
                      <a:pt x="22" y="73"/>
                    </a:lnTo>
                    <a:lnTo>
                      <a:pt x="14" y="64"/>
                    </a:lnTo>
                    <a:lnTo>
                      <a:pt x="7" y="46"/>
                    </a:lnTo>
                    <a:lnTo>
                      <a:pt x="14" y="18"/>
                    </a:lnTo>
                    <a:lnTo>
                      <a:pt x="36" y="18"/>
                    </a:lnTo>
                    <a:lnTo>
                      <a:pt x="51" y="18"/>
                    </a:lnTo>
                    <a:lnTo>
                      <a:pt x="58" y="36"/>
                    </a:lnTo>
                    <a:lnTo>
                      <a:pt x="58" y="46"/>
                    </a:lnTo>
                    <a:close/>
                  </a:path>
                </a:pathLst>
              </a:custGeom>
              <a:solidFill>
                <a:srgbClr val="AEA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34" name="Freeform 388"/>
              <p:cNvSpPr>
                <a:spLocks noEditPoints="1"/>
              </p:cNvSpPr>
              <p:nvPr/>
            </p:nvSpPr>
            <p:spPr bwMode="auto">
              <a:xfrm>
                <a:off x="8687" y="8192"/>
                <a:ext cx="58" cy="73"/>
              </a:xfrm>
              <a:custGeom>
                <a:avLst/>
                <a:gdLst>
                  <a:gd name="T0" fmla="*/ 58 w 58"/>
                  <a:gd name="T1" fmla="*/ 37 h 73"/>
                  <a:gd name="T2" fmla="*/ 58 w 58"/>
                  <a:gd name="T3" fmla="*/ 18 h 73"/>
                  <a:gd name="T4" fmla="*/ 44 w 58"/>
                  <a:gd name="T5" fmla="*/ 9 h 73"/>
                  <a:gd name="T6" fmla="*/ 29 w 58"/>
                  <a:gd name="T7" fmla="*/ 0 h 73"/>
                  <a:gd name="T8" fmla="*/ 7 w 58"/>
                  <a:gd name="T9" fmla="*/ 9 h 73"/>
                  <a:gd name="T10" fmla="*/ 0 w 58"/>
                  <a:gd name="T11" fmla="*/ 37 h 73"/>
                  <a:gd name="T12" fmla="*/ 7 w 58"/>
                  <a:gd name="T13" fmla="*/ 64 h 73"/>
                  <a:gd name="T14" fmla="*/ 15 w 58"/>
                  <a:gd name="T15" fmla="*/ 73 h 73"/>
                  <a:gd name="T16" fmla="*/ 29 w 58"/>
                  <a:gd name="T17" fmla="*/ 73 h 73"/>
                  <a:gd name="T18" fmla="*/ 36 w 58"/>
                  <a:gd name="T19" fmla="*/ 73 h 73"/>
                  <a:gd name="T20" fmla="*/ 44 w 58"/>
                  <a:gd name="T21" fmla="*/ 64 h 73"/>
                  <a:gd name="T22" fmla="*/ 58 w 58"/>
                  <a:gd name="T23" fmla="*/ 46 h 73"/>
                  <a:gd name="T24" fmla="*/ 58 w 58"/>
                  <a:gd name="T25" fmla="*/ 37 h 73"/>
                  <a:gd name="T26" fmla="*/ 44 w 58"/>
                  <a:gd name="T27" fmla="*/ 37 h 73"/>
                  <a:gd name="T28" fmla="*/ 44 w 58"/>
                  <a:gd name="T29" fmla="*/ 55 h 73"/>
                  <a:gd name="T30" fmla="*/ 29 w 58"/>
                  <a:gd name="T31" fmla="*/ 64 h 73"/>
                  <a:gd name="T32" fmla="*/ 15 w 58"/>
                  <a:gd name="T33" fmla="*/ 55 h 73"/>
                  <a:gd name="T34" fmla="*/ 7 w 58"/>
                  <a:gd name="T35" fmla="*/ 37 h 73"/>
                  <a:gd name="T36" fmla="*/ 15 w 58"/>
                  <a:gd name="T37" fmla="*/ 18 h 73"/>
                  <a:gd name="T38" fmla="*/ 29 w 58"/>
                  <a:gd name="T39" fmla="*/ 9 h 73"/>
                  <a:gd name="T40" fmla="*/ 44 w 58"/>
                  <a:gd name="T41" fmla="*/ 18 h 73"/>
                  <a:gd name="T42" fmla="*/ 44 w 58"/>
                  <a:gd name="T43" fmla="*/ 37 h 7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8"/>
                  <a:gd name="T67" fmla="*/ 0 h 73"/>
                  <a:gd name="T68" fmla="*/ 58 w 58"/>
                  <a:gd name="T69" fmla="*/ 73 h 7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8" h="73">
                    <a:moveTo>
                      <a:pt x="58" y="37"/>
                    </a:moveTo>
                    <a:lnTo>
                      <a:pt x="58" y="18"/>
                    </a:lnTo>
                    <a:lnTo>
                      <a:pt x="44" y="9"/>
                    </a:lnTo>
                    <a:lnTo>
                      <a:pt x="29" y="0"/>
                    </a:lnTo>
                    <a:lnTo>
                      <a:pt x="7" y="9"/>
                    </a:lnTo>
                    <a:lnTo>
                      <a:pt x="0" y="37"/>
                    </a:lnTo>
                    <a:lnTo>
                      <a:pt x="7" y="64"/>
                    </a:lnTo>
                    <a:lnTo>
                      <a:pt x="15" y="73"/>
                    </a:lnTo>
                    <a:lnTo>
                      <a:pt x="29" y="73"/>
                    </a:lnTo>
                    <a:lnTo>
                      <a:pt x="36" y="73"/>
                    </a:lnTo>
                    <a:lnTo>
                      <a:pt x="44" y="64"/>
                    </a:lnTo>
                    <a:lnTo>
                      <a:pt x="58" y="46"/>
                    </a:lnTo>
                    <a:lnTo>
                      <a:pt x="58" y="37"/>
                    </a:lnTo>
                    <a:close/>
                    <a:moveTo>
                      <a:pt x="44" y="37"/>
                    </a:moveTo>
                    <a:lnTo>
                      <a:pt x="44" y="55"/>
                    </a:lnTo>
                    <a:lnTo>
                      <a:pt x="29" y="64"/>
                    </a:lnTo>
                    <a:lnTo>
                      <a:pt x="15" y="55"/>
                    </a:lnTo>
                    <a:lnTo>
                      <a:pt x="7" y="37"/>
                    </a:lnTo>
                    <a:lnTo>
                      <a:pt x="15" y="18"/>
                    </a:lnTo>
                    <a:lnTo>
                      <a:pt x="29" y="9"/>
                    </a:lnTo>
                    <a:lnTo>
                      <a:pt x="44" y="18"/>
                    </a:lnTo>
                    <a:lnTo>
                      <a:pt x="44" y="37"/>
                    </a:lnTo>
                    <a:close/>
                  </a:path>
                </a:pathLst>
              </a:custGeom>
              <a:solidFill>
                <a:srgbClr val="BA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35" name="Freeform 389"/>
              <p:cNvSpPr>
                <a:spLocks noEditPoints="1"/>
              </p:cNvSpPr>
              <p:nvPr/>
            </p:nvSpPr>
            <p:spPr bwMode="auto">
              <a:xfrm>
                <a:off x="8687" y="8201"/>
                <a:ext cx="51" cy="55"/>
              </a:xfrm>
              <a:custGeom>
                <a:avLst/>
                <a:gdLst>
                  <a:gd name="T0" fmla="*/ 51 w 51"/>
                  <a:gd name="T1" fmla="*/ 28 h 55"/>
                  <a:gd name="T2" fmla="*/ 51 w 51"/>
                  <a:gd name="T3" fmla="*/ 18 h 55"/>
                  <a:gd name="T4" fmla="*/ 44 w 51"/>
                  <a:gd name="T5" fmla="*/ 0 h 55"/>
                  <a:gd name="T6" fmla="*/ 29 w 51"/>
                  <a:gd name="T7" fmla="*/ 0 h 55"/>
                  <a:gd name="T8" fmla="*/ 7 w 51"/>
                  <a:gd name="T9" fmla="*/ 0 h 55"/>
                  <a:gd name="T10" fmla="*/ 0 w 51"/>
                  <a:gd name="T11" fmla="*/ 28 h 55"/>
                  <a:gd name="T12" fmla="*/ 7 w 51"/>
                  <a:gd name="T13" fmla="*/ 46 h 55"/>
                  <a:gd name="T14" fmla="*/ 15 w 51"/>
                  <a:gd name="T15" fmla="*/ 55 h 55"/>
                  <a:gd name="T16" fmla="*/ 29 w 51"/>
                  <a:gd name="T17" fmla="*/ 55 h 55"/>
                  <a:gd name="T18" fmla="*/ 36 w 51"/>
                  <a:gd name="T19" fmla="*/ 55 h 55"/>
                  <a:gd name="T20" fmla="*/ 44 w 51"/>
                  <a:gd name="T21" fmla="*/ 46 h 55"/>
                  <a:gd name="T22" fmla="*/ 51 w 51"/>
                  <a:gd name="T23" fmla="*/ 37 h 55"/>
                  <a:gd name="T24" fmla="*/ 51 w 51"/>
                  <a:gd name="T25" fmla="*/ 28 h 55"/>
                  <a:gd name="T26" fmla="*/ 44 w 51"/>
                  <a:gd name="T27" fmla="*/ 28 h 55"/>
                  <a:gd name="T28" fmla="*/ 36 w 51"/>
                  <a:gd name="T29" fmla="*/ 37 h 55"/>
                  <a:gd name="T30" fmla="*/ 29 w 51"/>
                  <a:gd name="T31" fmla="*/ 46 h 55"/>
                  <a:gd name="T32" fmla="*/ 15 w 51"/>
                  <a:gd name="T33" fmla="*/ 37 h 55"/>
                  <a:gd name="T34" fmla="*/ 15 w 51"/>
                  <a:gd name="T35" fmla="*/ 28 h 55"/>
                  <a:gd name="T36" fmla="*/ 15 w 51"/>
                  <a:gd name="T37" fmla="*/ 18 h 55"/>
                  <a:gd name="T38" fmla="*/ 29 w 51"/>
                  <a:gd name="T39" fmla="*/ 9 h 55"/>
                  <a:gd name="T40" fmla="*/ 36 w 51"/>
                  <a:gd name="T41" fmla="*/ 18 h 55"/>
                  <a:gd name="T42" fmla="*/ 44 w 51"/>
                  <a:gd name="T43" fmla="*/ 28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1"/>
                  <a:gd name="T67" fmla="*/ 0 h 55"/>
                  <a:gd name="T68" fmla="*/ 51 w 51"/>
                  <a:gd name="T69" fmla="*/ 55 h 5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1" h="55">
                    <a:moveTo>
                      <a:pt x="51" y="28"/>
                    </a:moveTo>
                    <a:lnTo>
                      <a:pt x="51" y="18"/>
                    </a:lnTo>
                    <a:lnTo>
                      <a:pt x="44" y="0"/>
                    </a:lnTo>
                    <a:lnTo>
                      <a:pt x="29" y="0"/>
                    </a:lnTo>
                    <a:lnTo>
                      <a:pt x="7" y="0"/>
                    </a:lnTo>
                    <a:lnTo>
                      <a:pt x="0" y="28"/>
                    </a:lnTo>
                    <a:lnTo>
                      <a:pt x="7" y="46"/>
                    </a:lnTo>
                    <a:lnTo>
                      <a:pt x="15" y="55"/>
                    </a:lnTo>
                    <a:lnTo>
                      <a:pt x="29" y="55"/>
                    </a:lnTo>
                    <a:lnTo>
                      <a:pt x="36" y="55"/>
                    </a:lnTo>
                    <a:lnTo>
                      <a:pt x="44" y="46"/>
                    </a:lnTo>
                    <a:lnTo>
                      <a:pt x="51" y="37"/>
                    </a:lnTo>
                    <a:lnTo>
                      <a:pt x="51" y="28"/>
                    </a:lnTo>
                    <a:close/>
                    <a:moveTo>
                      <a:pt x="44" y="28"/>
                    </a:moveTo>
                    <a:lnTo>
                      <a:pt x="36" y="37"/>
                    </a:lnTo>
                    <a:lnTo>
                      <a:pt x="29" y="46"/>
                    </a:lnTo>
                    <a:lnTo>
                      <a:pt x="15" y="37"/>
                    </a:lnTo>
                    <a:lnTo>
                      <a:pt x="15" y="28"/>
                    </a:lnTo>
                    <a:lnTo>
                      <a:pt x="15" y="18"/>
                    </a:lnTo>
                    <a:lnTo>
                      <a:pt x="29" y="9"/>
                    </a:lnTo>
                    <a:lnTo>
                      <a:pt x="36" y="18"/>
                    </a:lnTo>
                    <a:lnTo>
                      <a:pt x="44" y="28"/>
                    </a:lnTo>
                    <a:close/>
                  </a:path>
                </a:pathLst>
              </a:custGeom>
              <a:solidFill>
                <a:srgbClr val="C5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36" name="Freeform 390"/>
              <p:cNvSpPr>
                <a:spLocks noEditPoints="1"/>
              </p:cNvSpPr>
              <p:nvPr/>
            </p:nvSpPr>
            <p:spPr bwMode="auto">
              <a:xfrm>
                <a:off x="8694" y="8201"/>
                <a:ext cx="37" cy="55"/>
              </a:xfrm>
              <a:custGeom>
                <a:avLst/>
                <a:gdLst>
                  <a:gd name="T0" fmla="*/ 37 w 37"/>
                  <a:gd name="T1" fmla="*/ 28 h 55"/>
                  <a:gd name="T2" fmla="*/ 37 w 37"/>
                  <a:gd name="T3" fmla="*/ 9 h 55"/>
                  <a:gd name="T4" fmla="*/ 22 w 37"/>
                  <a:gd name="T5" fmla="*/ 0 h 55"/>
                  <a:gd name="T6" fmla="*/ 8 w 37"/>
                  <a:gd name="T7" fmla="*/ 9 h 55"/>
                  <a:gd name="T8" fmla="*/ 0 w 37"/>
                  <a:gd name="T9" fmla="*/ 28 h 55"/>
                  <a:gd name="T10" fmla="*/ 8 w 37"/>
                  <a:gd name="T11" fmla="*/ 46 h 55"/>
                  <a:gd name="T12" fmla="*/ 22 w 37"/>
                  <a:gd name="T13" fmla="*/ 55 h 55"/>
                  <a:gd name="T14" fmla="*/ 37 w 37"/>
                  <a:gd name="T15" fmla="*/ 46 h 55"/>
                  <a:gd name="T16" fmla="*/ 37 w 37"/>
                  <a:gd name="T17" fmla="*/ 28 h 55"/>
                  <a:gd name="T18" fmla="*/ 29 w 37"/>
                  <a:gd name="T19" fmla="*/ 28 h 55"/>
                  <a:gd name="T20" fmla="*/ 22 w 37"/>
                  <a:gd name="T21" fmla="*/ 37 h 55"/>
                  <a:gd name="T22" fmla="*/ 22 w 37"/>
                  <a:gd name="T23" fmla="*/ 37 h 55"/>
                  <a:gd name="T24" fmla="*/ 15 w 37"/>
                  <a:gd name="T25" fmla="*/ 37 h 55"/>
                  <a:gd name="T26" fmla="*/ 8 w 37"/>
                  <a:gd name="T27" fmla="*/ 28 h 55"/>
                  <a:gd name="T28" fmla="*/ 15 w 37"/>
                  <a:gd name="T29" fmla="*/ 18 h 55"/>
                  <a:gd name="T30" fmla="*/ 22 w 37"/>
                  <a:gd name="T31" fmla="*/ 18 h 55"/>
                  <a:gd name="T32" fmla="*/ 22 w 37"/>
                  <a:gd name="T33" fmla="*/ 18 h 55"/>
                  <a:gd name="T34" fmla="*/ 29 w 37"/>
                  <a:gd name="T35" fmla="*/ 28 h 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55"/>
                  <a:gd name="T56" fmla="*/ 37 w 37"/>
                  <a:gd name="T57" fmla="*/ 55 h 5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55">
                    <a:moveTo>
                      <a:pt x="37" y="28"/>
                    </a:moveTo>
                    <a:lnTo>
                      <a:pt x="37" y="9"/>
                    </a:lnTo>
                    <a:lnTo>
                      <a:pt x="22" y="0"/>
                    </a:lnTo>
                    <a:lnTo>
                      <a:pt x="8" y="9"/>
                    </a:lnTo>
                    <a:lnTo>
                      <a:pt x="0" y="28"/>
                    </a:lnTo>
                    <a:lnTo>
                      <a:pt x="8" y="46"/>
                    </a:lnTo>
                    <a:lnTo>
                      <a:pt x="22" y="55"/>
                    </a:lnTo>
                    <a:lnTo>
                      <a:pt x="37" y="46"/>
                    </a:lnTo>
                    <a:lnTo>
                      <a:pt x="37" y="28"/>
                    </a:lnTo>
                    <a:close/>
                    <a:moveTo>
                      <a:pt x="29" y="28"/>
                    </a:moveTo>
                    <a:lnTo>
                      <a:pt x="22" y="37"/>
                    </a:lnTo>
                    <a:lnTo>
                      <a:pt x="15" y="37"/>
                    </a:lnTo>
                    <a:lnTo>
                      <a:pt x="8" y="28"/>
                    </a:lnTo>
                    <a:lnTo>
                      <a:pt x="15" y="18"/>
                    </a:lnTo>
                    <a:lnTo>
                      <a:pt x="22" y="1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37" name="Freeform 391"/>
              <p:cNvSpPr>
                <a:spLocks/>
              </p:cNvSpPr>
              <p:nvPr/>
            </p:nvSpPr>
            <p:spPr bwMode="auto">
              <a:xfrm>
                <a:off x="8702" y="8210"/>
                <a:ext cx="29" cy="37"/>
              </a:xfrm>
              <a:custGeom>
                <a:avLst/>
                <a:gdLst>
                  <a:gd name="T0" fmla="*/ 29 w 29"/>
                  <a:gd name="T1" fmla="*/ 19 h 37"/>
                  <a:gd name="T2" fmla="*/ 21 w 29"/>
                  <a:gd name="T3" fmla="*/ 9 h 37"/>
                  <a:gd name="T4" fmla="*/ 14 w 29"/>
                  <a:gd name="T5" fmla="*/ 0 h 37"/>
                  <a:gd name="T6" fmla="*/ 0 w 29"/>
                  <a:gd name="T7" fmla="*/ 9 h 37"/>
                  <a:gd name="T8" fmla="*/ 0 w 29"/>
                  <a:gd name="T9" fmla="*/ 19 h 37"/>
                  <a:gd name="T10" fmla="*/ 0 w 29"/>
                  <a:gd name="T11" fmla="*/ 28 h 37"/>
                  <a:gd name="T12" fmla="*/ 14 w 29"/>
                  <a:gd name="T13" fmla="*/ 37 h 37"/>
                  <a:gd name="T14" fmla="*/ 21 w 29"/>
                  <a:gd name="T15" fmla="*/ 28 h 37"/>
                  <a:gd name="T16" fmla="*/ 29 w 29"/>
                  <a:gd name="T17" fmla="*/ 19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7"/>
                  <a:gd name="T29" fmla="*/ 29 w 29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7">
                    <a:moveTo>
                      <a:pt x="29" y="19"/>
                    </a:moveTo>
                    <a:lnTo>
                      <a:pt x="21" y="9"/>
                    </a:lnTo>
                    <a:lnTo>
                      <a:pt x="14" y="0"/>
                    </a:lnTo>
                    <a:lnTo>
                      <a:pt x="0" y="9"/>
                    </a:lnTo>
                    <a:lnTo>
                      <a:pt x="0" y="19"/>
                    </a:lnTo>
                    <a:lnTo>
                      <a:pt x="0" y="28"/>
                    </a:lnTo>
                    <a:lnTo>
                      <a:pt x="14" y="37"/>
                    </a:lnTo>
                    <a:lnTo>
                      <a:pt x="21" y="28"/>
                    </a:lnTo>
                    <a:lnTo>
                      <a:pt x="29" y="19"/>
                    </a:lnTo>
                    <a:close/>
                  </a:path>
                </a:pathLst>
              </a:cu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38" name="Freeform 392"/>
              <p:cNvSpPr>
                <a:spLocks/>
              </p:cNvSpPr>
              <p:nvPr/>
            </p:nvSpPr>
            <p:spPr bwMode="auto">
              <a:xfrm>
                <a:off x="8702" y="8219"/>
                <a:ext cx="21" cy="19"/>
              </a:xfrm>
              <a:custGeom>
                <a:avLst/>
                <a:gdLst>
                  <a:gd name="T0" fmla="*/ 21 w 21"/>
                  <a:gd name="T1" fmla="*/ 10 h 19"/>
                  <a:gd name="T2" fmla="*/ 14 w 21"/>
                  <a:gd name="T3" fmla="*/ 0 h 19"/>
                  <a:gd name="T4" fmla="*/ 14 w 21"/>
                  <a:gd name="T5" fmla="*/ 0 h 19"/>
                  <a:gd name="T6" fmla="*/ 7 w 21"/>
                  <a:gd name="T7" fmla="*/ 0 h 19"/>
                  <a:gd name="T8" fmla="*/ 0 w 21"/>
                  <a:gd name="T9" fmla="*/ 10 h 19"/>
                  <a:gd name="T10" fmla="*/ 7 w 21"/>
                  <a:gd name="T11" fmla="*/ 19 h 19"/>
                  <a:gd name="T12" fmla="*/ 14 w 21"/>
                  <a:gd name="T13" fmla="*/ 19 h 19"/>
                  <a:gd name="T14" fmla="*/ 14 w 21"/>
                  <a:gd name="T15" fmla="*/ 19 h 19"/>
                  <a:gd name="T16" fmla="*/ 21 w 21"/>
                  <a:gd name="T17" fmla="*/ 1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9"/>
                  <a:gd name="T29" fmla="*/ 21 w 21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9">
                    <a:moveTo>
                      <a:pt x="21" y="10"/>
                    </a:moveTo>
                    <a:lnTo>
                      <a:pt x="14" y="0"/>
                    </a:lnTo>
                    <a:lnTo>
                      <a:pt x="7" y="0"/>
                    </a:lnTo>
                    <a:lnTo>
                      <a:pt x="0" y="10"/>
                    </a:lnTo>
                    <a:lnTo>
                      <a:pt x="7" y="19"/>
                    </a:lnTo>
                    <a:lnTo>
                      <a:pt x="14" y="19"/>
                    </a:lnTo>
                    <a:lnTo>
                      <a:pt x="21" y="1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39" name="Freeform 393"/>
              <p:cNvSpPr>
                <a:spLocks/>
              </p:cNvSpPr>
              <p:nvPr/>
            </p:nvSpPr>
            <p:spPr bwMode="auto">
              <a:xfrm>
                <a:off x="8709" y="8219"/>
                <a:ext cx="7" cy="19"/>
              </a:xfrm>
              <a:custGeom>
                <a:avLst/>
                <a:gdLst>
                  <a:gd name="T0" fmla="*/ 7 w 7"/>
                  <a:gd name="T1" fmla="*/ 10 h 19"/>
                  <a:gd name="T2" fmla="*/ 7 w 7"/>
                  <a:gd name="T3" fmla="*/ 0 h 19"/>
                  <a:gd name="T4" fmla="*/ 7 w 7"/>
                  <a:gd name="T5" fmla="*/ 0 h 19"/>
                  <a:gd name="T6" fmla="*/ 0 w 7"/>
                  <a:gd name="T7" fmla="*/ 0 h 19"/>
                  <a:gd name="T8" fmla="*/ 0 w 7"/>
                  <a:gd name="T9" fmla="*/ 10 h 19"/>
                  <a:gd name="T10" fmla="*/ 0 w 7"/>
                  <a:gd name="T11" fmla="*/ 19 h 19"/>
                  <a:gd name="T12" fmla="*/ 7 w 7"/>
                  <a:gd name="T13" fmla="*/ 19 h 19"/>
                  <a:gd name="T14" fmla="*/ 7 w 7"/>
                  <a:gd name="T15" fmla="*/ 19 h 19"/>
                  <a:gd name="T16" fmla="*/ 7 w 7"/>
                  <a:gd name="T17" fmla="*/ 1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19"/>
                  <a:gd name="T29" fmla="*/ 7 w 7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19">
                    <a:moveTo>
                      <a:pt x="7" y="10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40" name="Freeform 394"/>
              <p:cNvSpPr>
                <a:spLocks/>
              </p:cNvSpPr>
              <p:nvPr/>
            </p:nvSpPr>
            <p:spPr bwMode="auto">
              <a:xfrm>
                <a:off x="8637" y="8137"/>
                <a:ext cx="152" cy="192"/>
              </a:xfrm>
              <a:custGeom>
                <a:avLst/>
                <a:gdLst>
                  <a:gd name="T0" fmla="*/ 79 w 152"/>
                  <a:gd name="T1" fmla="*/ 0 h 192"/>
                  <a:gd name="T2" fmla="*/ 108 w 152"/>
                  <a:gd name="T3" fmla="*/ 0 h 192"/>
                  <a:gd name="T4" fmla="*/ 130 w 152"/>
                  <a:gd name="T5" fmla="*/ 27 h 192"/>
                  <a:gd name="T6" fmla="*/ 152 w 152"/>
                  <a:gd name="T7" fmla="*/ 55 h 192"/>
                  <a:gd name="T8" fmla="*/ 152 w 152"/>
                  <a:gd name="T9" fmla="*/ 92 h 192"/>
                  <a:gd name="T10" fmla="*/ 152 w 152"/>
                  <a:gd name="T11" fmla="*/ 128 h 192"/>
                  <a:gd name="T12" fmla="*/ 130 w 152"/>
                  <a:gd name="T13" fmla="*/ 156 h 192"/>
                  <a:gd name="T14" fmla="*/ 108 w 152"/>
                  <a:gd name="T15" fmla="*/ 183 h 192"/>
                  <a:gd name="T16" fmla="*/ 79 w 152"/>
                  <a:gd name="T17" fmla="*/ 192 h 192"/>
                  <a:gd name="T18" fmla="*/ 50 w 152"/>
                  <a:gd name="T19" fmla="*/ 183 h 192"/>
                  <a:gd name="T20" fmla="*/ 29 w 152"/>
                  <a:gd name="T21" fmla="*/ 156 h 192"/>
                  <a:gd name="T22" fmla="*/ 7 w 152"/>
                  <a:gd name="T23" fmla="*/ 128 h 192"/>
                  <a:gd name="T24" fmla="*/ 0 w 152"/>
                  <a:gd name="T25" fmla="*/ 92 h 192"/>
                  <a:gd name="T26" fmla="*/ 7 w 152"/>
                  <a:gd name="T27" fmla="*/ 55 h 192"/>
                  <a:gd name="T28" fmla="*/ 29 w 152"/>
                  <a:gd name="T29" fmla="*/ 27 h 192"/>
                  <a:gd name="T30" fmla="*/ 50 w 152"/>
                  <a:gd name="T31" fmla="*/ 0 h 192"/>
                  <a:gd name="T32" fmla="*/ 79 w 152"/>
                  <a:gd name="T33" fmla="*/ 0 h 1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2"/>
                  <a:gd name="T52" fmla="*/ 0 h 192"/>
                  <a:gd name="T53" fmla="*/ 152 w 152"/>
                  <a:gd name="T54" fmla="*/ 192 h 1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2" h="192">
                    <a:moveTo>
                      <a:pt x="79" y="0"/>
                    </a:moveTo>
                    <a:lnTo>
                      <a:pt x="108" y="0"/>
                    </a:lnTo>
                    <a:lnTo>
                      <a:pt x="130" y="27"/>
                    </a:lnTo>
                    <a:lnTo>
                      <a:pt x="152" y="55"/>
                    </a:lnTo>
                    <a:lnTo>
                      <a:pt x="152" y="92"/>
                    </a:lnTo>
                    <a:lnTo>
                      <a:pt x="152" y="128"/>
                    </a:lnTo>
                    <a:lnTo>
                      <a:pt x="130" y="156"/>
                    </a:lnTo>
                    <a:lnTo>
                      <a:pt x="108" y="183"/>
                    </a:lnTo>
                    <a:lnTo>
                      <a:pt x="79" y="192"/>
                    </a:lnTo>
                    <a:lnTo>
                      <a:pt x="50" y="183"/>
                    </a:lnTo>
                    <a:lnTo>
                      <a:pt x="29" y="156"/>
                    </a:lnTo>
                    <a:lnTo>
                      <a:pt x="7" y="128"/>
                    </a:lnTo>
                    <a:lnTo>
                      <a:pt x="0" y="92"/>
                    </a:lnTo>
                    <a:lnTo>
                      <a:pt x="7" y="55"/>
                    </a:lnTo>
                    <a:lnTo>
                      <a:pt x="29" y="27"/>
                    </a:lnTo>
                    <a:lnTo>
                      <a:pt x="50" y="0"/>
                    </a:lnTo>
                    <a:lnTo>
                      <a:pt x="79" y="0"/>
                    </a:ln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41" name="Freeform 395"/>
              <p:cNvSpPr>
                <a:spLocks/>
              </p:cNvSpPr>
              <p:nvPr/>
            </p:nvSpPr>
            <p:spPr bwMode="auto">
              <a:xfrm>
                <a:off x="8666" y="8164"/>
                <a:ext cx="94" cy="120"/>
              </a:xfrm>
              <a:custGeom>
                <a:avLst/>
                <a:gdLst>
                  <a:gd name="T0" fmla="*/ 50 w 94"/>
                  <a:gd name="T1" fmla="*/ 0 h 120"/>
                  <a:gd name="T2" fmla="*/ 65 w 94"/>
                  <a:gd name="T3" fmla="*/ 10 h 120"/>
                  <a:gd name="T4" fmla="*/ 79 w 94"/>
                  <a:gd name="T5" fmla="*/ 19 h 120"/>
                  <a:gd name="T6" fmla="*/ 86 w 94"/>
                  <a:gd name="T7" fmla="*/ 37 h 120"/>
                  <a:gd name="T8" fmla="*/ 94 w 94"/>
                  <a:gd name="T9" fmla="*/ 65 h 120"/>
                  <a:gd name="T10" fmla="*/ 86 w 94"/>
                  <a:gd name="T11" fmla="*/ 92 h 120"/>
                  <a:gd name="T12" fmla="*/ 79 w 94"/>
                  <a:gd name="T13" fmla="*/ 101 h 120"/>
                  <a:gd name="T14" fmla="*/ 65 w 94"/>
                  <a:gd name="T15" fmla="*/ 110 h 120"/>
                  <a:gd name="T16" fmla="*/ 50 w 94"/>
                  <a:gd name="T17" fmla="*/ 120 h 120"/>
                  <a:gd name="T18" fmla="*/ 28 w 94"/>
                  <a:gd name="T19" fmla="*/ 110 h 120"/>
                  <a:gd name="T20" fmla="*/ 14 w 94"/>
                  <a:gd name="T21" fmla="*/ 101 h 120"/>
                  <a:gd name="T22" fmla="*/ 7 w 94"/>
                  <a:gd name="T23" fmla="*/ 92 h 120"/>
                  <a:gd name="T24" fmla="*/ 0 w 94"/>
                  <a:gd name="T25" fmla="*/ 65 h 120"/>
                  <a:gd name="T26" fmla="*/ 7 w 94"/>
                  <a:gd name="T27" fmla="*/ 37 h 120"/>
                  <a:gd name="T28" fmla="*/ 14 w 94"/>
                  <a:gd name="T29" fmla="*/ 19 h 120"/>
                  <a:gd name="T30" fmla="*/ 28 w 94"/>
                  <a:gd name="T31" fmla="*/ 10 h 120"/>
                  <a:gd name="T32" fmla="*/ 50 w 94"/>
                  <a:gd name="T33" fmla="*/ 0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4"/>
                  <a:gd name="T52" fmla="*/ 0 h 120"/>
                  <a:gd name="T53" fmla="*/ 94 w 94"/>
                  <a:gd name="T54" fmla="*/ 120 h 1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4" h="120">
                    <a:moveTo>
                      <a:pt x="50" y="0"/>
                    </a:moveTo>
                    <a:lnTo>
                      <a:pt x="65" y="10"/>
                    </a:lnTo>
                    <a:lnTo>
                      <a:pt x="79" y="19"/>
                    </a:lnTo>
                    <a:lnTo>
                      <a:pt x="86" y="37"/>
                    </a:lnTo>
                    <a:lnTo>
                      <a:pt x="94" y="65"/>
                    </a:lnTo>
                    <a:lnTo>
                      <a:pt x="86" y="92"/>
                    </a:lnTo>
                    <a:lnTo>
                      <a:pt x="79" y="101"/>
                    </a:lnTo>
                    <a:lnTo>
                      <a:pt x="65" y="110"/>
                    </a:lnTo>
                    <a:lnTo>
                      <a:pt x="50" y="120"/>
                    </a:lnTo>
                    <a:lnTo>
                      <a:pt x="28" y="110"/>
                    </a:lnTo>
                    <a:lnTo>
                      <a:pt x="14" y="101"/>
                    </a:lnTo>
                    <a:lnTo>
                      <a:pt x="7" y="92"/>
                    </a:lnTo>
                    <a:lnTo>
                      <a:pt x="0" y="65"/>
                    </a:lnTo>
                    <a:lnTo>
                      <a:pt x="7" y="37"/>
                    </a:lnTo>
                    <a:lnTo>
                      <a:pt x="14" y="19"/>
                    </a:lnTo>
                    <a:lnTo>
                      <a:pt x="28" y="10"/>
                    </a:lnTo>
                    <a:lnTo>
                      <a:pt x="50" y="0"/>
                    </a:ln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42" name="Freeform 396"/>
              <p:cNvSpPr>
                <a:spLocks noEditPoints="1"/>
              </p:cNvSpPr>
              <p:nvPr/>
            </p:nvSpPr>
            <p:spPr bwMode="auto">
              <a:xfrm>
                <a:off x="8651" y="8146"/>
                <a:ext cx="123" cy="165"/>
              </a:xfrm>
              <a:custGeom>
                <a:avLst/>
                <a:gdLst>
                  <a:gd name="T0" fmla="*/ 65 w 123"/>
                  <a:gd name="T1" fmla="*/ 0 h 165"/>
                  <a:gd name="T2" fmla="*/ 87 w 123"/>
                  <a:gd name="T3" fmla="*/ 9 h 165"/>
                  <a:gd name="T4" fmla="*/ 109 w 123"/>
                  <a:gd name="T5" fmla="*/ 18 h 165"/>
                  <a:gd name="T6" fmla="*/ 123 w 123"/>
                  <a:gd name="T7" fmla="*/ 46 h 165"/>
                  <a:gd name="T8" fmla="*/ 123 w 123"/>
                  <a:gd name="T9" fmla="*/ 83 h 165"/>
                  <a:gd name="T10" fmla="*/ 123 w 123"/>
                  <a:gd name="T11" fmla="*/ 110 h 165"/>
                  <a:gd name="T12" fmla="*/ 109 w 123"/>
                  <a:gd name="T13" fmla="*/ 138 h 165"/>
                  <a:gd name="T14" fmla="*/ 87 w 123"/>
                  <a:gd name="T15" fmla="*/ 156 h 165"/>
                  <a:gd name="T16" fmla="*/ 65 w 123"/>
                  <a:gd name="T17" fmla="*/ 165 h 165"/>
                  <a:gd name="T18" fmla="*/ 36 w 123"/>
                  <a:gd name="T19" fmla="*/ 156 h 165"/>
                  <a:gd name="T20" fmla="*/ 15 w 123"/>
                  <a:gd name="T21" fmla="*/ 138 h 165"/>
                  <a:gd name="T22" fmla="*/ 0 w 123"/>
                  <a:gd name="T23" fmla="*/ 110 h 165"/>
                  <a:gd name="T24" fmla="*/ 0 w 123"/>
                  <a:gd name="T25" fmla="*/ 83 h 165"/>
                  <a:gd name="T26" fmla="*/ 0 w 123"/>
                  <a:gd name="T27" fmla="*/ 46 h 165"/>
                  <a:gd name="T28" fmla="*/ 15 w 123"/>
                  <a:gd name="T29" fmla="*/ 18 h 165"/>
                  <a:gd name="T30" fmla="*/ 36 w 123"/>
                  <a:gd name="T31" fmla="*/ 9 h 165"/>
                  <a:gd name="T32" fmla="*/ 65 w 123"/>
                  <a:gd name="T33" fmla="*/ 0 h 165"/>
                  <a:gd name="T34" fmla="*/ 65 w 123"/>
                  <a:gd name="T35" fmla="*/ 9 h 165"/>
                  <a:gd name="T36" fmla="*/ 80 w 123"/>
                  <a:gd name="T37" fmla="*/ 9 h 165"/>
                  <a:gd name="T38" fmla="*/ 101 w 123"/>
                  <a:gd name="T39" fmla="*/ 28 h 165"/>
                  <a:gd name="T40" fmla="*/ 116 w 123"/>
                  <a:gd name="T41" fmla="*/ 55 h 165"/>
                  <a:gd name="T42" fmla="*/ 123 w 123"/>
                  <a:gd name="T43" fmla="*/ 83 h 165"/>
                  <a:gd name="T44" fmla="*/ 116 w 123"/>
                  <a:gd name="T45" fmla="*/ 110 h 165"/>
                  <a:gd name="T46" fmla="*/ 101 w 123"/>
                  <a:gd name="T47" fmla="*/ 128 h 165"/>
                  <a:gd name="T48" fmla="*/ 80 w 123"/>
                  <a:gd name="T49" fmla="*/ 147 h 165"/>
                  <a:gd name="T50" fmla="*/ 65 w 123"/>
                  <a:gd name="T51" fmla="*/ 156 h 165"/>
                  <a:gd name="T52" fmla="*/ 36 w 123"/>
                  <a:gd name="T53" fmla="*/ 147 h 165"/>
                  <a:gd name="T54" fmla="*/ 22 w 123"/>
                  <a:gd name="T55" fmla="*/ 128 h 165"/>
                  <a:gd name="T56" fmla="*/ 7 w 123"/>
                  <a:gd name="T57" fmla="*/ 110 h 165"/>
                  <a:gd name="T58" fmla="*/ 0 w 123"/>
                  <a:gd name="T59" fmla="*/ 83 h 165"/>
                  <a:gd name="T60" fmla="*/ 7 w 123"/>
                  <a:gd name="T61" fmla="*/ 55 h 165"/>
                  <a:gd name="T62" fmla="*/ 22 w 123"/>
                  <a:gd name="T63" fmla="*/ 28 h 165"/>
                  <a:gd name="T64" fmla="*/ 36 w 123"/>
                  <a:gd name="T65" fmla="*/ 9 h 165"/>
                  <a:gd name="T66" fmla="*/ 65 w 123"/>
                  <a:gd name="T67" fmla="*/ 9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3"/>
                  <a:gd name="T103" fmla="*/ 0 h 165"/>
                  <a:gd name="T104" fmla="*/ 123 w 123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3" h="165">
                    <a:moveTo>
                      <a:pt x="65" y="0"/>
                    </a:moveTo>
                    <a:lnTo>
                      <a:pt x="87" y="9"/>
                    </a:lnTo>
                    <a:lnTo>
                      <a:pt x="109" y="18"/>
                    </a:lnTo>
                    <a:lnTo>
                      <a:pt x="123" y="46"/>
                    </a:lnTo>
                    <a:lnTo>
                      <a:pt x="123" y="83"/>
                    </a:lnTo>
                    <a:lnTo>
                      <a:pt x="123" y="110"/>
                    </a:lnTo>
                    <a:lnTo>
                      <a:pt x="109" y="138"/>
                    </a:lnTo>
                    <a:lnTo>
                      <a:pt x="87" y="156"/>
                    </a:lnTo>
                    <a:lnTo>
                      <a:pt x="65" y="165"/>
                    </a:lnTo>
                    <a:lnTo>
                      <a:pt x="36" y="156"/>
                    </a:lnTo>
                    <a:lnTo>
                      <a:pt x="15" y="138"/>
                    </a:lnTo>
                    <a:lnTo>
                      <a:pt x="0" y="110"/>
                    </a:lnTo>
                    <a:lnTo>
                      <a:pt x="0" y="83"/>
                    </a:lnTo>
                    <a:lnTo>
                      <a:pt x="0" y="46"/>
                    </a:lnTo>
                    <a:lnTo>
                      <a:pt x="15" y="18"/>
                    </a:lnTo>
                    <a:lnTo>
                      <a:pt x="36" y="9"/>
                    </a:lnTo>
                    <a:lnTo>
                      <a:pt x="65" y="0"/>
                    </a:lnTo>
                    <a:close/>
                    <a:moveTo>
                      <a:pt x="65" y="9"/>
                    </a:moveTo>
                    <a:lnTo>
                      <a:pt x="80" y="9"/>
                    </a:lnTo>
                    <a:lnTo>
                      <a:pt x="101" y="28"/>
                    </a:lnTo>
                    <a:lnTo>
                      <a:pt x="116" y="55"/>
                    </a:lnTo>
                    <a:lnTo>
                      <a:pt x="123" y="83"/>
                    </a:lnTo>
                    <a:lnTo>
                      <a:pt x="116" y="110"/>
                    </a:lnTo>
                    <a:lnTo>
                      <a:pt x="101" y="128"/>
                    </a:lnTo>
                    <a:lnTo>
                      <a:pt x="80" y="147"/>
                    </a:lnTo>
                    <a:lnTo>
                      <a:pt x="65" y="156"/>
                    </a:lnTo>
                    <a:lnTo>
                      <a:pt x="36" y="147"/>
                    </a:lnTo>
                    <a:lnTo>
                      <a:pt x="22" y="128"/>
                    </a:lnTo>
                    <a:lnTo>
                      <a:pt x="7" y="110"/>
                    </a:lnTo>
                    <a:lnTo>
                      <a:pt x="0" y="83"/>
                    </a:lnTo>
                    <a:lnTo>
                      <a:pt x="7" y="55"/>
                    </a:lnTo>
                    <a:lnTo>
                      <a:pt x="22" y="28"/>
                    </a:lnTo>
                    <a:lnTo>
                      <a:pt x="36" y="9"/>
                    </a:lnTo>
                    <a:lnTo>
                      <a:pt x="65" y="9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43" name="Freeform 397"/>
              <p:cNvSpPr>
                <a:spLocks noEditPoints="1"/>
              </p:cNvSpPr>
              <p:nvPr/>
            </p:nvSpPr>
            <p:spPr bwMode="auto">
              <a:xfrm>
                <a:off x="8673" y="8174"/>
                <a:ext cx="79" cy="100"/>
              </a:xfrm>
              <a:custGeom>
                <a:avLst/>
                <a:gdLst>
                  <a:gd name="T0" fmla="*/ 43 w 79"/>
                  <a:gd name="T1" fmla="*/ 0 h 100"/>
                  <a:gd name="T2" fmla="*/ 58 w 79"/>
                  <a:gd name="T3" fmla="*/ 9 h 100"/>
                  <a:gd name="T4" fmla="*/ 72 w 79"/>
                  <a:gd name="T5" fmla="*/ 18 h 100"/>
                  <a:gd name="T6" fmla="*/ 72 w 79"/>
                  <a:gd name="T7" fmla="*/ 36 h 100"/>
                  <a:gd name="T8" fmla="*/ 79 w 79"/>
                  <a:gd name="T9" fmla="*/ 55 h 100"/>
                  <a:gd name="T10" fmla="*/ 72 w 79"/>
                  <a:gd name="T11" fmla="*/ 73 h 100"/>
                  <a:gd name="T12" fmla="*/ 72 w 79"/>
                  <a:gd name="T13" fmla="*/ 91 h 100"/>
                  <a:gd name="T14" fmla="*/ 58 w 79"/>
                  <a:gd name="T15" fmla="*/ 100 h 100"/>
                  <a:gd name="T16" fmla="*/ 43 w 79"/>
                  <a:gd name="T17" fmla="*/ 100 h 100"/>
                  <a:gd name="T18" fmla="*/ 29 w 79"/>
                  <a:gd name="T19" fmla="*/ 100 h 100"/>
                  <a:gd name="T20" fmla="*/ 14 w 79"/>
                  <a:gd name="T21" fmla="*/ 91 h 100"/>
                  <a:gd name="T22" fmla="*/ 7 w 79"/>
                  <a:gd name="T23" fmla="*/ 73 h 100"/>
                  <a:gd name="T24" fmla="*/ 0 w 79"/>
                  <a:gd name="T25" fmla="*/ 55 h 100"/>
                  <a:gd name="T26" fmla="*/ 7 w 79"/>
                  <a:gd name="T27" fmla="*/ 36 h 100"/>
                  <a:gd name="T28" fmla="*/ 14 w 79"/>
                  <a:gd name="T29" fmla="*/ 18 h 100"/>
                  <a:gd name="T30" fmla="*/ 29 w 79"/>
                  <a:gd name="T31" fmla="*/ 9 h 100"/>
                  <a:gd name="T32" fmla="*/ 43 w 79"/>
                  <a:gd name="T33" fmla="*/ 0 h 100"/>
                  <a:gd name="T34" fmla="*/ 43 w 79"/>
                  <a:gd name="T35" fmla="*/ 18 h 100"/>
                  <a:gd name="T36" fmla="*/ 58 w 79"/>
                  <a:gd name="T37" fmla="*/ 27 h 100"/>
                  <a:gd name="T38" fmla="*/ 72 w 79"/>
                  <a:gd name="T39" fmla="*/ 36 h 100"/>
                  <a:gd name="T40" fmla="*/ 72 w 79"/>
                  <a:gd name="T41" fmla="*/ 55 h 100"/>
                  <a:gd name="T42" fmla="*/ 72 w 79"/>
                  <a:gd name="T43" fmla="*/ 64 h 100"/>
                  <a:gd name="T44" fmla="*/ 58 w 79"/>
                  <a:gd name="T45" fmla="*/ 82 h 100"/>
                  <a:gd name="T46" fmla="*/ 50 w 79"/>
                  <a:gd name="T47" fmla="*/ 91 h 100"/>
                  <a:gd name="T48" fmla="*/ 43 w 79"/>
                  <a:gd name="T49" fmla="*/ 91 h 100"/>
                  <a:gd name="T50" fmla="*/ 29 w 79"/>
                  <a:gd name="T51" fmla="*/ 91 h 100"/>
                  <a:gd name="T52" fmla="*/ 21 w 79"/>
                  <a:gd name="T53" fmla="*/ 82 h 100"/>
                  <a:gd name="T54" fmla="*/ 14 w 79"/>
                  <a:gd name="T55" fmla="*/ 55 h 100"/>
                  <a:gd name="T56" fmla="*/ 21 w 79"/>
                  <a:gd name="T57" fmla="*/ 27 h 100"/>
                  <a:gd name="T58" fmla="*/ 43 w 79"/>
                  <a:gd name="T59" fmla="*/ 18 h 10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79"/>
                  <a:gd name="T91" fmla="*/ 0 h 100"/>
                  <a:gd name="T92" fmla="*/ 79 w 79"/>
                  <a:gd name="T93" fmla="*/ 100 h 10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79" h="100">
                    <a:moveTo>
                      <a:pt x="43" y="0"/>
                    </a:moveTo>
                    <a:lnTo>
                      <a:pt x="58" y="9"/>
                    </a:lnTo>
                    <a:lnTo>
                      <a:pt x="72" y="18"/>
                    </a:lnTo>
                    <a:lnTo>
                      <a:pt x="72" y="36"/>
                    </a:lnTo>
                    <a:lnTo>
                      <a:pt x="79" y="55"/>
                    </a:lnTo>
                    <a:lnTo>
                      <a:pt x="72" y="73"/>
                    </a:lnTo>
                    <a:lnTo>
                      <a:pt x="72" y="91"/>
                    </a:lnTo>
                    <a:lnTo>
                      <a:pt x="58" y="100"/>
                    </a:lnTo>
                    <a:lnTo>
                      <a:pt x="43" y="100"/>
                    </a:lnTo>
                    <a:lnTo>
                      <a:pt x="29" y="100"/>
                    </a:lnTo>
                    <a:lnTo>
                      <a:pt x="14" y="91"/>
                    </a:lnTo>
                    <a:lnTo>
                      <a:pt x="7" y="73"/>
                    </a:lnTo>
                    <a:lnTo>
                      <a:pt x="0" y="55"/>
                    </a:lnTo>
                    <a:lnTo>
                      <a:pt x="7" y="36"/>
                    </a:lnTo>
                    <a:lnTo>
                      <a:pt x="14" y="18"/>
                    </a:lnTo>
                    <a:lnTo>
                      <a:pt x="29" y="9"/>
                    </a:lnTo>
                    <a:lnTo>
                      <a:pt x="43" y="0"/>
                    </a:lnTo>
                    <a:close/>
                    <a:moveTo>
                      <a:pt x="43" y="18"/>
                    </a:moveTo>
                    <a:lnTo>
                      <a:pt x="58" y="27"/>
                    </a:lnTo>
                    <a:lnTo>
                      <a:pt x="72" y="36"/>
                    </a:lnTo>
                    <a:lnTo>
                      <a:pt x="72" y="55"/>
                    </a:lnTo>
                    <a:lnTo>
                      <a:pt x="72" y="64"/>
                    </a:lnTo>
                    <a:lnTo>
                      <a:pt x="58" y="82"/>
                    </a:lnTo>
                    <a:lnTo>
                      <a:pt x="50" y="91"/>
                    </a:lnTo>
                    <a:lnTo>
                      <a:pt x="43" y="91"/>
                    </a:lnTo>
                    <a:lnTo>
                      <a:pt x="29" y="91"/>
                    </a:lnTo>
                    <a:lnTo>
                      <a:pt x="21" y="82"/>
                    </a:lnTo>
                    <a:lnTo>
                      <a:pt x="14" y="55"/>
                    </a:lnTo>
                    <a:lnTo>
                      <a:pt x="21" y="27"/>
                    </a:lnTo>
                    <a:lnTo>
                      <a:pt x="43" y="18"/>
                    </a:lnTo>
                    <a:close/>
                  </a:path>
                </a:pathLst>
              </a:custGeom>
              <a:solidFill>
                <a:srgbClr val="3D3937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44" name="Freeform 398"/>
              <p:cNvSpPr>
                <a:spLocks/>
              </p:cNvSpPr>
              <p:nvPr/>
            </p:nvSpPr>
            <p:spPr bwMode="auto">
              <a:xfrm>
                <a:off x="8702" y="8247"/>
                <a:ext cx="21" cy="18"/>
              </a:xfrm>
              <a:custGeom>
                <a:avLst/>
                <a:gdLst>
                  <a:gd name="T0" fmla="*/ 7 w 21"/>
                  <a:gd name="T1" fmla="*/ 0 h 18"/>
                  <a:gd name="T2" fmla="*/ 14 w 21"/>
                  <a:gd name="T3" fmla="*/ 9 h 18"/>
                  <a:gd name="T4" fmla="*/ 21 w 21"/>
                  <a:gd name="T5" fmla="*/ 9 h 18"/>
                  <a:gd name="T6" fmla="*/ 14 w 21"/>
                  <a:gd name="T7" fmla="*/ 18 h 18"/>
                  <a:gd name="T8" fmla="*/ 14 w 21"/>
                  <a:gd name="T9" fmla="*/ 18 h 18"/>
                  <a:gd name="T10" fmla="*/ 7 w 21"/>
                  <a:gd name="T11" fmla="*/ 18 h 18"/>
                  <a:gd name="T12" fmla="*/ 0 w 21"/>
                  <a:gd name="T13" fmla="*/ 9 h 18"/>
                  <a:gd name="T14" fmla="*/ 0 w 21"/>
                  <a:gd name="T15" fmla="*/ 9 h 18"/>
                  <a:gd name="T16" fmla="*/ 7 w 21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8"/>
                  <a:gd name="T29" fmla="*/ 21 w 21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8">
                    <a:moveTo>
                      <a:pt x="7" y="0"/>
                    </a:moveTo>
                    <a:lnTo>
                      <a:pt x="14" y="9"/>
                    </a:lnTo>
                    <a:lnTo>
                      <a:pt x="21" y="9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9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45" name="Freeform 399"/>
              <p:cNvSpPr>
                <a:spLocks/>
              </p:cNvSpPr>
              <p:nvPr/>
            </p:nvSpPr>
            <p:spPr bwMode="auto">
              <a:xfrm>
                <a:off x="8723" y="8192"/>
                <a:ext cx="15" cy="27"/>
              </a:xfrm>
              <a:custGeom>
                <a:avLst/>
                <a:gdLst>
                  <a:gd name="T0" fmla="*/ 15 w 15"/>
                  <a:gd name="T1" fmla="*/ 27 h 27"/>
                  <a:gd name="T2" fmla="*/ 15 w 15"/>
                  <a:gd name="T3" fmla="*/ 27 h 27"/>
                  <a:gd name="T4" fmla="*/ 8 w 15"/>
                  <a:gd name="T5" fmla="*/ 18 h 27"/>
                  <a:gd name="T6" fmla="*/ 0 w 15"/>
                  <a:gd name="T7" fmla="*/ 9 h 27"/>
                  <a:gd name="T8" fmla="*/ 0 w 15"/>
                  <a:gd name="T9" fmla="*/ 9 h 27"/>
                  <a:gd name="T10" fmla="*/ 0 w 15"/>
                  <a:gd name="T11" fmla="*/ 0 h 27"/>
                  <a:gd name="T12" fmla="*/ 8 w 15"/>
                  <a:gd name="T13" fmla="*/ 9 h 27"/>
                  <a:gd name="T14" fmla="*/ 15 w 15"/>
                  <a:gd name="T15" fmla="*/ 2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27"/>
                  <a:gd name="T26" fmla="*/ 15 w 15"/>
                  <a:gd name="T27" fmla="*/ 27 h 2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27">
                    <a:moveTo>
                      <a:pt x="15" y="27"/>
                    </a:moveTo>
                    <a:lnTo>
                      <a:pt x="15" y="27"/>
                    </a:lnTo>
                    <a:lnTo>
                      <a:pt x="8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9"/>
                    </a:lnTo>
                    <a:lnTo>
                      <a:pt x="15" y="27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46" name="Freeform 400"/>
              <p:cNvSpPr>
                <a:spLocks/>
              </p:cNvSpPr>
              <p:nvPr/>
            </p:nvSpPr>
            <p:spPr bwMode="auto">
              <a:xfrm>
                <a:off x="8687" y="8192"/>
                <a:ext cx="15" cy="27"/>
              </a:xfrm>
              <a:custGeom>
                <a:avLst/>
                <a:gdLst>
                  <a:gd name="T0" fmla="*/ 15 w 15"/>
                  <a:gd name="T1" fmla="*/ 0 h 27"/>
                  <a:gd name="T2" fmla="*/ 15 w 15"/>
                  <a:gd name="T3" fmla="*/ 9 h 27"/>
                  <a:gd name="T4" fmla="*/ 15 w 15"/>
                  <a:gd name="T5" fmla="*/ 9 h 27"/>
                  <a:gd name="T6" fmla="*/ 15 w 15"/>
                  <a:gd name="T7" fmla="*/ 27 h 27"/>
                  <a:gd name="T8" fmla="*/ 0 w 15"/>
                  <a:gd name="T9" fmla="*/ 27 h 27"/>
                  <a:gd name="T10" fmla="*/ 0 w 15"/>
                  <a:gd name="T11" fmla="*/ 27 h 27"/>
                  <a:gd name="T12" fmla="*/ 0 w 15"/>
                  <a:gd name="T13" fmla="*/ 27 h 27"/>
                  <a:gd name="T14" fmla="*/ 0 w 15"/>
                  <a:gd name="T15" fmla="*/ 9 h 27"/>
                  <a:gd name="T16" fmla="*/ 15 w 15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27"/>
                  <a:gd name="T29" fmla="*/ 15 w 15"/>
                  <a:gd name="T30" fmla="*/ 27 h 2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27">
                    <a:moveTo>
                      <a:pt x="15" y="0"/>
                    </a:moveTo>
                    <a:lnTo>
                      <a:pt x="15" y="9"/>
                    </a:lnTo>
                    <a:lnTo>
                      <a:pt x="15" y="27"/>
                    </a:lnTo>
                    <a:lnTo>
                      <a:pt x="0" y="27"/>
                    </a:lnTo>
                    <a:lnTo>
                      <a:pt x="0" y="9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47" name="Freeform 401"/>
              <p:cNvSpPr>
                <a:spLocks/>
              </p:cNvSpPr>
              <p:nvPr/>
            </p:nvSpPr>
            <p:spPr bwMode="auto">
              <a:xfrm>
                <a:off x="8702" y="8219"/>
                <a:ext cx="21" cy="19"/>
              </a:xfrm>
              <a:custGeom>
                <a:avLst/>
                <a:gdLst>
                  <a:gd name="T0" fmla="*/ 14 w 21"/>
                  <a:gd name="T1" fmla="*/ 0 h 19"/>
                  <a:gd name="T2" fmla="*/ 14 w 21"/>
                  <a:gd name="T3" fmla="*/ 0 h 19"/>
                  <a:gd name="T4" fmla="*/ 21 w 21"/>
                  <a:gd name="T5" fmla="*/ 0 h 19"/>
                  <a:gd name="T6" fmla="*/ 14 w 21"/>
                  <a:gd name="T7" fmla="*/ 19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0 h 19"/>
                  <a:gd name="T14" fmla="*/ 7 w 21"/>
                  <a:gd name="T15" fmla="*/ 0 h 19"/>
                  <a:gd name="T16" fmla="*/ 14 w 21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9"/>
                  <a:gd name="T29" fmla="*/ 21 w 21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9">
                    <a:moveTo>
                      <a:pt x="14" y="0"/>
                    </a:moveTo>
                    <a:lnTo>
                      <a:pt x="14" y="0"/>
                    </a:lnTo>
                    <a:lnTo>
                      <a:pt x="21" y="0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72706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48" name="Rectangle 402"/>
              <p:cNvSpPr>
                <a:spLocks noChangeArrowheads="1"/>
              </p:cNvSpPr>
              <p:nvPr/>
            </p:nvSpPr>
            <p:spPr bwMode="auto">
              <a:xfrm>
                <a:off x="8369" y="7670"/>
                <a:ext cx="1360" cy="430"/>
              </a:xfrm>
              <a:prstGeom prst="rect">
                <a:avLst/>
              </a:prstGeom>
              <a:solidFill>
                <a:srgbClr val="009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049" name="Freeform 403"/>
              <p:cNvSpPr>
                <a:spLocks/>
              </p:cNvSpPr>
              <p:nvPr/>
            </p:nvSpPr>
            <p:spPr bwMode="auto">
              <a:xfrm>
                <a:off x="8369" y="7762"/>
                <a:ext cx="1360" cy="320"/>
              </a:xfrm>
              <a:custGeom>
                <a:avLst/>
                <a:gdLst>
                  <a:gd name="T0" fmla="*/ 0 w 1360"/>
                  <a:gd name="T1" fmla="*/ 137 h 320"/>
                  <a:gd name="T2" fmla="*/ 58 w 1360"/>
                  <a:gd name="T3" fmla="*/ 119 h 320"/>
                  <a:gd name="T4" fmla="*/ 116 w 1360"/>
                  <a:gd name="T5" fmla="*/ 100 h 320"/>
                  <a:gd name="T6" fmla="*/ 253 w 1360"/>
                  <a:gd name="T7" fmla="*/ 54 h 320"/>
                  <a:gd name="T8" fmla="*/ 318 w 1360"/>
                  <a:gd name="T9" fmla="*/ 45 h 320"/>
                  <a:gd name="T10" fmla="*/ 383 w 1360"/>
                  <a:gd name="T11" fmla="*/ 36 h 320"/>
                  <a:gd name="T12" fmla="*/ 441 w 1360"/>
                  <a:gd name="T13" fmla="*/ 36 h 320"/>
                  <a:gd name="T14" fmla="*/ 492 w 1360"/>
                  <a:gd name="T15" fmla="*/ 45 h 320"/>
                  <a:gd name="T16" fmla="*/ 521 w 1360"/>
                  <a:gd name="T17" fmla="*/ 64 h 320"/>
                  <a:gd name="T18" fmla="*/ 535 w 1360"/>
                  <a:gd name="T19" fmla="*/ 82 h 320"/>
                  <a:gd name="T20" fmla="*/ 557 w 1360"/>
                  <a:gd name="T21" fmla="*/ 119 h 320"/>
                  <a:gd name="T22" fmla="*/ 571 w 1360"/>
                  <a:gd name="T23" fmla="*/ 155 h 320"/>
                  <a:gd name="T24" fmla="*/ 586 w 1360"/>
                  <a:gd name="T25" fmla="*/ 228 h 320"/>
                  <a:gd name="T26" fmla="*/ 600 w 1360"/>
                  <a:gd name="T27" fmla="*/ 265 h 320"/>
                  <a:gd name="T28" fmla="*/ 615 w 1360"/>
                  <a:gd name="T29" fmla="*/ 283 h 320"/>
                  <a:gd name="T30" fmla="*/ 629 w 1360"/>
                  <a:gd name="T31" fmla="*/ 302 h 320"/>
                  <a:gd name="T32" fmla="*/ 658 w 1360"/>
                  <a:gd name="T33" fmla="*/ 320 h 320"/>
                  <a:gd name="T34" fmla="*/ 716 w 1360"/>
                  <a:gd name="T35" fmla="*/ 320 h 320"/>
                  <a:gd name="T36" fmla="*/ 781 w 1360"/>
                  <a:gd name="T37" fmla="*/ 302 h 320"/>
                  <a:gd name="T38" fmla="*/ 868 w 1360"/>
                  <a:gd name="T39" fmla="*/ 283 h 320"/>
                  <a:gd name="T40" fmla="*/ 940 w 1360"/>
                  <a:gd name="T41" fmla="*/ 247 h 320"/>
                  <a:gd name="T42" fmla="*/ 1012 w 1360"/>
                  <a:gd name="T43" fmla="*/ 210 h 320"/>
                  <a:gd name="T44" fmla="*/ 1078 w 1360"/>
                  <a:gd name="T45" fmla="*/ 192 h 320"/>
                  <a:gd name="T46" fmla="*/ 1099 w 1360"/>
                  <a:gd name="T47" fmla="*/ 174 h 320"/>
                  <a:gd name="T48" fmla="*/ 1121 w 1360"/>
                  <a:gd name="T49" fmla="*/ 174 h 320"/>
                  <a:gd name="T50" fmla="*/ 1128 w 1360"/>
                  <a:gd name="T51" fmla="*/ 164 h 320"/>
                  <a:gd name="T52" fmla="*/ 1150 w 1360"/>
                  <a:gd name="T53" fmla="*/ 155 h 320"/>
                  <a:gd name="T54" fmla="*/ 1179 w 1360"/>
                  <a:gd name="T55" fmla="*/ 155 h 320"/>
                  <a:gd name="T56" fmla="*/ 1215 w 1360"/>
                  <a:gd name="T57" fmla="*/ 146 h 320"/>
                  <a:gd name="T58" fmla="*/ 1294 w 1360"/>
                  <a:gd name="T59" fmla="*/ 119 h 320"/>
                  <a:gd name="T60" fmla="*/ 1331 w 1360"/>
                  <a:gd name="T61" fmla="*/ 119 h 320"/>
                  <a:gd name="T62" fmla="*/ 1360 w 1360"/>
                  <a:gd name="T63" fmla="*/ 100 h 320"/>
                  <a:gd name="T64" fmla="*/ 1360 w 1360"/>
                  <a:gd name="T65" fmla="*/ 82 h 320"/>
                  <a:gd name="T66" fmla="*/ 1287 w 1360"/>
                  <a:gd name="T67" fmla="*/ 82 h 320"/>
                  <a:gd name="T68" fmla="*/ 1215 w 1360"/>
                  <a:gd name="T69" fmla="*/ 100 h 320"/>
                  <a:gd name="T70" fmla="*/ 1056 w 1360"/>
                  <a:gd name="T71" fmla="*/ 155 h 320"/>
                  <a:gd name="T72" fmla="*/ 976 w 1360"/>
                  <a:gd name="T73" fmla="*/ 174 h 320"/>
                  <a:gd name="T74" fmla="*/ 911 w 1360"/>
                  <a:gd name="T75" fmla="*/ 210 h 320"/>
                  <a:gd name="T76" fmla="*/ 839 w 1360"/>
                  <a:gd name="T77" fmla="*/ 228 h 320"/>
                  <a:gd name="T78" fmla="*/ 781 w 1360"/>
                  <a:gd name="T79" fmla="*/ 247 h 320"/>
                  <a:gd name="T80" fmla="*/ 738 w 1360"/>
                  <a:gd name="T81" fmla="*/ 265 h 320"/>
                  <a:gd name="T82" fmla="*/ 702 w 1360"/>
                  <a:gd name="T83" fmla="*/ 265 h 320"/>
                  <a:gd name="T84" fmla="*/ 673 w 1360"/>
                  <a:gd name="T85" fmla="*/ 265 h 320"/>
                  <a:gd name="T86" fmla="*/ 658 w 1360"/>
                  <a:gd name="T87" fmla="*/ 247 h 320"/>
                  <a:gd name="T88" fmla="*/ 644 w 1360"/>
                  <a:gd name="T89" fmla="*/ 228 h 320"/>
                  <a:gd name="T90" fmla="*/ 629 w 1360"/>
                  <a:gd name="T91" fmla="*/ 210 h 320"/>
                  <a:gd name="T92" fmla="*/ 615 w 1360"/>
                  <a:gd name="T93" fmla="*/ 155 h 320"/>
                  <a:gd name="T94" fmla="*/ 600 w 1360"/>
                  <a:gd name="T95" fmla="*/ 100 h 320"/>
                  <a:gd name="T96" fmla="*/ 579 w 1360"/>
                  <a:gd name="T97" fmla="*/ 54 h 320"/>
                  <a:gd name="T98" fmla="*/ 564 w 1360"/>
                  <a:gd name="T99" fmla="*/ 27 h 320"/>
                  <a:gd name="T100" fmla="*/ 542 w 1360"/>
                  <a:gd name="T101" fmla="*/ 9 h 320"/>
                  <a:gd name="T102" fmla="*/ 514 w 1360"/>
                  <a:gd name="T103" fmla="*/ 0 h 320"/>
                  <a:gd name="T104" fmla="*/ 477 w 1360"/>
                  <a:gd name="T105" fmla="*/ 0 h 320"/>
                  <a:gd name="T106" fmla="*/ 463 w 1360"/>
                  <a:gd name="T107" fmla="*/ 0 h 320"/>
                  <a:gd name="T108" fmla="*/ 441 w 1360"/>
                  <a:gd name="T109" fmla="*/ 0 h 320"/>
                  <a:gd name="T110" fmla="*/ 383 w 1360"/>
                  <a:gd name="T111" fmla="*/ 0 h 320"/>
                  <a:gd name="T112" fmla="*/ 318 w 1360"/>
                  <a:gd name="T113" fmla="*/ 9 h 320"/>
                  <a:gd name="T114" fmla="*/ 253 w 1360"/>
                  <a:gd name="T115" fmla="*/ 18 h 320"/>
                  <a:gd name="T116" fmla="*/ 181 w 1360"/>
                  <a:gd name="T117" fmla="*/ 36 h 320"/>
                  <a:gd name="T118" fmla="*/ 109 w 1360"/>
                  <a:gd name="T119" fmla="*/ 45 h 320"/>
                  <a:gd name="T120" fmla="*/ 43 w 1360"/>
                  <a:gd name="T121" fmla="*/ 64 h 320"/>
                  <a:gd name="T122" fmla="*/ 0 w 1360"/>
                  <a:gd name="T123" fmla="*/ 91 h 320"/>
                  <a:gd name="T124" fmla="*/ 0 w 1360"/>
                  <a:gd name="T125" fmla="*/ 137 h 32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360"/>
                  <a:gd name="T190" fmla="*/ 0 h 320"/>
                  <a:gd name="T191" fmla="*/ 1360 w 1360"/>
                  <a:gd name="T192" fmla="*/ 320 h 32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360" h="320">
                    <a:moveTo>
                      <a:pt x="0" y="137"/>
                    </a:moveTo>
                    <a:lnTo>
                      <a:pt x="58" y="119"/>
                    </a:lnTo>
                    <a:lnTo>
                      <a:pt x="116" y="100"/>
                    </a:lnTo>
                    <a:lnTo>
                      <a:pt x="253" y="54"/>
                    </a:lnTo>
                    <a:lnTo>
                      <a:pt x="318" y="45"/>
                    </a:lnTo>
                    <a:lnTo>
                      <a:pt x="383" y="36"/>
                    </a:lnTo>
                    <a:lnTo>
                      <a:pt x="441" y="36"/>
                    </a:lnTo>
                    <a:lnTo>
                      <a:pt x="492" y="45"/>
                    </a:lnTo>
                    <a:lnTo>
                      <a:pt x="521" y="64"/>
                    </a:lnTo>
                    <a:lnTo>
                      <a:pt x="535" y="82"/>
                    </a:lnTo>
                    <a:lnTo>
                      <a:pt x="557" y="119"/>
                    </a:lnTo>
                    <a:lnTo>
                      <a:pt x="571" y="155"/>
                    </a:lnTo>
                    <a:lnTo>
                      <a:pt x="586" y="228"/>
                    </a:lnTo>
                    <a:lnTo>
                      <a:pt x="600" y="265"/>
                    </a:lnTo>
                    <a:lnTo>
                      <a:pt x="615" y="283"/>
                    </a:lnTo>
                    <a:lnTo>
                      <a:pt x="629" y="302"/>
                    </a:lnTo>
                    <a:lnTo>
                      <a:pt x="658" y="320"/>
                    </a:lnTo>
                    <a:lnTo>
                      <a:pt x="716" y="320"/>
                    </a:lnTo>
                    <a:lnTo>
                      <a:pt x="781" y="302"/>
                    </a:lnTo>
                    <a:lnTo>
                      <a:pt x="868" y="283"/>
                    </a:lnTo>
                    <a:lnTo>
                      <a:pt x="940" y="247"/>
                    </a:lnTo>
                    <a:lnTo>
                      <a:pt x="1012" y="210"/>
                    </a:lnTo>
                    <a:lnTo>
                      <a:pt x="1078" y="192"/>
                    </a:lnTo>
                    <a:lnTo>
                      <a:pt x="1099" y="174"/>
                    </a:lnTo>
                    <a:lnTo>
                      <a:pt x="1121" y="174"/>
                    </a:lnTo>
                    <a:lnTo>
                      <a:pt x="1128" y="164"/>
                    </a:lnTo>
                    <a:lnTo>
                      <a:pt x="1150" y="155"/>
                    </a:lnTo>
                    <a:lnTo>
                      <a:pt x="1179" y="155"/>
                    </a:lnTo>
                    <a:lnTo>
                      <a:pt x="1215" y="146"/>
                    </a:lnTo>
                    <a:lnTo>
                      <a:pt x="1294" y="119"/>
                    </a:lnTo>
                    <a:lnTo>
                      <a:pt x="1331" y="119"/>
                    </a:lnTo>
                    <a:lnTo>
                      <a:pt x="1360" y="100"/>
                    </a:lnTo>
                    <a:lnTo>
                      <a:pt x="1360" y="82"/>
                    </a:lnTo>
                    <a:lnTo>
                      <a:pt x="1287" y="82"/>
                    </a:lnTo>
                    <a:lnTo>
                      <a:pt x="1215" y="100"/>
                    </a:lnTo>
                    <a:lnTo>
                      <a:pt x="1056" y="155"/>
                    </a:lnTo>
                    <a:lnTo>
                      <a:pt x="976" y="174"/>
                    </a:lnTo>
                    <a:lnTo>
                      <a:pt x="911" y="210"/>
                    </a:lnTo>
                    <a:lnTo>
                      <a:pt x="839" y="228"/>
                    </a:lnTo>
                    <a:lnTo>
                      <a:pt x="781" y="247"/>
                    </a:lnTo>
                    <a:lnTo>
                      <a:pt x="738" y="265"/>
                    </a:lnTo>
                    <a:lnTo>
                      <a:pt x="702" y="265"/>
                    </a:lnTo>
                    <a:lnTo>
                      <a:pt x="673" y="265"/>
                    </a:lnTo>
                    <a:lnTo>
                      <a:pt x="658" y="247"/>
                    </a:lnTo>
                    <a:lnTo>
                      <a:pt x="644" y="228"/>
                    </a:lnTo>
                    <a:lnTo>
                      <a:pt x="629" y="210"/>
                    </a:lnTo>
                    <a:lnTo>
                      <a:pt x="615" y="155"/>
                    </a:lnTo>
                    <a:lnTo>
                      <a:pt x="600" y="100"/>
                    </a:lnTo>
                    <a:lnTo>
                      <a:pt x="579" y="54"/>
                    </a:lnTo>
                    <a:lnTo>
                      <a:pt x="564" y="27"/>
                    </a:lnTo>
                    <a:lnTo>
                      <a:pt x="542" y="9"/>
                    </a:lnTo>
                    <a:lnTo>
                      <a:pt x="514" y="0"/>
                    </a:lnTo>
                    <a:lnTo>
                      <a:pt x="477" y="0"/>
                    </a:lnTo>
                    <a:lnTo>
                      <a:pt x="463" y="0"/>
                    </a:lnTo>
                    <a:lnTo>
                      <a:pt x="441" y="0"/>
                    </a:lnTo>
                    <a:lnTo>
                      <a:pt x="383" y="0"/>
                    </a:lnTo>
                    <a:lnTo>
                      <a:pt x="318" y="9"/>
                    </a:lnTo>
                    <a:lnTo>
                      <a:pt x="253" y="18"/>
                    </a:lnTo>
                    <a:lnTo>
                      <a:pt x="181" y="36"/>
                    </a:lnTo>
                    <a:lnTo>
                      <a:pt x="109" y="45"/>
                    </a:lnTo>
                    <a:lnTo>
                      <a:pt x="43" y="64"/>
                    </a:lnTo>
                    <a:lnTo>
                      <a:pt x="0" y="91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D3E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50" name="Freeform 404"/>
              <p:cNvSpPr>
                <a:spLocks/>
              </p:cNvSpPr>
              <p:nvPr/>
            </p:nvSpPr>
            <p:spPr bwMode="auto">
              <a:xfrm>
                <a:off x="8369" y="7798"/>
                <a:ext cx="1360" cy="302"/>
              </a:xfrm>
              <a:custGeom>
                <a:avLst/>
                <a:gdLst>
                  <a:gd name="T0" fmla="*/ 1360 w 1360"/>
                  <a:gd name="T1" fmla="*/ 302 h 302"/>
                  <a:gd name="T2" fmla="*/ 1360 w 1360"/>
                  <a:gd name="T3" fmla="*/ 64 h 302"/>
                  <a:gd name="T4" fmla="*/ 1331 w 1360"/>
                  <a:gd name="T5" fmla="*/ 83 h 302"/>
                  <a:gd name="T6" fmla="*/ 1294 w 1360"/>
                  <a:gd name="T7" fmla="*/ 83 h 302"/>
                  <a:gd name="T8" fmla="*/ 1215 w 1360"/>
                  <a:gd name="T9" fmla="*/ 110 h 302"/>
                  <a:gd name="T10" fmla="*/ 1179 w 1360"/>
                  <a:gd name="T11" fmla="*/ 119 h 302"/>
                  <a:gd name="T12" fmla="*/ 1150 w 1360"/>
                  <a:gd name="T13" fmla="*/ 119 h 302"/>
                  <a:gd name="T14" fmla="*/ 1128 w 1360"/>
                  <a:gd name="T15" fmla="*/ 128 h 302"/>
                  <a:gd name="T16" fmla="*/ 1121 w 1360"/>
                  <a:gd name="T17" fmla="*/ 138 h 302"/>
                  <a:gd name="T18" fmla="*/ 1099 w 1360"/>
                  <a:gd name="T19" fmla="*/ 138 h 302"/>
                  <a:gd name="T20" fmla="*/ 1078 w 1360"/>
                  <a:gd name="T21" fmla="*/ 156 h 302"/>
                  <a:gd name="T22" fmla="*/ 1012 w 1360"/>
                  <a:gd name="T23" fmla="*/ 174 h 302"/>
                  <a:gd name="T24" fmla="*/ 940 w 1360"/>
                  <a:gd name="T25" fmla="*/ 211 h 302"/>
                  <a:gd name="T26" fmla="*/ 868 w 1360"/>
                  <a:gd name="T27" fmla="*/ 247 h 302"/>
                  <a:gd name="T28" fmla="*/ 781 w 1360"/>
                  <a:gd name="T29" fmla="*/ 266 h 302"/>
                  <a:gd name="T30" fmla="*/ 716 w 1360"/>
                  <a:gd name="T31" fmla="*/ 284 h 302"/>
                  <a:gd name="T32" fmla="*/ 658 w 1360"/>
                  <a:gd name="T33" fmla="*/ 284 h 302"/>
                  <a:gd name="T34" fmla="*/ 629 w 1360"/>
                  <a:gd name="T35" fmla="*/ 266 h 302"/>
                  <a:gd name="T36" fmla="*/ 615 w 1360"/>
                  <a:gd name="T37" fmla="*/ 247 h 302"/>
                  <a:gd name="T38" fmla="*/ 600 w 1360"/>
                  <a:gd name="T39" fmla="*/ 229 h 302"/>
                  <a:gd name="T40" fmla="*/ 586 w 1360"/>
                  <a:gd name="T41" fmla="*/ 192 h 302"/>
                  <a:gd name="T42" fmla="*/ 571 w 1360"/>
                  <a:gd name="T43" fmla="*/ 119 h 302"/>
                  <a:gd name="T44" fmla="*/ 557 w 1360"/>
                  <a:gd name="T45" fmla="*/ 83 h 302"/>
                  <a:gd name="T46" fmla="*/ 535 w 1360"/>
                  <a:gd name="T47" fmla="*/ 46 h 302"/>
                  <a:gd name="T48" fmla="*/ 521 w 1360"/>
                  <a:gd name="T49" fmla="*/ 28 h 302"/>
                  <a:gd name="T50" fmla="*/ 492 w 1360"/>
                  <a:gd name="T51" fmla="*/ 9 h 302"/>
                  <a:gd name="T52" fmla="*/ 441 w 1360"/>
                  <a:gd name="T53" fmla="*/ 0 h 302"/>
                  <a:gd name="T54" fmla="*/ 383 w 1360"/>
                  <a:gd name="T55" fmla="*/ 0 h 302"/>
                  <a:gd name="T56" fmla="*/ 318 w 1360"/>
                  <a:gd name="T57" fmla="*/ 9 h 302"/>
                  <a:gd name="T58" fmla="*/ 253 w 1360"/>
                  <a:gd name="T59" fmla="*/ 18 h 302"/>
                  <a:gd name="T60" fmla="*/ 116 w 1360"/>
                  <a:gd name="T61" fmla="*/ 64 h 302"/>
                  <a:gd name="T62" fmla="*/ 58 w 1360"/>
                  <a:gd name="T63" fmla="*/ 83 h 302"/>
                  <a:gd name="T64" fmla="*/ 0 w 1360"/>
                  <a:gd name="T65" fmla="*/ 101 h 302"/>
                  <a:gd name="T66" fmla="*/ 0 w 1360"/>
                  <a:gd name="T67" fmla="*/ 302 h 302"/>
                  <a:gd name="T68" fmla="*/ 1360 w 1360"/>
                  <a:gd name="T69" fmla="*/ 302 h 3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360"/>
                  <a:gd name="T106" fmla="*/ 0 h 302"/>
                  <a:gd name="T107" fmla="*/ 1360 w 1360"/>
                  <a:gd name="T108" fmla="*/ 302 h 30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360" h="302">
                    <a:moveTo>
                      <a:pt x="1360" y="302"/>
                    </a:moveTo>
                    <a:lnTo>
                      <a:pt x="1360" y="64"/>
                    </a:lnTo>
                    <a:lnTo>
                      <a:pt x="1331" y="83"/>
                    </a:lnTo>
                    <a:lnTo>
                      <a:pt x="1294" y="83"/>
                    </a:lnTo>
                    <a:lnTo>
                      <a:pt x="1215" y="110"/>
                    </a:lnTo>
                    <a:lnTo>
                      <a:pt x="1179" y="119"/>
                    </a:lnTo>
                    <a:lnTo>
                      <a:pt x="1150" y="119"/>
                    </a:lnTo>
                    <a:lnTo>
                      <a:pt x="1128" y="128"/>
                    </a:lnTo>
                    <a:lnTo>
                      <a:pt x="1121" y="138"/>
                    </a:lnTo>
                    <a:lnTo>
                      <a:pt x="1099" y="138"/>
                    </a:lnTo>
                    <a:lnTo>
                      <a:pt x="1078" y="156"/>
                    </a:lnTo>
                    <a:lnTo>
                      <a:pt x="1012" y="174"/>
                    </a:lnTo>
                    <a:lnTo>
                      <a:pt x="940" y="211"/>
                    </a:lnTo>
                    <a:lnTo>
                      <a:pt x="868" y="247"/>
                    </a:lnTo>
                    <a:lnTo>
                      <a:pt x="781" y="266"/>
                    </a:lnTo>
                    <a:lnTo>
                      <a:pt x="716" y="284"/>
                    </a:lnTo>
                    <a:lnTo>
                      <a:pt x="658" y="284"/>
                    </a:lnTo>
                    <a:lnTo>
                      <a:pt x="629" y="266"/>
                    </a:lnTo>
                    <a:lnTo>
                      <a:pt x="615" y="247"/>
                    </a:lnTo>
                    <a:lnTo>
                      <a:pt x="600" y="229"/>
                    </a:lnTo>
                    <a:lnTo>
                      <a:pt x="586" y="192"/>
                    </a:lnTo>
                    <a:lnTo>
                      <a:pt x="571" y="119"/>
                    </a:lnTo>
                    <a:lnTo>
                      <a:pt x="557" y="83"/>
                    </a:lnTo>
                    <a:lnTo>
                      <a:pt x="535" y="46"/>
                    </a:lnTo>
                    <a:lnTo>
                      <a:pt x="521" y="28"/>
                    </a:lnTo>
                    <a:lnTo>
                      <a:pt x="492" y="9"/>
                    </a:lnTo>
                    <a:lnTo>
                      <a:pt x="441" y="0"/>
                    </a:lnTo>
                    <a:lnTo>
                      <a:pt x="383" y="0"/>
                    </a:lnTo>
                    <a:lnTo>
                      <a:pt x="318" y="9"/>
                    </a:lnTo>
                    <a:lnTo>
                      <a:pt x="253" y="18"/>
                    </a:lnTo>
                    <a:lnTo>
                      <a:pt x="116" y="64"/>
                    </a:lnTo>
                    <a:lnTo>
                      <a:pt x="58" y="83"/>
                    </a:lnTo>
                    <a:lnTo>
                      <a:pt x="0" y="101"/>
                    </a:lnTo>
                    <a:lnTo>
                      <a:pt x="0" y="302"/>
                    </a:lnTo>
                    <a:lnTo>
                      <a:pt x="1360" y="302"/>
                    </a:lnTo>
                    <a:close/>
                  </a:path>
                </a:pathLst>
              </a:custGeom>
              <a:solidFill>
                <a:srgbClr val="FD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51" name="Rectangle 405"/>
              <p:cNvSpPr>
                <a:spLocks noChangeArrowheads="1"/>
              </p:cNvSpPr>
              <p:nvPr/>
            </p:nvSpPr>
            <p:spPr bwMode="auto">
              <a:xfrm>
                <a:off x="8369" y="7652"/>
                <a:ext cx="1360" cy="36"/>
              </a:xfrm>
              <a:prstGeom prst="rect">
                <a:avLst/>
              </a:prstGeom>
              <a:solidFill>
                <a:srgbClr val="6BC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052" name="Rectangle 406"/>
              <p:cNvSpPr>
                <a:spLocks noChangeArrowheads="1"/>
              </p:cNvSpPr>
              <p:nvPr/>
            </p:nvSpPr>
            <p:spPr bwMode="auto">
              <a:xfrm>
                <a:off x="9757" y="7743"/>
                <a:ext cx="22" cy="220"/>
              </a:xfrm>
              <a:prstGeom prst="rect">
                <a:avLst/>
              </a:prstGeom>
              <a:noFill/>
              <a:ln w="0">
                <a:solidFill>
                  <a:srgbClr val="25221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053" name="Freeform 407"/>
              <p:cNvSpPr>
                <a:spLocks/>
              </p:cNvSpPr>
              <p:nvPr/>
            </p:nvSpPr>
            <p:spPr bwMode="auto">
              <a:xfrm>
                <a:off x="9526" y="7917"/>
                <a:ext cx="521" cy="284"/>
              </a:xfrm>
              <a:custGeom>
                <a:avLst/>
                <a:gdLst>
                  <a:gd name="T0" fmla="*/ 0 w 521"/>
                  <a:gd name="T1" fmla="*/ 202 h 284"/>
                  <a:gd name="T2" fmla="*/ 217 w 521"/>
                  <a:gd name="T3" fmla="*/ 202 h 284"/>
                  <a:gd name="T4" fmla="*/ 217 w 521"/>
                  <a:gd name="T5" fmla="*/ 0 h 284"/>
                  <a:gd name="T6" fmla="*/ 275 w 521"/>
                  <a:gd name="T7" fmla="*/ 0 h 284"/>
                  <a:gd name="T8" fmla="*/ 275 w 521"/>
                  <a:gd name="T9" fmla="*/ 202 h 284"/>
                  <a:gd name="T10" fmla="*/ 521 w 521"/>
                  <a:gd name="T11" fmla="*/ 202 h 284"/>
                  <a:gd name="T12" fmla="*/ 521 w 521"/>
                  <a:gd name="T13" fmla="*/ 284 h 284"/>
                  <a:gd name="T14" fmla="*/ 0 w 521"/>
                  <a:gd name="T15" fmla="*/ 284 h 284"/>
                  <a:gd name="T16" fmla="*/ 0 w 521"/>
                  <a:gd name="T17" fmla="*/ 202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21"/>
                  <a:gd name="T28" fmla="*/ 0 h 284"/>
                  <a:gd name="T29" fmla="*/ 521 w 521"/>
                  <a:gd name="T30" fmla="*/ 284 h 2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21" h="284">
                    <a:moveTo>
                      <a:pt x="0" y="202"/>
                    </a:moveTo>
                    <a:lnTo>
                      <a:pt x="217" y="202"/>
                    </a:lnTo>
                    <a:lnTo>
                      <a:pt x="217" y="0"/>
                    </a:lnTo>
                    <a:lnTo>
                      <a:pt x="275" y="0"/>
                    </a:lnTo>
                    <a:lnTo>
                      <a:pt x="275" y="202"/>
                    </a:lnTo>
                    <a:lnTo>
                      <a:pt x="521" y="202"/>
                    </a:lnTo>
                    <a:lnTo>
                      <a:pt x="521" y="284"/>
                    </a:lnTo>
                    <a:lnTo>
                      <a:pt x="0" y="284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505C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54" name="Freeform 408"/>
              <p:cNvSpPr>
                <a:spLocks/>
              </p:cNvSpPr>
              <p:nvPr/>
            </p:nvSpPr>
            <p:spPr bwMode="auto">
              <a:xfrm>
                <a:off x="9562" y="8164"/>
                <a:ext cx="109" cy="129"/>
              </a:xfrm>
              <a:custGeom>
                <a:avLst/>
                <a:gdLst>
                  <a:gd name="T0" fmla="*/ 51 w 109"/>
                  <a:gd name="T1" fmla="*/ 0 h 129"/>
                  <a:gd name="T2" fmla="*/ 80 w 109"/>
                  <a:gd name="T3" fmla="*/ 0 h 129"/>
                  <a:gd name="T4" fmla="*/ 94 w 109"/>
                  <a:gd name="T5" fmla="*/ 19 h 129"/>
                  <a:gd name="T6" fmla="*/ 109 w 109"/>
                  <a:gd name="T7" fmla="*/ 37 h 129"/>
                  <a:gd name="T8" fmla="*/ 109 w 109"/>
                  <a:gd name="T9" fmla="*/ 65 h 129"/>
                  <a:gd name="T10" fmla="*/ 109 w 109"/>
                  <a:gd name="T11" fmla="*/ 92 h 129"/>
                  <a:gd name="T12" fmla="*/ 94 w 109"/>
                  <a:gd name="T13" fmla="*/ 110 h 129"/>
                  <a:gd name="T14" fmla="*/ 80 w 109"/>
                  <a:gd name="T15" fmla="*/ 129 h 129"/>
                  <a:gd name="T16" fmla="*/ 51 w 109"/>
                  <a:gd name="T17" fmla="*/ 129 h 129"/>
                  <a:gd name="T18" fmla="*/ 36 w 109"/>
                  <a:gd name="T19" fmla="*/ 129 h 129"/>
                  <a:gd name="T20" fmla="*/ 15 w 109"/>
                  <a:gd name="T21" fmla="*/ 110 h 129"/>
                  <a:gd name="T22" fmla="*/ 7 w 109"/>
                  <a:gd name="T23" fmla="*/ 92 h 129"/>
                  <a:gd name="T24" fmla="*/ 0 w 109"/>
                  <a:gd name="T25" fmla="*/ 65 h 129"/>
                  <a:gd name="T26" fmla="*/ 7 w 109"/>
                  <a:gd name="T27" fmla="*/ 37 h 129"/>
                  <a:gd name="T28" fmla="*/ 15 w 109"/>
                  <a:gd name="T29" fmla="*/ 19 h 129"/>
                  <a:gd name="T30" fmla="*/ 36 w 109"/>
                  <a:gd name="T31" fmla="*/ 0 h 129"/>
                  <a:gd name="T32" fmla="*/ 51 w 109"/>
                  <a:gd name="T33" fmla="*/ 0 h 1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9"/>
                  <a:gd name="T52" fmla="*/ 0 h 129"/>
                  <a:gd name="T53" fmla="*/ 109 w 109"/>
                  <a:gd name="T54" fmla="*/ 129 h 1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9" h="129">
                    <a:moveTo>
                      <a:pt x="51" y="0"/>
                    </a:moveTo>
                    <a:lnTo>
                      <a:pt x="80" y="0"/>
                    </a:lnTo>
                    <a:lnTo>
                      <a:pt x="94" y="19"/>
                    </a:lnTo>
                    <a:lnTo>
                      <a:pt x="109" y="37"/>
                    </a:lnTo>
                    <a:lnTo>
                      <a:pt x="109" y="65"/>
                    </a:lnTo>
                    <a:lnTo>
                      <a:pt x="109" y="92"/>
                    </a:lnTo>
                    <a:lnTo>
                      <a:pt x="94" y="110"/>
                    </a:lnTo>
                    <a:lnTo>
                      <a:pt x="80" y="129"/>
                    </a:lnTo>
                    <a:lnTo>
                      <a:pt x="51" y="129"/>
                    </a:lnTo>
                    <a:lnTo>
                      <a:pt x="36" y="129"/>
                    </a:lnTo>
                    <a:lnTo>
                      <a:pt x="15" y="110"/>
                    </a:lnTo>
                    <a:lnTo>
                      <a:pt x="7" y="92"/>
                    </a:lnTo>
                    <a:lnTo>
                      <a:pt x="0" y="65"/>
                    </a:lnTo>
                    <a:lnTo>
                      <a:pt x="7" y="37"/>
                    </a:lnTo>
                    <a:lnTo>
                      <a:pt x="15" y="19"/>
                    </a:lnTo>
                    <a:lnTo>
                      <a:pt x="36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504C4B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55" name="Freeform 409"/>
              <p:cNvSpPr>
                <a:spLocks noEditPoints="1"/>
              </p:cNvSpPr>
              <p:nvPr/>
            </p:nvSpPr>
            <p:spPr bwMode="auto">
              <a:xfrm>
                <a:off x="9512" y="8100"/>
                <a:ext cx="217" cy="266"/>
              </a:xfrm>
              <a:custGeom>
                <a:avLst/>
                <a:gdLst>
                  <a:gd name="T0" fmla="*/ 217 w 217"/>
                  <a:gd name="T1" fmla="*/ 129 h 266"/>
                  <a:gd name="T2" fmla="*/ 202 w 217"/>
                  <a:gd name="T3" fmla="*/ 83 h 266"/>
                  <a:gd name="T4" fmla="*/ 180 w 217"/>
                  <a:gd name="T5" fmla="*/ 37 h 266"/>
                  <a:gd name="T6" fmla="*/ 144 w 217"/>
                  <a:gd name="T7" fmla="*/ 10 h 266"/>
                  <a:gd name="T8" fmla="*/ 101 w 217"/>
                  <a:gd name="T9" fmla="*/ 0 h 266"/>
                  <a:gd name="T10" fmla="*/ 65 w 217"/>
                  <a:gd name="T11" fmla="*/ 10 h 266"/>
                  <a:gd name="T12" fmla="*/ 29 w 217"/>
                  <a:gd name="T13" fmla="*/ 37 h 266"/>
                  <a:gd name="T14" fmla="*/ 7 w 217"/>
                  <a:gd name="T15" fmla="*/ 83 h 266"/>
                  <a:gd name="T16" fmla="*/ 0 w 217"/>
                  <a:gd name="T17" fmla="*/ 129 h 266"/>
                  <a:gd name="T18" fmla="*/ 7 w 217"/>
                  <a:gd name="T19" fmla="*/ 184 h 266"/>
                  <a:gd name="T20" fmla="*/ 29 w 217"/>
                  <a:gd name="T21" fmla="*/ 229 h 266"/>
                  <a:gd name="T22" fmla="*/ 65 w 217"/>
                  <a:gd name="T23" fmla="*/ 257 h 266"/>
                  <a:gd name="T24" fmla="*/ 101 w 217"/>
                  <a:gd name="T25" fmla="*/ 266 h 266"/>
                  <a:gd name="T26" fmla="*/ 144 w 217"/>
                  <a:gd name="T27" fmla="*/ 257 h 266"/>
                  <a:gd name="T28" fmla="*/ 180 w 217"/>
                  <a:gd name="T29" fmla="*/ 229 h 266"/>
                  <a:gd name="T30" fmla="*/ 202 w 217"/>
                  <a:gd name="T31" fmla="*/ 184 h 266"/>
                  <a:gd name="T32" fmla="*/ 217 w 217"/>
                  <a:gd name="T33" fmla="*/ 129 h 266"/>
                  <a:gd name="T34" fmla="*/ 202 w 217"/>
                  <a:gd name="T35" fmla="*/ 129 h 266"/>
                  <a:gd name="T36" fmla="*/ 195 w 217"/>
                  <a:gd name="T37" fmla="*/ 174 h 266"/>
                  <a:gd name="T38" fmla="*/ 173 w 217"/>
                  <a:gd name="T39" fmla="*/ 220 h 266"/>
                  <a:gd name="T40" fmla="*/ 144 w 217"/>
                  <a:gd name="T41" fmla="*/ 248 h 266"/>
                  <a:gd name="T42" fmla="*/ 101 w 217"/>
                  <a:gd name="T43" fmla="*/ 257 h 266"/>
                  <a:gd name="T44" fmla="*/ 65 w 217"/>
                  <a:gd name="T45" fmla="*/ 248 h 266"/>
                  <a:gd name="T46" fmla="*/ 36 w 217"/>
                  <a:gd name="T47" fmla="*/ 220 h 266"/>
                  <a:gd name="T48" fmla="*/ 14 w 217"/>
                  <a:gd name="T49" fmla="*/ 174 h 266"/>
                  <a:gd name="T50" fmla="*/ 7 w 217"/>
                  <a:gd name="T51" fmla="*/ 129 h 266"/>
                  <a:gd name="T52" fmla="*/ 14 w 217"/>
                  <a:gd name="T53" fmla="*/ 83 h 266"/>
                  <a:gd name="T54" fmla="*/ 36 w 217"/>
                  <a:gd name="T55" fmla="*/ 46 h 266"/>
                  <a:gd name="T56" fmla="*/ 65 w 217"/>
                  <a:gd name="T57" fmla="*/ 19 h 266"/>
                  <a:gd name="T58" fmla="*/ 101 w 217"/>
                  <a:gd name="T59" fmla="*/ 10 h 266"/>
                  <a:gd name="T60" fmla="*/ 144 w 217"/>
                  <a:gd name="T61" fmla="*/ 19 h 266"/>
                  <a:gd name="T62" fmla="*/ 173 w 217"/>
                  <a:gd name="T63" fmla="*/ 46 h 266"/>
                  <a:gd name="T64" fmla="*/ 195 w 217"/>
                  <a:gd name="T65" fmla="*/ 83 h 266"/>
                  <a:gd name="T66" fmla="*/ 202 w 217"/>
                  <a:gd name="T67" fmla="*/ 129 h 2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17"/>
                  <a:gd name="T103" fmla="*/ 0 h 266"/>
                  <a:gd name="T104" fmla="*/ 217 w 217"/>
                  <a:gd name="T105" fmla="*/ 266 h 2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17" h="266">
                    <a:moveTo>
                      <a:pt x="217" y="129"/>
                    </a:moveTo>
                    <a:lnTo>
                      <a:pt x="202" y="83"/>
                    </a:lnTo>
                    <a:lnTo>
                      <a:pt x="180" y="37"/>
                    </a:lnTo>
                    <a:lnTo>
                      <a:pt x="144" y="10"/>
                    </a:lnTo>
                    <a:lnTo>
                      <a:pt x="101" y="0"/>
                    </a:lnTo>
                    <a:lnTo>
                      <a:pt x="65" y="10"/>
                    </a:lnTo>
                    <a:lnTo>
                      <a:pt x="29" y="37"/>
                    </a:lnTo>
                    <a:lnTo>
                      <a:pt x="7" y="83"/>
                    </a:lnTo>
                    <a:lnTo>
                      <a:pt x="0" y="129"/>
                    </a:lnTo>
                    <a:lnTo>
                      <a:pt x="7" y="184"/>
                    </a:lnTo>
                    <a:lnTo>
                      <a:pt x="29" y="229"/>
                    </a:lnTo>
                    <a:lnTo>
                      <a:pt x="65" y="257"/>
                    </a:lnTo>
                    <a:lnTo>
                      <a:pt x="101" y="266"/>
                    </a:lnTo>
                    <a:lnTo>
                      <a:pt x="144" y="257"/>
                    </a:lnTo>
                    <a:lnTo>
                      <a:pt x="180" y="229"/>
                    </a:lnTo>
                    <a:lnTo>
                      <a:pt x="202" y="184"/>
                    </a:lnTo>
                    <a:lnTo>
                      <a:pt x="217" y="129"/>
                    </a:lnTo>
                    <a:close/>
                    <a:moveTo>
                      <a:pt x="202" y="129"/>
                    </a:moveTo>
                    <a:lnTo>
                      <a:pt x="195" y="174"/>
                    </a:lnTo>
                    <a:lnTo>
                      <a:pt x="173" y="220"/>
                    </a:lnTo>
                    <a:lnTo>
                      <a:pt x="144" y="248"/>
                    </a:lnTo>
                    <a:lnTo>
                      <a:pt x="101" y="257"/>
                    </a:lnTo>
                    <a:lnTo>
                      <a:pt x="65" y="248"/>
                    </a:lnTo>
                    <a:lnTo>
                      <a:pt x="36" y="220"/>
                    </a:lnTo>
                    <a:lnTo>
                      <a:pt x="14" y="174"/>
                    </a:lnTo>
                    <a:lnTo>
                      <a:pt x="7" y="129"/>
                    </a:lnTo>
                    <a:lnTo>
                      <a:pt x="14" y="83"/>
                    </a:lnTo>
                    <a:lnTo>
                      <a:pt x="36" y="46"/>
                    </a:lnTo>
                    <a:lnTo>
                      <a:pt x="65" y="19"/>
                    </a:lnTo>
                    <a:lnTo>
                      <a:pt x="101" y="10"/>
                    </a:lnTo>
                    <a:lnTo>
                      <a:pt x="144" y="19"/>
                    </a:lnTo>
                    <a:lnTo>
                      <a:pt x="173" y="46"/>
                    </a:lnTo>
                    <a:lnTo>
                      <a:pt x="195" y="83"/>
                    </a:lnTo>
                    <a:lnTo>
                      <a:pt x="202" y="1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56" name="Freeform 410"/>
              <p:cNvSpPr>
                <a:spLocks noEditPoints="1"/>
              </p:cNvSpPr>
              <p:nvPr/>
            </p:nvSpPr>
            <p:spPr bwMode="auto">
              <a:xfrm>
                <a:off x="9519" y="8100"/>
                <a:ext cx="202" cy="266"/>
              </a:xfrm>
              <a:custGeom>
                <a:avLst/>
                <a:gdLst>
                  <a:gd name="T0" fmla="*/ 202 w 202"/>
                  <a:gd name="T1" fmla="*/ 129 h 266"/>
                  <a:gd name="T2" fmla="*/ 195 w 202"/>
                  <a:gd name="T3" fmla="*/ 83 h 266"/>
                  <a:gd name="T4" fmla="*/ 173 w 202"/>
                  <a:gd name="T5" fmla="*/ 37 h 266"/>
                  <a:gd name="T6" fmla="*/ 137 w 202"/>
                  <a:gd name="T7" fmla="*/ 19 h 266"/>
                  <a:gd name="T8" fmla="*/ 94 w 202"/>
                  <a:gd name="T9" fmla="*/ 0 h 266"/>
                  <a:gd name="T10" fmla="*/ 58 w 202"/>
                  <a:gd name="T11" fmla="*/ 19 h 266"/>
                  <a:gd name="T12" fmla="*/ 22 w 202"/>
                  <a:gd name="T13" fmla="*/ 37 h 266"/>
                  <a:gd name="T14" fmla="*/ 7 w 202"/>
                  <a:gd name="T15" fmla="*/ 83 h 266"/>
                  <a:gd name="T16" fmla="*/ 0 w 202"/>
                  <a:gd name="T17" fmla="*/ 129 h 266"/>
                  <a:gd name="T18" fmla="*/ 7 w 202"/>
                  <a:gd name="T19" fmla="*/ 184 h 266"/>
                  <a:gd name="T20" fmla="*/ 22 w 202"/>
                  <a:gd name="T21" fmla="*/ 229 h 266"/>
                  <a:gd name="T22" fmla="*/ 58 w 202"/>
                  <a:gd name="T23" fmla="*/ 248 h 266"/>
                  <a:gd name="T24" fmla="*/ 94 w 202"/>
                  <a:gd name="T25" fmla="*/ 266 h 266"/>
                  <a:gd name="T26" fmla="*/ 137 w 202"/>
                  <a:gd name="T27" fmla="*/ 248 h 266"/>
                  <a:gd name="T28" fmla="*/ 173 w 202"/>
                  <a:gd name="T29" fmla="*/ 229 h 266"/>
                  <a:gd name="T30" fmla="*/ 195 w 202"/>
                  <a:gd name="T31" fmla="*/ 184 h 266"/>
                  <a:gd name="T32" fmla="*/ 202 w 202"/>
                  <a:gd name="T33" fmla="*/ 129 h 266"/>
                  <a:gd name="T34" fmla="*/ 195 w 202"/>
                  <a:gd name="T35" fmla="*/ 129 h 266"/>
                  <a:gd name="T36" fmla="*/ 181 w 202"/>
                  <a:gd name="T37" fmla="*/ 174 h 266"/>
                  <a:gd name="T38" fmla="*/ 166 w 202"/>
                  <a:gd name="T39" fmla="*/ 211 h 266"/>
                  <a:gd name="T40" fmla="*/ 137 w 202"/>
                  <a:gd name="T41" fmla="*/ 238 h 266"/>
                  <a:gd name="T42" fmla="*/ 94 w 202"/>
                  <a:gd name="T43" fmla="*/ 248 h 266"/>
                  <a:gd name="T44" fmla="*/ 65 w 202"/>
                  <a:gd name="T45" fmla="*/ 238 h 266"/>
                  <a:gd name="T46" fmla="*/ 36 w 202"/>
                  <a:gd name="T47" fmla="*/ 211 h 266"/>
                  <a:gd name="T48" fmla="*/ 14 w 202"/>
                  <a:gd name="T49" fmla="*/ 174 h 266"/>
                  <a:gd name="T50" fmla="*/ 7 w 202"/>
                  <a:gd name="T51" fmla="*/ 129 h 266"/>
                  <a:gd name="T52" fmla="*/ 14 w 202"/>
                  <a:gd name="T53" fmla="*/ 83 h 266"/>
                  <a:gd name="T54" fmla="*/ 36 w 202"/>
                  <a:gd name="T55" fmla="*/ 46 h 266"/>
                  <a:gd name="T56" fmla="*/ 65 w 202"/>
                  <a:gd name="T57" fmla="*/ 19 h 266"/>
                  <a:gd name="T58" fmla="*/ 94 w 202"/>
                  <a:gd name="T59" fmla="*/ 19 h 266"/>
                  <a:gd name="T60" fmla="*/ 137 w 202"/>
                  <a:gd name="T61" fmla="*/ 19 h 266"/>
                  <a:gd name="T62" fmla="*/ 166 w 202"/>
                  <a:gd name="T63" fmla="*/ 46 h 266"/>
                  <a:gd name="T64" fmla="*/ 181 w 202"/>
                  <a:gd name="T65" fmla="*/ 83 h 266"/>
                  <a:gd name="T66" fmla="*/ 195 w 202"/>
                  <a:gd name="T67" fmla="*/ 129 h 2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02"/>
                  <a:gd name="T103" fmla="*/ 0 h 266"/>
                  <a:gd name="T104" fmla="*/ 202 w 202"/>
                  <a:gd name="T105" fmla="*/ 266 h 2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02" h="266">
                    <a:moveTo>
                      <a:pt x="202" y="129"/>
                    </a:moveTo>
                    <a:lnTo>
                      <a:pt x="195" y="83"/>
                    </a:lnTo>
                    <a:lnTo>
                      <a:pt x="173" y="37"/>
                    </a:lnTo>
                    <a:lnTo>
                      <a:pt x="137" y="19"/>
                    </a:lnTo>
                    <a:lnTo>
                      <a:pt x="94" y="0"/>
                    </a:lnTo>
                    <a:lnTo>
                      <a:pt x="58" y="19"/>
                    </a:lnTo>
                    <a:lnTo>
                      <a:pt x="22" y="37"/>
                    </a:lnTo>
                    <a:lnTo>
                      <a:pt x="7" y="83"/>
                    </a:lnTo>
                    <a:lnTo>
                      <a:pt x="0" y="129"/>
                    </a:lnTo>
                    <a:lnTo>
                      <a:pt x="7" y="184"/>
                    </a:lnTo>
                    <a:lnTo>
                      <a:pt x="22" y="229"/>
                    </a:lnTo>
                    <a:lnTo>
                      <a:pt x="58" y="248"/>
                    </a:lnTo>
                    <a:lnTo>
                      <a:pt x="94" y="266"/>
                    </a:lnTo>
                    <a:lnTo>
                      <a:pt x="137" y="248"/>
                    </a:lnTo>
                    <a:lnTo>
                      <a:pt x="173" y="229"/>
                    </a:lnTo>
                    <a:lnTo>
                      <a:pt x="195" y="184"/>
                    </a:lnTo>
                    <a:lnTo>
                      <a:pt x="202" y="129"/>
                    </a:lnTo>
                    <a:close/>
                    <a:moveTo>
                      <a:pt x="195" y="129"/>
                    </a:moveTo>
                    <a:lnTo>
                      <a:pt x="181" y="174"/>
                    </a:lnTo>
                    <a:lnTo>
                      <a:pt x="166" y="211"/>
                    </a:lnTo>
                    <a:lnTo>
                      <a:pt x="137" y="238"/>
                    </a:lnTo>
                    <a:lnTo>
                      <a:pt x="94" y="248"/>
                    </a:lnTo>
                    <a:lnTo>
                      <a:pt x="65" y="238"/>
                    </a:lnTo>
                    <a:lnTo>
                      <a:pt x="36" y="211"/>
                    </a:lnTo>
                    <a:lnTo>
                      <a:pt x="14" y="174"/>
                    </a:lnTo>
                    <a:lnTo>
                      <a:pt x="7" y="129"/>
                    </a:lnTo>
                    <a:lnTo>
                      <a:pt x="14" y="83"/>
                    </a:lnTo>
                    <a:lnTo>
                      <a:pt x="36" y="46"/>
                    </a:lnTo>
                    <a:lnTo>
                      <a:pt x="65" y="19"/>
                    </a:lnTo>
                    <a:lnTo>
                      <a:pt x="94" y="19"/>
                    </a:lnTo>
                    <a:lnTo>
                      <a:pt x="137" y="19"/>
                    </a:lnTo>
                    <a:lnTo>
                      <a:pt x="166" y="46"/>
                    </a:lnTo>
                    <a:lnTo>
                      <a:pt x="181" y="83"/>
                    </a:lnTo>
                    <a:lnTo>
                      <a:pt x="195" y="129"/>
                    </a:lnTo>
                    <a:close/>
                  </a:path>
                </a:pathLst>
              </a:custGeom>
              <a:solidFill>
                <a:srgbClr val="302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57" name="Freeform 411"/>
              <p:cNvSpPr>
                <a:spLocks noEditPoints="1"/>
              </p:cNvSpPr>
              <p:nvPr/>
            </p:nvSpPr>
            <p:spPr bwMode="auto">
              <a:xfrm>
                <a:off x="9519" y="8110"/>
                <a:ext cx="195" cy="247"/>
              </a:xfrm>
              <a:custGeom>
                <a:avLst/>
                <a:gdLst>
                  <a:gd name="T0" fmla="*/ 195 w 195"/>
                  <a:gd name="T1" fmla="*/ 119 h 247"/>
                  <a:gd name="T2" fmla="*/ 188 w 195"/>
                  <a:gd name="T3" fmla="*/ 73 h 247"/>
                  <a:gd name="T4" fmla="*/ 166 w 195"/>
                  <a:gd name="T5" fmla="*/ 36 h 247"/>
                  <a:gd name="T6" fmla="*/ 137 w 195"/>
                  <a:gd name="T7" fmla="*/ 9 h 247"/>
                  <a:gd name="T8" fmla="*/ 94 w 195"/>
                  <a:gd name="T9" fmla="*/ 0 h 247"/>
                  <a:gd name="T10" fmla="*/ 58 w 195"/>
                  <a:gd name="T11" fmla="*/ 9 h 247"/>
                  <a:gd name="T12" fmla="*/ 29 w 195"/>
                  <a:gd name="T13" fmla="*/ 36 h 247"/>
                  <a:gd name="T14" fmla="*/ 7 w 195"/>
                  <a:gd name="T15" fmla="*/ 73 h 247"/>
                  <a:gd name="T16" fmla="*/ 0 w 195"/>
                  <a:gd name="T17" fmla="*/ 119 h 247"/>
                  <a:gd name="T18" fmla="*/ 7 w 195"/>
                  <a:gd name="T19" fmla="*/ 164 h 247"/>
                  <a:gd name="T20" fmla="*/ 29 w 195"/>
                  <a:gd name="T21" fmla="*/ 210 h 247"/>
                  <a:gd name="T22" fmla="*/ 58 w 195"/>
                  <a:gd name="T23" fmla="*/ 238 h 247"/>
                  <a:gd name="T24" fmla="*/ 94 w 195"/>
                  <a:gd name="T25" fmla="*/ 247 h 247"/>
                  <a:gd name="T26" fmla="*/ 137 w 195"/>
                  <a:gd name="T27" fmla="*/ 238 h 247"/>
                  <a:gd name="T28" fmla="*/ 166 w 195"/>
                  <a:gd name="T29" fmla="*/ 210 h 247"/>
                  <a:gd name="T30" fmla="*/ 188 w 195"/>
                  <a:gd name="T31" fmla="*/ 164 h 247"/>
                  <a:gd name="T32" fmla="*/ 195 w 195"/>
                  <a:gd name="T33" fmla="*/ 119 h 247"/>
                  <a:gd name="T34" fmla="*/ 188 w 195"/>
                  <a:gd name="T35" fmla="*/ 119 h 247"/>
                  <a:gd name="T36" fmla="*/ 181 w 195"/>
                  <a:gd name="T37" fmla="*/ 164 h 247"/>
                  <a:gd name="T38" fmla="*/ 166 w 195"/>
                  <a:gd name="T39" fmla="*/ 201 h 247"/>
                  <a:gd name="T40" fmla="*/ 137 w 195"/>
                  <a:gd name="T41" fmla="*/ 219 h 247"/>
                  <a:gd name="T42" fmla="*/ 94 w 195"/>
                  <a:gd name="T43" fmla="*/ 238 h 247"/>
                  <a:gd name="T44" fmla="*/ 65 w 195"/>
                  <a:gd name="T45" fmla="*/ 219 h 247"/>
                  <a:gd name="T46" fmla="*/ 36 w 195"/>
                  <a:gd name="T47" fmla="*/ 201 h 247"/>
                  <a:gd name="T48" fmla="*/ 14 w 195"/>
                  <a:gd name="T49" fmla="*/ 164 h 247"/>
                  <a:gd name="T50" fmla="*/ 7 w 195"/>
                  <a:gd name="T51" fmla="*/ 119 h 247"/>
                  <a:gd name="T52" fmla="*/ 14 w 195"/>
                  <a:gd name="T53" fmla="*/ 73 h 247"/>
                  <a:gd name="T54" fmla="*/ 36 w 195"/>
                  <a:gd name="T55" fmla="*/ 45 h 247"/>
                  <a:gd name="T56" fmla="*/ 65 w 195"/>
                  <a:gd name="T57" fmla="*/ 18 h 247"/>
                  <a:gd name="T58" fmla="*/ 94 w 195"/>
                  <a:gd name="T59" fmla="*/ 9 h 247"/>
                  <a:gd name="T60" fmla="*/ 137 w 195"/>
                  <a:gd name="T61" fmla="*/ 18 h 247"/>
                  <a:gd name="T62" fmla="*/ 166 w 195"/>
                  <a:gd name="T63" fmla="*/ 45 h 247"/>
                  <a:gd name="T64" fmla="*/ 181 w 195"/>
                  <a:gd name="T65" fmla="*/ 73 h 247"/>
                  <a:gd name="T66" fmla="*/ 188 w 195"/>
                  <a:gd name="T67" fmla="*/ 119 h 2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5"/>
                  <a:gd name="T103" fmla="*/ 0 h 247"/>
                  <a:gd name="T104" fmla="*/ 195 w 195"/>
                  <a:gd name="T105" fmla="*/ 247 h 2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5" h="247">
                    <a:moveTo>
                      <a:pt x="195" y="119"/>
                    </a:moveTo>
                    <a:lnTo>
                      <a:pt x="188" y="73"/>
                    </a:lnTo>
                    <a:lnTo>
                      <a:pt x="166" y="36"/>
                    </a:lnTo>
                    <a:lnTo>
                      <a:pt x="137" y="9"/>
                    </a:lnTo>
                    <a:lnTo>
                      <a:pt x="94" y="0"/>
                    </a:lnTo>
                    <a:lnTo>
                      <a:pt x="58" y="9"/>
                    </a:lnTo>
                    <a:lnTo>
                      <a:pt x="29" y="36"/>
                    </a:lnTo>
                    <a:lnTo>
                      <a:pt x="7" y="73"/>
                    </a:lnTo>
                    <a:lnTo>
                      <a:pt x="0" y="119"/>
                    </a:lnTo>
                    <a:lnTo>
                      <a:pt x="7" y="164"/>
                    </a:lnTo>
                    <a:lnTo>
                      <a:pt x="29" y="210"/>
                    </a:lnTo>
                    <a:lnTo>
                      <a:pt x="58" y="238"/>
                    </a:lnTo>
                    <a:lnTo>
                      <a:pt x="94" y="247"/>
                    </a:lnTo>
                    <a:lnTo>
                      <a:pt x="137" y="238"/>
                    </a:lnTo>
                    <a:lnTo>
                      <a:pt x="166" y="210"/>
                    </a:lnTo>
                    <a:lnTo>
                      <a:pt x="188" y="164"/>
                    </a:lnTo>
                    <a:lnTo>
                      <a:pt x="195" y="119"/>
                    </a:lnTo>
                    <a:close/>
                    <a:moveTo>
                      <a:pt x="188" y="119"/>
                    </a:moveTo>
                    <a:lnTo>
                      <a:pt x="181" y="164"/>
                    </a:lnTo>
                    <a:lnTo>
                      <a:pt x="166" y="201"/>
                    </a:lnTo>
                    <a:lnTo>
                      <a:pt x="137" y="219"/>
                    </a:lnTo>
                    <a:lnTo>
                      <a:pt x="94" y="238"/>
                    </a:lnTo>
                    <a:lnTo>
                      <a:pt x="65" y="219"/>
                    </a:lnTo>
                    <a:lnTo>
                      <a:pt x="36" y="201"/>
                    </a:lnTo>
                    <a:lnTo>
                      <a:pt x="14" y="164"/>
                    </a:lnTo>
                    <a:lnTo>
                      <a:pt x="7" y="119"/>
                    </a:lnTo>
                    <a:lnTo>
                      <a:pt x="14" y="73"/>
                    </a:lnTo>
                    <a:lnTo>
                      <a:pt x="36" y="45"/>
                    </a:lnTo>
                    <a:lnTo>
                      <a:pt x="65" y="18"/>
                    </a:lnTo>
                    <a:lnTo>
                      <a:pt x="94" y="9"/>
                    </a:lnTo>
                    <a:lnTo>
                      <a:pt x="137" y="18"/>
                    </a:lnTo>
                    <a:lnTo>
                      <a:pt x="166" y="45"/>
                    </a:lnTo>
                    <a:lnTo>
                      <a:pt x="181" y="73"/>
                    </a:lnTo>
                    <a:lnTo>
                      <a:pt x="188" y="119"/>
                    </a:lnTo>
                    <a:close/>
                  </a:path>
                </a:pathLst>
              </a:custGeom>
              <a:solidFill>
                <a:srgbClr val="3B3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58" name="Freeform 412"/>
              <p:cNvSpPr>
                <a:spLocks noEditPoints="1"/>
              </p:cNvSpPr>
              <p:nvPr/>
            </p:nvSpPr>
            <p:spPr bwMode="auto">
              <a:xfrm>
                <a:off x="9526" y="8119"/>
                <a:ext cx="188" cy="229"/>
              </a:xfrm>
              <a:custGeom>
                <a:avLst/>
                <a:gdLst>
                  <a:gd name="T0" fmla="*/ 188 w 188"/>
                  <a:gd name="T1" fmla="*/ 110 h 229"/>
                  <a:gd name="T2" fmla="*/ 174 w 188"/>
                  <a:gd name="T3" fmla="*/ 64 h 229"/>
                  <a:gd name="T4" fmla="*/ 159 w 188"/>
                  <a:gd name="T5" fmla="*/ 27 h 229"/>
                  <a:gd name="T6" fmla="*/ 130 w 188"/>
                  <a:gd name="T7" fmla="*/ 0 h 229"/>
                  <a:gd name="T8" fmla="*/ 87 w 188"/>
                  <a:gd name="T9" fmla="*/ 0 h 229"/>
                  <a:gd name="T10" fmla="*/ 58 w 188"/>
                  <a:gd name="T11" fmla="*/ 0 h 229"/>
                  <a:gd name="T12" fmla="*/ 29 w 188"/>
                  <a:gd name="T13" fmla="*/ 27 h 229"/>
                  <a:gd name="T14" fmla="*/ 7 w 188"/>
                  <a:gd name="T15" fmla="*/ 64 h 229"/>
                  <a:gd name="T16" fmla="*/ 0 w 188"/>
                  <a:gd name="T17" fmla="*/ 110 h 229"/>
                  <a:gd name="T18" fmla="*/ 7 w 188"/>
                  <a:gd name="T19" fmla="*/ 155 h 229"/>
                  <a:gd name="T20" fmla="*/ 29 w 188"/>
                  <a:gd name="T21" fmla="*/ 192 h 229"/>
                  <a:gd name="T22" fmla="*/ 58 w 188"/>
                  <a:gd name="T23" fmla="*/ 219 h 229"/>
                  <a:gd name="T24" fmla="*/ 87 w 188"/>
                  <a:gd name="T25" fmla="*/ 229 h 229"/>
                  <a:gd name="T26" fmla="*/ 130 w 188"/>
                  <a:gd name="T27" fmla="*/ 219 h 229"/>
                  <a:gd name="T28" fmla="*/ 159 w 188"/>
                  <a:gd name="T29" fmla="*/ 192 h 229"/>
                  <a:gd name="T30" fmla="*/ 174 w 188"/>
                  <a:gd name="T31" fmla="*/ 155 h 229"/>
                  <a:gd name="T32" fmla="*/ 188 w 188"/>
                  <a:gd name="T33" fmla="*/ 110 h 229"/>
                  <a:gd name="T34" fmla="*/ 174 w 188"/>
                  <a:gd name="T35" fmla="*/ 110 h 229"/>
                  <a:gd name="T36" fmla="*/ 174 w 188"/>
                  <a:gd name="T37" fmla="*/ 155 h 229"/>
                  <a:gd name="T38" fmla="*/ 152 w 188"/>
                  <a:gd name="T39" fmla="*/ 192 h 229"/>
                  <a:gd name="T40" fmla="*/ 123 w 188"/>
                  <a:gd name="T41" fmla="*/ 210 h 229"/>
                  <a:gd name="T42" fmla="*/ 87 w 188"/>
                  <a:gd name="T43" fmla="*/ 219 h 229"/>
                  <a:gd name="T44" fmla="*/ 58 w 188"/>
                  <a:gd name="T45" fmla="*/ 210 h 229"/>
                  <a:gd name="T46" fmla="*/ 29 w 188"/>
                  <a:gd name="T47" fmla="*/ 192 h 229"/>
                  <a:gd name="T48" fmla="*/ 15 w 188"/>
                  <a:gd name="T49" fmla="*/ 155 h 229"/>
                  <a:gd name="T50" fmla="*/ 7 w 188"/>
                  <a:gd name="T51" fmla="*/ 110 h 229"/>
                  <a:gd name="T52" fmla="*/ 15 w 188"/>
                  <a:gd name="T53" fmla="*/ 64 h 229"/>
                  <a:gd name="T54" fmla="*/ 29 w 188"/>
                  <a:gd name="T55" fmla="*/ 36 h 229"/>
                  <a:gd name="T56" fmla="*/ 58 w 188"/>
                  <a:gd name="T57" fmla="*/ 18 h 229"/>
                  <a:gd name="T58" fmla="*/ 87 w 188"/>
                  <a:gd name="T59" fmla="*/ 9 h 229"/>
                  <a:gd name="T60" fmla="*/ 123 w 188"/>
                  <a:gd name="T61" fmla="*/ 18 h 229"/>
                  <a:gd name="T62" fmla="*/ 152 w 188"/>
                  <a:gd name="T63" fmla="*/ 36 h 229"/>
                  <a:gd name="T64" fmla="*/ 174 w 188"/>
                  <a:gd name="T65" fmla="*/ 64 h 229"/>
                  <a:gd name="T66" fmla="*/ 174 w 188"/>
                  <a:gd name="T67" fmla="*/ 110 h 2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8"/>
                  <a:gd name="T103" fmla="*/ 0 h 229"/>
                  <a:gd name="T104" fmla="*/ 188 w 188"/>
                  <a:gd name="T105" fmla="*/ 229 h 2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8" h="229">
                    <a:moveTo>
                      <a:pt x="188" y="110"/>
                    </a:moveTo>
                    <a:lnTo>
                      <a:pt x="174" y="64"/>
                    </a:lnTo>
                    <a:lnTo>
                      <a:pt x="159" y="27"/>
                    </a:lnTo>
                    <a:lnTo>
                      <a:pt x="130" y="0"/>
                    </a:lnTo>
                    <a:lnTo>
                      <a:pt x="87" y="0"/>
                    </a:lnTo>
                    <a:lnTo>
                      <a:pt x="58" y="0"/>
                    </a:lnTo>
                    <a:lnTo>
                      <a:pt x="29" y="27"/>
                    </a:lnTo>
                    <a:lnTo>
                      <a:pt x="7" y="64"/>
                    </a:lnTo>
                    <a:lnTo>
                      <a:pt x="0" y="110"/>
                    </a:lnTo>
                    <a:lnTo>
                      <a:pt x="7" y="155"/>
                    </a:lnTo>
                    <a:lnTo>
                      <a:pt x="29" y="192"/>
                    </a:lnTo>
                    <a:lnTo>
                      <a:pt x="58" y="219"/>
                    </a:lnTo>
                    <a:lnTo>
                      <a:pt x="87" y="229"/>
                    </a:lnTo>
                    <a:lnTo>
                      <a:pt x="130" y="219"/>
                    </a:lnTo>
                    <a:lnTo>
                      <a:pt x="159" y="192"/>
                    </a:lnTo>
                    <a:lnTo>
                      <a:pt x="174" y="155"/>
                    </a:lnTo>
                    <a:lnTo>
                      <a:pt x="188" y="110"/>
                    </a:lnTo>
                    <a:close/>
                    <a:moveTo>
                      <a:pt x="174" y="110"/>
                    </a:moveTo>
                    <a:lnTo>
                      <a:pt x="174" y="155"/>
                    </a:lnTo>
                    <a:lnTo>
                      <a:pt x="152" y="192"/>
                    </a:lnTo>
                    <a:lnTo>
                      <a:pt x="123" y="210"/>
                    </a:lnTo>
                    <a:lnTo>
                      <a:pt x="87" y="219"/>
                    </a:lnTo>
                    <a:lnTo>
                      <a:pt x="58" y="210"/>
                    </a:lnTo>
                    <a:lnTo>
                      <a:pt x="29" y="192"/>
                    </a:lnTo>
                    <a:lnTo>
                      <a:pt x="15" y="155"/>
                    </a:lnTo>
                    <a:lnTo>
                      <a:pt x="7" y="110"/>
                    </a:lnTo>
                    <a:lnTo>
                      <a:pt x="15" y="64"/>
                    </a:lnTo>
                    <a:lnTo>
                      <a:pt x="29" y="36"/>
                    </a:lnTo>
                    <a:lnTo>
                      <a:pt x="58" y="18"/>
                    </a:lnTo>
                    <a:lnTo>
                      <a:pt x="87" y="9"/>
                    </a:lnTo>
                    <a:lnTo>
                      <a:pt x="123" y="18"/>
                    </a:lnTo>
                    <a:lnTo>
                      <a:pt x="152" y="36"/>
                    </a:lnTo>
                    <a:lnTo>
                      <a:pt x="174" y="64"/>
                    </a:lnTo>
                    <a:lnTo>
                      <a:pt x="174" y="110"/>
                    </a:lnTo>
                    <a:close/>
                  </a:path>
                </a:pathLst>
              </a:custGeom>
              <a:solidFill>
                <a:srgbClr val="43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59" name="Freeform 413"/>
              <p:cNvSpPr>
                <a:spLocks noEditPoints="1"/>
              </p:cNvSpPr>
              <p:nvPr/>
            </p:nvSpPr>
            <p:spPr bwMode="auto">
              <a:xfrm>
                <a:off x="9526" y="8119"/>
                <a:ext cx="181" cy="229"/>
              </a:xfrm>
              <a:custGeom>
                <a:avLst/>
                <a:gdLst>
                  <a:gd name="T0" fmla="*/ 181 w 181"/>
                  <a:gd name="T1" fmla="*/ 110 h 229"/>
                  <a:gd name="T2" fmla="*/ 174 w 181"/>
                  <a:gd name="T3" fmla="*/ 64 h 229"/>
                  <a:gd name="T4" fmla="*/ 159 w 181"/>
                  <a:gd name="T5" fmla="*/ 36 h 229"/>
                  <a:gd name="T6" fmla="*/ 130 w 181"/>
                  <a:gd name="T7" fmla="*/ 9 h 229"/>
                  <a:gd name="T8" fmla="*/ 87 w 181"/>
                  <a:gd name="T9" fmla="*/ 0 h 229"/>
                  <a:gd name="T10" fmla="*/ 58 w 181"/>
                  <a:gd name="T11" fmla="*/ 9 h 229"/>
                  <a:gd name="T12" fmla="*/ 29 w 181"/>
                  <a:gd name="T13" fmla="*/ 36 h 229"/>
                  <a:gd name="T14" fmla="*/ 7 w 181"/>
                  <a:gd name="T15" fmla="*/ 64 h 229"/>
                  <a:gd name="T16" fmla="*/ 0 w 181"/>
                  <a:gd name="T17" fmla="*/ 110 h 229"/>
                  <a:gd name="T18" fmla="*/ 7 w 181"/>
                  <a:gd name="T19" fmla="*/ 155 h 229"/>
                  <a:gd name="T20" fmla="*/ 29 w 181"/>
                  <a:gd name="T21" fmla="*/ 192 h 229"/>
                  <a:gd name="T22" fmla="*/ 58 w 181"/>
                  <a:gd name="T23" fmla="*/ 210 h 229"/>
                  <a:gd name="T24" fmla="*/ 87 w 181"/>
                  <a:gd name="T25" fmla="*/ 229 h 229"/>
                  <a:gd name="T26" fmla="*/ 130 w 181"/>
                  <a:gd name="T27" fmla="*/ 210 h 229"/>
                  <a:gd name="T28" fmla="*/ 159 w 181"/>
                  <a:gd name="T29" fmla="*/ 192 h 229"/>
                  <a:gd name="T30" fmla="*/ 174 w 181"/>
                  <a:gd name="T31" fmla="*/ 155 h 229"/>
                  <a:gd name="T32" fmla="*/ 181 w 181"/>
                  <a:gd name="T33" fmla="*/ 110 h 229"/>
                  <a:gd name="T34" fmla="*/ 174 w 181"/>
                  <a:gd name="T35" fmla="*/ 110 h 229"/>
                  <a:gd name="T36" fmla="*/ 166 w 181"/>
                  <a:gd name="T37" fmla="*/ 146 h 229"/>
                  <a:gd name="T38" fmla="*/ 145 w 181"/>
                  <a:gd name="T39" fmla="*/ 183 h 229"/>
                  <a:gd name="T40" fmla="*/ 123 w 181"/>
                  <a:gd name="T41" fmla="*/ 210 h 229"/>
                  <a:gd name="T42" fmla="*/ 87 w 181"/>
                  <a:gd name="T43" fmla="*/ 210 h 229"/>
                  <a:gd name="T44" fmla="*/ 58 w 181"/>
                  <a:gd name="T45" fmla="*/ 210 h 229"/>
                  <a:gd name="T46" fmla="*/ 36 w 181"/>
                  <a:gd name="T47" fmla="*/ 183 h 229"/>
                  <a:gd name="T48" fmla="*/ 15 w 181"/>
                  <a:gd name="T49" fmla="*/ 146 h 229"/>
                  <a:gd name="T50" fmla="*/ 15 w 181"/>
                  <a:gd name="T51" fmla="*/ 110 h 229"/>
                  <a:gd name="T52" fmla="*/ 15 w 181"/>
                  <a:gd name="T53" fmla="*/ 73 h 229"/>
                  <a:gd name="T54" fmla="*/ 36 w 181"/>
                  <a:gd name="T55" fmla="*/ 45 h 229"/>
                  <a:gd name="T56" fmla="*/ 58 w 181"/>
                  <a:gd name="T57" fmla="*/ 18 h 229"/>
                  <a:gd name="T58" fmla="*/ 87 w 181"/>
                  <a:gd name="T59" fmla="*/ 18 h 229"/>
                  <a:gd name="T60" fmla="*/ 123 w 181"/>
                  <a:gd name="T61" fmla="*/ 18 h 229"/>
                  <a:gd name="T62" fmla="*/ 145 w 181"/>
                  <a:gd name="T63" fmla="*/ 45 h 229"/>
                  <a:gd name="T64" fmla="*/ 166 w 181"/>
                  <a:gd name="T65" fmla="*/ 73 h 229"/>
                  <a:gd name="T66" fmla="*/ 174 w 181"/>
                  <a:gd name="T67" fmla="*/ 110 h 2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1"/>
                  <a:gd name="T103" fmla="*/ 0 h 229"/>
                  <a:gd name="T104" fmla="*/ 181 w 181"/>
                  <a:gd name="T105" fmla="*/ 229 h 2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1" h="229">
                    <a:moveTo>
                      <a:pt x="181" y="110"/>
                    </a:moveTo>
                    <a:lnTo>
                      <a:pt x="174" y="64"/>
                    </a:lnTo>
                    <a:lnTo>
                      <a:pt x="159" y="36"/>
                    </a:lnTo>
                    <a:lnTo>
                      <a:pt x="130" y="9"/>
                    </a:lnTo>
                    <a:lnTo>
                      <a:pt x="87" y="0"/>
                    </a:lnTo>
                    <a:lnTo>
                      <a:pt x="58" y="9"/>
                    </a:lnTo>
                    <a:lnTo>
                      <a:pt x="29" y="36"/>
                    </a:lnTo>
                    <a:lnTo>
                      <a:pt x="7" y="64"/>
                    </a:lnTo>
                    <a:lnTo>
                      <a:pt x="0" y="110"/>
                    </a:lnTo>
                    <a:lnTo>
                      <a:pt x="7" y="155"/>
                    </a:lnTo>
                    <a:lnTo>
                      <a:pt x="29" y="192"/>
                    </a:lnTo>
                    <a:lnTo>
                      <a:pt x="58" y="210"/>
                    </a:lnTo>
                    <a:lnTo>
                      <a:pt x="87" y="229"/>
                    </a:lnTo>
                    <a:lnTo>
                      <a:pt x="130" y="210"/>
                    </a:lnTo>
                    <a:lnTo>
                      <a:pt x="159" y="192"/>
                    </a:lnTo>
                    <a:lnTo>
                      <a:pt x="174" y="155"/>
                    </a:lnTo>
                    <a:lnTo>
                      <a:pt x="181" y="110"/>
                    </a:lnTo>
                    <a:close/>
                    <a:moveTo>
                      <a:pt x="174" y="110"/>
                    </a:moveTo>
                    <a:lnTo>
                      <a:pt x="166" y="146"/>
                    </a:lnTo>
                    <a:lnTo>
                      <a:pt x="145" y="183"/>
                    </a:lnTo>
                    <a:lnTo>
                      <a:pt x="123" y="210"/>
                    </a:lnTo>
                    <a:lnTo>
                      <a:pt x="87" y="210"/>
                    </a:lnTo>
                    <a:lnTo>
                      <a:pt x="58" y="210"/>
                    </a:lnTo>
                    <a:lnTo>
                      <a:pt x="36" y="183"/>
                    </a:lnTo>
                    <a:lnTo>
                      <a:pt x="15" y="146"/>
                    </a:lnTo>
                    <a:lnTo>
                      <a:pt x="15" y="110"/>
                    </a:lnTo>
                    <a:lnTo>
                      <a:pt x="15" y="73"/>
                    </a:lnTo>
                    <a:lnTo>
                      <a:pt x="36" y="45"/>
                    </a:lnTo>
                    <a:lnTo>
                      <a:pt x="58" y="18"/>
                    </a:lnTo>
                    <a:lnTo>
                      <a:pt x="87" y="18"/>
                    </a:lnTo>
                    <a:lnTo>
                      <a:pt x="123" y="18"/>
                    </a:lnTo>
                    <a:lnTo>
                      <a:pt x="145" y="45"/>
                    </a:lnTo>
                    <a:lnTo>
                      <a:pt x="166" y="73"/>
                    </a:lnTo>
                    <a:lnTo>
                      <a:pt x="174" y="110"/>
                    </a:lnTo>
                    <a:close/>
                  </a:path>
                </a:pathLst>
              </a:custGeom>
              <a:solidFill>
                <a:srgbClr val="4C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60" name="Freeform 414"/>
              <p:cNvSpPr>
                <a:spLocks noEditPoints="1"/>
              </p:cNvSpPr>
              <p:nvPr/>
            </p:nvSpPr>
            <p:spPr bwMode="auto">
              <a:xfrm>
                <a:off x="9533" y="8128"/>
                <a:ext cx="167" cy="210"/>
              </a:xfrm>
              <a:custGeom>
                <a:avLst/>
                <a:gdLst>
                  <a:gd name="T0" fmla="*/ 167 w 167"/>
                  <a:gd name="T1" fmla="*/ 101 h 210"/>
                  <a:gd name="T2" fmla="*/ 167 w 167"/>
                  <a:gd name="T3" fmla="*/ 55 h 210"/>
                  <a:gd name="T4" fmla="*/ 145 w 167"/>
                  <a:gd name="T5" fmla="*/ 27 h 210"/>
                  <a:gd name="T6" fmla="*/ 116 w 167"/>
                  <a:gd name="T7" fmla="*/ 9 h 210"/>
                  <a:gd name="T8" fmla="*/ 80 w 167"/>
                  <a:gd name="T9" fmla="*/ 0 h 210"/>
                  <a:gd name="T10" fmla="*/ 51 w 167"/>
                  <a:gd name="T11" fmla="*/ 9 h 210"/>
                  <a:gd name="T12" fmla="*/ 22 w 167"/>
                  <a:gd name="T13" fmla="*/ 27 h 210"/>
                  <a:gd name="T14" fmla="*/ 8 w 167"/>
                  <a:gd name="T15" fmla="*/ 55 h 210"/>
                  <a:gd name="T16" fmla="*/ 0 w 167"/>
                  <a:gd name="T17" fmla="*/ 101 h 210"/>
                  <a:gd name="T18" fmla="*/ 8 w 167"/>
                  <a:gd name="T19" fmla="*/ 146 h 210"/>
                  <a:gd name="T20" fmla="*/ 22 w 167"/>
                  <a:gd name="T21" fmla="*/ 183 h 210"/>
                  <a:gd name="T22" fmla="*/ 51 w 167"/>
                  <a:gd name="T23" fmla="*/ 201 h 210"/>
                  <a:gd name="T24" fmla="*/ 80 w 167"/>
                  <a:gd name="T25" fmla="*/ 210 h 210"/>
                  <a:gd name="T26" fmla="*/ 116 w 167"/>
                  <a:gd name="T27" fmla="*/ 201 h 210"/>
                  <a:gd name="T28" fmla="*/ 145 w 167"/>
                  <a:gd name="T29" fmla="*/ 183 h 210"/>
                  <a:gd name="T30" fmla="*/ 167 w 167"/>
                  <a:gd name="T31" fmla="*/ 146 h 210"/>
                  <a:gd name="T32" fmla="*/ 167 w 167"/>
                  <a:gd name="T33" fmla="*/ 101 h 210"/>
                  <a:gd name="T34" fmla="*/ 159 w 167"/>
                  <a:gd name="T35" fmla="*/ 101 h 210"/>
                  <a:gd name="T36" fmla="*/ 152 w 167"/>
                  <a:gd name="T37" fmla="*/ 137 h 210"/>
                  <a:gd name="T38" fmla="*/ 138 w 167"/>
                  <a:gd name="T39" fmla="*/ 165 h 210"/>
                  <a:gd name="T40" fmla="*/ 109 w 167"/>
                  <a:gd name="T41" fmla="*/ 192 h 210"/>
                  <a:gd name="T42" fmla="*/ 80 w 167"/>
                  <a:gd name="T43" fmla="*/ 201 h 210"/>
                  <a:gd name="T44" fmla="*/ 51 w 167"/>
                  <a:gd name="T45" fmla="*/ 192 h 210"/>
                  <a:gd name="T46" fmla="*/ 36 w 167"/>
                  <a:gd name="T47" fmla="*/ 165 h 210"/>
                  <a:gd name="T48" fmla="*/ 15 w 167"/>
                  <a:gd name="T49" fmla="*/ 137 h 210"/>
                  <a:gd name="T50" fmla="*/ 8 w 167"/>
                  <a:gd name="T51" fmla="*/ 101 h 210"/>
                  <a:gd name="T52" fmla="*/ 15 w 167"/>
                  <a:gd name="T53" fmla="*/ 64 h 210"/>
                  <a:gd name="T54" fmla="*/ 36 w 167"/>
                  <a:gd name="T55" fmla="*/ 36 h 210"/>
                  <a:gd name="T56" fmla="*/ 51 w 167"/>
                  <a:gd name="T57" fmla="*/ 18 h 210"/>
                  <a:gd name="T58" fmla="*/ 80 w 167"/>
                  <a:gd name="T59" fmla="*/ 9 h 210"/>
                  <a:gd name="T60" fmla="*/ 109 w 167"/>
                  <a:gd name="T61" fmla="*/ 18 h 210"/>
                  <a:gd name="T62" fmla="*/ 138 w 167"/>
                  <a:gd name="T63" fmla="*/ 36 h 210"/>
                  <a:gd name="T64" fmla="*/ 152 w 167"/>
                  <a:gd name="T65" fmla="*/ 64 h 210"/>
                  <a:gd name="T66" fmla="*/ 159 w 167"/>
                  <a:gd name="T67" fmla="*/ 101 h 21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7"/>
                  <a:gd name="T103" fmla="*/ 0 h 210"/>
                  <a:gd name="T104" fmla="*/ 167 w 167"/>
                  <a:gd name="T105" fmla="*/ 210 h 21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7" h="210">
                    <a:moveTo>
                      <a:pt x="167" y="101"/>
                    </a:moveTo>
                    <a:lnTo>
                      <a:pt x="167" y="55"/>
                    </a:lnTo>
                    <a:lnTo>
                      <a:pt x="145" y="27"/>
                    </a:lnTo>
                    <a:lnTo>
                      <a:pt x="116" y="9"/>
                    </a:lnTo>
                    <a:lnTo>
                      <a:pt x="80" y="0"/>
                    </a:lnTo>
                    <a:lnTo>
                      <a:pt x="51" y="9"/>
                    </a:lnTo>
                    <a:lnTo>
                      <a:pt x="22" y="27"/>
                    </a:lnTo>
                    <a:lnTo>
                      <a:pt x="8" y="55"/>
                    </a:lnTo>
                    <a:lnTo>
                      <a:pt x="0" y="101"/>
                    </a:lnTo>
                    <a:lnTo>
                      <a:pt x="8" y="146"/>
                    </a:lnTo>
                    <a:lnTo>
                      <a:pt x="22" y="183"/>
                    </a:lnTo>
                    <a:lnTo>
                      <a:pt x="51" y="201"/>
                    </a:lnTo>
                    <a:lnTo>
                      <a:pt x="80" y="210"/>
                    </a:lnTo>
                    <a:lnTo>
                      <a:pt x="116" y="201"/>
                    </a:lnTo>
                    <a:lnTo>
                      <a:pt x="145" y="183"/>
                    </a:lnTo>
                    <a:lnTo>
                      <a:pt x="167" y="146"/>
                    </a:lnTo>
                    <a:lnTo>
                      <a:pt x="167" y="101"/>
                    </a:lnTo>
                    <a:close/>
                    <a:moveTo>
                      <a:pt x="159" y="101"/>
                    </a:moveTo>
                    <a:lnTo>
                      <a:pt x="152" y="137"/>
                    </a:lnTo>
                    <a:lnTo>
                      <a:pt x="138" y="165"/>
                    </a:lnTo>
                    <a:lnTo>
                      <a:pt x="109" y="192"/>
                    </a:lnTo>
                    <a:lnTo>
                      <a:pt x="80" y="201"/>
                    </a:lnTo>
                    <a:lnTo>
                      <a:pt x="51" y="192"/>
                    </a:lnTo>
                    <a:lnTo>
                      <a:pt x="36" y="165"/>
                    </a:lnTo>
                    <a:lnTo>
                      <a:pt x="15" y="137"/>
                    </a:lnTo>
                    <a:lnTo>
                      <a:pt x="8" y="101"/>
                    </a:lnTo>
                    <a:lnTo>
                      <a:pt x="15" y="64"/>
                    </a:lnTo>
                    <a:lnTo>
                      <a:pt x="36" y="36"/>
                    </a:lnTo>
                    <a:lnTo>
                      <a:pt x="51" y="18"/>
                    </a:lnTo>
                    <a:lnTo>
                      <a:pt x="80" y="9"/>
                    </a:lnTo>
                    <a:lnTo>
                      <a:pt x="109" y="18"/>
                    </a:lnTo>
                    <a:lnTo>
                      <a:pt x="138" y="36"/>
                    </a:lnTo>
                    <a:lnTo>
                      <a:pt x="152" y="64"/>
                    </a:lnTo>
                    <a:lnTo>
                      <a:pt x="159" y="101"/>
                    </a:lnTo>
                    <a:close/>
                  </a:path>
                </a:pathLst>
              </a:custGeom>
              <a:solidFill>
                <a:srgbClr val="545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61" name="Freeform 415"/>
              <p:cNvSpPr>
                <a:spLocks noEditPoints="1"/>
              </p:cNvSpPr>
              <p:nvPr/>
            </p:nvSpPr>
            <p:spPr bwMode="auto">
              <a:xfrm>
                <a:off x="9541" y="8137"/>
                <a:ext cx="159" cy="192"/>
              </a:xfrm>
              <a:custGeom>
                <a:avLst/>
                <a:gdLst>
                  <a:gd name="T0" fmla="*/ 159 w 159"/>
                  <a:gd name="T1" fmla="*/ 92 h 192"/>
                  <a:gd name="T2" fmla="*/ 151 w 159"/>
                  <a:gd name="T3" fmla="*/ 55 h 192"/>
                  <a:gd name="T4" fmla="*/ 130 w 159"/>
                  <a:gd name="T5" fmla="*/ 27 h 192"/>
                  <a:gd name="T6" fmla="*/ 108 w 159"/>
                  <a:gd name="T7" fmla="*/ 0 h 192"/>
                  <a:gd name="T8" fmla="*/ 72 w 159"/>
                  <a:gd name="T9" fmla="*/ 0 h 192"/>
                  <a:gd name="T10" fmla="*/ 43 w 159"/>
                  <a:gd name="T11" fmla="*/ 0 h 192"/>
                  <a:gd name="T12" fmla="*/ 21 w 159"/>
                  <a:gd name="T13" fmla="*/ 27 h 192"/>
                  <a:gd name="T14" fmla="*/ 0 w 159"/>
                  <a:gd name="T15" fmla="*/ 55 h 192"/>
                  <a:gd name="T16" fmla="*/ 0 w 159"/>
                  <a:gd name="T17" fmla="*/ 92 h 192"/>
                  <a:gd name="T18" fmla="*/ 0 w 159"/>
                  <a:gd name="T19" fmla="*/ 128 h 192"/>
                  <a:gd name="T20" fmla="*/ 21 w 159"/>
                  <a:gd name="T21" fmla="*/ 165 h 192"/>
                  <a:gd name="T22" fmla="*/ 43 w 159"/>
                  <a:gd name="T23" fmla="*/ 192 h 192"/>
                  <a:gd name="T24" fmla="*/ 72 w 159"/>
                  <a:gd name="T25" fmla="*/ 192 h 192"/>
                  <a:gd name="T26" fmla="*/ 108 w 159"/>
                  <a:gd name="T27" fmla="*/ 192 h 192"/>
                  <a:gd name="T28" fmla="*/ 130 w 159"/>
                  <a:gd name="T29" fmla="*/ 165 h 192"/>
                  <a:gd name="T30" fmla="*/ 151 w 159"/>
                  <a:gd name="T31" fmla="*/ 128 h 192"/>
                  <a:gd name="T32" fmla="*/ 159 w 159"/>
                  <a:gd name="T33" fmla="*/ 92 h 192"/>
                  <a:gd name="T34" fmla="*/ 144 w 159"/>
                  <a:gd name="T35" fmla="*/ 92 h 192"/>
                  <a:gd name="T36" fmla="*/ 144 w 159"/>
                  <a:gd name="T37" fmla="*/ 128 h 192"/>
                  <a:gd name="T38" fmla="*/ 130 w 159"/>
                  <a:gd name="T39" fmla="*/ 156 h 192"/>
                  <a:gd name="T40" fmla="*/ 101 w 159"/>
                  <a:gd name="T41" fmla="*/ 174 h 192"/>
                  <a:gd name="T42" fmla="*/ 72 w 159"/>
                  <a:gd name="T43" fmla="*/ 183 h 192"/>
                  <a:gd name="T44" fmla="*/ 43 w 159"/>
                  <a:gd name="T45" fmla="*/ 174 h 192"/>
                  <a:gd name="T46" fmla="*/ 28 w 159"/>
                  <a:gd name="T47" fmla="*/ 156 h 192"/>
                  <a:gd name="T48" fmla="*/ 14 w 159"/>
                  <a:gd name="T49" fmla="*/ 128 h 192"/>
                  <a:gd name="T50" fmla="*/ 7 w 159"/>
                  <a:gd name="T51" fmla="*/ 92 h 192"/>
                  <a:gd name="T52" fmla="*/ 14 w 159"/>
                  <a:gd name="T53" fmla="*/ 55 h 192"/>
                  <a:gd name="T54" fmla="*/ 28 w 159"/>
                  <a:gd name="T55" fmla="*/ 27 h 192"/>
                  <a:gd name="T56" fmla="*/ 43 w 159"/>
                  <a:gd name="T57" fmla="*/ 18 h 192"/>
                  <a:gd name="T58" fmla="*/ 72 w 159"/>
                  <a:gd name="T59" fmla="*/ 9 h 192"/>
                  <a:gd name="T60" fmla="*/ 101 w 159"/>
                  <a:gd name="T61" fmla="*/ 18 h 192"/>
                  <a:gd name="T62" fmla="*/ 130 w 159"/>
                  <a:gd name="T63" fmla="*/ 27 h 192"/>
                  <a:gd name="T64" fmla="*/ 144 w 159"/>
                  <a:gd name="T65" fmla="*/ 55 h 192"/>
                  <a:gd name="T66" fmla="*/ 144 w 159"/>
                  <a:gd name="T67" fmla="*/ 92 h 1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59"/>
                  <a:gd name="T103" fmla="*/ 0 h 192"/>
                  <a:gd name="T104" fmla="*/ 159 w 159"/>
                  <a:gd name="T105" fmla="*/ 192 h 19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59" h="192">
                    <a:moveTo>
                      <a:pt x="159" y="92"/>
                    </a:moveTo>
                    <a:lnTo>
                      <a:pt x="151" y="55"/>
                    </a:lnTo>
                    <a:lnTo>
                      <a:pt x="130" y="27"/>
                    </a:lnTo>
                    <a:lnTo>
                      <a:pt x="108" y="0"/>
                    </a:lnTo>
                    <a:lnTo>
                      <a:pt x="72" y="0"/>
                    </a:lnTo>
                    <a:lnTo>
                      <a:pt x="43" y="0"/>
                    </a:lnTo>
                    <a:lnTo>
                      <a:pt x="21" y="27"/>
                    </a:lnTo>
                    <a:lnTo>
                      <a:pt x="0" y="55"/>
                    </a:lnTo>
                    <a:lnTo>
                      <a:pt x="0" y="92"/>
                    </a:lnTo>
                    <a:lnTo>
                      <a:pt x="0" y="128"/>
                    </a:lnTo>
                    <a:lnTo>
                      <a:pt x="21" y="165"/>
                    </a:lnTo>
                    <a:lnTo>
                      <a:pt x="43" y="192"/>
                    </a:lnTo>
                    <a:lnTo>
                      <a:pt x="72" y="192"/>
                    </a:lnTo>
                    <a:lnTo>
                      <a:pt x="108" y="192"/>
                    </a:lnTo>
                    <a:lnTo>
                      <a:pt x="130" y="165"/>
                    </a:lnTo>
                    <a:lnTo>
                      <a:pt x="151" y="128"/>
                    </a:lnTo>
                    <a:lnTo>
                      <a:pt x="159" y="92"/>
                    </a:lnTo>
                    <a:close/>
                    <a:moveTo>
                      <a:pt x="144" y="92"/>
                    </a:moveTo>
                    <a:lnTo>
                      <a:pt x="144" y="128"/>
                    </a:lnTo>
                    <a:lnTo>
                      <a:pt x="130" y="156"/>
                    </a:lnTo>
                    <a:lnTo>
                      <a:pt x="101" y="174"/>
                    </a:lnTo>
                    <a:lnTo>
                      <a:pt x="72" y="183"/>
                    </a:lnTo>
                    <a:lnTo>
                      <a:pt x="43" y="174"/>
                    </a:lnTo>
                    <a:lnTo>
                      <a:pt x="28" y="156"/>
                    </a:lnTo>
                    <a:lnTo>
                      <a:pt x="14" y="128"/>
                    </a:lnTo>
                    <a:lnTo>
                      <a:pt x="7" y="92"/>
                    </a:lnTo>
                    <a:lnTo>
                      <a:pt x="14" y="55"/>
                    </a:lnTo>
                    <a:lnTo>
                      <a:pt x="28" y="27"/>
                    </a:lnTo>
                    <a:lnTo>
                      <a:pt x="43" y="18"/>
                    </a:lnTo>
                    <a:lnTo>
                      <a:pt x="72" y="9"/>
                    </a:lnTo>
                    <a:lnTo>
                      <a:pt x="101" y="18"/>
                    </a:lnTo>
                    <a:lnTo>
                      <a:pt x="130" y="27"/>
                    </a:lnTo>
                    <a:lnTo>
                      <a:pt x="144" y="55"/>
                    </a:lnTo>
                    <a:lnTo>
                      <a:pt x="144" y="92"/>
                    </a:lnTo>
                    <a:close/>
                  </a:path>
                </a:pathLst>
              </a:custGeom>
              <a:solidFill>
                <a:srgbClr val="5C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62" name="Freeform 416"/>
              <p:cNvSpPr>
                <a:spLocks noEditPoints="1"/>
              </p:cNvSpPr>
              <p:nvPr/>
            </p:nvSpPr>
            <p:spPr bwMode="auto">
              <a:xfrm>
                <a:off x="9541" y="8137"/>
                <a:ext cx="151" cy="192"/>
              </a:xfrm>
              <a:custGeom>
                <a:avLst/>
                <a:gdLst>
                  <a:gd name="T0" fmla="*/ 151 w 151"/>
                  <a:gd name="T1" fmla="*/ 92 h 192"/>
                  <a:gd name="T2" fmla="*/ 144 w 151"/>
                  <a:gd name="T3" fmla="*/ 55 h 192"/>
                  <a:gd name="T4" fmla="*/ 130 w 151"/>
                  <a:gd name="T5" fmla="*/ 27 h 192"/>
                  <a:gd name="T6" fmla="*/ 101 w 151"/>
                  <a:gd name="T7" fmla="*/ 9 h 192"/>
                  <a:gd name="T8" fmla="*/ 72 w 151"/>
                  <a:gd name="T9" fmla="*/ 0 h 192"/>
                  <a:gd name="T10" fmla="*/ 43 w 151"/>
                  <a:gd name="T11" fmla="*/ 9 h 192"/>
                  <a:gd name="T12" fmla="*/ 28 w 151"/>
                  <a:gd name="T13" fmla="*/ 27 h 192"/>
                  <a:gd name="T14" fmla="*/ 7 w 151"/>
                  <a:gd name="T15" fmla="*/ 55 h 192"/>
                  <a:gd name="T16" fmla="*/ 0 w 151"/>
                  <a:gd name="T17" fmla="*/ 92 h 192"/>
                  <a:gd name="T18" fmla="*/ 7 w 151"/>
                  <a:gd name="T19" fmla="*/ 128 h 192"/>
                  <a:gd name="T20" fmla="*/ 28 w 151"/>
                  <a:gd name="T21" fmla="*/ 156 h 192"/>
                  <a:gd name="T22" fmla="*/ 43 w 151"/>
                  <a:gd name="T23" fmla="*/ 183 h 192"/>
                  <a:gd name="T24" fmla="*/ 72 w 151"/>
                  <a:gd name="T25" fmla="*/ 192 h 192"/>
                  <a:gd name="T26" fmla="*/ 101 w 151"/>
                  <a:gd name="T27" fmla="*/ 183 h 192"/>
                  <a:gd name="T28" fmla="*/ 130 w 151"/>
                  <a:gd name="T29" fmla="*/ 156 h 192"/>
                  <a:gd name="T30" fmla="*/ 144 w 151"/>
                  <a:gd name="T31" fmla="*/ 128 h 192"/>
                  <a:gd name="T32" fmla="*/ 151 w 151"/>
                  <a:gd name="T33" fmla="*/ 92 h 192"/>
                  <a:gd name="T34" fmla="*/ 144 w 151"/>
                  <a:gd name="T35" fmla="*/ 92 h 192"/>
                  <a:gd name="T36" fmla="*/ 137 w 151"/>
                  <a:gd name="T37" fmla="*/ 128 h 192"/>
                  <a:gd name="T38" fmla="*/ 122 w 151"/>
                  <a:gd name="T39" fmla="*/ 156 h 192"/>
                  <a:gd name="T40" fmla="*/ 101 w 151"/>
                  <a:gd name="T41" fmla="*/ 174 h 192"/>
                  <a:gd name="T42" fmla="*/ 72 w 151"/>
                  <a:gd name="T43" fmla="*/ 174 h 192"/>
                  <a:gd name="T44" fmla="*/ 50 w 151"/>
                  <a:gd name="T45" fmla="*/ 174 h 192"/>
                  <a:gd name="T46" fmla="*/ 28 w 151"/>
                  <a:gd name="T47" fmla="*/ 156 h 192"/>
                  <a:gd name="T48" fmla="*/ 14 w 151"/>
                  <a:gd name="T49" fmla="*/ 128 h 192"/>
                  <a:gd name="T50" fmla="*/ 14 w 151"/>
                  <a:gd name="T51" fmla="*/ 92 h 192"/>
                  <a:gd name="T52" fmla="*/ 14 w 151"/>
                  <a:gd name="T53" fmla="*/ 64 h 192"/>
                  <a:gd name="T54" fmla="*/ 28 w 151"/>
                  <a:gd name="T55" fmla="*/ 37 h 192"/>
                  <a:gd name="T56" fmla="*/ 50 w 151"/>
                  <a:gd name="T57" fmla="*/ 18 h 192"/>
                  <a:gd name="T58" fmla="*/ 72 w 151"/>
                  <a:gd name="T59" fmla="*/ 18 h 192"/>
                  <a:gd name="T60" fmla="*/ 101 w 151"/>
                  <a:gd name="T61" fmla="*/ 18 h 192"/>
                  <a:gd name="T62" fmla="*/ 122 w 151"/>
                  <a:gd name="T63" fmla="*/ 37 h 192"/>
                  <a:gd name="T64" fmla="*/ 137 w 151"/>
                  <a:gd name="T65" fmla="*/ 64 h 192"/>
                  <a:gd name="T66" fmla="*/ 144 w 151"/>
                  <a:gd name="T67" fmla="*/ 92 h 1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51"/>
                  <a:gd name="T103" fmla="*/ 0 h 192"/>
                  <a:gd name="T104" fmla="*/ 151 w 151"/>
                  <a:gd name="T105" fmla="*/ 192 h 19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51" h="192">
                    <a:moveTo>
                      <a:pt x="151" y="92"/>
                    </a:moveTo>
                    <a:lnTo>
                      <a:pt x="144" y="55"/>
                    </a:lnTo>
                    <a:lnTo>
                      <a:pt x="130" y="27"/>
                    </a:lnTo>
                    <a:lnTo>
                      <a:pt x="101" y="9"/>
                    </a:lnTo>
                    <a:lnTo>
                      <a:pt x="72" y="0"/>
                    </a:lnTo>
                    <a:lnTo>
                      <a:pt x="43" y="9"/>
                    </a:lnTo>
                    <a:lnTo>
                      <a:pt x="28" y="27"/>
                    </a:lnTo>
                    <a:lnTo>
                      <a:pt x="7" y="55"/>
                    </a:lnTo>
                    <a:lnTo>
                      <a:pt x="0" y="92"/>
                    </a:lnTo>
                    <a:lnTo>
                      <a:pt x="7" y="128"/>
                    </a:lnTo>
                    <a:lnTo>
                      <a:pt x="28" y="156"/>
                    </a:lnTo>
                    <a:lnTo>
                      <a:pt x="43" y="183"/>
                    </a:lnTo>
                    <a:lnTo>
                      <a:pt x="72" y="192"/>
                    </a:lnTo>
                    <a:lnTo>
                      <a:pt x="101" y="183"/>
                    </a:lnTo>
                    <a:lnTo>
                      <a:pt x="130" y="156"/>
                    </a:lnTo>
                    <a:lnTo>
                      <a:pt x="144" y="128"/>
                    </a:lnTo>
                    <a:lnTo>
                      <a:pt x="151" y="92"/>
                    </a:lnTo>
                    <a:close/>
                    <a:moveTo>
                      <a:pt x="144" y="92"/>
                    </a:moveTo>
                    <a:lnTo>
                      <a:pt x="137" y="128"/>
                    </a:lnTo>
                    <a:lnTo>
                      <a:pt x="122" y="156"/>
                    </a:lnTo>
                    <a:lnTo>
                      <a:pt x="101" y="174"/>
                    </a:lnTo>
                    <a:lnTo>
                      <a:pt x="72" y="174"/>
                    </a:lnTo>
                    <a:lnTo>
                      <a:pt x="50" y="174"/>
                    </a:lnTo>
                    <a:lnTo>
                      <a:pt x="28" y="156"/>
                    </a:lnTo>
                    <a:lnTo>
                      <a:pt x="14" y="128"/>
                    </a:lnTo>
                    <a:lnTo>
                      <a:pt x="14" y="92"/>
                    </a:lnTo>
                    <a:lnTo>
                      <a:pt x="14" y="64"/>
                    </a:lnTo>
                    <a:lnTo>
                      <a:pt x="28" y="37"/>
                    </a:lnTo>
                    <a:lnTo>
                      <a:pt x="50" y="18"/>
                    </a:lnTo>
                    <a:lnTo>
                      <a:pt x="72" y="18"/>
                    </a:lnTo>
                    <a:lnTo>
                      <a:pt x="101" y="18"/>
                    </a:lnTo>
                    <a:lnTo>
                      <a:pt x="122" y="37"/>
                    </a:lnTo>
                    <a:lnTo>
                      <a:pt x="137" y="64"/>
                    </a:lnTo>
                    <a:lnTo>
                      <a:pt x="144" y="92"/>
                    </a:lnTo>
                    <a:close/>
                  </a:path>
                </a:pathLst>
              </a:custGeom>
              <a:solidFill>
                <a:srgbClr val="63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63" name="Freeform 417"/>
              <p:cNvSpPr>
                <a:spLocks noEditPoints="1"/>
              </p:cNvSpPr>
              <p:nvPr/>
            </p:nvSpPr>
            <p:spPr bwMode="auto">
              <a:xfrm>
                <a:off x="9548" y="8146"/>
                <a:ext cx="137" cy="174"/>
              </a:xfrm>
              <a:custGeom>
                <a:avLst/>
                <a:gdLst>
                  <a:gd name="T0" fmla="*/ 137 w 137"/>
                  <a:gd name="T1" fmla="*/ 83 h 174"/>
                  <a:gd name="T2" fmla="*/ 137 w 137"/>
                  <a:gd name="T3" fmla="*/ 46 h 174"/>
                  <a:gd name="T4" fmla="*/ 123 w 137"/>
                  <a:gd name="T5" fmla="*/ 18 h 174"/>
                  <a:gd name="T6" fmla="*/ 94 w 137"/>
                  <a:gd name="T7" fmla="*/ 9 h 174"/>
                  <a:gd name="T8" fmla="*/ 65 w 137"/>
                  <a:gd name="T9" fmla="*/ 0 h 174"/>
                  <a:gd name="T10" fmla="*/ 36 w 137"/>
                  <a:gd name="T11" fmla="*/ 9 h 174"/>
                  <a:gd name="T12" fmla="*/ 21 w 137"/>
                  <a:gd name="T13" fmla="*/ 18 h 174"/>
                  <a:gd name="T14" fmla="*/ 7 w 137"/>
                  <a:gd name="T15" fmla="*/ 46 h 174"/>
                  <a:gd name="T16" fmla="*/ 0 w 137"/>
                  <a:gd name="T17" fmla="*/ 83 h 174"/>
                  <a:gd name="T18" fmla="*/ 7 w 137"/>
                  <a:gd name="T19" fmla="*/ 119 h 174"/>
                  <a:gd name="T20" fmla="*/ 21 w 137"/>
                  <a:gd name="T21" fmla="*/ 147 h 174"/>
                  <a:gd name="T22" fmla="*/ 36 w 137"/>
                  <a:gd name="T23" fmla="*/ 165 h 174"/>
                  <a:gd name="T24" fmla="*/ 65 w 137"/>
                  <a:gd name="T25" fmla="*/ 174 h 174"/>
                  <a:gd name="T26" fmla="*/ 94 w 137"/>
                  <a:gd name="T27" fmla="*/ 165 h 174"/>
                  <a:gd name="T28" fmla="*/ 123 w 137"/>
                  <a:gd name="T29" fmla="*/ 147 h 174"/>
                  <a:gd name="T30" fmla="*/ 137 w 137"/>
                  <a:gd name="T31" fmla="*/ 119 h 174"/>
                  <a:gd name="T32" fmla="*/ 137 w 137"/>
                  <a:gd name="T33" fmla="*/ 83 h 174"/>
                  <a:gd name="T34" fmla="*/ 130 w 137"/>
                  <a:gd name="T35" fmla="*/ 83 h 174"/>
                  <a:gd name="T36" fmla="*/ 123 w 137"/>
                  <a:gd name="T37" fmla="*/ 110 h 174"/>
                  <a:gd name="T38" fmla="*/ 108 w 137"/>
                  <a:gd name="T39" fmla="*/ 138 h 174"/>
                  <a:gd name="T40" fmla="*/ 94 w 137"/>
                  <a:gd name="T41" fmla="*/ 156 h 174"/>
                  <a:gd name="T42" fmla="*/ 65 w 137"/>
                  <a:gd name="T43" fmla="*/ 165 h 174"/>
                  <a:gd name="T44" fmla="*/ 43 w 137"/>
                  <a:gd name="T45" fmla="*/ 156 h 174"/>
                  <a:gd name="T46" fmla="*/ 21 w 137"/>
                  <a:gd name="T47" fmla="*/ 138 h 174"/>
                  <a:gd name="T48" fmla="*/ 14 w 137"/>
                  <a:gd name="T49" fmla="*/ 110 h 174"/>
                  <a:gd name="T50" fmla="*/ 7 w 137"/>
                  <a:gd name="T51" fmla="*/ 83 h 174"/>
                  <a:gd name="T52" fmla="*/ 14 w 137"/>
                  <a:gd name="T53" fmla="*/ 55 h 174"/>
                  <a:gd name="T54" fmla="*/ 21 w 137"/>
                  <a:gd name="T55" fmla="*/ 28 h 174"/>
                  <a:gd name="T56" fmla="*/ 43 w 137"/>
                  <a:gd name="T57" fmla="*/ 9 h 174"/>
                  <a:gd name="T58" fmla="*/ 65 w 137"/>
                  <a:gd name="T59" fmla="*/ 9 h 174"/>
                  <a:gd name="T60" fmla="*/ 94 w 137"/>
                  <a:gd name="T61" fmla="*/ 9 h 174"/>
                  <a:gd name="T62" fmla="*/ 108 w 137"/>
                  <a:gd name="T63" fmla="*/ 28 h 174"/>
                  <a:gd name="T64" fmla="*/ 123 w 137"/>
                  <a:gd name="T65" fmla="*/ 55 h 174"/>
                  <a:gd name="T66" fmla="*/ 130 w 137"/>
                  <a:gd name="T67" fmla="*/ 83 h 17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37"/>
                  <a:gd name="T103" fmla="*/ 0 h 174"/>
                  <a:gd name="T104" fmla="*/ 137 w 137"/>
                  <a:gd name="T105" fmla="*/ 174 h 17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37" h="174">
                    <a:moveTo>
                      <a:pt x="137" y="83"/>
                    </a:moveTo>
                    <a:lnTo>
                      <a:pt x="137" y="46"/>
                    </a:lnTo>
                    <a:lnTo>
                      <a:pt x="123" y="18"/>
                    </a:lnTo>
                    <a:lnTo>
                      <a:pt x="94" y="9"/>
                    </a:lnTo>
                    <a:lnTo>
                      <a:pt x="65" y="0"/>
                    </a:lnTo>
                    <a:lnTo>
                      <a:pt x="36" y="9"/>
                    </a:lnTo>
                    <a:lnTo>
                      <a:pt x="21" y="18"/>
                    </a:lnTo>
                    <a:lnTo>
                      <a:pt x="7" y="46"/>
                    </a:lnTo>
                    <a:lnTo>
                      <a:pt x="0" y="83"/>
                    </a:lnTo>
                    <a:lnTo>
                      <a:pt x="7" y="119"/>
                    </a:lnTo>
                    <a:lnTo>
                      <a:pt x="21" y="147"/>
                    </a:lnTo>
                    <a:lnTo>
                      <a:pt x="36" y="165"/>
                    </a:lnTo>
                    <a:lnTo>
                      <a:pt x="65" y="174"/>
                    </a:lnTo>
                    <a:lnTo>
                      <a:pt x="94" y="165"/>
                    </a:lnTo>
                    <a:lnTo>
                      <a:pt x="123" y="147"/>
                    </a:lnTo>
                    <a:lnTo>
                      <a:pt x="137" y="119"/>
                    </a:lnTo>
                    <a:lnTo>
                      <a:pt x="137" y="83"/>
                    </a:lnTo>
                    <a:close/>
                    <a:moveTo>
                      <a:pt x="130" y="83"/>
                    </a:moveTo>
                    <a:lnTo>
                      <a:pt x="123" y="110"/>
                    </a:lnTo>
                    <a:lnTo>
                      <a:pt x="108" y="138"/>
                    </a:lnTo>
                    <a:lnTo>
                      <a:pt x="94" y="156"/>
                    </a:lnTo>
                    <a:lnTo>
                      <a:pt x="65" y="165"/>
                    </a:lnTo>
                    <a:lnTo>
                      <a:pt x="43" y="156"/>
                    </a:lnTo>
                    <a:lnTo>
                      <a:pt x="21" y="138"/>
                    </a:lnTo>
                    <a:lnTo>
                      <a:pt x="14" y="110"/>
                    </a:lnTo>
                    <a:lnTo>
                      <a:pt x="7" y="83"/>
                    </a:lnTo>
                    <a:lnTo>
                      <a:pt x="14" y="55"/>
                    </a:lnTo>
                    <a:lnTo>
                      <a:pt x="21" y="28"/>
                    </a:lnTo>
                    <a:lnTo>
                      <a:pt x="43" y="9"/>
                    </a:lnTo>
                    <a:lnTo>
                      <a:pt x="65" y="9"/>
                    </a:lnTo>
                    <a:lnTo>
                      <a:pt x="94" y="9"/>
                    </a:lnTo>
                    <a:lnTo>
                      <a:pt x="108" y="28"/>
                    </a:lnTo>
                    <a:lnTo>
                      <a:pt x="123" y="55"/>
                    </a:lnTo>
                    <a:lnTo>
                      <a:pt x="130" y="83"/>
                    </a:lnTo>
                    <a:close/>
                  </a:path>
                </a:pathLst>
              </a:custGeom>
              <a:solidFill>
                <a:srgbClr val="6C69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64" name="Freeform 418"/>
              <p:cNvSpPr>
                <a:spLocks noEditPoints="1"/>
              </p:cNvSpPr>
              <p:nvPr/>
            </p:nvSpPr>
            <p:spPr bwMode="auto">
              <a:xfrm>
                <a:off x="9555" y="8155"/>
                <a:ext cx="130" cy="156"/>
              </a:xfrm>
              <a:custGeom>
                <a:avLst/>
                <a:gdLst>
                  <a:gd name="T0" fmla="*/ 130 w 130"/>
                  <a:gd name="T1" fmla="*/ 74 h 156"/>
                  <a:gd name="T2" fmla="*/ 123 w 130"/>
                  <a:gd name="T3" fmla="*/ 46 h 156"/>
                  <a:gd name="T4" fmla="*/ 108 w 130"/>
                  <a:gd name="T5" fmla="*/ 19 h 156"/>
                  <a:gd name="T6" fmla="*/ 87 w 130"/>
                  <a:gd name="T7" fmla="*/ 0 h 156"/>
                  <a:gd name="T8" fmla="*/ 58 w 130"/>
                  <a:gd name="T9" fmla="*/ 0 h 156"/>
                  <a:gd name="T10" fmla="*/ 36 w 130"/>
                  <a:gd name="T11" fmla="*/ 0 h 156"/>
                  <a:gd name="T12" fmla="*/ 14 w 130"/>
                  <a:gd name="T13" fmla="*/ 19 h 156"/>
                  <a:gd name="T14" fmla="*/ 0 w 130"/>
                  <a:gd name="T15" fmla="*/ 46 h 156"/>
                  <a:gd name="T16" fmla="*/ 0 w 130"/>
                  <a:gd name="T17" fmla="*/ 74 h 156"/>
                  <a:gd name="T18" fmla="*/ 0 w 130"/>
                  <a:gd name="T19" fmla="*/ 110 h 156"/>
                  <a:gd name="T20" fmla="*/ 14 w 130"/>
                  <a:gd name="T21" fmla="*/ 138 h 156"/>
                  <a:gd name="T22" fmla="*/ 36 w 130"/>
                  <a:gd name="T23" fmla="*/ 156 h 156"/>
                  <a:gd name="T24" fmla="*/ 58 w 130"/>
                  <a:gd name="T25" fmla="*/ 156 h 156"/>
                  <a:gd name="T26" fmla="*/ 87 w 130"/>
                  <a:gd name="T27" fmla="*/ 156 h 156"/>
                  <a:gd name="T28" fmla="*/ 108 w 130"/>
                  <a:gd name="T29" fmla="*/ 138 h 156"/>
                  <a:gd name="T30" fmla="*/ 123 w 130"/>
                  <a:gd name="T31" fmla="*/ 110 h 156"/>
                  <a:gd name="T32" fmla="*/ 130 w 130"/>
                  <a:gd name="T33" fmla="*/ 74 h 156"/>
                  <a:gd name="T34" fmla="*/ 116 w 130"/>
                  <a:gd name="T35" fmla="*/ 74 h 156"/>
                  <a:gd name="T36" fmla="*/ 116 w 130"/>
                  <a:gd name="T37" fmla="*/ 101 h 156"/>
                  <a:gd name="T38" fmla="*/ 101 w 130"/>
                  <a:gd name="T39" fmla="*/ 129 h 156"/>
                  <a:gd name="T40" fmla="*/ 87 w 130"/>
                  <a:gd name="T41" fmla="*/ 138 h 156"/>
                  <a:gd name="T42" fmla="*/ 58 w 130"/>
                  <a:gd name="T43" fmla="*/ 147 h 156"/>
                  <a:gd name="T44" fmla="*/ 43 w 130"/>
                  <a:gd name="T45" fmla="*/ 138 h 156"/>
                  <a:gd name="T46" fmla="*/ 22 w 130"/>
                  <a:gd name="T47" fmla="*/ 129 h 156"/>
                  <a:gd name="T48" fmla="*/ 14 w 130"/>
                  <a:gd name="T49" fmla="*/ 101 h 156"/>
                  <a:gd name="T50" fmla="*/ 7 w 130"/>
                  <a:gd name="T51" fmla="*/ 74 h 156"/>
                  <a:gd name="T52" fmla="*/ 14 w 130"/>
                  <a:gd name="T53" fmla="*/ 46 h 156"/>
                  <a:gd name="T54" fmla="*/ 22 w 130"/>
                  <a:gd name="T55" fmla="*/ 28 h 156"/>
                  <a:gd name="T56" fmla="*/ 43 w 130"/>
                  <a:gd name="T57" fmla="*/ 9 h 156"/>
                  <a:gd name="T58" fmla="*/ 58 w 130"/>
                  <a:gd name="T59" fmla="*/ 0 h 156"/>
                  <a:gd name="T60" fmla="*/ 87 w 130"/>
                  <a:gd name="T61" fmla="*/ 9 h 156"/>
                  <a:gd name="T62" fmla="*/ 101 w 130"/>
                  <a:gd name="T63" fmla="*/ 28 h 156"/>
                  <a:gd name="T64" fmla="*/ 116 w 130"/>
                  <a:gd name="T65" fmla="*/ 46 h 156"/>
                  <a:gd name="T66" fmla="*/ 116 w 130"/>
                  <a:gd name="T67" fmla="*/ 74 h 15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30"/>
                  <a:gd name="T103" fmla="*/ 0 h 156"/>
                  <a:gd name="T104" fmla="*/ 130 w 130"/>
                  <a:gd name="T105" fmla="*/ 156 h 15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30" h="156">
                    <a:moveTo>
                      <a:pt x="130" y="74"/>
                    </a:moveTo>
                    <a:lnTo>
                      <a:pt x="123" y="46"/>
                    </a:lnTo>
                    <a:lnTo>
                      <a:pt x="108" y="19"/>
                    </a:lnTo>
                    <a:lnTo>
                      <a:pt x="87" y="0"/>
                    </a:lnTo>
                    <a:lnTo>
                      <a:pt x="58" y="0"/>
                    </a:lnTo>
                    <a:lnTo>
                      <a:pt x="36" y="0"/>
                    </a:lnTo>
                    <a:lnTo>
                      <a:pt x="14" y="19"/>
                    </a:lnTo>
                    <a:lnTo>
                      <a:pt x="0" y="46"/>
                    </a:lnTo>
                    <a:lnTo>
                      <a:pt x="0" y="74"/>
                    </a:lnTo>
                    <a:lnTo>
                      <a:pt x="0" y="110"/>
                    </a:lnTo>
                    <a:lnTo>
                      <a:pt x="14" y="138"/>
                    </a:lnTo>
                    <a:lnTo>
                      <a:pt x="36" y="156"/>
                    </a:lnTo>
                    <a:lnTo>
                      <a:pt x="58" y="156"/>
                    </a:lnTo>
                    <a:lnTo>
                      <a:pt x="87" y="156"/>
                    </a:lnTo>
                    <a:lnTo>
                      <a:pt x="108" y="138"/>
                    </a:lnTo>
                    <a:lnTo>
                      <a:pt x="123" y="110"/>
                    </a:lnTo>
                    <a:lnTo>
                      <a:pt x="130" y="74"/>
                    </a:lnTo>
                    <a:close/>
                    <a:moveTo>
                      <a:pt x="116" y="74"/>
                    </a:moveTo>
                    <a:lnTo>
                      <a:pt x="116" y="101"/>
                    </a:lnTo>
                    <a:lnTo>
                      <a:pt x="101" y="129"/>
                    </a:lnTo>
                    <a:lnTo>
                      <a:pt x="87" y="138"/>
                    </a:lnTo>
                    <a:lnTo>
                      <a:pt x="58" y="147"/>
                    </a:lnTo>
                    <a:lnTo>
                      <a:pt x="43" y="138"/>
                    </a:lnTo>
                    <a:lnTo>
                      <a:pt x="22" y="129"/>
                    </a:lnTo>
                    <a:lnTo>
                      <a:pt x="14" y="101"/>
                    </a:lnTo>
                    <a:lnTo>
                      <a:pt x="7" y="74"/>
                    </a:lnTo>
                    <a:lnTo>
                      <a:pt x="14" y="46"/>
                    </a:lnTo>
                    <a:lnTo>
                      <a:pt x="22" y="28"/>
                    </a:lnTo>
                    <a:lnTo>
                      <a:pt x="43" y="9"/>
                    </a:lnTo>
                    <a:lnTo>
                      <a:pt x="58" y="0"/>
                    </a:lnTo>
                    <a:lnTo>
                      <a:pt x="87" y="9"/>
                    </a:lnTo>
                    <a:lnTo>
                      <a:pt x="101" y="28"/>
                    </a:lnTo>
                    <a:lnTo>
                      <a:pt x="116" y="46"/>
                    </a:lnTo>
                    <a:lnTo>
                      <a:pt x="116" y="74"/>
                    </a:lnTo>
                    <a:close/>
                  </a:path>
                </a:pathLst>
              </a:custGeom>
              <a:solidFill>
                <a:srgbClr val="72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65" name="Freeform 419"/>
              <p:cNvSpPr>
                <a:spLocks noEditPoints="1"/>
              </p:cNvSpPr>
              <p:nvPr/>
            </p:nvSpPr>
            <p:spPr bwMode="auto">
              <a:xfrm>
                <a:off x="9555" y="8155"/>
                <a:ext cx="123" cy="156"/>
              </a:xfrm>
              <a:custGeom>
                <a:avLst/>
                <a:gdLst>
                  <a:gd name="T0" fmla="*/ 123 w 123"/>
                  <a:gd name="T1" fmla="*/ 74 h 156"/>
                  <a:gd name="T2" fmla="*/ 116 w 123"/>
                  <a:gd name="T3" fmla="*/ 46 h 156"/>
                  <a:gd name="T4" fmla="*/ 101 w 123"/>
                  <a:gd name="T5" fmla="*/ 19 h 156"/>
                  <a:gd name="T6" fmla="*/ 87 w 123"/>
                  <a:gd name="T7" fmla="*/ 0 h 156"/>
                  <a:gd name="T8" fmla="*/ 58 w 123"/>
                  <a:gd name="T9" fmla="*/ 0 h 156"/>
                  <a:gd name="T10" fmla="*/ 36 w 123"/>
                  <a:gd name="T11" fmla="*/ 0 h 156"/>
                  <a:gd name="T12" fmla="*/ 14 w 123"/>
                  <a:gd name="T13" fmla="*/ 19 h 156"/>
                  <a:gd name="T14" fmla="*/ 7 w 123"/>
                  <a:gd name="T15" fmla="*/ 46 h 156"/>
                  <a:gd name="T16" fmla="*/ 0 w 123"/>
                  <a:gd name="T17" fmla="*/ 74 h 156"/>
                  <a:gd name="T18" fmla="*/ 7 w 123"/>
                  <a:gd name="T19" fmla="*/ 101 h 156"/>
                  <a:gd name="T20" fmla="*/ 14 w 123"/>
                  <a:gd name="T21" fmla="*/ 129 h 156"/>
                  <a:gd name="T22" fmla="*/ 36 w 123"/>
                  <a:gd name="T23" fmla="*/ 147 h 156"/>
                  <a:gd name="T24" fmla="*/ 58 w 123"/>
                  <a:gd name="T25" fmla="*/ 156 h 156"/>
                  <a:gd name="T26" fmla="*/ 87 w 123"/>
                  <a:gd name="T27" fmla="*/ 147 h 156"/>
                  <a:gd name="T28" fmla="*/ 101 w 123"/>
                  <a:gd name="T29" fmla="*/ 129 h 156"/>
                  <a:gd name="T30" fmla="*/ 116 w 123"/>
                  <a:gd name="T31" fmla="*/ 101 h 156"/>
                  <a:gd name="T32" fmla="*/ 123 w 123"/>
                  <a:gd name="T33" fmla="*/ 74 h 156"/>
                  <a:gd name="T34" fmla="*/ 116 w 123"/>
                  <a:gd name="T35" fmla="*/ 74 h 156"/>
                  <a:gd name="T36" fmla="*/ 108 w 123"/>
                  <a:gd name="T37" fmla="*/ 101 h 156"/>
                  <a:gd name="T38" fmla="*/ 101 w 123"/>
                  <a:gd name="T39" fmla="*/ 119 h 156"/>
                  <a:gd name="T40" fmla="*/ 80 w 123"/>
                  <a:gd name="T41" fmla="*/ 138 h 156"/>
                  <a:gd name="T42" fmla="*/ 58 w 123"/>
                  <a:gd name="T43" fmla="*/ 138 h 156"/>
                  <a:gd name="T44" fmla="*/ 43 w 123"/>
                  <a:gd name="T45" fmla="*/ 138 h 156"/>
                  <a:gd name="T46" fmla="*/ 29 w 123"/>
                  <a:gd name="T47" fmla="*/ 119 h 156"/>
                  <a:gd name="T48" fmla="*/ 14 w 123"/>
                  <a:gd name="T49" fmla="*/ 101 h 156"/>
                  <a:gd name="T50" fmla="*/ 14 w 123"/>
                  <a:gd name="T51" fmla="*/ 74 h 156"/>
                  <a:gd name="T52" fmla="*/ 14 w 123"/>
                  <a:gd name="T53" fmla="*/ 46 h 156"/>
                  <a:gd name="T54" fmla="*/ 29 w 123"/>
                  <a:gd name="T55" fmla="*/ 28 h 156"/>
                  <a:gd name="T56" fmla="*/ 43 w 123"/>
                  <a:gd name="T57" fmla="*/ 9 h 156"/>
                  <a:gd name="T58" fmla="*/ 58 w 123"/>
                  <a:gd name="T59" fmla="*/ 9 h 156"/>
                  <a:gd name="T60" fmla="*/ 80 w 123"/>
                  <a:gd name="T61" fmla="*/ 9 h 156"/>
                  <a:gd name="T62" fmla="*/ 101 w 123"/>
                  <a:gd name="T63" fmla="*/ 28 h 156"/>
                  <a:gd name="T64" fmla="*/ 108 w 123"/>
                  <a:gd name="T65" fmla="*/ 46 h 156"/>
                  <a:gd name="T66" fmla="*/ 116 w 123"/>
                  <a:gd name="T67" fmla="*/ 74 h 15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3"/>
                  <a:gd name="T103" fmla="*/ 0 h 156"/>
                  <a:gd name="T104" fmla="*/ 123 w 123"/>
                  <a:gd name="T105" fmla="*/ 156 h 15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3" h="156">
                    <a:moveTo>
                      <a:pt x="123" y="74"/>
                    </a:moveTo>
                    <a:lnTo>
                      <a:pt x="116" y="46"/>
                    </a:lnTo>
                    <a:lnTo>
                      <a:pt x="101" y="19"/>
                    </a:lnTo>
                    <a:lnTo>
                      <a:pt x="87" y="0"/>
                    </a:lnTo>
                    <a:lnTo>
                      <a:pt x="58" y="0"/>
                    </a:lnTo>
                    <a:lnTo>
                      <a:pt x="36" y="0"/>
                    </a:lnTo>
                    <a:lnTo>
                      <a:pt x="14" y="19"/>
                    </a:lnTo>
                    <a:lnTo>
                      <a:pt x="7" y="46"/>
                    </a:lnTo>
                    <a:lnTo>
                      <a:pt x="0" y="74"/>
                    </a:lnTo>
                    <a:lnTo>
                      <a:pt x="7" y="101"/>
                    </a:lnTo>
                    <a:lnTo>
                      <a:pt x="14" y="129"/>
                    </a:lnTo>
                    <a:lnTo>
                      <a:pt x="36" y="147"/>
                    </a:lnTo>
                    <a:lnTo>
                      <a:pt x="58" y="156"/>
                    </a:lnTo>
                    <a:lnTo>
                      <a:pt x="87" y="147"/>
                    </a:lnTo>
                    <a:lnTo>
                      <a:pt x="101" y="129"/>
                    </a:lnTo>
                    <a:lnTo>
                      <a:pt x="116" y="101"/>
                    </a:lnTo>
                    <a:lnTo>
                      <a:pt x="123" y="74"/>
                    </a:lnTo>
                    <a:close/>
                    <a:moveTo>
                      <a:pt x="116" y="74"/>
                    </a:moveTo>
                    <a:lnTo>
                      <a:pt x="108" y="101"/>
                    </a:lnTo>
                    <a:lnTo>
                      <a:pt x="101" y="119"/>
                    </a:lnTo>
                    <a:lnTo>
                      <a:pt x="80" y="138"/>
                    </a:lnTo>
                    <a:lnTo>
                      <a:pt x="58" y="138"/>
                    </a:lnTo>
                    <a:lnTo>
                      <a:pt x="43" y="138"/>
                    </a:lnTo>
                    <a:lnTo>
                      <a:pt x="29" y="119"/>
                    </a:lnTo>
                    <a:lnTo>
                      <a:pt x="14" y="101"/>
                    </a:lnTo>
                    <a:lnTo>
                      <a:pt x="14" y="74"/>
                    </a:lnTo>
                    <a:lnTo>
                      <a:pt x="14" y="46"/>
                    </a:lnTo>
                    <a:lnTo>
                      <a:pt x="29" y="28"/>
                    </a:lnTo>
                    <a:lnTo>
                      <a:pt x="43" y="9"/>
                    </a:lnTo>
                    <a:lnTo>
                      <a:pt x="58" y="9"/>
                    </a:lnTo>
                    <a:lnTo>
                      <a:pt x="80" y="9"/>
                    </a:lnTo>
                    <a:lnTo>
                      <a:pt x="101" y="28"/>
                    </a:lnTo>
                    <a:lnTo>
                      <a:pt x="108" y="46"/>
                    </a:lnTo>
                    <a:lnTo>
                      <a:pt x="116" y="74"/>
                    </a:lnTo>
                    <a:close/>
                  </a:path>
                </a:pathLst>
              </a:cu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66" name="Freeform 420"/>
              <p:cNvSpPr>
                <a:spLocks noEditPoints="1"/>
              </p:cNvSpPr>
              <p:nvPr/>
            </p:nvSpPr>
            <p:spPr bwMode="auto">
              <a:xfrm>
                <a:off x="9562" y="8155"/>
                <a:ext cx="109" cy="147"/>
              </a:xfrm>
              <a:custGeom>
                <a:avLst/>
                <a:gdLst>
                  <a:gd name="T0" fmla="*/ 109 w 109"/>
                  <a:gd name="T1" fmla="*/ 74 h 147"/>
                  <a:gd name="T2" fmla="*/ 109 w 109"/>
                  <a:gd name="T3" fmla="*/ 46 h 147"/>
                  <a:gd name="T4" fmla="*/ 94 w 109"/>
                  <a:gd name="T5" fmla="*/ 28 h 147"/>
                  <a:gd name="T6" fmla="*/ 80 w 109"/>
                  <a:gd name="T7" fmla="*/ 9 h 147"/>
                  <a:gd name="T8" fmla="*/ 51 w 109"/>
                  <a:gd name="T9" fmla="*/ 0 h 147"/>
                  <a:gd name="T10" fmla="*/ 36 w 109"/>
                  <a:gd name="T11" fmla="*/ 9 h 147"/>
                  <a:gd name="T12" fmla="*/ 15 w 109"/>
                  <a:gd name="T13" fmla="*/ 28 h 147"/>
                  <a:gd name="T14" fmla="*/ 7 w 109"/>
                  <a:gd name="T15" fmla="*/ 46 h 147"/>
                  <a:gd name="T16" fmla="*/ 0 w 109"/>
                  <a:gd name="T17" fmla="*/ 74 h 147"/>
                  <a:gd name="T18" fmla="*/ 7 w 109"/>
                  <a:gd name="T19" fmla="*/ 101 h 147"/>
                  <a:gd name="T20" fmla="*/ 15 w 109"/>
                  <a:gd name="T21" fmla="*/ 129 h 147"/>
                  <a:gd name="T22" fmla="*/ 36 w 109"/>
                  <a:gd name="T23" fmla="*/ 138 h 147"/>
                  <a:gd name="T24" fmla="*/ 51 w 109"/>
                  <a:gd name="T25" fmla="*/ 147 h 147"/>
                  <a:gd name="T26" fmla="*/ 80 w 109"/>
                  <a:gd name="T27" fmla="*/ 138 h 147"/>
                  <a:gd name="T28" fmla="*/ 94 w 109"/>
                  <a:gd name="T29" fmla="*/ 129 h 147"/>
                  <a:gd name="T30" fmla="*/ 109 w 109"/>
                  <a:gd name="T31" fmla="*/ 101 h 147"/>
                  <a:gd name="T32" fmla="*/ 109 w 109"/>
                  <a:gd name="T33" fmla="*/ 74 h 147"/>
                  <a:gd name="T34" fmla="*/ 101 w 109"/>
                  <a:gd name="T35" fmla="*/ 74 h 147"/>
                  <a:gd name="T36" fmla="*/ 94 w 109"/>
                  <a:gd name="T37" fmla="*/ 101 h 147"/>
                  <a:gd name="T38" fmla="*/ 87 w 109"/>
                  <a:gd name="T39" fmla="*/ 119 h 147"/>
                  <a:gd name="T40" fmla="*/ 73 w 109"/>
                  <a:gd name="T41" fmla="*/ 129 h 147"/>
                  <a:gd name="T42" fmla="*/ 51 w 109"/>
                  <a:gd name="T43" fmla="*/ 138 h 147"/>
                  <a:gd name="T44" fmla="*/ 36 w 109"/>
                  <a:gd name="T45" fmla="*/ 129 h 147"/>
                  <a:gd name="T46" fmla="*/ 22 w 109"/>
                  <a:gd name="T47" fmla="*/ 119 h 147"/>
                  <a:gd name="T48" fmla="*/ 15 w 109"/>
                  <a:gd name="T49" fmla="*/ 101 h 147"/>
                  <a:gd name="T50" fmla="*/ 7 w 109"/>
                  <a:gd name="T51" fmla="*/ 74 h 147"/>
                  <a:gd name="T52" fmla="*/ 15 w 109"/>
                  <a:gd name="T53" fmla="*/ 46 h 147"/>
                  <a:gd name="T54" fmla="*/ 22 w 109"/>
                  <a:gd name="T55" fmla="*/ 28 h 147"/>
                  <a:gd name="T56" fmla="*/ 36 w 109"/>
                  <a:gd name="T57" fmla="*/ 19 h 147"/>
                  <a:gd name="T58" fmla="*/ 51 w 109"/>
                  <a:gd name="T59" fmla="*/ 9 h 147"/>
                  <a:gd name="T60" fmla="*/ 73 w 109"/>
                  <a:gd name="T61" fmla="*/ 19 h 147"/>
                  <a:gd name="T62" fmla="*/ 87 w 109"/>
                  <a:gd name="T63" fmla="*/ 28 h 147"/>
                  <a:gd name="T64" fmla="*/ 94 w 109"/>
                  <a:gd name="T65" fmla="*/ 46 h 147"/>
                  <a:gd name="T66" fmla="*/ 101 w 109"/>
                  <a:gd name="T67" fmla="*/ 74 h 1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9"/>
                  <a:gd name="T103" fmla="*/ 0 h 147"/>
                  <a:gd name="T104" fmla="*/ 109 w 109"/>
                  <a:gd name="T105" fmla="*/ 147 h 1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9" h="147">
                    <a:moveTo>
                      <a:pt x="109" y="74"/>
                    </a:moveTo>
                    <a:lnTo>
                      <a:pt x="109" y="46"/>
                    </a:lnTo>
                    <a:lnTo>
                      <a:pt x="94" y="28"/>
                    </a:lnTo>
                    <a:lnTo>
                      <a:pt x="80" y="9"/>
                    </a:lnTo>
                    <a:lnTo>
                      <a:pt x="51" y="0"/>
                    </a:lnTo>
                    <a:lnTo>
                      <a:pt x="36" y="9"/>
                    </a:lnTo>
                    <a:lnTo>
                      <a:pt x="15" y="28"/>
                    </a:lnTo>
                    <a:lnTo>
                      <a:pt x="7" y="46"/>
                    </a:lnTo>
                    <a:lnTo>
                      <a:pt x="0" y="74"/>
                    </a:lnTo>
                    <a:lnTo>
                      <a:pt x="7" y="101"/>
                    </a:lnTo>
                    <a:lnTo>
                      <a:pt x="15" y="129"/>
                    </a:lnTo>
                    <a:lnTo>
                      <a:pt x="36" y="138"/>
                    </a:lnTo>
                    <a:lnTo>
                      <a:pt x="51" y="147"/>
                    </a:lnTo>
                    <a:lnTo>
                      <a:pt x="80" y="138"/>
                    </a:lnTo>
                    <a:lnTo>
                      <a:pt x="94" y="129"/>
                    </a:lnTo>
                    <a:lnTo>
                      <a:pt x="109" y="101"/>
                    </a:lnTo>
                    <a:lnTo>
                      <a:pt x="109" y="74"/>
                    </a:lnTo>
                    <a:close/>
                    <a:moveTo>
                      <a:pt x="101" y="74"/>
                    </a:moveTo>
                    <a:lnTo>
                      <a:pt x="94" y="101"/>
                    </a:lnTo>
                    <a:lnTo>
                      <a:pt x="87" y="119"/>
                    </a:lnTo>
                    <a:lnTo>
                      <a:pt x="73" y="129"/>
                    </a:lnTo>
                    <a:lnTo>
                      <a:pt x="51" y="138"/>
                    </a:lnTo>
                    <a:lnTo>
                      <a:pt x="36" y="129"/>
                    </a:lnTo>
                    <a:lnTo>
                      <a:pt x="22" y="119"/>
                    </a:lnTo>
                    <a:lnTo>
                      <a:pt x="15" y="101"/>
                    </a:lnTo>
                    <a:lnTo>
                      <a:pt x="7" y="74"/>
                    </a:lnTo>
                    <a:lnTo>
                      <a:pt x="15" y="46"/>
                    </a:lnTo>
                    <a:lnTo>
                      <a:pt x="22" y="28"/>
                    </a:lnTo>
                    <a:lnTo>
                      <a:pt x="36" y="19"/>
                    </a:lnTo>
                    <a:lnTo>
                      <a:pt x="51" y="9"/>
                    </a:lnTo>
                    <a:lnTo>
                      <a:pt x="73" y="19"/>
                    </a:lnTo>
                    <a:lnTo>
                      <a:pt x="87" y="28"/>
                    </a:lnTo>
                    <a:lnTo>
                      <a:pt x="94" y="46"/>
                    </a:lnTo>
                    <a:lnTo>
                      <a:pt x="101" y="74"/>
                    </a:lnTo>
                    <a:close/>
                  </a:path>
                </a:pathLst>
              </a:custGeom>
              <a:solidFill>
                <a:srgbClr val="8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67" name="Freeform 421"/>
              <p:cNvSpPr>
                <a:spLocks noEditPoints="1"/>
              </p:cNvSpPr>
              <p:nvPr/>
            </p:nvSpPr>
            <p:spPr bwMode="auto">
              <a:xfrm>
                <a:off x="9569" y="8164"/>
                <a:ext cx="102" cy="129"/>
              </a:xfrm>
              <a:custGeom>
                <a:avLst/>
                <a:gdLst>
                  <a:gd name="T0" fmla="*/ 102 w 102"/>
                  <a:gd name="T1" fmla="*/ 65 h 129"/>
                  <a:gd name="T2" fmla="*/ 94 w 102"/>
                  <a:gd name="T3" fmla="*/ 37 h 129"/>
                  <a:gd name="T4" fmla="*/ 87 w 102"/>
                  <a:gd name="T5" fmla="*/ 19 h 129"/>
                  <a:gd name="T6" fmla="*/ 66 w 102"/>
                  <a:gd name="T7" fmla="*/ 0 h 129"/>
                  <a:gd name="T8" fmla="*/ 44 w 102"/>
                  <a:gd name="T9" fmla="*/ 0 h 129"/>
                  <a:gd name="T10" fmla="*/ 29 w 102"/>
                  <a:gd name="T11" fmla="*/ 0 h 129"/>
                  <a:gd name="T12" fmla="*/ 15 w 102"/>
                  <a:gd name="T13" fmla="*/ 19 h 129"/>
                  <a:gd name="T14" fmla="*/ 0 w 102"/>
                  <a:gd name="T15" fmla="*/ 37 h 129"/>
                  <a:gd name="T16" fmla="*/ 0 w 102"/>
                  <a:gd name="T17" fmla="*/ 65 h 129"/>
                  <a:gd name="T18" fmla="*/ 0 w 102"/>
                  <a:gd name="T19" fmla="*/ 92 h 129"/>
                  <a:gd name="T20" fmla="*/ 15 w 102"/>
                  <a:gd name="T21" fmla="*/ 110 h 129"/>
                  <a:gd name="T22" fmla="*/ 29 w 102"/>
                  <a:gd name="T23" fmla="*/ 129 h 129"/>
                  <a:gd name="T24" fmla="*/ 44 w 102"/>
                  <a:gd name="T25" fmla="*/ 129 h 129"/>
                  <a:gd name="T26" fmla="*/ 66 w 102"/>
                  <a:gd name="T27" fmla="*/ 129 h 129"/>
                  <a:gd name="T28" fmla="*/ 87 w 102"/>
                  <a:gd name="T29" fmla="*/ 110 h 129"/>
                  <a:gd name="T30" fmla="*/ 94 w 102"/>
                  <a:gd name="T31" fmla="*/ 92 h 129"/>
                  <a:gd name="T32" fmla="*/ 102 w 102"/>
                  <a:gd name="T33" fmla="*/ 65 h 129"/>
                  <a:gd name="T34" fmla="*/ 87 w 102"/>
                  <a:gd name="T35" fmla="*/ 65 h 129"/>
                  <a:gd name="T36" fmla="*/ 87 w 102"/>
                  <a:gd name="T37" fmla="*/ 92 h 129"/>
                  <a:gd name="T38" fmla="*/ 73 w 102"/>
                  <a:gd name="T39" fmla="*/ 101 h 129"/>
                  <a:gd name="T40" fmla="*/ 66 w 102"/>
                  <a:gd name="T41" fmla="*/ 110 h 129"/>
                  <a:gd name="T42" fmla="*/ 44 w 102"/>
                  <a:gd name="T43" fmla="*/ 120 h 129"/>
                  <a:gd name="T44" fmla="*/ 29 w 102"/>
                  <a:gd name="T45" fmla="*/ 110 h 129"/>
                  <a:gd name="T46" fmla="*/ 22 w 102"/>
                  <a:gd name="T47" fmla="*/ 101 h 129"/>
                  <a:gd name="T48" fmla="*/ 15 w 102"/>
                  <a:gd name="T49" fmla="*/ 92 h 129"/>
                  <a:gd name="T50" fmla="*/ 8 w 102"/>
                  <a:gd name="T51" fmla="*/ 65 h 129"/>
                  <a:gd name="T52" fmla="*/ 15 w 102"/>
                  <a:gd name="T53" fmla="*/ 46 h 129"/>
                  <a:gd name="T54" fmla="*/ 22 w 102"/>
                  <a:gd name="T55" fmla="*/ 28 h 129"/>
                  <a:gd name="T56" fmla="*/ 29 w 102"/>
                  <a:gd name="T57" fmla="*/ 19 h 129"/>
                  <a:gd name="T58" fmla="*/ 44 w 102"/>
                  <a:gd name="T59" fmla="*/ 10 h 129"/>
                  <a:gd name="T60" fmla="*/ 66 w 102"/>
                  <a:gd name="T61" fmla="*/ 19 h 129"/>
                  <a:gd name="T62" fmla="*/ 73 w 102"/>
                  <a:gd name="T63" fmla="*/ 28 h 129"/>
                  <a:gd name="T64" fmla="*/ 87 w 102"/>
                  <a:gd name="T65" fmla="*/ 46 h 129"/>
                  <a:gd name="T66" fmla="*/ 87 w 102"/>
                  <a:gd name="T67" fmla="*/ 65 h 1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2"/>
                  <a:gd name="T103" fmla="*/ 0 h 129"/>
                  <a:gd name="T104" fmla="*/ 102 w 102"/>
                  <a:gd name="T105" fmla="*/ 129 h 1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2" h="129">
                    <a:moveTo>
                      <a:pt x="102" y="65"/>
                    </a:moveTo>
                    <a:lnTo>
                      <a:pt x="94" y="37"/>
                    </a:lnTo>
                    <a:lnTo>
                      <a:pt x="87" y="19"/>
                    </a:lnTo>
                    <a:lnTo>
                      <a:pt x="66" y="0"/>
                    </a:lnTo>
                    <a:lnTo>
                      <a:pt x="44" y="0"/>
                    </a:lnTo>
                    <a:lnTo>
                      <a:pt x="29" y="0"/>
                    </a:lnTo>
                    <a:lnTo>
                      <a:pt x="15" y="19"/>
                    </a:lnTo>
                    <a:lnTo>
                      <a:pt x="0" y="37"/>
                    </a:lnTo>
                    <a:lnTo>
                      <a:pt x="0" y="65"/>
                    </a:lnTo>
                    <a:lnTo>
                      <a:pt x="0" y="92"/>
                    </a:lnTo>
                    <a:lnTo>
                      <a:pt x="15" y="110"/>
                    </a:lnTo>
                    <a:lnTo>
                      <a:pt x="29" y="129"/>
                    </a:lnTo>
                    <a:lnTo>
                      <a:pt x="44" y="129"/>
                    </a:lnTo>
                    <a:lnTo>
                      <a:pt x="66" y="129"/>
                    </a:lnTo>
                    <a:lnTo>
                      <a:pt x="87" y="110"/>
                    </a:lnTo>
                    <a:lnTo>
                      <a:pt x="94" y="92"/>
                    </a:lnTo>
                    <a:lnTo>
                      <a:pt x="102" y="65"/>
                    </a:lnTo>
                    <a:close/>
                    <a:moveTo>
                      <a:pt x="87" y="65"/>
                    </a:moveTo>
                    <a:lnTo>
                      <a:pt x="87" y="92"/>
                    </a:lnTo>
                    <a:lnTo>
                      <a:pt x="73" y="101"/>
                    </a:lnTo>
                    <a:lnTo>
                      <a:pt x="66" y="110"/>
                    </a:lnTo>
                    <a:lnTo>
                      <a:pt x="44" y="120"/>
                    </a:lnTo>
                    <a:lnTo>
                      <a:pt x="29" y="110"/>
                    </a:lnTo>
                    <a:lnTo>
                      <a:pt x="22" y="101"/>
                    </a:lnTo>
                    <a:lnTo>
                      <a:pt x="15" y="92"/>
                    </a:lnTo>
                    <a:lnTo>
                      <a:pt x="8" y="65"/>
                    </a:lnTo>
                    <a:lnTo>
                      <a:pt x="15" y="46"/>
                    </a:lnTo>
                    <a:lnTo>
                      <a:pt x="22" y="28"/>
                    </a:lnTo>
                    <a:lnTo>
                      <a:pt x="29" y="19"/>
                    </a:lnTo>
                    <a:lnTo>
                      <a:pt x="44" y="10"/>
                    </a:lnTo>
                    <a:lnTo>
                      <a:pt x="66" y="19"/>
                    </a:lnTo>
                    <a:lnTo>
                      <a:pt x="73" y="28"/>
                    </a:lnTo>
                    <a:lnTo>
                      <a:pt x="87" y="46"/>
                    </a:lnTo>
                    <a:lnTo>
                      <a:pt x="87" y="65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68" name="Freeform 422"/>
              <p:cNvSpPr>
                <a:spLocks noEditPoints="1"/>
              </p:cNvSpPr>
              <p:nvPr/>
            </p:nvSpPr>
            <p:spPr bwMode="auto">
              <a:xfrm>
                <a:off x="9569" y="8164"/>
                <a:ext cx="94" cy="129"/>
              </a:xfrm>
              <a:custGeom>
                <a:avLst/>
                <a:gdLst>
                  <a:gd name="T0" fmla="*/ 94 w 94"/>
                  <a:gd name="T1" fmla="*/ 65 h 129"/>
                  <a:gd name="T2" fmla="*/ 87 w 94"/>
                  <a:gd name="T3" fmla="*/ 37 h 129"/>
                  <a:gd name="T4" fmla="*/ 80 w 94"/>
                  <a:gd name="T5" fmla="*/ 19 h 129"/>
                  <a:gd name="T6" fmla="*/ 66 w 94"/>
                  <a:gd name="T7" fmla="*/ 10 h 129"/>
                  <a:gd name="T8" fmla="*/ 44 w 94"/>
                  <a:gd name="T9" fmla="*/ 0 h 129"/>
                  <a:gd name="T10" fmla="*/ 29 w 94"/>
                  <a:gd name="T11" fmla="*/ 10 h 129"/>
                  <a:gd name="T12" fmla="*/ 15 w 94"/>
                  <a:gd name="T13" fmla="*/ 19 h 129"/>
                  <a:gd name="T14" fmla="*/ 8 w 94"/>
                  <a:gd name="T15" fmla="*/ 37 h 129"/>
                  <a:gd name="T16" fmla="*/ 0 w 94"/>
                  <a:gd name="T17" fmla="*/ 65 h 129"/>
                  <a:gd name="T18" fmla="*/ 8 w 94"/>
                  <a:gd name="T19" fmla="*/ 92 h 129"/>
                  <a:gd name="T20" fmla="*/ 15 w 94"/>
                  <a:gd name="T21" fmla="*/ 110 h 129"/>
                  <a:gd name="T22" fmla="*/ 29 w 94"/>
                  <a:gd name="T23" fmla="*/ 120 h 129"/>
                  <a:gd name="T24" fmla="*/ 44 w 94"/>
                  <a:gd name="T25" fmla="*/ 129 h 129"/>
                  <a:gd name="T26" fmla="*/ 66 w 94"/>
                  <a:gd name="T27" fmla="*/ 120 h 129"/>
                  <a:gd name="T28" fmla="*/ 80 w 94"/>
                  <a:gd name="T29" fmla="*/ 110 h 129"/>
                  <a:gd name="T30" fmla="*/ 87 w 94"/>
                  <a:gd name="T31" fmla="*/ 92 h 129"/>
                  <a:gd name="T32" fmla="*/ 94 w 94"/>
                  <a:gd name="T33" fmla="*/ 65 h 129"/>
                  <a:gd name="T34" fmla="*/ 87 w 94"/>
                  <a:gd name="T35" fmla="*/ 65 h 129"/>
                  <a:gd name="T36" fmla="*/ 80 w 94"/>
                  <a:gd name="T37" fmla="*/ 83 h 129"/>
                  <a:gd name="T38" fmla="*/ 73 w 94"/>
                  <a:gd name="T39" fmla="*/ 101 h 129"/>
                  <a:gd name="T40" fmla="*/ 58 w 94"/>
                  <a:gd name="T41" fmla="*/ 110 h 129"/>
                  <a:gd name="T42" fmla="*/ 44 w 94"/>
                  <a:gd name="T43" fmla="*/ 110 h 129"/>
                  <a:gd name="T44" fmla="*/ 29 w 94"/>
                  <a:gd name="T45" fmla="*/ 110 h 129"/>
                  <a:gd name="T46" fmla="*/ 22 w 94"/>
                  <a:gd name="T47" fmla="*/ 101 h 129"/>
                  <a:gd name="T48" fmla="*/ 15 w 94"/>
                  <a:gd name="T49" fmla="*/ 83 h 129"/>
                  <a:gd name="T50" fmla="*/ 15 w 94"/>
                  <a:gd name="T51" fmla="*/ 65 h 129"/>
                  <a:gd name="T52" fmla="*/ 15 w 94"/>
                  <a:gd name="T53" fmla="*/ 46 h 129"/>
                  <a:gd name="T54" fmla="*/ 22 w 94"/>
                  <a:gd name="T55" fmla="*/ 37 h 129"/>
                  <a:gd name="T56" fmla="*/ 29 w 94"/>
                  <a:gd name="T57" fmla="*/ 19 h 129"/>
                  <a:gd name="T58" fmla="*/ 44 w 94"/>
                  <a:gd name="T59" fmla="*/ 19 h 129"/>
                  <a:gd name="T60" fmla="*/ 58 w 94"/>
                  <a:gd name="T61" fmla="*/ 19 h 129"/>
                  <a:gd name="T62" fmla="*/ 73 w 94"/>
                  <a:gd name="T63" fmla="*/ 37 h 129"/>
                  <a:gd name="T64" fmla="*/ 80 w 94"/>
                  <a:gd name="T65" fmla="*/ 46 h 129"/>
                  <a:gd name="T66" fmla="*/ 87 w 94"/>
                  <a:gd name="T67" fmla="*/ 65 h 1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4"/>
                  <a:gd name="T103" fmla="*/ 0 h 129"/>
                  <a:gd name="T104" fmla="*/ 94 w 94"/>
                  <a:gd name="T105" fmla="*/ 129 h 1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4" h="129">
                    <a:moveTo>
                      <a:pt x="94" y="65"/>
                    </a:moveTo>
                    <a:lnTo>
                      <a:pt x="87" y="37"/>
                    </a:lnTo>
                    <a:lnTo>
                      <a:pt x="80" y="19"/>
                    </a:lnTo>
                    <a:lnTo>
                      <a:pt x="66" y="10"/>
                    </a:lnTo>
                    <a:lnTo>
                      <a:pt x="44" y="0"/>
                    </a:lnTo>
                    <a:lnTo>
                      <a:pt x="29" y="10"/>
                    </a:lnTo>
                    <a:lnTo>
                      <a:pt x="15" y="19"/>
                    </a:lnTo>
                    <a:lnTo>
                      <a:pt x="8" y="37"/>
                    </a:lnTo>
                    <a:lnTo>
                      <a:pt x="0" y="65"/>
                    </a:lnTo>
                    <a:lnTo>
                      <a:pt x="8" y="92"/>
                    </a:lnTo>
                    <a:lnTo>
                      <a:pt x="15" y="110"/>
                    </a:lnTo>
                    <a:lnTo>
                      <a:pt x="29" y="120"/>
                    </a:lnTo>
                    <a:lnTo>
                      <a:pt x="44" y="129"/>
                    </a:lnTo>
                    <a:lnTo>
                      <a:pt x="66" y="120"/>
                    </a:lnTo>
                    <a:lnTo>
                      <a:pt x="80" y="110"/>
                    </a:lnTo>
                    <a:lnTo>
                      <a:pt x="87" y="92"/>
                    </a:lnTo>
                    <a:lnTo>
                      <a:pt x="94" y="65"/>
                    </a:lnTo>
                    <a:close/>
                    <a:moveTo>
                      <a:pt x="87" y="65"/>
                    </a:moveTo>
                    <a:lnTo>
                      <a:pt x="80" y="83"/>
                    </a:lnTo>
                    <a:lnTo>
                      <a:pt x="73" y="101"/>
                    </a:lnTo>
                    <a:lnTo>
                      <a:pt x="58" y="110"/>
                    </a:lnTo>
                    <a:lnTo>
                      <a:pt x="44" y="110"/>
                    </a:lnTo>
                    <a:lnTo>
                      <a:pt x="29" y="110"/>
                    </a:lnTo>
                    <a:lnTo>
                      <a:pt x="22" y="101"/>
                    </a:lnTo>
                    <a:lnTo>
                      <a:pt x="15" y="83"/>
                    </a:lnTo>
                    <a:lnTo>
                      <a:pt x="15" y="65"/>
                    </a:lnTo>
                    <a:lnTo>
                      <a:pt x="15" y="46"/>
                    </a:lnTo>
                    <a:lnTo>
                      <a:pt x="22" y="37"/>
                    </a:lnTo>
                    <a:lnTo>
                      <a:pt x="29" y="19"/>
                    </a:lnTo>
                    <a:lnTo>
                      <a:pt x="44" y="19"/>
                    </a:lnTo>
                    <a:lnTo>
                      <a:pt x="58" y="19"/>
                    </a:lnTo>
                    <a:lnTo>
                      <a:pt x="73" y="37"/>
                    </a:lnTo>
                    <a:lnTo>
                      <a:pt x="80" y="46"/>
                    </a:lnTo>
                    <a:lnTo>
                      <a:pt x="87" y="65"/>
                    </a:lnTo>
                    <a:close/>
                  </a:path>
                </a:pathLst>
              </a:custGeom>
              <a:solidFill>
                <a:srgbClr val="92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69" name="Freeform 423"/>
              <p:cNvSpPr>
                <a:spLocks noEditPoints="1"/>
              </p:cNvSpPr>
              <p:nvPr/>
            </p:nvSpPr>
            <p:spPr bwMode="auto">
              <a:xfrm>
                <a:off x="9577" y="8174"/>
                <a:ext cx="79" cy="110"/>
              </a:xfrm>
              <a:custGeom>
                <a:avLst/>
                <a:gdLst>
                  <a:gd name="T0" fmla="*/ 79 w 79"/>
                  <a:gd name="T1" fmla="*/ 55 h 110"/>
                  <a:gd name="T2" fmla="*/ 79 w 79"/>
                  <a:gd name="T3" fmla="*/ 36 h 110"/>
                  <a:gd name="T4" fmla="*/ 65 w 79"/>
                  <a:gd name="T5" fmla="*/ 18 h 110"/>
                  <a:gd name="T6" fmla="*/ 58 w 79"/>
                  <a:gd name="T7" fmla="*/ 9 h 110"/>
                  <a:gd name="T8" fmla="*/ 36 w 79"/>
                  <a:gd name="T9" fmla="*/ 0 h 110"/>
                  <a:gd name="T10" fmla="*/ 21 w 79"/>
                  <a:gd name="T11" fmla="*/ 9 h 110"/>
                  <a:gd name="T12" fmla="*/ 14 w 79"/>
                  <a:gd name="T13" fmla="*/ 18 h 110"/>
                  <a:gd name="T14" fmla="*/ 7 w 79"/>
                  <a:gd name="T15" fmla="*/ 36 h 110"/>
                  <a:gd name="T16" fmla="*/ 0 w 79"/>
                  <a:gd name="T17" fmla="*/ 55 h 110"/>
                  <a:gd name="T18" fmla="*/ 7 w 79"/>
                  <a:gd name="T19" fmla="*/ 82 h 110"/>
                  <a:gd name="T20" fmla="*/ 14 w 79"/>
                  <a:gd name="T21" fmla="*/ 91 h 110"/>
                  <a:gd name="T22" fmla="*/ 21 w 79"/>
                  <a:gd name="T23" fmla="*/ 100 h 110"/>
                  <a:gd name="T24" fmla="*/ 36 w 79"/>
                  <a:gd name="T25" fmla="*/ 110 h 110"/>
                  <a:gd name="T26" fmla="*/ 58 w 79"/>
                  <a:gd name="T27" fmla="*/ 100 h 110"/>
                  <a:gd name="T28" fmla="*/ 65 w 79"/>
                  <a:gd name="T29" fmla="*/ 91 h 110"/>
                  <a:gd name="T30" fmla="*/ 79 w 79"/>
                  <a:gd name="T31" fmla="*/ 82 h 110"/>
                  <a:gd name="T32" fmla="*/ 79 w 79"/>
                  <a:gd name="T33" fmla="*/ 55 h 110"/>
                  <a:gd name="T34" fmla="*/ 72 w 79"/>
                  <a:gd name="T35" fmla="*/ 55 h 110"/>
                  <a:gd name="T36" fmla="*/ 72 w 79"/>
                  <a:gd name="T37" fmla="*/ 73 h 110"/>
                  <a:gd name="T38" fmla="*/ 65 w 79"/>
                  <a:gd name="T39" fmla="*/ 82 h 110"/>
                  <a:gd name="T40" fmla="*/ 50 w 79"/>
                  <a:gd name="T41" fmla="*/ 100 h 110"/>
                  <a:gd name="T42" fmla="*/ 36 w 79"/>
                  <a:gd name="T43" fmla="*/ 100 h 110"/>
                  <a:gd name="T44" fmla="*/ 29 w 79"/>
                  <a:gd name="T45" fmla="*/ 100 h 110"/>
                  <a:gd name="T46" fmla="*/ 21 w 79"/>
                  <a:gd name="T47" fmla="*/ 82 h 110"/>
                  <a:gd name="T48" fmla="*/ 14 w 79"/>
                  <a:gd name="T49" fmla="*/ 73 h 110"/>
                  <a:gd name="T50" fmla="*/ 7 w 79"/>
                  <a:gd name="T51" fmla="*/ 55 h 110"/>
                  <a:gd name="T52" fmla="*/ 14 w 79"/>
                  <a:gd name="T53" fmla="*/ 36 h 110"/>
                  <a:gd name="T54" fmla="*/ 21 w 79"/>
                  <a:gd name="T55" fmla="*/ 27 h 110"/>
                  <a:gd name="T56" fmla="*/ 29 w 79"/>
                  <a:gd name="T57" fmla="*/ 18 h 110"/>
                  <a:gd name="T58" fmla="*/ 36 w 79"/>
                  <a:gd name="T59" fmla="*/ 9 h 110"/>
                  <a:gd name="T60" fmla="*/ 50 w 79"/>
                  <a:gd name="T61" fmla="*/ 18 h 110"/>
                  <a:gd name="T62" fmla="*/ 65 w 79"/>
                  <a:gd name="T63" fmla="*/ 27 h 110"/>
                  <a:gd name="T64" fmla="*/ 72 w 79"/>
                  <a:gd name="T65" fmla="*/ 36 h 110"/>
                  <a:gd name="T66" fmla="*/ 72 w 79"/>
                  <a:gd name="T67" fmla="*/ 55 h 11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79"/>
                  <a:gd name="T103" fmla="*/ 0 h 110"/>
                  <a:gd name="T104" fmla="*/ 79 w 79"/>
                  <a:gd name="T105" fmla="*/ 110 h 11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79" h="110">
                    <a:moveTo>
                      <a:pt x="79" y="55"/>
                    </a:moveTo>
                    <a:lnTo>
                      <a:pt x="79" y="36"/>
                    </a:lnTo>
                    <a:lnTo>
                      <a:pt x="65" y="18"/>
                    </a:lnTo>
                    <a:lnTo>
                      <a:pt x="58" y="9"/>
                    </a:lnTo>
                    <a:lnTo>
                      <a:pt x="36" y="0"/>
                    </a:lnTo>
                    <a:lnTo>
                      <a:pt x="21" y="9"/>
                    </a:lnTo>
                    <a:lnTo>
                      <a:pt x="14" y="18"/>
                    </a:lnTo>
                    <a:lnTo>
                      <a:pt x="7" y="36"/>
                    </a:lnTo>
                    <a:lnTo>
                      <a:pt x="0" y="55"/>
                    </a:lnTo>
                    <a:lnTo>
                      <a:pt x="7" y="82"/>
                    </a:lnTo>
                    <a:lnTo>
                      <a:pt x="14" y="91"/>
                    </a:lnTo>
                    <a:lnTo>
                      <a:pt x="21" y="100"/>
                    </a:lnTo>
                    <a:lnTo>
                      <a:pt x="36" y="110"/>
                    </a:lnTo>
                    <a:lnTo>
                      <a:pt x="58" y="100"/>
                    </a:lnTo>
                    <a:lnTo>
                      <a:pt x="65" y="91"/>
                    </a:lnTo>
                    <a:lnTo>
                      <a:pt x="79" y="82"/>
                    </a:lnTo>
                    <a:lnTo>
                      <a:pt x="79" y="55"/>
                    </a:lnTo>
                    <a:close/>
                    <a:moveTo>
                      <a:pt x="72" y="55"/>
                    </a:moveTo>
                    <a:lnTo>
                      <a:pt x="72" y="73"/>
                    </a:lnTo>
                    <a:lnTo>
                      <a:pt x="65" y="82"/>
                    </a:lnTo>
                    <a:lnTo>
                      <a:pt x="50" y="100"/>
                    </a:lnTo>
                    <a:lnTo>
                      <a:pt x="36" y="100"/>
                    </a:lnTo>
                    <a:lnTo>
                      <a:pt x="29" y="100"/>
                    </a:lnTo>
                    <a:lnTo>
                      <a:pt x="21" y="82"/>
                    </a:lnTo>
                    <a:lnTo>
                      <a:pt x="14" y="73"/>
                    </a:lnTo>
                    <a:lnTo>
                      <a:pt x="7" y="55"/>
                    </a:lnTo>
                    <a:lnTo>
                      <a:pt x="14" y="36"/>
                    </a:lnTo>
                    <a:lnTo>
                      <a:pt x="21" y="27"/>
                    </a:lnTo>
                    <a:lnTo>
                      <a:pt x="29" y="18"/>
                    </a:lnTo>
                    <a:lnTo>
                      <a:pt x="36" y="9"/>
                    </a:lnTo>
                    <a:lnTo>
                      <a:pt x="50" y="18"/>
                    </a:lnTo>
                    <a:lnTo>
                      <a:pt x="65" y="27"/>
                    </a:lnTo>
                    <a:lnTo>
                      <a:pt x="72" y="36"/>
                    </a:lnTo>
                    <a:lnTo>
                      <a:pt x="72" y="55"/>
                    </a:lnTo>
                    <a:close/>
                  </a:path>
                </a:pathLst>
              </a:custGeom>
              <a:solidFill>
                <a:srgbClr val="9C9B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70" name="Freeform 424"/>
              <p:cNvSpPr>
                <a:spLocks noEditPoints="1"/>
              </p:cNvSpPr>
              <p:nvPr/>
            </p:nvSpPr>
            <p:spPr bwMode="auto">
              <a:xfrm>
                <a:off x="9584" y="8183"/>
                <a:ext cx="72" cy="91"/>
              </a:xfrm>
              <a:custGeom>
                <a:avLst/>
                <a:gdLst>
                  <a:gd name="T0" fmla="*/ 72 w 72"/>
                  <a:gd name="T1" fmla="*/ 46 h 91"/>
                  <a:gd name="T2" fmla="*/ 65 w 72"/>
                  <a:gd name="T3" fmla="*/ 27 h 91"/>
                  <a:gd name="T4" fmla="*/ 58 w 72"/>
                  <a:gd name="T5" fmla="*/ 18 h 91"/>
                  <a:gd name="T6" fmla="*/ 43 w 72"/>
                  <a:gd name="T7" fmla="*/ 0 h 91"/>
                  <a:gd name="T8" fmla="*/ 29 w 72"/>
                  <a:gd name="T9" fmla="*/ 0 h 91"/>
                  <a:gd name="T10" fmla="*/ 14 w 72"/>
                  <a:gd name="T11" fmla="*/ 0 h 91"/>
                  <a:gd name="T12" fmla="*/ 7 w 72"/>
                  <a:gd name="T13" fmla="*/ 18 h 91"/>
                  <a:gd name="T14" fmla="*/ 0 w 72"/>
                  <a:gd name="T15" fmla="*/ 27 h 91"/>
                  <a:gd name="T16" fmla="*/ 0 w 72"/>
                  <a:gd name="T17" fmla="*/ 46 h 91"/>
                  <a:gd name="T18" fmla="*/ 0 w 72"/>
                  <a:gd name="T19" fmla="*/ 64 h 91"/>
                  <a:gd name="T20" fmla="*/ 7 w 72"/>
                  <a:gd name="T21" fmla="*/ 82 h 91"/>
                  <a:gd name="T22" fmla="*/ 14 w 72"/>
                  <a:gd name="T23" fmla="*/ 91 h 91"/>
                  <a:gd name="T24" fmla="*/ 29 w 72"/>
                  <a:gd name="T25" fmla="*/ 91 h 91"/>
                  <a:gd name="T26" fmla="*/ 43 w 72"/>
                  <a:gd name="T27" fmla="*/ 91 h 91"/>
                  <a:gd name="T28" fmla="*/ 58 w 72"/>
                  <a:gd name="T29" fmla="*/ 82 h 91"/>
                  <a:gd name="T30" fmla="*/ 65 w 72"/>
                  <a:gd name="T31" fmla="*/ 64 h 91"/>
                  <a:gd name="T32" fmla="*/ 72 w 72"/>
                  <a:gd name="T33" fmla="*/ 46 h 91"/>
                  <a:gd name="T34" fmla="*/ 58 w 72"/>
                  <a:gd name="T35" fmla="*/ 46 h 91"/>
                  <a:gd name="T36" fmla="*/ 58 w 72"/>
                  <a:gd name="T37" fmla="*/ 73 h 91"/>
                  <a:gd name="T38" fmla="*/ 43 w 72"/>
                  <a:gd name="T39" fmla="*/ 82 h 91"/>
                  <a:gd name="T40" fmla="*/ 29 w 72"/>
                  <a:gd name="T41" fmla="*/ 82 h 91"/>
                  <a:gd name="T42" fmla="*/ 22 w 72"/>
                  <a:gd name="T43" fmla="*/ 82 h 91"/>
                  <a:gd name="T44" fmla="*/ 14 w 72"/>
                  <a:gd name="T45" fmla="*/ 73 h 91"/>
                  <a:gd name="T46" fmla="*/ 7 w 72"/>
                  <a:gd name="T47" fmla="*/ 46 h 91"/>
                  <a:gd name="T48" fmla="*/ 14 w 72"/>
                  <a:gd name="T49" fmla="*/ 18 h 91"/>
                  <a:gd name="T50" fmla="*/ 22 w 72"/>
                  <a:gd name="T51" fmla="*/ 18 h 91"/>
                  <a:gd name="T52" fmla="*/ 29 w 72"/>
                  <a:gd name="T53" fmla="*/ 9 h 91"/>
                  <a:gd name="T54" fmla="*/ 43 w 72"/>
                  <a:gd name="T55" fmla="*/ 18 h 91"/>
                  <a:gd name="T56" fmla="*/ 58 w 72"/>
                  <a:gd name="T57" fmla="*/ 18 h 91"/>
                  <a:gd name="T58" fmla="*/ 58 w 72"/>
                  <a:gd name="T59" fmla="*/ 46 h 9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72"/>
                  <a:gd name="T91" fmla="*/ 0 h 91"/>
                  <a:gd name="T92" fmla="*/ 72 w 72"/>
                  <a:gd name="T93" fmla="*/ 91 h 9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72" h="91">
                    <a:moveTo>
                      <a:pt x="72" y="46"/>
                    </a:moveTo>
                    <a:lnTo>
                      <a:pt x="65" y="27"/>
                    </a:lnTo>
                    <a:lnTo>
                      <a:pt x="58" y="18"/>
                    </a:lnTo>
                    <a:lnTo>
                      <a:pt x="43" y="0"/>
                    </a:lnTo>
                    <a:lnTo>
                      <a:pt x="29" y="0"/>
                    </a:lnTo>
                    <a:lnTo>
                      <a:pt x="14" y="0"/>
                    </a:lnTo>
                    <a:lnTo>
                      <a:pt x="7" y="18"/>
                    </a:lnTo>
                    <a:lnTo>
                      <a:pt x="0" y="27"/>
                    </a:lnTo>
                    <a:lnTo>
                      <a:pt x="0" y="46"/>
                    </a:lnTo>
                    <a:lnTo>
                      <a:pt x="0" y="64"/>
                    </a:lnTo>
                    <a:lnTo>
                      <a:pt x="7" y="82"/>
                    </a:lnTo>
                    <a:lnTo>
                      <a:pt x="14" y="91"/>
                    </a:lnTo>
                    <a:lnTo>
                      <a:pt x="29" y="91"/>
                    </a:lnTo>
                    <a:lnTo>
                      <a:pt x="43" y="91"/>
                    </a:lnTo>
                    <a:lnTo>
                      <a:pt x="58" y="82"/>
                    </a:lnTo>
                    <a:lnTo>
                      <a:pt x="65" y="64"/>
                    </a:lnTo>
                    <a:lnTo>
                      <a:pt x="72" y="46"/>
                    </a:lnTo>
                    <a:close/>
                    <a:moveTo>
                      <a:pt x="58" y="46"/>
                    </a:moveTo>
                    <a:lnTo>
                      <a:pt x="58" y="73"/>
                    </a:lnTo>
                    <a:lnTo>
                      <a:pt x="43" y="82"/>
                    </a:lnTo>
                    <a:lnTo>
                      <a:pt x="29" y="82"/>
                    </a:lnTo>
                    <a:lnTo>
                      <a:pt x="22" y="82"/>
                    </a:lnTo>
                    <a:lnTo>
                      <a:pt x="14" y="73"/>
                    </a:lnTo>
                    <a:lnTo>
                      <a:pt x="7" y="46"/>
                    </a:lnTo>
                    <a:lnTo>
                      <a:pt x="14" y="18"/>
                    </a:lnTo>
                    <a:lnTo>
                      <a:pt x="22" y="18"/>
                    </a:lnTo>
                    <a:lnTo>
                      <a:pt x="29" y="9"/>
                    </a:lnTo>
                    <a:lnTo>
                      <a:pt x="43" y="18"/>
                    </a:lnTo>
                    <a:lnTo>
                      <a:pt x="58" y="18"/>
                    </a:lnTo>
                    <a:lnTo>
                      <a:pt x="58" y="46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71" name="Freeform 425"/>
              <p:cNvSpPr>
                <a:spLocks noEditPoints="1"/>
              </p:cNvSpPr>
              <p:nvPr/>
            </p:nvSpPr>
            <p:spPr bwMode="auto">
              <a:xfrm>
                <a:off x="9584" y="8183"/>
                <a:ext cx="65" cy="91"/>
              </a:xfrm>
              <a:custGeom>
                <a:avLst/>
                <a:gdLst>
                  <a:gd name="T0" fmla="*/ 65 w 65"/>
                  <a:gd name="T1" fmla="*/ 46 h 91"/>
                  <a:gd name="T2" fmla="*/ 65 w 65"/>
                  <a:gd name="T3" fmla="*/ 27 h 91"/>
                  <a:gd name="T4" fmla="*/ 58 w 65"/>
                  <a:gd name="T5" fmla="*/ 18 h 91"/>
                  <a:gd name="T6" fmla="*/ 43 w 65"/>
                  <a:gd name="T7" fmla="*/ 9 h 91"/>
                  <a:gd name="T8" fmla="*/ 29 w 65"/>
                  <a:gd name="T9" fmla="*/ 0 h 91"/>
                  <a:gd name="T10" fmla="*/ 22 w 65"/>
                  <a:gd name="T11" fmla="*/ 9 h 91"/>
                  <a:gd name="T12" fmla="*/ 14 w 65"/>
                  <a:gd name="T13" fmla="*/ 18 h 91"/>
                  <a:gd name="T14" fmla="*/ 7 w 65"/>
                  <a:gd name="T15" fmla="*/ 27 h 91"/>
                  <a:gd name="T16" fmla="*/ 0 w 65"/>
                  <a:gd name="T17" fmla="*/ 46 h 91"/>
                  <a:gd name="T18" fmla="*/ 7 w 65"/>
                  <a:gd name="T19" fmla="*/ 64 h 91"/>
                  <a:gd name="T20" fmla="*/ 14 w 65"/>
                  <a:gd name="T21" fmla="*/ 73 h 91"/>
                  <a:gd name="T22" fmla="*/ 22 w 65"/>
                  <a:gd name="T23" fmla="*/ 91 h 91"/>
                  <a:gd name="T24" fmla="*/ 29 w 65"/>
                  <a:gd name="T25" fmla="*/ 91 h 91"/>
                  <a:gd name="T26" fmla="*/ 43 w 65"/>
                  <a:gd name="T27" fmla="*/ 91 h 91"/>
                  <a:gd name="T28" fmla="*/ 58 w 65"/>
                  <a:gd name="T29" fmla="*/ 73 h 91"/>
                  <a:gd name="T30" fmla="*/ 65 w 65"/>
                  <a:gd name="T31" fmla="*/ 64 h 91"/>
                  <a:gd name="T32" fmla="*/ 65 w 65"/>
                  <a:gd name="T33" fmla="*/ 46 h 91"/>
                  <a:gd name="T34" fmla="*/ 58 w 65"/>
                  <a:gd name="T35" fmla="*/ 46 h 91"/>
                  <a:gd name="T36" fmla="*/ 51 w 65"/>
                  <a:gd name="T37" fmla="*/ 73 h 91"/>
                  <a:gd name="T38" fmla="*/ 29 w 65"/>
                  <a:gd name="T39" fmla="*/ 73 h 91"/>
                  <a:gd name="T40" fmla="*/ 14 w 65"/>
                  <a:gd name="T41" fmla="*/ 73 h 91"/>
                  <a:gd name="T42" fmla="*/ 14 w 65"/>
                  <a:gd name="T43" fmla="*/ 46 h 91"/>
                  <a:gd name="T44" fmla="*/ 14 w 65"/>
                  <a:gd name="T45" fmla="*/ 27 h 91"/>
                  <a:gd name="T46" fmla="*/ 29 w 65"/>
                  <a:gd name="T47" fmla="*/ 18 h 91"/>
                  <a:gd name="T48" fmla="*/ 29 w 65"/>
                  <a:gd name="T49" fmla="*/ 18 h 91"/>
                  <a:gd name="T50" fmla="*/ 43 w 65"/>
                  <a:gd name="T51" fmla="*/ 18 h 91"/>
                  <a:gd name="T52" fmla="*/ 51 w 65"/>
                  <a:gd name="T53" fmla="*/ 27 h 91"/>
                  <a:gd name="T54" fmla="*/ 58 w 65"/>
                  <a:gd name="T55" fmla="*/ 46 h 9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65"/>
                  <a:gd name="T85" fmla="*/ 0 h 91"/>
                  <a:gd name="T86" fmla="*/ 65 w 65"/>
                  <a:gd name="T87" fmla="*/ 91 h 9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65" h="91">
                    <a:moveTo>
                      <a:pt x="65" y="46"/>
                    </a:moveTo>
                    <a:lnTo>
                      <a:pt x="65" y="27"/>
                    </a:lnTo>
                    <a:lnTo>
                      <a:pt x="58" y="18"/>
                    </a:lnTo>
                    <a:lnTo>
                      <a:pt x="43" y="9"/>
                    </a:lnTo>
                    <a:lnTo>
                      <a:pt x="29" y="0"/>
                    </a:lnTo>
                    <a:lnTo>
                      <a:pt x="22" y="9"/>
                    </a:lnTo>
                    <a:lnTo>
                      <a:pt x="14" y="18"/>
                    </a:lnTo>
                    <a:lnTo>
                      <a:pt x="7" y="27"/>
                    </a:lnTo>
                    <a:lnTo>
                      <a:pt x="0" y="46"/>
                    </a:lnTo>
                    <a:lnTo>
                      <a:pt x="7" y="64"/>
                    </a:lnTo>
                    <a:lnTo>
                      <a:pt x="14" y="73"/>
                    </a:lnTo>
                    <a:lnTo>
                      <a:pt x="22" y="91"/>
                    </a:lnTo>
                    <a:lnTo>
                      <a:pt x="29" y="91"/>
                    </a:lnTo>
                    <a:lnTo>
                      <a:pt x="43" y="91"/>
                    </a:lnTo>
                    <a:lnTo>
                      <a:pt x="58" y="73"/>
                    </a:lnTo>
                    <a:lnTo>
                      <a:pt x="65" y="64"/>
                    </a:lnTo>
                    <a:lnTo>
                      <a:pt x="65" y="46"/>
                    </a:lnTo>
                    <a:close/>
                    <a:moveTo>
                      <a:pt x="58" y="46"/>
                    </a:moveTo>
                    <a:lnTo>
                      <a:pt x="51" y="73"/>
                    </a:lnTo>
                    <a:lnTo>
                      <a:pt x="29" y="73"/>
                    </a:lnTo>
                    <a:lnTo>
                      <a:pt x="14" y="73"/>
                    </a:lnTo>
                    <a:lnTo>
                      <a:pt x="14" y="46"/>
                    </a:lnTo>
                    <a:lnTo>
                      <a:pt x="14" y="27"/>
                    </a:lnTo>
                    <a:lnTo>
                      <a:pt x="29" y="18"/>
                    </a:lnTo>
                    <a:lnTo>
                      <a:pt x="43" y="18"/>
                    </a:lnTo>
                    <a:lnTo>
                      <a:pt x="51" y="27"/>
                    </a:lnTo>
                    <a:lnTo>
                      <a:pt x="58" y="46"/>
                    </a:lnTo>
                    <a:close/>
                  </a:path>
                </a:pathLst>
              </a:custGeom>
              <a:solidFill>
                <a:srgbClr val="AEA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72" name="Freeform 426"/>
              <p:cNvSpPr>
                <a:spLocks noEditPoints="1"/>
              </p:cNvSpPr>
              <p:nvPr/>
            </p:nvSpPr>
            <p:spPr bwMode="auto">
              <a:xfrm>
                <a:off x="9591" y="8192"/>
                <a:ext cx="51" cy="73"/>
              </a:xfrm>
              <a:custGeom>
                <a:avLst/>
                <a:gdLst>
                  <a:gd name="T0" fmla="*/ 51 w 51"/>
                  <a:gd name="T1" fmla="*/ 37 h 73"/>
                  <a:gd name="T2" fmla="*/ 51 w 51"/>
                  <a:gd name="T3" fmla="*/ 9 h 73"/>
                  <a:gd name="T4" fmla="*/ 36 w 51"/>
                  <a:gd name="T5" fmla="*/ 9 h 73"/>
                  <a:gd name="T6" fmla="*/ 22 w 51"/>
                  <a:gd name="T7" fmla="*/ 0 h 73"/>
                  <a:gd name="T8" fmla="*/ 15 w 51"/>
                  <a:gd name="T9" fmla="*/ 9 h 73"/>
                  <a:gd name="T10" fmla="*/ 7 w 51"/>
                  <a:gd name="T11" fmla="*/ 9 h 73"/>
                  <a:gd name="T12" fmla="*/ 0 w 51"/>
                  <a:gd name="T13" fmla="*/ 37 h 73"/>
                  <a:gd name="T14" fmla="*/ 7 w 51"/>
                  <a:gd name="T15" fmla="*/ 64 h 73"/>
                  <a:gd name="T16" fmla="*/ 15 w 51"/>
                  <a:gd name="T17" fmla="*/ 73 h 73"/>
                  <a:gd name="T18" fmla="*/ 22 w 51"/>
                  <a:gd name="T19" fmla="*/ 73 h 73"/>
                  <a:gd name="T20" fmla="*/ 36 w 51"/>
                  <a:gd name="T21" fmla="*/ 73 h 73"/>
                  <a:gd name="T22" fmla="*/ 51 w 51"/>
                  <a:gd name="T23" fmla="*/ 64 h 73"/>
                  <a:gd name="T24" fmla="*/ 51 w 51"/>
                  <a:gd name="T25" fmla="*/ 37 h 73"/>
                  <a:gd name="T26" fmla="*/ 44 w 51"/>
                  <a:gd name="T27" fmla="*/ 37 h 73"/>
                  <a:gd name="T28" fmla="*/ 36 w 51"/>
                  <a:gd name="T29" fmla="*/ 55 h 73"/>
                  <a:gd name="T30" fmla="*/ 22 w 51"/>
                  <a:gd name="T31" fmla="*/ 64 h 73"/>
                  <a:gd name="T32" fmla="*/ 7 w 51"/>
                  <a:gd name="T33" fmla="*/ 55 h 73"/>
                  <a:gd name="T34" fmla="*/ 7 w 51"/>
                  <a:gd name="T35" fmla="*/ 37 h 73"/>
                  <a:gd name="T36" fmla="*/ 7 w 51"/>
                  <a:gd name="T37" fmla="*/ 18 h 73"/>
                  <a:gd name="T38" fmla="*/ 22 w 51"/>
                  <a:gd name="T39" fmla="*/ 9 h 73"/>
                  <a:gd name="T40" fmla="*/ 36 w 51"/>
                  <a:gd name="T41" fmla="*/ 18 h 73"/>
                  <a:gd name="T42" fmla="*/ 44 w 51"/>
                  <a:gd name="T43" fmla="*/ 37 h 7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1"/>
                  <a:gd name="T67" fmla="*/ 0 h 73"/>
                  <a:gd name="T68" fmla="*/ 51 w 51"/>
                  <a:gd name="T69" fmla="*/ 73 h 7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1" h="73">
                    <a:moveTo>
                      <a:pt x="51" y="37"/>
                    </a:moveTo>
                    <a:lnTo>
                      <a:pt x="51" y="9"/>
                    </a:lnTo>
                    <a:lnTo>
                      <a:pt x="36" y="9"/>
                    </a:lnTo>
                    <a:lnTo>
                      <a:pt x="22" y="0"/>
                    </a:lnTo>
                    <a:lnTo>
                      <a:pt x="15" y="9"/>
                    </a:lnTo>
                    <a:lnTo>
                      <a:pt x="7" y="9"/>
                    </a:lnTo>
                    <a:lnTo>
                      <a:pt x="0" y="37"/>
                    </a:lnTo>
                    <a:lnTo>
                      <a:pt x="7" y="64"/>
                    </a:lnTo>
                    <a:lnTo>
                      <a:pt x="15" y="73"/>
                    </a:lnTo>
                    <a:lnTo>
                      <a:pt x="22" y="73"/>
                    </a:lnTo>
                    <a:lnTo>
                      <a:pt x="36" y="73"/>
                    </a:lnTo>
                    <a:lnTo>
                      <a:pt x="51" y="64"/>
                    </a:lnTo>
                    <a:lnTo>
                      <a:pt x="51" y="37"/>
                    </a:lnTo>
                    <a:close/>
                    <a:moveTo>
                      <a:pt x="44" y="37"/>
                    </a:moveTo>
                    <a:lnTo>
                      <a:pt x="36" y="55"/>
                    </a:lnTo>
                    <a:lnTo>
                      <a:pt x="22" y="64"/>
                    </a:lnTo>
                    <a:lnTo>
                      <a:pt x="7" y="55"/>
                    </a:lnTo>
                    <a:lnTo>
                      <a:pt x="7" y="37"/>
                    </a:lnTo>
                    <a:lnTo>
                      <a:pt x="7" y="18"/>
                    </a:lnTo>
                    <a:lnTo>
                      <a:pt x="22" y="9"/>
                    </a:lnTo>
                    <a:lnTo>
                      <a:pt x="36" y="18"/>
                    </a:lnTo>
                    <a:lnTo>
                      <a:pt x="44" y="37"/>
                    </a:lnTo>
                    <a:close/>
                  </a:path>
                </a:pathLst>
              </a:custGeom>
              <a:solidFill>
                <a:srgbClr val="BA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73" name="Freeform 427"/>
              <p:cNvSpPr>
                <a:spLocks noEditPoints="1"/>
              </p:cNvSpPr>
              <p:nvPr/>
            </p:nvSpPr>
            <p:spPr bwMode="auto">
              <a:xfrm>
                <a:off x="9598" y="8201"/>
                <a:ext cx="44" cy="55"/>
              </a:xfrm>
              <a:custGeom>
                <a:avLst/>
                <a:gdLst>
                  <a:gd name="T0" fmla="*/ 44 w 44"/>
                  <a:gd name="T1" fmla="*/ 28 h 55"/>
                  <a:gd name="T2" fmla="*/ 37 w 44"/>
                  <a:gd name="T3" fmla="*/ 9 h 55"/>
                  <a:gd name="T4" fmla="*/ 29 w 44"/>
                  <a:gd name="T5" fmla="*/ 0 h 55"/>
                  <a:gd name="T6" fmla="*/ 15 w 44"/>
                  <a:gd name="T7" fmla="*/ 0 h 55"/>
                  <a:gd name="T8" fmla="*/ 15 w 44"/>
                  <a:gd name="T9" fmla="*/ 0 h 55"/>
                  <a:gd name="T10" fmla="*/ 0 w 44"/>
                  <a:gd name="T11" fmla="*/ 9 h 55"/>
                  <a:gd name="T12" fmla="*/ 0 w 44"/>
                  <a:gd name="T13" fmla="*/ 28 h 55"/>
                  <a:gd name="T14" fmla="*/ 0 w 44"/>
                  <a:gd name="T15" fmla="*/ 55 h 55"/>
                  <a:gd name="T16" fmla="*/ 15 w 44"/>
                  <a:gd name="T17" fmla="*/ 55 h 55"/>
                  <a:gd name="T18" fmla="*/ 37 w 44"/>
                  <a:gd name="T19" fmla="*/ 55 h 55"/>
                  <a:gd name="T20" fmla="*/ 44 w 44"/>
                  <a:gd name="T21" fmla="*/ 28 h 55"/>
                  <a:gd name="T22" fmla="*/ 29 w 44"/>
                  <a:gd name="T23" fmla="*/ 28 h 55"/>
                  <a:gd name="T24" fmla="*/ 29 w 44"/>
                  <a:gd name="T25" fmla="*/ 37 h 55"/>
                  <a:gd name="T26" fmla="*/ 15 w 44"/>
                  <a:gd name="T27" fmla="*/ 46 h 55"/>
                  <a:gd name="T28" fmla="*/ 8 w 44"/>
                  <a:gd name="T29" fmla="*/ 37 h 55"/>
                  <a:gd name="T30" fmla="*/ 0 w 44"/>
                  <a:gd name="T31" fmla="*/ 28 h 55"/>
                  <a:gd name="T32" fmla="*/ 8 w 44"/>
                  <a:gd name="T33" fmla="*/ 18 h 55"/>
                  <a:gd name="T34" fmla="*/ 15 w 44"/>
                  <a:gd name="T35" fmla="*/ 9 h 55"/>
                  <a:gd name="T36" fmla="*/ 29 w 44"/>
                  <a:gd name="T37" fmla="*/ 18 h 55"/>
                  <a:gd name="T38" fmla="*/ 29 w 44"/>
                  <a:gd name="T39" fmla="*/ 28 h 5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4"/>
                  <a:gd name="T61" fmla="*/ 0 h 55"/>
                  <a:gd name="T62" fmla="*/ 44 w 44"/>
                  <a:gd name="T63" fmla="*/ 55 h 5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4" h="55">
                    <a:moveTo>
                      <a:pt x="44" y="28"/>
                    </a:moveTo>
                    <a:lnTo>
                      <a:pt x="37" y="9"/>
                    </a:lnTo>
                    <a:lnTo>
                      <a:pt x="29" y="0"/>
                    </a:lnTo>
                    <a:lnTo>
                      <a:pt x="15" y="0"/>
                    </a:lnTo>
                    <a:lnTo>
                      <a:pt x="0" y="9"/>
                    </a:lnTo>
                    <a:lnTo>
                      <a:pt x="0" y="28"/>
                    </a:lnTo>
                    <a:lnTo>
                      <a:pt x="0" y="55"/>
                    </a:lnTo>
                    <a:lnTo>
                      <a:pt x="15" y="55"/>
                    </a:lnTo>
                    <a:lnTo>
                      <a:pt x="37" y="55"/>
                    </a:lnTo>
                    <a:lnTo>
                      <a:pt x="44" y="28"/>
                    </a:lnTo>
                    <a:close/>
                    <a:moveTo>
                      <a:pt x="29" y="28"/>
                    </a:moveTo>
                    <a:lnTo>
                      <a:pt x="29" y="37"/>
                    </a:lnTo>
                    <a:lnTo>
                      <a:pt x="15" y="46"/>
                    </a:lnTo>
                    <a:lnTo>
                      <a:pt x="8" y="37"/>
                    </a:lnTo>
                    <a:lnTo>
                      <a:pt x="0" y="28"/>
                    </a:lnTo>
                    <a:lnTo>
                      <a:pt x="8" y="18"/>
                    </a:lnTo>
                    <a:lnTo>
                      <a:pt x="15" y="9"/>
                    </a:lnTo>
                    <a:lnTo>
                      <a:pt x="29" y="1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rgbClr val="C5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74" name="Freeform 428"/>
              <p:cNvSpPr>
                <a:spLocks noEditPoints="1"/>
              </p:cNvSpPr>
              <p:nvPr/>
            </p:nvSpPr>
            <p:spPr bwMode="auto">
              <a:xfrm>
                <a:off x="9598" y="8201"/>
                <a:ext cx="37" cy="55"/>
              </a:xfrm>
              <a:custGeom>
                <a:avLst/>
                <a:gdLst>
                  <a:gd name="T0" fmla="*/ 37 w 37"/>
                  <a:gd name="T1" fmla="*/ 28 h 55"/>
                  <a:gd name="T2" fmla="*/ 29 w 37"/>
                  <a:gd name="T3" fmla="*/ 9 h 55"/>
                  <a:gd name="T4" fmla="*/ 15 w 37"/>
                  <a:gd name="T5" fmla="*/ 0 h 55"/>
                  <a:gd name="T6" fmla="*/ 0 w 37"/>
                  <a:gd name="T7" fmla="*/ 9 h 55"/>
                  <a:gd name="T8" fmla="*/ 0 w 37"/>
                  <a:gd name="T9" fmla="*/ 28 h 55"/>
                  <a:gd name="T10" fmla="*/ 0 w 37"/>
                  <a:gd name="T11" fmla="*/ 46 h 55"/>
                  <a:gd name="T12" fmla="*/ 15 w 37"/>
                  <a:gd name="T13" fmla="*/ 55 h 55"/>
                  <a:gd name="T14" fmla="*/ 29 w 37"/>
                  <a:gd name="T15" fmla="*/ 46 h 55"/>
                  <a:gd name="T16" fmla="*/ 37 w 37"/>
                  <a:gd name="T17" fmla="*/ 28 h 55"/>
                  <a:gd name="T18" fmla="*/ 29 w 37"/>
                  <a:gd name="T19" fmla="*/ 28 h 55"/>
                  <a:gd name="T20" fmla="*/ 22 w 37"/>
                  <a:gd name="T21" fmla="*/ 37 h 55"/>
                  <a:gd name="T22" fmla="*/ 15 w 37"/>
                  <a:gd name="T23" fmla="*/ 37 h 55"/>
                  <a:gd name="T24" fmla="*/ 15 w 37"/>
                  <a:gd name="T25" fmla="*/ 37 h 55"/>
                  <a:gd name="T26" fmla="*/ 8 w 37"/>
                  <a:gd name="T27" fmla="*/ 28 h 55"/>
                  <a:gd name="T28" fmla="*/ 15 w 37"/>
                  <a:gd name="T29" fmla="*/ 18 h 55"/>
                  <a:gd name="T30" fmla="*/ 15 w 37"/>
                  <a:gd name="T31" fmla="*/ 18 h 55"/>
                  <a:gd name="T32" fmla="*/ 22 w 37"/>
                  <a:gd name="T33" fmla="*/ 18 h 55"/>
                  <a:gd name="T34" fmla="*/ 29 w 37"/>
                  <a:gd name="T35" fmla="*/ 28 h 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55"/>
                  <a:gd name="T56" fmla="*/ 37 w 37"/>
                  <a:gd name="T57" fmla="*/ 55 h 5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55">
                    <a:moveTo>
                      <a:pt x="37" y="28"/>
                    </a:moveTo>
                    <a:lnTo>
                      <a:pt x="29" y="9"/>
                    </a:lnTo>
                    <a:lnTo>
                      <a:pt x="15" y="0"/>
                    </a:lnTo>
                    <a:lnTo>
                      <a:pt x="0" y="9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15" y="55"/>
                    </a:lnTo>
                    <a:lnTo>
                      <a:pt x="29" y="46"/>
                    </a:lnTo>
                    <a:lnTo>
                      <a:pt x="37" y="28"/>
                    </a:lnTo>
                    <a:close/>
                    <a:moveTo>
                      <a:pt x="29" y="28"/>
                    </a:moveTo>
                    <a:lnTo>
                      <a:pt x="22" y="37"/>
                    </a:lnTo>
                    <a:lnTo>
                      <a:pt x="15" y="37"/>
                    </a:lnTo>
                    <a:lnTo>
                      <a:pt x="8" y="28"/>
                    </a:lnTo>
                    <a:lnTo>
                      <a:pt x="15" y="18"/>
                    </a:lnTo>
                    <a:lnTo>
                      <a:pt x="22" y="1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75" name="Freeform 429"/>
              <p:cNvSpPr>
                <a:spLocks/>
              </p:cNvSpPr>
              <p:nvPr/>
            </p:nvSpPr>
            <p:spPr bwMode="auto">
              <a:xfrm>
                <a:off x="9598" y="8210"/>
                <a:ext cx="29" cy="37"/>
              </a:xfrm>
              <a:custGeom>
                <a:avLst/>
                <a:gdLst>
                  <a:gd name="T0" fmla="*/ 29 w 29"/>
                  <a:gd name="T1" fmla="*/ 19 h 37"/>
                  <a:gd name="T2" fmla="*/ 29 w 29"/>
                  <a:gd name="T3" fmla="*/ 9 h 37"/>
                  <a:gd name="T4" fmla="*/ 15 w 29"/>
                  <a:gd name="T5" fmla="*/ 0 h 37"/>
                  <a:gd name="T6" fmla="*/ 8 w 29"/>
                  <a:gd name="T7" fmla="*/ 9 h 37"/>
                  <a:gd name="T8" fmla="*/ 0 w 29"/>
                  <a:gd name="T9" fmla="*/ 19 h 37"/>
                  <a:gd name="T10" fmla="*/ 8 w 29"/>
                  <a:gd name="T11" fmla="*/ 28 h 37"/>
                  <a:gd name="T12" fmla="*/ 15 w 29"/>
                  <a:gd name="T13" fmla="*/ 37 h 37"/>
                  <a:gd name="T14" fmla="*/ 29 w 29"/>
                  <a:gd name="T15" fmla="*/ 28 h 37"/>
                  <a:gd name="T16" fmla="*/ 29 w 29"/>
                  <a:gd name="T17" fmla="*/ 19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7"/>
                  <a:gd name="T29" fmla="*/ 29 w 29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7">
                    <a:moveTo>
                      <a:pt x="29" y="19"/>
                    </a:moveTo>
                    <a:lnTo>
                      <a:pt x="29" y="9"/>
                    </a:lnTo>
                    <a:lnTo>
                      <a:pt x="15" y="0"/>
                    </a:lnTo>
                    <a:lnTo>
                      <a:pt x="8" y="9"/>
                    </a:lnTo>
                    <a:lnTo>
                      <a:pt x="0" y="19"/>
                    </a:lnTo>
                    <a:lnTo>
                      <a:pt x="8" y="28"/>
                    </a:lnTo>
                    <a:lnTo>
                      <a:pt x="15" y="37"/>
                    </a:lnTo>
                    <a:lnTo>
                      <a:pt x="29" y="28"/>
                    </a:lnTo>
                    <a:lnTo>
                      <a:pt x="29" y="19"/>
                    </a:lnTo>
                    <a:close/>
                  </a:path>
                </a:pathLst>
              </a:cu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76" name="Freeform 430"/>
              <p:cNvSpPr>
                <a:spLocks/>
              </p:cNvSpPr>
              <p:nvPr/>
            </p:nvSpPr>
            <p:spPr bwMode="auto">
              <a:xfrm>
                <a:off x="9606" y="8219"/>
                <a:ext cx="21" cy="19"/>
              </a:xfrm>
              <a:custGeom>
                <a:avLst/>
                <a:gdLst>
                  <a:gd name="T0" fmla="*/ 21 w 21"/>
                  <a:gd name="T1" fmla="*/ 10 h 19"/>
                  <a:gd name="T2" fmla="*/ 14 w 21"/>
                  <a:gd name="T3" fmla="*/ 0 h 19"/>
                  <a:gd name="T4" fmla="*/ 7 w 21"/>
                  <a:gd name="T5" fmla="*/ 0 h 19"/>
                  <a:gd name="T6" fmla="*/ 7 w 21"/>
                  <a:gd name="T7" fmla="*/ 0 h 19"/>
                  <a:gd name="T8" fmla="*/ 0 w 21"/>
                  <a:gd name="T9" fmla="*/ 10 h 19"/>
                  <a:gd name="T10" fmla="*/ 7 w 21"/>
                  <a:gd name="T11" fmla="*/ 19 h 19"/>
                  <a:gd name="T12" fmla="*/ 7 w 21"/>
                  <a:gd name="T13" fmla="*/ 19 h 19"/>
                  <a:gd name="T14" fmla="*/ 14 w 21"/>
                  <a:gd name="T15" fmla="*/ 19 h 19"/>
                  <a:gd name="T16" fmla="*/ 21 w 21"/>
                  <a:gd name="T17" fmla="*/ 1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9"/>
                  <a:gd name="T29" fmla="*/ 21 w 21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9">
                    <a:moveTo>
                      <a:pt x="21" y="10"/>
                    </a:moveTo>
                    <a:lnTo>
                      <a:pt x="14" y="0"/>
                    </a:lnTo>
                    <a:lnTo>
                      <a:pt x="7" y="0"/>
                    </a:lnTo>
                    <a:lnTo>
                      <a:pt x="0" y="10"/>
                    </a:lnTo>
                    <a:lnTo>
                      <a:pt x="7" y="19"/>
                    </a:lnTo>
                    <a:lnTo>
                      <a:pt x="14" y="19"/>
                    </a:lnTo>
                    <a:lnTo>
                      <a:pt x="21" y="1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77" name="Freeform 431"/>
              <p:cNvSpPr>
                <a:spLocks/>
              </p:cNvSpPr>
              <p:nvPr/>
            </p:nvSpPr>
            <p:spPr bwMode="auto">
              <a:xfrm>
                <a:off x="9613" y="8219"/>
                <a:ext cx="7" cy="19"/>
              </a:xfrm>
              <a:custGeom>
                <a:avLst/>
                <a:gdLst>
                  <a:gd name="T0" fmla="*/ 7 w 7"/>
                  <a:gd name="T1" fmla="*/ 10 h 19"/>
                  <a:gd name="T2" fmla="*/ 7 w 7"/>
                  <a:gd name="T3" fmla="*/ 10 h 19"/>
                  <a:gd name="T4" fmla="*/ 0 w 7"/>
                  <a:gd name="T5" fmla="*/ 0 h 19"/>
                  <a:gd name="T6" fmla="*/ 0 w 7"/>
                  <a:gd name="T7" fmla="*/ 10 h 19"/>
                  <a:gd name="T8" fmla="*/ 0 w 7"/>
                  <a:gd name="T9" fmla="*/ 10 h 19"/>
                  <a:gd name="T10" fmla="*/ 0 w 7"/>
                  <a:gd name="T11" fmla="*/ 19 h 19"/>
                  <a:gd name="T12" fmla="*/ 0 w 7"/>
                  <a:gd name="T13" fmla="*/ 19 h 19"/>
                  <a:gd name="T14" fmla="*/ 7 w 7"/>
                  <a:gd name="T15" fmla="*/ 19 h 19"/>
                  <a:gd name="T16" fmla="*/ 7 w 7"/>
                  <a:gd name="T17" fmla="*/ 1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19"/>
                  <a:gd name="T29" fmla="*/ 7 w 7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19">
                    <a:moveTo>
                      <a:pt x="7" y="10"/>
                    </a:moveTo>
                    <a:lnTo>
                      <a:pt x="7" y="10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78" name="Freeform 432"/>
              <p:cNvSpPr>
                <a:spLocks/>
              </p:cNvSpPr>
              <p:nvPr/>
            </p:nvSpPr>
            <p:spPr bwMode="auto">
              <a:xfrm>
                <a:off x="9541" y="8137"/>
                <a:ext cx="151" cy="192"/>
              </a:xfrm>
              <a:custGeom>
                <a:avLst/>
                <a:gdLst>
                  <a:gd name="T0" fmla="*/ 72 w 151"/>
                  <a:gd name="T1" fmla="*/ 0 h 192"/>
                  <a:gd name="T2" fmla="*/ 101 w 151"/>
                  <a:gd name="T3" fmla="*/ 0 h 192"/>
                  <a:gd name="T4" fmla="*/ 130 w 151"/>
                  <a:gd name="T5" fmla="*/ 27 h 192"/>
                  <a:gd name="T6" fmla="*/ 144 w 151"/>
                  <a:gd name="T7" fmla="*/ 55 h 192"/>
                  <a:gd name="T8" fmla="*/ 151 w 151"/>
                  <a:gd name="T9" fmla="*/ 92 h 192"/>
                  <a:gd name="T10" fmla="*/ 144 w 151"/>
                  <a:gd name="T11" fmla="*/ 128 h 192"/>
                  <a:gd name="T12" fmla="*/ 130 w 151"/>
                  <a:gd name="T13" fmla="*/ 156 h 192"/>
                  <a:gd name="T14" fmla="*/ 101 w 151"/>
                  <a:gd name="T15" fmla="*/ 183 h 192"/>
                  <a:gd name="T16" fmla="*/ 72 w 151"/>
                  <a:gd name="T17" fmla="*/ 192 h 192"/>
                  <a:gd name="T18" fmla="*/ 43 w 151"/>
                  <a:gd name="T19" fmla="*/ 183 h 192"/>
                  <a:gd name="T20" fmla="*/ 21 w 151"/>
                  <a:gd name="T21" fmla="*/ 156 h 192"/>
                  <a:gd name="T22" fmla="*/ 0 w 151"/>
                  <a:gd name="T23" fmla="*/ 128 h 192"/>
                  <a:gd name="T24" fmla="*/ 0 w 151"/>
                  <a:gd name="T25" fmla="*/ 92 h 192"/>
                  <a:gd name="T26" fmla="*/ 0 w 151"/>
                  <a:gd name="T27" fmla="*/ 55 h 192"/>
                  <a:gd name="T28" fmla="*/ 21 w 151"/>
                  <a:gd name="T29" fmla="*/ 27 h 192"/>
                  <a:gd name="T30" fmla="*/ 43 w 151"/>
                  <a:gd name="T31" fmla="*/ 0 h 192"/>
                  <a:gd name="T32" fmla="*/ 72 w 151"/>
                  <a:gd name="T33" fmla="*/ 0 h 1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1"/>
                  <a:gd name="T52" fmla="*/ 0 h 192"/>
                  <a:gd name="T53" fmla="*/ 151 w 151"/>
                  <a:gd name="T54" fmla="*/ 192 h 1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1" h="192">
                    <a:moveTo>
                      <a:pt x="72" y="0"/>
                    </a:moveTo>
                    <a:lnTo>
                      <a:pt x="101" y="0"/>
                    </a:lnTo>
                    <a:lnTo>
                      <a:pt x="130" y="27"/>
                    </a:lnTo>
                    <a:lnTo>
                      <a:pt x="144" y="55"/>
                    </a:lnTo>
                    <a:lnTo>
                      <a:pt x="151" y="92"/>
                    </a:lnTo>
                    <a:lnTo>
                      <a:pt x="144" y="128"/>
                    </a:lnTo>
                    <a:lnTo>
                      <a:pt x="130" y="156"/>
                    </a:lnTo>
                    <a:lnTo>
                      <a:pt x="101" y="183"/>
                    </a:lnTo>
                    <a:lnTo>
                      <a:pt x="72" y="192"/>
                    </a:lnTo>
                    <a:lnTo>
                      <a:pt x="43" y="183"/>
                    </a:lnTo>
                    <a:lnTo>
                      <a:pt x="21" y="156"/>
                    </a:lnTo>
                    <a:lnTo>
                      <a:pt x="0" y="128"/>
                    </a:lnTo>
                    <a:lnTo>
                      <a:pt x="0" y="92"/>
                    </a:lnTo>
                    <a:lnTo>
                      <a:pt x="0" y="55"/>
                    </a:lnTo>
                    <a:lnTo>
                      <a:pt x="21" y="27"/>
                    </a:lnTo>
                    <a:lnTo>
                      <a:pt x="43" y="0"/>
                    </a:lnTo>
                    <a:lnTo>
                      <a:pt x="72" y="0"/>
                    </a:ln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79" name="Freeform 433"/>
              <p:cNvSpPr>
                <a:spLocks/>
              </p:cNvSpPr>
              <p:nvPr/>
            </p:nvSpPr>
            <p:spPr bwMode="auto">
              <a:xfrm>
                <a:off x="9569" y="8164"/>
                <a:ext cx="94" cy="129"/>
              </a:xfrm>
              <a:custGeom>
                <a:avLst/>
                <a:gdLst>
                  <a:gd name="T0" fmla="*/ 44 w 94"/>
                  <a:gd name="T1" fmla="*/ 0 h 129"/>
                  <a:gd name="T2" fmla="*/ 66 w 94"/>
                  <a:gd name="T3" fmla="*/ 10 h 129"/>
                  <a:gd name="T4" fmla="*/ 80 w 94"/>
                  <a:gd name="T5" fmla="*/ 19 h 129"/>
                  <a:gd name="T6" fmla="*/ 87 w 94"/>
                  <a:gd name="T7" fmla="*/ 37 h 129"/>
                  <a:gd name="T8" fmla="*/ 94 w 94"/>
                  <a:gd name="T9" fmla="*/ 65 h 129"/>
                  <a:gd name="T10" fmla="*/ 87 w 94"/>
                  <a:gd name="T11" fmla="*/ 92 h 129"/>
                  <a:gd name="T12" fmla="*/ 80 w 94"/>
                  <a:gd name="T13" fmla="*/ 110 h 129"/>
                  <a:gd name="T14" fmla="*/ 66 w 94"/>
                  <a:gd name="T15" fmla="*/ 120 h 129"/>
                  <a:gd name="T16" fmla="*/ 44 w 94"/>
                  <a:gd name="T17" fmla="*/ 129 h 129"/>
                  <a:gd name="T18" fmla="*/ 29 w 94"/>
                  <a:gd name="T19" fmla="*/ 120 h 129"/>
                  <a:gd name="T20" fmla="*/ 15 w 94"/>
                  <a:gd name="T21" fmla="*/ 110 h 129"/>
                  <a:gd name="T22" fmla="*/ 8 w 94"/>
                  <a:gd name="T23" fmla="*/ 92 h 129"/>
                  <a:gd name="T24" fmla="*/ 0 w 94"/>
                  <a:gd name="T25" fmla="*/ 65 h 129"/>
                  <a:gd name="T26" fmla="*/ 8 w 94"/>
                  <a:gd name="T27" fmla="*/ 37 h 129"/>
                  <a:gd name="T28" fmla="*/ 15 w 94"/>
                  <a:gd name="T29" fmla="*/ 19 h 129"/>
                  <a:gd name="T30" fmla="*/ 29 w 94"/>
                  <a:gd name="T31" fmla="*/ 10 h 129"/>
                  <a:gd name="T32" fmla="*/ 44 w 94"/>
                  <a:gd name="T33" fmla="*/ 0 h 1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4"/>
                  <a:gd name="T52" fmla="*/ 0 h 129"/>
                  <a:gd name="T53" fmla="*/ 94 w 94"/>
                  <a:gd name="T54" fmla="*/ 129 h 1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4" h="129">
                    <a:moveTo>
                      <a:pt x="44" y="0"/>
                    </a:moveTo>
                    <a:lnTo>
                      <a:pt x="66" y="10"/>
                    </a:lnTo>
                    <a:lnTo>
                      <a:pt x="80" y="19"/>
                    </a:lnTo>
                    <a:lnTo>
                      <a:pt x="87" y="37"/>
                    </a:lnTo>
                    <a:lnTo>
                      <a:pt x="94" y="65"/>
                    </a:lnTo>
                    <a:lnTo>
                      <a:pt x="87" y="92"/>
                    </a:lnTo>
                    <a:lnTo>
                      <a:pt x="80" y="110"/>
                    </a:lnTo>
                    <a:lnTo>
                      <a:pt x="66" y="120"/>
                    </a:lnTo>
                    <a:lnTo>
                      <a:pt x="44" y="129"/>
                    </a:lnTo>
                    <a:lnTo>
                      <a:pt x="29" y="120"/>
                    </a:lnTo>
                    <a:lnTo>
                      <a:pt x="15" y="110"/>
                    </a:lnTo>
                    <a:lnTo>
                      <a:pt x="8" y="92"/>
                    </a:lnTo>
                    <a:lnTo>
                      <a:pt x="0" y="65"/>
                    </a:lnTo>
                    <a:lnTo>
                      <a:pt x="8" y="37"/>
                    </a:lnTo>
                    <a:lnTo>
                      <a:pt x="15" y="19"/>
                    </a:lnTo>
                    <a:lnTo>
                      <a:pt x="29" y="10"/>
                    </a:lnTo>
                    <a:lnTo>
                      <a:pt x="44" y="0"/>
                    </a:ln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80" name="Freeform 434"/>
              <p:cNvSpPr>
                <a:spLocks noEditPoints="1"/>
              </p:cNvSpPr>
              <p:nvPr/>
            </p:nvSpPr>
            <p:spPr bwMode="auto">
              <a:xfrm>
                <a:off x="9555" y="8155"/>
                <a:ext cx="130" cy="156"/>
              </a:xfrm>
              <a:custGeom>
                <a:avLst/>
                <a:gdLst>
                  <a:gd name="T0" fmla="*/ 58 w 130"/>
                  <a:gd name="T1" fmla="*/ 0 h 156"/>
                  <a:gd name="T2" fmla="*/ 87 w 130"/>
                  <a:gd name="T3" fmla="*/ 0 h 156"/>
                  <a:gd name="T4" fmla="*/ 108 w 130"/>
                  <a:gd name="T5" fmla="*/ 19 h 156"/>
                  <a:gd name="T6" fmla="*/ 123 w 130"/>
                  <a:gd name="T7" fmla="*/ 46 h 156"/>
                  <a:gd name="T8" fmla="*/ 130 w 130"/>
                  <a:gd name="T9" fmla="*/ 74 h 156"/>
                  <a:gd name="T10" fmla="*/ 123 w 130"/>
                  <a:gd name="T11" fmla="*/ 110 h 156"/>
                  <a:gd name="T12" fmla="*/ 108 w 130"/>
                  <a:gd name="T13" fmla="*/ 138 h 156"/>
                  <a:gd name="T14" fmla="*/ 87 w 130"/>
                  <a:gd name="T15" fmla="*/ 156 h 156"/>
                  <a:gd name="T16" fmla="*/ 58 w 130"/>
                  <a:gd name="T17" fmla="*/ 156 h 156"/>
                  <a:gd name="T18" fmla="*/ 36 w 130"/>
                  <a:gd name="T19" fmla="*/ 156 h 156"/>
                  <a:gd name="T20" fmla="*/ 14 w 130"/>
                  <a:gd name="T21" fmla="*/ 138 h 156"/>
                  <a:gd name="T22" fmla="*/ 0 w 130"/>
                  <a:gd name="T23" fmla="*/ 110 h 156"/>
                  <a:gd name="T24" fmla="*/ 0 w 130"/>
                  <a:gd name="T25" fmla="*/ 74 h 156"/>
                  <a:gd name="T26" fmla="*/ 0 w 130"/>
                  <a:gd name="T27" fmla="*/ 46 h 156"/>
                  <a:gd name="T28" fmla="*/ 14 w 130"/>
                  <a:gd name="T29" fmla="*/ 19 h 156"/>
                  <a:gd name="T30" fmla="*/ 36 w 130"/>
                  <a:gd name="T31" fmla="*/ 0 h 156"/>
                  <a:gd name="T32" fmla="*/ 58 w 130"/>
                  <a:gd name="T33" fmla="*/ 0 h 156"/>
                  <a:gd name="T34" fmla="*/ 58 w 130"/>
                  <a:gd name="T35" fmla="*/ 0 h 156"/>
                  <a:gd name="T36" fmla="*/ 87 w 130"/>
                  <a:gd name="T37" fmla="*/ 9 h 156"/>
                  <a:gd name="T38" fmla="*/ 101 w 130"/>
                  <a:gd name="T39" fmla="*/ 19 h 156"/>
                  <a:gd name="T40" fmla="*/ 116 w 130"/>
                  <a:gd name="T41" fmla="*/ 46 h 156"/>
                  <a:gd name="T42" fmla="*/ 123 w 130"/>
                  <a:gd name="T43" fmla="*/ 74 h 156"/>
                  <a:gd name="T44" fmla="*/ 116 w 130"/>
                  <a:gd name="T45" fmla="*/ 101 h 156"/>
                  <a:gd name="T46" fmla="*/ 101 w 130"/>
                  <a:gd name="T47" fmla="*/ 129 h 156"/>
                  <a:gd name="T48" fmla="*/ 87 w 130"/>
                  <a:gd name="T49" fmla="*/ 147 h 156"/>
                  <a:gd name="T50" fmla="*/ 58 w 130"/>
                  <a:gd name="T51" fmla="*/ 156 h 156"/>
                  <a:gd name="T52" fmla="*/ 43 w 130"/>
                  <a:gd name="T53" fmla="*/ 147 h 156"/>
                  <a:gd name="T54" fmla="*/ 22 w 130"/>
                  <a:gd name="T55" fmla="*/ 129 h 156"/>
                  <a:gd name="T56" fmla="*/ 7 w 130"/>
                  <a:gd name="T57" fmla="*/ 101 h 156"/>
                  <a:gd name="T58" fmla="*/ 0 w 130"/>
                  <a:gd name="T59" fmla="*/ 74 h 156"/>
                  <a:gd name="T60" fmla="*/ 7 w 130"/>
                  <a:gd name="T61" fmla="*/ 46 h 156"/>
                  <a:gd name="T62" fmla="*/ 22 w 130"/>
                  <a:gd name="T63" fmla="*/ 19 h 156"/>
                  <a:gd name="T64" fmla="*/ 43 w 130"/>
                  <a:gd name="T65" fmla="*/ 9 h 156"/>
                  <a:gd name="T66" fmla="*/ 58 w 130"/>
                  <a:gd name="T67" fmla="*/ 0 h 15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30"/>
                  <a:gd name="T103" fmla="*/ 0 h 156"/>
                  <a:gd name="T104" fmla="*/ 130 w 130"/>
                  <a:gd name="T105" fmla="*/ 156 h 15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30" h="156">
                    <a:moveTo>
                      <a:pt x="58" y="0"/>
                    </a:moveTo>
                    <a:lnTo>
                      <a:pt x="87" y="0"/>
                    </a:lnTo>
                    <a:lnTo>
                      <a:pt x="108" y="19"/>
                    </a:lnTo>
                    <a:lnTo>
                      <a:pt x="123" y="46"/>
                    </a:lnTo>
                    <a:lnTo>
                      <a:pt x="130" y="74"/>
                    </a:lnTo>
                    <a:lnTo>
                      <a:pt x="123" y="110"/>
                    </a:lnTo>
                    <a:lnTo>
                      <a:pt x="108" y="138"/>
                    </a:lnTo>
                    <a:lnTo>
                      <a:pt x="87" y="156"/>
                    </a:lnTo>
                    <a:lnTo>
                      <a:pt x="58" y="156"/>
                    </a:lnTo>
                    <a:lnTo>
                      <a:pt x="36" y="156"/>
                    </a:lnTo>
                    <a:lnTo>
                      <a:pt x="14" y="138"/>
                    </a:lnTo>
                    <a:lnTo>
                      <a:pt x="0" y="110"/>
                    </a:lnTo>
                    <a:lnTo>
                      <a:pt x="0" y="74"/>
                    </a:lnTo>
                    <a:lnTo>
                      <a:pt x="0" y="46"/>
                    </a:lnTo>
                    <a:lnTo>
                      <a:pt x="14" y="19"/>
                    </a:lnTo>
                    <a:lnTo>
                      <a:pt x="36" y="0"/>
                    </a:lnTo>
                    <a:lnTo>
                      <a:pt x="58" y="0"/>
                    </a:lnTo>
                    <a:close/>
                    <a:moveTo>
                      <a:pt x="58" y="0"/>
                    </a:moveTo>
                    <a:lnTo>
                      <a:pt x="87" y="9"/>
                    </a:lnTo>
                    <a:lnTo>
                      <a:pt x="101" y="19"/>
                    </a:lnTo>
                    <a:lnTo>
                      <a:pt x="116" y="46"/>
                    </a:lnTo>
                    <a:lnTo>
                      <a:pt x="123" y="74"/>
                    </a:lnTo>
                    <a:lnTo>
                      <a:pt x="116" y="101"/>
                    </a:lnTo>
                    <a:lnTo>
                      <a:pt x="101" y="129"/>
                    </a:lnTo>
                    <a:lnTo>
                      <a:pt x="87" y="147"/>
                    </a:lnTo>
                    <a:lnTo>
                      <a:pt x="58" y="156"/>
                    </a:lnTo>
                    <a:lnTo>
                      <a:pt x="43" y="147"/>
                    </a:lnTo>
                    <a:lnTo>
                      <a:pt x="22" y="129"/>
                    </a:lnTo>
                    <a:lnTo>
                      <a:pt x="7" y="101"/>
                    </a:lnTo>
                    <a:lnTo>
                      <a:pt x="0" y="74"/>
                    </a:lnTo>
                    <a:lnTo>
                      <a:pt x="7" y="46"/>
                    </a:lnTo>
                    <a:lnTo>
                      <a:pt x="22" y="19"/>
                    </a:lnTo>
                    <a:lnTo>
                      <a:pt x="43" y="9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81" name="Freeform 435"/>
              <p:cNvSpPr>
                <a:spLocks noEditPoints="1"/>
              </p:cNvSpPr>
              <p:nvPr/>
            </p:nvSpPr>
            <p:spPr bwMode="auto">
              <a:xfrm>
                <a:off x="9577" y="8174"/>
                <a:ext cx="79" cy="110"/>
              </a:xfrm>
              <a:custGeom>
                <a:avLst/>
                <a:gdLst>
                  <a:gd name="T0" fmla="*/ 36 w 79"/>
                  <a:gd name="T1" fmla="*/ 0 h 110"/>
                  <a:gd name="T2" fmla="*/ 58 w 79"/>
                  <a:gd name="T3" fmla="*/ 9 h 110"/>
                  <a:gd name="T4" fmla="*/ 65 w 79"/>
                  <a:gd name="T5" fmla="*/ 18 h 110"/>
                  <a:gd name="T6" fmla="*/ 79 w 79"/>
                  <a:gd name="T7" fmla="*/ 36 h 110"/>
                  <a:gd name="T8" fmla="*/ 79 w 79"/>
                  <a:gd name="T9" fmla="*/ 55 h 110"/>
                  <a:gd name="T10" fmla="*/ 79 w 79"/>
                  <a:gd name="T11" fmla="*/ 82 h 110"/>
                  <a:gd name="T12" fmla="*/ 65 w 79"/>
                  <a:gd name="T13" fmla="*/ 91 h 110"/>
                  <a:gd name="T14" fmla="*/ 58 w 79"/>
                  <a:gd name="T15" fmla="*/ 100 h 110"/>
                  <a:gd name="T16" fmla="*/ 36 w 79"/>
                  <a:gd name="T17" fmla="*/ 110 h 110"/>
                  <a:gd name="T18" fmla="*/ 21 w 79"/>
                  <a:gd name="T19" fmla="*/ 100 h 110"/>
                  <a:gd name="T20" fmla="*/ 14 w 79"/>
                  <a:gd name="T21" fmla="*/ 91 h 110"/>
                  <a:gd name="T22" fmla="*/ 7 w 79"/>
                  <a:gd name="T23" fmla="*/ 82 h 110"/>
                  <a:gd name="T24" fmla="*/ 0 w 79"/>
                  <a:gd name="T25" fmla="*/ 55 h 110"/>
                  <a:gd name="T26" fmla="*/ 7 w 79"/>
                  <a:gd name="T27" fmla="*/ 36 h 110"/>
                  <a:gd name="T28" fmla="*/ 14 w 79"/>
                  <a:gd name="T29" fmla="*/ 18 h 110"/>
                  <a:gd name="T30" fmla="*/ 21 w 79"/>
                  <a:gd name="T31" fmla="*/ 9 h 110"/>
                  <a:gd name="T32" fmla="*/ 36 w 79"/>
                  <a:gd name="T33" fmla="*/ 0 h 110"/>
                  <a:gd name="T34" fmla="*/ 36 w 79"/>
                  <a:gd name="T35" fmla="*/ 18 h 110"/>
                  <a:gd name="T36" fmla="*/ 50 w 79"/>
                  <a:gd name="T37" fmla="*/ 27 h 110"/>
                  <a:gd name="T38" fmla="*/ 65 w 79"/>
                  <a:gd name="T39" fmla="*/ 27 h 110"/>
                  <a:gd name="T40" fmla="*/ 65 w 79"/>
                  <a:gd name="T41" fmla="*/ 55 h 110"/>
                  <a:gd name="T42" fmla="*/ 65 w 79"/>
                  <a:gd name="T43" fmla="*/ 82 h 110"/>
                  <a:gd name="T44" fmla="*/ 50 w 79"/>
                  <a:gd name="T45" fmla="*/ 91 h 110"/>
                  <a:gd name="T46" fmla="*/ 36 w 79"/>
                  <a:gd name="T47" fmla="*/ 91 h 110"/>
                  <a:gd name="T48" fmla="*/ 29 w 79"/>
                  <a:gd name="T49" fmla="*/ 91 h 110"/>
                  <a:gd name="T50" fmla="*/ 21 w 79"/>
                  <a:gd name="T51" fmla="*/ 82 h 110"/>
                  <a:gd name="T52" fmla="*/ 14 w 79"/>
                  <a:gd name="T53" fmla="*/ 64 h 110"/>
                  <a:gd name="T54" fmla="*/ 7 w 79"/>
                  <a:gd name="T55" fmla="*/ 55 h 110"/>
                  <a:gd name="T56" fmla="*/ 14 w 79"/>
                  <a:gd name="T57" fmla="*/ 45 h 110"/>
                  <a:gd name="T58" fmla="*/ 21 w 79"/>
                  <a:gd name="T59" fmla="*/ 27 h 110"/>
                  <a:gd name="T60" fmla="*/ 29 w 79"/>
                  <a:gd name="T61" fmla="*/ 27 h 110"/>
                  <a:gd name="T62" fmla="*/ 36 w 79"/>
                  <a:gd name="T63" fmla="*/ 18 h 11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79"/>
                  <a:gd name="T97" fmla="*/ 0 h 110"/>
                  <a:gd name="T98" fmla="*/ 79 w 79"/>
                  <a:gd name="T99" fmla="*/ 110 h 11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79" h="110">
                    <a:moveTo>
                      <a:pt x="36" y="0"/>
                    </a:moveTo>
                    <a:lnTo>
                      <a:pt x="58" y="9"/>
                    </a:lnTo>
                    <a:lnTo>
                      <a:pt x="65" y="18"/>
                    </a:lnTo>
                    <a:lnTo>
                      <a:pt x="79" y="36"/>
                    </a:lnTo>
                    <a:lnTo>
                      <a:pt x="79" y="55"/>
                    </a:lnTo>
                    <a:lnTo>
                      <a:pt x="79" y="82"/>
                    </a:lnTo>
                    <a:lnTo>
                      <a:pt x="65" y="91"/>
                    </a:lnTo>
                    <a:lnTo>
                      <a:pt x="58" y="100"/>
                    </a:lnTo>
                    <a:lnTo>
                      <a:pt x="36" y="110"/>
                    </a:lnTo>
                    <a:lnTo>
                      <a:pt x="21" y="100"/>
                    </a:lnTo>
                    <a:lnTo>
                      <a:pt x="14" y="91"/>
                    </a:lnTo>
                    <a:lnTo>
                      <a:pt x="7" y="82"/>
                    </a:lnTo>
                    <a:lnTo>
                      <a:pt x="0" y="55"/>
                    </a:lnTo>
                    <a:lnTo>
                      <a:pt x="7" y="36"/>
                    </a:lnTo>
                    <a:lnTo>
                      <a:pt x="14" y="18"/>
                    </a:lnTo>
                    <a:lnTo>
                      <a:pt x="21" y="9"/>
                    </a:lnTo>
                    <a:lnTo>
                      <a:pt x="36" y="0"/>
                    </a:lnTo>
                    <a:close/>
                    <a:moveTo>
                      <a:pt x="36" y="18"/>
                    </a:moveTo>
                    <a:lnTo>
                      <a:pt x="50" y="27"/>
                    </a:lnTo>
                    <a:lnTo>
                      <a:pt x="65" y="27"/>
                    </a:lnTo>
                    <a:lnTo>
                      <a:pt x="65" y="55"/>
                    </a:lnTo>
                    <a:lnTo>
                      <a:pt x="65" y="82"/>
                    </a:lnTo>
                    <a:lnTo>
                      <a:pt x="50" y="91"/>
                    </a:lnTo>
                    <a:lnTo>
                      <a:pt x="36" y="91"/>
                    </a:lnTo>
                    <a:lnTo>
                      <a:pt x="29" y="91"/>
                    </a:lnTo>
                    <a:lnTo>
                      <a:pt x="21" y="82"/>
                    </a:lnTo>
                    <a:lnTo>
                      <a:pt x="14" y="64"/>
                    </a:lnTo>
                    <a:lnTo>
                      <a:pt x="7" y="55"/>
                    </a:lnTo>
                    <a:lnTo>
                      <a:pt x="14" y="45"/>
                    </a:lnTo>
                    <a:lnTo>
                      <a:pt x="21" y="27"/>
                    </a:lnTo>
                    <a:lnTo>
                      <a:pt x="29" y="27"/>
                    </a:lnTo>
                    <a:lnTo>
                      <a:pt x="36" y="18"/>
                    </a:lnTo>
                    <a:close/>
                  </a:path>
                </a:pathLst>
              </a:custGeom>
              <a:solidFill>
                <a:srgbClr val="3D3937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82" name="Freeform 436"/>
              <p:cNvSpPr>
                <a:spLocks/>
              </p:cNvSpPr>
              <p:nvPr/>
            </p:nvSpPr>
            <p:spPr bwMode="auto">
              <a:xfrm>
                <a:off x="9598" y="8256"/>
                <a:ext cx="29" cy="9"/>
              </a:xfrm>
              <a:custGeom>
                <a:avLst/>
                <a:gdLst>
                  <a:gd name="T0" fmla="*/ 15 w 29"/>
                  <a:gd name="T1" fmla="*/ 0 h 9"/>
                  <a:gd name="T2" fmla="*/ 29 w 29"/>
                  <a:gd name="T3" fmla="*/ 0 h 9"/>
                  <a:gd name="T4" fmla="*/ 29 w 29"/>
                  <a:gd name="T5" fmla="*/ 9 h 9"/>
                  <a:gd name="T6" fmla="*/ 15 w 29"/>
                  <a:gd name="T7" fmla="*/ 9 h 9"/>
                  <a:gd name="T8" fmla="*/ 15 w 29"/>
                  <a:gd name="T9" fmla="*/ 9 h 9"/>
                  <a:gd name="T10" fmla="*/ 0 w 29"/>
                  <a:gd name="T11" fmla="*/ 0 h 9"/>
                  <a:gd name="T12" fmla="*/ 15 w 29"/>
                  <a:gd name="T13" fmla="*/ 0 h 9"/>
                  <a:gd name="T14" fmla="*/ 15 w 29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9"/>
                  <a:gd name="T25" fmla="*/ 0 h 9"/>
                  <a:gd name="T26" fmla="*/ 29 w 29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9" h="9">
                    <a:moveTo>
                      <a:pt x="15" y="0"/>
                    </a:moveTo>
                    <a:lnTo>
                      <a:pt x="29" y="0"/>
                    </a:lnTo>
                    <a:lnTo>
                      <a:pt x="29" y="9"/>
                    </a:lnTo>
                    <a:lnTo>
                      <a:pt x="15" y="9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83" name="Freeform 437"/>
              <p:cNvSpPr>
                <a:spLocks/>
              </p:cNvSpPr>
              <p:nvPr/>
            </p:nvSpPr>
            <p:spPr bwMode="auto">
              <a:xfrm>
                <a:off x="9627" y="8201"/>
                <a:ext cx="15" cy="18"/>
              </a:xfrm>
              <a:custGeom>
                <a:avLst/>
                <a:gdLst>
                  <a:gd name="T0" fmla="*/ 15 w 15"/>
                  <a:gd name="T1" fmla="*/ 18 h 18"/>
                  <a:gd name="T2" fmla="*/ 15 w 15"/>
                  <a:gd name="T3" fmla="*/ 18 h 18"/>
                  <a:gd name="T4" fmla="*/ 15 w 15"/>
                  <a:gd name="T5" fmla="*/ 18 h 18"/>
                  <a:gd name="T6" fmla="*/ 0 w 15"/>
                  <a:gd name="T7" fmla="*/ 18 h 18"/>
                  <a:gd name="T8" fmla="*/ 0 w 15"/>
                  <a:gd name="T9" fmla="*/ 0 h 18"/>
                  <a:gd name="T10" fmla="*/ 0 w 15"/>
                  <a:gd name="T11" fmla="*/ 0 h 18"/>
                  <a:gd name="T12" fmla="*/ 15 w 15"/>
                  <a:gd name="T13" fmla="*/ 0 h 18"/>
                  <a:gd name="T14" fmla="*/ 15 w 15"/>
                  <a:gd name="T15" fmla="*/ 18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8"/>
                  <a:gd name="T26" fmla="*/ 15 w 15"/>
                  <a:gd name="T27" fmla="*/ 18 h 1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8">
                    <a:moveTo>
                      <a:pt x="15" y="18"/>
                    </a:moveTo>
                    <a:lnTo>
                      <a:pt x="15" y="18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8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84" name="Freeform 438"/>
              <p:cNvSpPr>
                <a:spLocks/>
              </p:cNvSpPr>
              <p:nvPr/>
            </p:nvSpPr>
            <p:spPr bwMode="auto">
              <a:xfrm>
                <a:off x="9591" y="8201"/>
                <a:ext cx="15" cy="18"/>
              </a:xfrm>
              <a:custGeom>
                <a:avLst/>
                <a:gdLst>
                  <a:gd name="T0" fmla="*/ 15 w 15"/>
                  <a:gd name="T1" fmla="*/ 0 h 18"/>
                  <a:gd name="T2" fmla="*/ 15 w 15"/>
                  <a:gd name="T3" fmla="*/ 0 h 18"/>
                  <a:gd name="T4" fmla="*/ 15 w 15"/>
                  <a:gd name="T5" fmla="*/ 0 h 18"/>
                  <a:gd name="T6" fmla="*/ 7 w 15"/>
                  <a:gd name="T7" fmla="*/ 18 h 18"/>
                  <a:gd name="T8" fmla="*/ 0 w 15"/>
                  <a:gd name="T9" fmla="*/ 18 h 18"/>
                  <a:gd name="T10" fmla="*/ 0 w 15"/>
                  <a:gd name="T11" fmla="*/ 18 h 18"/>
                  <a:gd name="T12" fmla="*/ 7 w 15"/>
                  <a:gd name="T13" fmla="*/ 9 h 18"/>
                  <a:gd name="T14" fmla="*/ 15 w 15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8"/>
                  <a:gd name="T26" fmla="*/ 15 w 15"/>
                  <a:gd name="T27" fmla="*/ 18 h 1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8">
                    <a:moveTo>
                      <a:pt x="15" y="0"/>
                    </a:moveTo>
                    <a:lnTo>
                      <a:pt x="15" y="0"/>
                    </a:lnTo>
                    <a:lnTo>
                      <a:pt x="7" y="18"/>
                    </a:lnTo>
                    <a:lnTo>
                      <a:pt x="0" y="18"/>
                    </a:lnTo>
                    <a:lnTo>
                      <a:pt x="7" y="9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85" name="Freeform 439"/>
              <p:cNvSpPr>
                <a:spLocks/>
              </p:cNvSpPr>
              <p:nvPr/>
            </p:nvSpPr>
            <p:spPr bwMode="auto">
              <a:xfrm>
                <a:off x="9606" y="8219"/>
                <a:ext cx="21" cy="1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10 h 19"/>
                  <a:gd name="T6" fmla="*/ 14 w 21"/>
                  <a:gd name="T7" fmla="*/ 19 h 19"/>
                  <a:gd name="T8" fmla="*/ 7 w 21"/>
                  <a:gd name="T9" fmla="*/ 19 h 19"/>
                  <a:gd name="T10" fmla="*/ 7 w 21"/>
                  <a:gd name="T11" fmla="*/ 19 h 19"/>
                  <a:gd name="T12" fmla="*/ 0 w 21"/>
                  <a:gd name="T13" fmla="*/ 10 h 19"/>
                  <a:gd name="T14" fmla="*/ 7 w 21"/>
                  <a:gd name="T15" fmla="*/ 0 h 19"/>
                  <a:gd name="T16" fmla="*/ 7 w 21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9"/>
                  <a:gd name="T29" fmla="*/ 21 w 21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10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2706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86" name="Freeform 440"/>
              <p:cNvSpPr>
                <a:spLocks/>
              </p:cNvSpPr>
              <p:nvPr/>
            </p:nvSpPr>
            <p:spPr bwMode="auto">
              <a:xfrm>
                <a:off x="9880" y="8164"/>
                <a:ext cx="109" cy="138"/>
              </a:xfrm>
              <a:custGeom>
                <a:avLst/>
                <a:gdLst>
                  <a:gd name="T0" fmla="*/ 58 w 109"/>
                  <a:gd name="T1" fmla="*/ 0 h 138"/>
                  <a:gd name="T2" fmla="*/ 80 w 109"/>
                  <a:gd name="T3" fmla="*/ 0 h 138"/>
                  <a:gd name="T4" fmla="*/ 94 w 109"/>
                  <a:gd name="T5" fmla="*/ 19 h 138"/>
                  <a:gd name="T6" fmla="*/ 109 w 109"/>
                  <a:gd name="T7" fmla="*/ 37 h 138"/>
                  <a:gd name="T8" fmla="*/ 109 w 109"/>
                  <a:gd name="T9" fmla="*/ 65 h 138"/>
                  <a:gd name="T10" fmla="*/ 109 w 109"/>
                  <a:gd name="T11" fmla="*/ 92 h 138"/>
                  <a:gd name="T12" fmla="*/ 94 w 109"/>
                  <a:gd name="T13" fmla="*/ 120 h 138"/>
                  <a:gd name="T14" fmla="*/ 80 w 109"/>
                  <a:gd name="T15" fmla="*/ 129 h 138"/>
                  <a:gd name="T16" fmla="*/ 58 w 109"/>
                  <a:gd name="T17" fmla="*/ 138 h 138"/>
                  <a:gd name="T18" fmla="*/ 37 w 109"/>
                  <a:gd name="T19" fmla="*/ 129 h 138"/>
                  <a:gd name="T20" fmla="*/ 15 w 109"/>
                  <a:gd name="T21" fmla="*/ 120 h 138"/>
                  <a:gd name="T22" fmla="*/ 8 w 109"/>
                  <a:gd name="T23" fmla="*/ 92 h 138"/>
                  <a:gd name="T24" fmla="*/ 0 w 109"/>
                  <a:gd name="T25" fmla="*/ 65 h 138"/>
                  <a:gd name="T26" fmla="*/ 8 w 109"/>
                  <a:gd name="T27" fmla="*/ 37 h 138"/>
                  <a:gd name="T28" fmla="*/ 15 w 109"/>
                  <a:gd name="T29" fmla="*/ 19 h 138"/>
                  <a:gd name="T30" fmla="*/ 37 w 109"/>
                  <a:gd name="T31" fmla="*/ 0 h 138"/>
                  <a:gd name="T32" fmla="*/ 58 w 109"/>
                  <a:gd name="T33" fmla="*/ 0 h 1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9"/>
                  <a:gd name="T52" fmla="*/ 0 h 138"/>
                  <a:gd name="T53" fmla="*/ 109 w 109"/>
                  <a:gd name="T54" fmla="*/ 138 h 1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9" h="138">
                    <a:moveTo>
                      <a:pt x="58" y="0"/>
                    </a:moveTo>
                    <a:lnTo>
                      <a:pt x="80" y="0"/>
                    </a:lnTo>
                    <a:lnTo>
                      <a:pt x="94" y="19"/>
                    </a:lnTo>
                    <a:lnTo>
                      <a:pt x="109" y="37"/>
                    </a:lnTo>
                    <a:lnTo>
                      <a:pt x="109" y="65"/>
                    </a:lnTo>
                    <a:lnTo>
                      <a:pt x="109" y="92"/>
                    </a:lnTo>
                    <a:lnTo>
                      <a:pt x="94" y="120"/>
                    </a:lnTo>
                    <a:lnTo>
                      <a:pt x="80" y="129"/>
                    </a:lnTo>
                    <a:lnTo>
                      <a:pt x="58" y="138"/>
                    </a:lnTo>
                    <a:lnTo>
                      <a:pt x="37" y="129"/>
                    </a:lnTo>
                    <a:lnTo>
                      <a:pt x="15" y="120"/>
                    </a:lnTo>
                    <a:lnTo>
                      <a:pt x="8" y="92"/>
                    </a:lnTo>
                    <a:lnTo>
                      <a:pt x="0" y="65"/>
                    </a:lnTo>
                    <a:lnTo>
                      <a:pt x="8" y="37"/>
                    </a:lnTo>
                    <a:lnTo>
                      <a:pt x="15" y="19"/>
                    </a:lnTo>
                    <a:lnTo>
                      <a:pt x="37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504C4B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87" name="Freeform 441"/>
              <p:cNvSpPr>
                <a:spLocks noEditPoints="1"/>
              </p:cNvSpPr>
              <p:nvPr/>
            </p:nvSpPr>
            <p:spPr bwMode="auto">
              <a:xfrm>
                <a:off x="9830" y="8100"/>
                <a:ext cx="217" cy="266"/>
              </a:xfrm>
              <a:custGeom>
                <a:avLst/>
                <a:gdLst>
                  <a:gd name="T0" fmla="*/ 217 w 217"/>
                  <a:gd name="T1" fmla="*/ 129 h 266"/>
                  <a:gd name="T2" fmla="*/ 202 w 217"/>
                  <a:gd name="T3" fmla="*/ 83 h 266"/>
                  <a:gd name="T4" fmla="*/ 181 w 217"/>
                  <a:gd name="T5" fmla="*/ 37 h 266"/>
                  <a:gd name="T6" fmla="*/ 144 w 217"/>
                  <a:gd name="T7" fmla="*/ 10 h 266"/>
                  <a:gd name="T8" fmla="*/ 108 w 217"/>
                  <a:gd name="T9" fmla="*/ 0 h 266"/>
                  <a:gd name="T10" fmla="*/ 65 w 217"/>
                  <a:gd name="T11" fmla="*/ 10 h 266"/>
                  <a:gd name="T12" fmla="*/ 36 w 217"/>
                  <a:gd name="T13" fmla="*/ 37 h 266"/>
                  <a:gd name="T14" fmla="*/ 7 w 217"/>
                  <a:gd name="T15" fmla="*/ 83 h 266"/>
                  <a:gd name="T16" fmla="*/ 0 w 217"/>
                  <a:gd name="T17" fmla="*/ 129 h 266"/>
                  <a:gd name="T18" fmla="*/ 7 w 217"/>
                  <a:gd name="T19" fmla="*/ 184 h 266"/>
                  <a:gd name="T20" fmla="*/ 36 w 217"/>
                  <a:gd name="T21" fmla="*/ 229 h 266"/>
                  <a:gd name="T22" fmla="*/ 65 w 217"/>
                  <a:gd name="T23" fmla="*/ 257 h 266"/>
                  <a:gd name="T24" fmla="*/ 108 w 217"/>
                  <a:gd name="T25" fmla="*/ 266 h 266"/>
                  <a:gd name="T26" fmla="*/ 144 w 217"/>
                  <a:gd name="T27" fmla="*/ 257 h 266"/>
                  <a:gd name="T28" fmla="*/ 181 w 217"/>
                  <a:gd name="T29" fmla="*/ 229 h 266"/>
                  <a:gd name="T30" fmla="*/ 202 w 217"/>
                  <a:gd name="T31" fmla="*/ 184 h 266"/>
                  <a:gd name="T32" fmla="*/ 217 w 217"/>
                  <a:gd name="T33" fmla="*/ 129 h 266"/>
                  <a:gd name="T34" fmla="*/ 202 w 217"/>
                  <a:gd name="T35" fmla="*/ 129 h 266"/>
                  <a:gd name="T36" fmla="*/ 195 w 217"/>
                  <a:gd name="T37" fmla="*/ 174 h 266"/>
                  <a:gd name="T38" fmla="*/ 173 w 217"/>
                  <a:gd name="T39" fmla="*/ 220 h 266"/>
                  <a:gd name="T40" fmla="*/ 144 w 217"/>
                  <a:gd name="T41" fmla="*/ 248 h 266"/>
                  <a:gd name="T42" fmla="*/ 108 w 217"/>
                  <a:gd name="T43" fmla="*/ 257 h 266"/>
                  <a:gd name="T44" fmla="*/ 65 w 217"/>
                  <a:gd name="T45" fmla="*/ 248 h 266"/>
                  <a:gd name="T46" fmla="*/ 36 w 217"/>
                  <a:gd name="T47" fmla="*/ 220 h 266"/>
                  <a:gd name="T48" fmla="*/ 21 w 217"/>
                  <a:gd name="T49" fmla="*/ 174 h 266"/>
                  <a:gd name="T50" fmla="*/ 7 w 217"/>
                  <a:gd name="T51" fmla="*/ 129 h 266"/>
                  <a:gd name="T52" fmla="*/ 21 w 217"/>
                  <a:gd name="T53" fmla="*/ 83 h 266"/>
                  <a:gd name="T54" fmla="*/ 36 w 217"/>
                  <a:gd name="T55" fmla="*/ 46 h 266"/>
                  <a:gd name="T56" fmla="*/ 65 w 217"/>
                  <a:gd name="T57" fmla="*/ 19 h 266"/>
                  <a:gd name="T58" fmla="*/ 108 w 217"/>
                  <a:gd name="T59" fmla="*/ 10 h 266"/>
                  <a:gd name="T60" fmla="*/ 144 w 217"/>
                  <a:gd name="T61" fmla="*/ 19 h 266"/>
                  <a:gd name="T62" fmla="*/ 173 w 217"/>
                  <a:gd name="T63" fmla="*/ 46 h 266"/>
                  <a:gd name="T64" fmla="*/ 195 w 217"/>
                  <a:gd name="T65" fmla="*/ 83 h 266"/>
                  <a:gd name="T66" fmla="*/ 202 w 217"/>
                  <a:gd name="T67" fmla="*/ 129 h 2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17"/>
                  <a:gd name="T103" fmla="*/ 0 h 266"/>
                  <a:gd name="T104" fmla="*/ 217 w 217"/>
                  <a:gd name="T105" fmla="*/ 266 h 2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17" h="266">
                    <a:moveTo>
                      <a:pt x="217" y="129"/>
                    </a:moveTo>
                    <a:lnTo>
                      <a:pt x="202" y="83"/>
                    </a:lnTo>
                    <a:lnTo>
                      <a:pt x="181" y="37"/>
                    </a:lnTo>
                    <a:lnTo>
                      <a:pt x="144" y="10"/>
                    </a:lnTo>
                    <a:lnTo>
                      <a:pt x="108" y="0"/>
                    </a:lnTo>
                    <a:lnTo>
                      <a:pt x="65" y="10"/>
                    </a:lnTo>
                    <a:lnTo>
                      <a:pt x="36" y="37"/>
                    </a:lnTo>
                    <a:lnTo>
                      <a:pt x="7" y="83"/>
                    </a:lnTo>
                    <a:lnTo>
                      <a:pt x="0" y="129"/>
                    </a:lnTo>
                    <a:lnTo>
                      <a:pt x="7" y="184"/>
                    </a:lnTo>
                    <a:lnTo>
                      <a:pt x="36" y="229"/>
                    </a:lnTo>
                    <a:lnTo>
                      <a:pt x="65" y="257"/>
                    </a:lnTo>
                    <a:lnTo>
                      <a:pt x="108" y="266"/>
                    </a:lnTo>
                    <a:lnTo>
                      <a:pt x="144" y="257"/>
                    </a:lnTo>
                    <a:lnTo>
                      <a:pt x="181" y="229"/>
                    </a:lnTo>
                    <a:lnTo>
                      <a:pt x="202" y="184"/>
                    </a:lnTo>
                    <a:lnTo>
                      <a:pt x="217" y="129"/>
                    </a:lnTo>
                    <a:close/>
                    <a:moveTo>
                      <a:pt x="202" y="129"/>
                    </a:moveTo>
                    <a:lnTo>
                      <a:pt x="195" y="174"/>
                    </a:lnTo>
                    <a:lnTo>
                      <a:pt x="173" y="220"/>
                    </a:lnTo>
                    <a:lnTo>
                      <a:pt x="144" y="248"/>
                    </a:lnTo>
                    <a:lnTo>
                      <a:pt x="108" y="257"/>
                    </a:lnTo>
                    <a:lnTo>
                      <a:pt x="65" y="248"/>
                    </a:lnTo>
                    <a:lnTo>
                      <a:pt x="36" y="220"/>
                    </a:lnTo>
                    <a:lnTo>
                      <a:pt x="21" y="174"/>
                    </a:lnTo>
                    <a:lnTo>
                      <a:pt x="7" y="129"/>
                    </a:lnTo>
                    <a:lnTo>
                      <a:pt x="21" y="83"/>
                    </a:lnTo>
                    <a:lnTo>
                      <a:pt x="36" y="46"/>
                    </a:lnTo>
                    <a:lnTo>
                      <a:pt x="65" y="19"/>
                    </a:lnTo>
                    <a:lnTo>
                      <a:pt x="108" y="10"/>
                    </a:lnTo>
                    <a:lnTo>
                      <a:pt x="144" y="19"/>
                    </a:lnTo>
                    <a:lnTo>
                      <a:pt x="173" y="46"/>
                    </a:lnTo>
                    <a:lnTo>
                      <a:pt x="195" y="83"/>
                    </a:lnTo>
                    <a:lnTo>
                      <a:pt x="202" y="1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88" name="Freeform 442"/>
              <p:cNvSpPr>
                <a:spLocks noEditPoints="1"/>
              </p:cNvSpPr>
              <p:nvPr/>
            </p:nvSpPr>
            <p:spPr bwMode="auto">
              <a:xfrm>
                <a:off x="9837" y="8100"/>
                <a:ext cx="202" cy="266"/>
              </a:xfrm>
              <a:custGeom>
                <a:avLst/>
                <a:gdLst>
                  <a:gd name="T0" fmla="*/ 202 w 202"/>
                  <a:gd name="T1" fmla="*/ 129 h 266"/>
                  <a:gd name="T2" fmla="*/ 195 w 202"/>
                  <a:gd name="T3" fmla="*/ 83 h 266"/>
                  <a:gd name="T4" fmla="*/ 174 w 202"/>
                  <a:gd name="T5" fmla="*/ 37 h 266"/>
                  <a:gd name="T6" fmla="*/ 137 w 202"/>
                  <a:gd name="T7" fmla="*/ 19 h 266"/>
                  <a:gd name="T8" fmla="*/ 101 w 202"/>
                  <a:gd name="T9" fmla="*/ 0 h 266"/>
                  <a:gd name="T10" fmla="*/ 58 w 202"/>
                  <a:gd name="T11" fmla="*/ 19 h 266"/>
                  <a:gd name="T12" fmla="*/ 29 w 202"/>
                  <a:gd name="T13" fmla="*/ 37 h 266"/>
                  <a:gd name="T14" fmla="*/ 7 w 202"/>
                  <a:gd name="T15" fmla="*/ 83 h 266"/>
                  <a:gd name="T16" fmla="*/ 0 w 202"/>
                  <a:gd name="T17" fmla="*/ 129 h 266"/>
                  <a:gd name="T18" fmla="*/ 7 w 202"/>
                  <a:gd name="T19" fmla="*/ 184 h 266"/>
                  <a:gd name="T20" fmla="*/ 29 w 202"/>
                  <a:gd name="T21" fmla="*/ 229 h 266"/>
                  <a:gd name="T22" fmla="*/ 58 w 202"/>
                  <a:gd name="T23" fmla="*/ 248 h 266"/>
                  <a:gd name="T24" fmla="*/ 101 w 202"/>
                  <a:gd name="T25" fmla="*/ 266 h 266"/>
                  <a:gd name="T26" fmla="*/ 137 w 202"/>
                  <a:gd name="T27" fmla="*/ 248 h 266"/>
                  <a:gd name="T28" fmla="*/ 174 w 202"/>
                  <a:gd name="T29" fmla="*/ 229 h 266"/>
                  <a:gd name="T30" fmla="*/ 195 w 202"/>
                  <a:gd name="T31" fmla="*/ 184 h 266"/>
                  <a:gd name="T32" fmla="*/ 202 w 202"/>
                  <a:gd name="T33" fmla="*/ 129 h 266"/>
                  <a:gd name="T34" fmla="*/ 195 w 202"/>
                  <a:gd name="T35" fmla="*/ 129 h 266"/>
                  <a:gd name="T36" fmla="*/ 181 w 202"/>
                  <a:gd name="T37" fmla="*/ 174 h 266"/>
                  <a:gd name="T38" fmla="*/ 166 w 202"/>
                  <a:gd name="T39" fmla="*/ 211 h 266"/>
                  <a:gd name="T40" fmla="*/ 137 w 202"/>
                  <a:gd name="T41" fmla="*/ 238 h 266"/>
                  <a:gd name="T42" fmla="*/ 101 w 202"/>
                  <a:gd name="T43" fmla="*/ 248 h 266"/>
                  <a:gd name="T44" fmla="*/ 65 w 202"/>
                  <a:gd name="T45" fmla="*/ 238 h 266"/>
                  <a:gd name="T46" fmla="*/ 36 w 202"/>
                  <a:gd name="T47" fmla="*/ 211 h 266"/>
                  <a:gd name="T48" fmla="*/ 14 w 202"/>
                  <a:gd name="T49" fmla="*/ 174 h 266"/>
                  <a:gd name="T50" fmla="*/ 7 w 202"/>
                  <a:gd name="T51" fmla="*/ 129 h 266"/>
                  <a:gd name="T52" fmla="*/ 14 w 202"/>
                  <a:gd name="T53" fmla="*/ 83 h 266"/>
                  <a:gd name="T54" fmla="*/ 36 w 202"/>
                  <a:gd name="T55" fmla="*/ 55 h 266"/>
                  <a:gd name="T56" fmla="*/ 65 w 202"/>
                  <a:gd name="T57" fmla="*/ 28 h 266"/>
                  <a:gd name="T58" fmla="*/ 101 w 202"/>
                  <a:gd name="T59" fmla="*/ 19 h 266"/>
                  <a:gd name="T60" fmla="*/ 137 w 202"/>
                  <a:gd name="T61" fmla="*/ 28 h 266"/>
                  <a:gd name="T62" fmla="*/ 166 w 202"/>
                  <a:gd name="T63" fmla="*/ 55 h 266"/>
                  <a:gd name="T64" fmla="*/ 181 w 202"/>
                  <a:gd name="T65" fmla="*/ 83 h 266"/>
                  <a:gd name="T66" fmla="*/ 195 w 202"/>
                  <a:gd name="T67" fmla="*/ 129 h 2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02"/>
                  <a:gd name="T103" fmla="*/ 0 h 266"/>
                  <a:gd name="T104" fmla="*/ 202 w 202"/>
                  <a:gd name="T105" fmla="*/ 266 h 2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02" h="266">
                    <a:moveTo>
                      <a:pt x="202" y="129"/>
                    </a:moveTo>
                    <a:lnTo>
                      <a:pt x="195" y="83"/>
                    </a:lnTo>
                    <a:lnTo>
                      <a:pt x="174" y="37"/>
                    </a:lnTo>
                    <a:lnTo>
                      <a:pt x="137" y="19"/>
                    </a:lnTo>
                    <a:lnTo>
                      <a:pt x="101" y="0"/>
                    </a:lnTo>
                    <a:lnTo>
                      <a:pt x="58" y="19"/>
                    </a:lnTo>
                    <a:lnTo>
                      <a:pt x="29" y="37"/>
                    </a:lnTo>
                    <a:lnTo>
                      <a:pt x="7" y="83"/>
                    </a:lnTo>
                    <a:lnTo>
                      <a:pt x="0" y="129"/>
                    </a:lnTo>
                    <a:lnTo>
                      <a:pt x="7" y="184"/>
                    </a:lnTo>
                    <a:lnTo>
                      <a:pt x="29" y="229"/>
                    </a:lnTo>
                    <a:lnTo>
                      <a:pt x="58" y="248"/>
                    </a:lnTo>
                    <a:lnTo>
                      <a:pt x="101" y="266"/>
                    </a:lnTo>
                    <a:lnTo>
                      <a:pt x="137" y="248"/>
                    </a:lnTo>
                    <a:lnTo>
                      <a:pt x="174" y="229"/>
                    </a:lnTo>
                    <a:lnTo>
                      <a:pt x="195" y="184"/>
                    </a:lnTo>
                    <a:lnTo>
                      <a:pt x="202" y="129"/>
                    </a:lnTo>
                    <a:close/>
                    <a:moveTo>
                      <a:pt x="195" y="129"/>
                    </a:moveTo>
                    <a:lnTo>
                      <a:pt x="181" y="174"/>
                    </a:lnTo>
                    <a:lnTo>
                      <a:pt x="166" y="211"/>
                    </a:lnTo>
                    <a:lnTo>
                      <a:pt x="137" y="238"/>
                    </a:lnTo>
                    <a:lnTo>
                      <a:pt x="101" y="248"/>
                    </a:lnTo>
                    <a:lnTo>
                      <a:pt x="65" y="238"/>
                    </a:lnTo>
                    <a:lnTo>
                      <a:pt x="36" y="211"/>
                    </a:lnTo>
                    <a:lnTo>
                      <a:pt x="14" y="174"/>
                    </a:lnTo>
                    <a:lnTo>
                      <a:pt x="7" y="129"/>
                    </a:lnTo>
                    <a:lnTo>
                      <a:pt x="14" y="83"/>
                    </a:lnTo>
                    <a:lnTo>
                      <a:pt x="36" y="55"/>
                    </a:lnTo>
                    <a:lnTo>
                      <a:pt x="65" y="28"/>
                    </a:lnTo>
                    <a:lnTo>
                      <a:pt x="101" y="19"/>
                    </a:lnTo>
                    <a:lnTo>
                      <a:pt x="137" y="28"/>
                    </a:lnTo>
                    <a:lnTo>
                      <a:pt x="166" y="55"/>
                    </a:lnTo>
                    <a:lnTo>
                      <a:pt x="181" y="83"/>
                    </a:lnTo>
                    <a:lnTo>
                      <a:pt x="195" y="129"/>
                    </a:lnTo>
                    <a:close/>
                  </a:path>
                </a:pathLst>
              </a:custGeom>
              <a:solidFill>
                <a:srgbClr val="302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89" name="Freeform 443"/>
              <p:cNvSpPr>
                <a:spLocks noEditPoints="1"/>
              </p:cNvSpPr>
              <p:nvPr/>
            </p:nvSpPr>
            <p:spPr bwMode="auto">
              <a:xfrm>
                <a:off x="9837" y="8110"/>
                <a:ext cx="195" cy="247"/>
              </a:xfrm>
              <a:custGeom>
                <a:avLst/>
                <a:gdLst>
                  <a:gd name="T0" fmla="*/ 195 w 195"/>
                  <a:gd name="T1" fmla="*/ 119 h 247"/>
                  <a:gd name="T2" fmla="*/ 188 w 195"/>
                  <a:gd name="T3" fmla="*/ 73 h 247"/>
                  <a:gd name="T4" fmla="*/ 166 w 195"/>
                  <a:gd name="T5" fmla="*/ 36 h 247"/>
                  <a:gd name="T6" fmla="*/ 137 w 195"/>
                  <a:gd name="T7" fmla="*/ 9 h 247"/>
                  <a:gd name="T8" fmla="*/ 101 w 195"/>
                  <a:gd name="T9" fmla="*/ 0 h 247"/>
                  <a:gd name="T10" fmla="*/ 58 w 195"/>
                  <a:gd name="T11" fmla="*/ 9 h 247"/>
                  <a:gd name="T12" fmla="*/ 29 w 195"/>
                  <a:gd name="T13" fmla="*/ 36 h 247"/>
                  <a:gd name="T14" fmla="*/ 14 w 195"/>
                  <a:gd name="T15" fmla="*/ 73 h 247"/>
                  <a:gd name="T16" fmla="*/ 0 w 195"/>
                  <a:gd name="T17" fmla="*/ 119 h 247"/>
                  <a:gd name="T18" fmla="*/ 14 w 195"/>
                  <a:gd name="T19" fmla="*/ 164 h 247"/>
                  <a:gd name="T20" fmla="*/ 29 w 195"/>
                  <a:gd name="T21" fmla="*/ 210 h 247"/>
                  <a:gd name="T22" fmla="*/ 58 w 195"/>
                  <a:gd name="T23" fmla="*/ 238 h 247"/>
                  <a:gd name="T24" fmla="*/ 101 w 195"/>
                  <a:gd name="T25" fmla="*/ 247 h 247"/>
                  <a:gd name="T26" fmla="*/ 137 w 195"/>
                  <a:gd name="T27" fmla="*/ 238 h 247"/>
                  <a:gd name="T28" fmla="*/ 166 w 195"/>
                  <a:gd name="T29" fmla="*/ 210 h 247"/>
                  <a:gd name="T30" fmla="*/ 188 w 195"/>
                  <a:gd name="T31" fmla="*/ 164 h 247"/>
                  <a:gd name="T32" fmla="*/ 195 w 195"/>
                  <a:gd name="T33" fmla="*/ 119 h 247"/>
                  <a:gd name="T34" fmla="*/ 188 w 195"/>
                  <a:gd name="T35" fmla="*/ 119 h 247"/>
                  <a:gd name="T36" fmla="*/ 181 w 195"/>
                  <a:gd name="T37" fmla="*/ 164 h 247"/>
                  <a:gd name="T38" fmla="*/ 166 w 195"/>
                  <a:gd name="T39" fmla="*/ 201 h 247"/>
                  <a:gd name="T40" fmla="*/ 137 w 195"/>
                  <a:gd name="T41" fmla="*/ 228 h 247"/>
                  <a:gd name="T42" fmla="*/ 101 w 195"/>
                  <a:gd name="T43" fmla="*/ 238 h 247"/>
                  <a:gd name="T44" fmla="*/ 65 w 195"/>
                  <a:gd name="T45" fmla="*/ 228 h 247"/>
                  <a:gd name="T46" fmla="*/ 36 w 195"/>
                  <a:gd name="T47" fmla="*/ 201 h 247"/>
                  <a:gd name="T48" fmla="*/ 14 w 195"/>
                  <a:gd name="T49" fmla="*/ 164 h 247"/>
                  <a:gd name="T50" fmla="*/ 14 w 195"/>
                  <a:gd name="T51" fmla="*/ 119 h 247"/>
                  <a:gd name="T52" fmla="*/ 14 w 195"/>
                  <a:gd name="T53" fmla="*/ 73 h 247"/>
                  <a:gd name="T54" fmla="*/ 36 w 195"/>
                  <a:gd name="T55" fmla="*/ 45 h 247"/>
                  <a:gd name="T56" fmla="*/ 65 w 195"/>
                  <a:gd name="T57" fmla="*/ 18 h 247"/>
                  <a:gd name="T58" fmla="*/ 101 w 195"/>
                  <a:gd name="T59" fmla="*/ 9 h 247"/>
                  <a:gd name="T60" fmla="*/ 137 w 195"/>
                  <a:gd name="T61" fmla="*/ 18 h 247"/>
                  <a:gd name="T62" fmla="*/ 166 w 195"/>
                  <a:gd name="T63" fmla="*/ 45 h 247"/>
                  <a:gd name="T64" fmla="*/ 181 w 195"/>
                  <a:gd name="T65" fmla="*/ 73 h 247"/>
                  <a:gd name="T66" fmla="*/ 188 w 195"/>
                  <a:gd name="T67" fmla="*/ 119 h 2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5"/>
                  <a:gd name="T103" fmla="*/ 0 h 247"/>
                  <a:gd name="T104" fmla="*/ 195 w 195"/>
                  <a:gd name="T105" fmla="*/ 247 h 2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5" h="247">
                    <a:moveTo>
                      <a:pt x="195" y="119"/>
                    </a:moveTo>
                    <a:lnTo>
                      <a:pt x="188" y="73"/>
                    </a:lnTo>
                    <a:lnTo>
                      <a:pt x="166" y="36"/>
                    </a:lnTo>
                    <a:lnTo>
                      <a:pt x="137" y="9"/>
                    </a:lnTo>
                    <a:lnTo>
                      <a:pt x="101" y="0"/>
                    </a:lnTo>
                    <a:lnTo>
                      <a:pt x="58" y="9"/>
                    </a:lnTo>
                    <a:lnTo>
                      <a:pt x="29" y="36"/>
                    </a:lnTo>
                    <a:lnTo>
                      <a:pt x="14" y="73"/>
                    </a:lnTo>
                    <a:lnTo>
                      <a:pt x="0" y="119"/>
                    </a:lnTo>
                    <a:lnTo>
                      <a:pt x="14" y="164"/>
                    </a:lnTo>
                    <a:lnTo>
                      <a:pt x="29" y="210"/>
                    </a:lnTo>
                    <a:lnTo>
                      <a:pt x="58" y="238"/>
                    </a:lnTo>
                    <a:lnTo>
                      <a:pt x="101" y="247"/>
                    </a:lnTo>
                    <a:lnTo>
                      <a:pt x="137" y="238"/>
                    </a:lnTo>
                    <a:lnTo>
                      <a:pt x="166" y="210"/>
                    </a:lnTo>
                    <a:lnTo>
                      <a:pt x="188" y="164"/>
                    </a:lnTo>
                    <a:lnTo>
                      <a:pt x="195" y="119"/>
                    </a:lnTo>
                    <a:close/>
                    <a:moveTo>
                      <a:pt x="188" y="119"/>
                    </a:moveTo>
                    <a:lnTo>
                      <a:pt x="181" y="164"/>
                    </a:lnTo>
                    <a:lnTo>
                      <a:pt x="166" y="201"/>
                    </a:lnTo>
                    <a:lnTo>
                      <a:pt x="137" y="228"/>
                    </a:lnTo>
                    <a:lnTo>
                      <a:pt x="101" y="238"/>
                    </a:lnTo>
                    <a:lnTo>
                      <a:pt x="65" y="228"/>
                    </a:lnTo>
                    <a:lnTo>
                      <a:pt x="36" y="201"/>
                    </a:lnTo>
                    <a:lnTo>
                      <a:pt x="14" y="164"/>
                    </a:lnTo>
                    <a:lnTo>
                      <a:pt x="14" y="119"/>
                    </a:lnTo>
                    <a:lnTo>
                      <a:pt x="14" y="73"/>
                    </a:lnTo>
                    <a:lnTo>
                      <a:pt x="36" y="45"/>
                    </a:lnTo>
                    <a:lnTo>
                      <a:pt x="65" y="18"/>
                    </a:lnTo>
                    <a:lnTo>
                      <a:pt x="101" y="9"/>
                    </a:lnTo>
                    <a:lnTo>
                      <a:pt x="137" y="18"/>
                    </a:lnTo>
                    <a:lnTo>
                      <a:pt x="166" y="45"/>
                    </a:lnTo>
                    <a:lnTo>
                      <a:pt x="181" y="73"/>
                    </a:lnTo>
                    <a:lnTo>
                      <a:pt x="188" y="119"/>
                    </a:lnTo>
                    <a:close/>
                  </a:path>
                </a:pathLst>
              </a:custGeom>
              <a:solidFill>
                <a:srgbClr val="3B3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90" name="Freeform 444"/>
              <p:cNvSpPr>
                <a:spLocks noEditPoints="1"/>
              </p:cNvSpPr>
              <p:nvPr/>
            </p:nvSpPr>
            <p:spPr bwMode="auto">
              <a:xfrm>
                <a:off x="9844" y="8119"/>
                <a:ext cx="188" cy="229"/>
              </a:xfrm>
              <a:custGeom>
                <a:avLst/>
                <a:gdLst>
                  <a:gd name="T0" fmla="*/ 188 w 188"/>
                  <a:gd name="T1" fmla="*/ 110 h 229"/>
                  <a:gd name="T2" fmla="*/ 174 w 188"/>
                  <a:gd name="T3" fmla="*/ 64 h 229"/>
                  <a:gd name="T4" fmla="*/ 159 w 188"/>
                  <a:gd name="T5" fmla="*/ 36 h 229"/>
                  <a:gd name="T6" fmla="*/ 130 w 188"/>
                  <a:gd name="T7" fmla="*/ 9 h 229"/>
                  <a:gd name="T8" fmla="*/ 94 w 188"/>
                  <a:gd name="T9" fmla="*/ 0 h 229"/>
                  <a:gd name="T10" fmla="*/ 58 w 188"/>
                  <a:gd name="T11" fmla="*/ 9 h 229"/>
                  <a:gd name="T12" fmla="*/ 29 w 188"/>
                  <a:gd name="T13" fmla="*/ 36 h 229"/>
                  <a:gd name="T14" fmla="*/ 7 w 188"/>
                  <a:gd name="T15" fmla="*/ 64 h 229"/>
                  <a:gd name="T16" fmla="*/ 0 w 188"/>
                  <a:gd name="T17" fmla="*/ 110 h 229"/>
                  <a:gd name="T18" fmla="*/ 7 w 188"/>
                  <a:gd name="T19" fmla="*/ 155 h 229"/>
                  <a:gd name="T20" fmla="*/ 29 w 188"/>
                  <a:gd name="T21" fmla="*/ 192 h 229"/>
                  <a:gd name="T22" fmla="*/ 58 w 188"/>
                  <a:gd name="T23" fmla="*/ 219 h 229"/>
                  <a:gd name="T24" fmla="*/ 94 w 188"/>
                  <a:gd name="T25" fmla="*/ 229 h 229"/>
                  <a:gd name="T26" fmla="*/ 130 w 188"/>
                  <a:gd name="T27" fmla="*/ 219 h 229"/>
                  <a:gd name="T28" fmla="*/ 159 w 188"/>
                  <a:gd name="T29" fmla="*/ 192 h 229"/>
                  <a:gd name="T30" fmla="*/ 174 w 188"/>
                  <a:gd name="T31" fmla="*/ 155 h 229"/>
                  <a:gd name="T32" fmla="*/ 188 w 188"/>
                  <a:gd name="T33" fmla="*/ 110 h 229"/>
                  <a:gd name="T34" fmla="*/ 174 w 188"/>
                  <a:gd name="T35" fmla="*/ 110 h 229"/>
                  <a:gd name="T36" fmla="*/ 174 w 188"/>
                  <a:gd name="T37" fmla="*/ 155 h 229"/>
                  <a:gd name="T38" fmla="*/ 152 w 188"/>
                  <a:gd name="T39" fmla="*/ 192 h 229"/>
                  <a:gd name="T40" fmla="*/ 123 w 188"/>
                  <a:gd name="T41" fmla="*/ 210 h 229"/>
                  <a:gd name="T42" fmla="*/ 94 w 188"/>
                  <a:gd name="T43" fmla="*/ 219 h 229"/>
                  <a:gd name="T44" fmla="*/ 65 w 188"/>
                  <a:gd name="T45" fmla="*/ 210 h 229"/>
                  <a:gd name="T46" fmla="*/ 36 w 188"/>
                  <a:gd name="T47" fmla="*/ 192 h 229"/>
                  <a:gd name="T48" fmla="*/ 15 w 188"/>
                  <a:gd name="T49" fmla="*/ 155 h 229"/>
                  <a:gd name="T50" fmla="*/ 7 w 188"/>
                  <a:gd name="T51" fmla="*/ 110 h 229"/>
                  <a:gd name="T52" fmla="*/ 15 w 188"/>
                  <a:gd name="T53" fmla="*/ 73 h 229"/>
                  <a:gd name="T54" fmla="*/ 36 w 188"/>
                  <a:gd name="T55" fmla="*/ 36 h 229"/>
                  <a:gd name="T56" fmla="*/ 65 w 188"/>
                  <a:gd name="T57" fmla="*/ 18 h 229"/>
                  <a:gd name="T58" fmla="*/ 94 w 188"/>
                  <a:gd name="T59" fmla="*/ 9 h 229"/>
                  <a:gd name="T60" fmla="*/ 123 w 188"/>
                  <a:gd name="T61" fmla="*/ 18 h 229"/>
                  <a:gd name="T62" fmla="*/ 152 w 188"/>
                  <a:gd name="T63" fmla="*/ 36 h 229"/>
                  <a:gd name="T64" fmla="*/ 174 w 188"/>
                  <a:gd name="T65" fmla="*/ 73 h 229"/>
                  <a:gd name="T66" fmla="*/ 174 w 188"/>
                  <a:gd name="T67" fmla="*/ 110 h 2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8"/>
                  <a:gd name="T103" fmla="*/ 0 h 229"/>
                  <a:gd name="T104" fmla="*/ 188 w 188"/>
                  <a:gd name="T105" fmla="*/ 229 h 2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8" h="229">
                    <a:moveTo>
                      <a:pt x="188" y="110"/>
                    </a:moveTo>
                    <a:lnTo>
                      <a:pt x="174" y="64"/>
                    </a:lnTo>
                    <a:lnTo>
                      <a:pt x="159" y="36"/>
                    </a:lnTo>
                    <a:lnTo>
                      <a:pt x="130" y="9"/>
                    </a:lnTo>
                    <a:lnTo>
                      <a:pt x="94" y="0"/>
                    </a:lnTo>
                    <a:lnTo>
                      <a:pt x="58" y="9"/>
                    </a:lnTo>
                    <a:lnTo>
                      <a:pt x="29" y="36"/>
                    </a:lnTo>
                    <a:lnTo>
                      <a:pt x="7" y="64"/>
                    </a:lnTo>
                    <a:lnTo>
                      <a:pt x="0" y="110"/>
                    </a:lnTo>
                    <a:lnTo>
                      <a:pt x="7" y="155"/>
                    </a:lnTo>
                    <a:lnTo>
                      <a:pt x="29" y="192"/>
                    </a:lnTo>
                    <a:lnTo>
                      <a:pt x="58" y="219"/>
                    </a:lnTo>
                    <a:lnTo>
                      <a:pt x="94" y="229"/>
                    </a:lnTo>
                    <a:lnTo>
                      <a:pt x="130" y="219"/>
                    </a:lnTo>
                    <a:lnTo>
                      <a:pt x="159" y="192"/>
                    </a:lnTo>
                    <a:lnTo>
                      <a:pt x="174" y="155"/>
                    </a:lnTo>
                    <a:lnTo>
                      <a:pt x="188" y="110"/>
                    </a:lnTo>
                    <a:close/>
                    <a:moveTo>
                      <a:pt x="174" y="110"/>
                    </a:moveTo>
                    <a:lnTo>
                      <a:pt x="174" y="155"/>
                    </a:lnTo>
                    <a:lnTo>
                      <a:pt x="152" y="192"/>
                    </a:lnTo>
                    <a:lnTo>
                      <a:pt x="123" y="210"/>
                    </a:lnTo>
                    <a:lnTo>
                      <a:pt x="94" y="219"/>
                    </a:lnTo>
                    <a:lnTo>
                      <a:pt x="65" y="210"/>
                    </a:lnTo>
                    <a:lnTo>
                      <a:pt x="36" y="192"/>
                    </a:lnTo>
                    <a:lnTo>
                      <a:pt x="15" y="155"/>
                    </a:lnTo>
                    <a:lnTo>
                      <a:pt x="7" y="110"/>
                    </a:lnTo>
                    <a:lnTo>
                      <a:pt x="15" y="73"/>
                    </a:lnTo>
                    <a:lnTo>
                      <a:pt x="36" y="36"/>
                    </a:lnTo>
                    <a:lnTo>
                      <a:pt x="65" y="18"/>
                    </a:lnTo>
                    <a:lnTo>
                      <a:pt x="94" y="9"/>
                    </a:lnTo>
                    <a:lnTo>
                      <a:pt x="123" y="18"/>
                    </a:lnTo>
                    <a:lnTo>
                      <a:pt x="152" y="36"/>
                    </a:lnTo>
                    <a:lnTo>
                      <a:pt x="174" y="73"/>
                    </a:lnTo>
                    <a:lnTo>
                      <a:pt x="174" y="110"/>
                    </a:lnTo>
                    <a:close/>
                  </a:path>
                </a:pathLst>
              </a:custGeom>
              <a:solidFill>
                <a:srgbClr val="43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91" name="Freeform 445"/>
              <p:cNvSpPr>
                <a:spLocks noEditPoints="1"/>
              </p:cNvSpPr>
              <p:nvPr/>
            </p:nvSpPr>
            <p:spPr bwMode="auto">
              <a:xfrm>
                <a:off x="9851" y="8119"/>
                <a:ext cx="174" cy="229"/>
              </a:xfrm>
              <a:custGeom>
                <a:avLst/>
                <a:gdLst>
                  <a:gd name="T0" fmla="*/ 174 w 174"/>
                  <a:gd name="T1" fmla="*/ 110 h 229"/>
                  <a:gd name="T2" fmla="*/ 167 w 174"/>
                  <a:gd name="T3" fmla="*/ 64 h 229"/>
                  <a:gd name="T4" fmla="*/ 152 w 174"/>
                  <a:gd name="T5" fmla="*/ 36 h 229"/>
                  <a:gd name="T6" fmla="*/ 123 w 174"/>
                  <a:gd name="T7" fmla="*/ 9 h 229"/>
                  <a:gd name="T8" fmla="*/ 87 w 174"/>
                  <a:gd name="T9" fmla="*/ 0 h 229"/>
                  <a:gd name="T10" fmla="*/ 51 w 174"/>
                  <a:gd name="T11" fmla="*/ 9 h 229"/>
                  <a:gd name="T12" fmla="*/ 22 w 174"/>
                  <a:gd name="T13" fmla="*/ 36 h 229"/>
                  <a:gd name="T14" fmla="*/ 0 w 174"/>
                  <a:gd name="T15" fmla="*/ 64 h 229"/>
                  <a:gd name="T16" fmla="*/ 0 w 174"/>
                  <a:gd name="T17" fmla="*/ 110 h 229"/>
                  <a:gd name="T18" fmla="*/ 0 w 174"/>
                  <a:gd name="T19" fmla="*/ 155 h 229"/>
                  <a:gd name="T20" fmla="*/ 22 w 174"/>
                  <a:gd name="T21" fmla="*/ 192 h 229"/>
                  <a:gd name="T22" fmla="*/ 51 w 174"/>
                  <a:gd name="T23" fmla="*/ 219 h 229"/>
                  <a:gd name="T24" fmla="*/ 87 w 174"/>
                  <a:gd name="T25" fmla="*/ 229 h 229"/>
                  <a:gd name="T26" fmla="*/ 123 w 174"/>
                  <a:gd name="T27" fmla="*/ 219 h 229"/>
                  <a:gd name="T28" fmla="*/ 152 w 174"/>
                  <a:gd name="T29" fmla="*/ 192 h 229"/>
                  <a:gd name="T30" fmla="*/ 167 w 174"/>
                  <a:gd name="T31" fmla="*/ 155 h 229"/>
                  <a:gd name="T32" fmla="*/ 174 w 174"/>
                  <a:gd name="T33" fmla="*/ 110 h 229"/>
                  <a:gd name="T34" fmla="*/ 167 w 174"/>
                  <a:gd name="T35" fmla="*/ 110 h 229"/>
                  <a:gd name="T36" fmla="*/ 160 w 174"/>
                  <a:gd name="T37" fmla="*/ 155 h 229"/>
                  <a:gd name="T38" fmla="*/ 138 w 174"/>
                  <a:gd name="T39" fmla="*/ 183 h 229"/>
                  <a:gd name="T40" fmla="*/ 116 w 174"/>
                  <a:gd name="T41" fmla="*/ 210 h 229"/>
                  <a:gd name="T42" fmla="*/ 87 w 174"/>
                  <a:gd name="T43" fmla="*/ 210 h 229"/>
                  <a:gd name="T44" fmla="*/ 58 w 174"/>
                  <a:gd name="T45" fmla="*/ 210 h 229"/>
                  <a:gd name="T46" fmla="*/ 29 w 174"/>
                  <a:gd name="T47" fmla="*/ 183 h 229"/>
                  <a:gd name="T48" fmla="*/ 15 w 174"/>
                  <a:gd name="T49" fmla="*/ 155 h 229"/>
                  <a:gd name="T50" fmla="*/ 8 w 174"/>
                  <a:gd name="T51" fmla="*/ 110 h 229"/>
                  <a:gd name="T52" fmla="*/ 15 w 174"/>
                  <a:gd name="T53" fmla="*/ 73 h 229"/>
                  <a:gd name="T54" fmla="*/ 29 w 174"/>
                  <a:gd name="T55" fmla="*/ 45 h 229"/>
                  <a:gd name="T56" fmla="*/ 58 w 174"/>
                  <a:gd name="T57" fmla="*/ 18 h 229"/>
                  <a:gd name="T58" fmla="*/ 87 w 174"/>
                  <a:gd name="T59" fmla="*/ 18 h 229"/>
                  <a:gd name="T60" fmla="*/ 116 w 174"/>
                  <a:gd name="T61" fmla="*/ 18 h 229"/>
                  <a:gd name="T62" fmla="*/ 138 w 174"/>
                  <a:gd name="T63" fmla="*/ 45 h 229"/>
                  <a:gd name="T64" fmla="*/ 160 w 174"/>
                  <a:gd name="T65" fmla="*/ 73 h 229"/>
                  <a:gd name="T66" fmla="*/ 167 w 174"/>
                  <a:gd name="T67" fmla="*/ 110 h 2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4"/>
                  <a:gd name="T103" fmla="*/ 0 h 229"/>
                  <a:gd name="T104" fmla="*/ 174 w 174"/>
                  <a:gd name="T105" fmla="*/ 229 h 2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4" h="229">
                    <a:moveTo>
                      <a:pt x="174" y="110"/>
                    </a:moveTo>
                    <a:lnTo>
                      <a:pt x="167" y="64"/>
                    </a:lnTo>
                    <a:lnTo>
                      <a:pt x="152" y="36"/>
                    </a:lnTo>
                    <a:lnTo>
                      <a:pt x="123" y="9"/>
                    </a:lnTo>
                    <a:lnTo>
                      <a:pt x="87" y="0"/>
                    </a:lnTo>
                    <a:lnTo>
                      <a:pt x="51" y="9"/>
                    </a:lnTo>
                    <a:lnTo>
                      <a:pt x="22" y="36"/>
                    </a:lnTo>
                    <a:lnTo>
                      <a:pt x="0" y="64"/>
                    </a:lnTo>
                    <a:lnTo>
                      <a:pt x="0" y="110"/>
                    </a:lnTo>
                    <a:lnTo>
                      <a:pt x="0" y="155"/>
                    </a:lnTo>
                    <a:lnTo>
                      <a:pt x="22" y="192"/>
                    </a:lnTo>
                    <a:lnTo>
                      <a:pt x="51" y="219"/>
                    </a:lnTo>
                    <a:lnTo>
                      <a:pt x="87" y="229"/>
                    </a:lnTo>
                    <a:lnTo>
                      <a:pt x="123" y="219"/>
                    </a:lnTo>
                    <a:lnTo>
                      <a:pt x="152" y="192"/>
                    </a:lnTo>
                    <a:lnTo>
                      <a:pt x="167" y="155"/>
                    </a:lnTo>
                    <a:lnTo>
                      <a:pt x="174" y="110"/>
                    </a:lnTo>
                    <a:close/>
                    <a:moveTo>
                      <a:pt x="167" y="110"/>
                    </a:moveTo>
                    <a:lnTo>
                      <a:pt x="160" y="155"/>
                    </a:lnTo>
                    <a:lnTo>
                      <a:pt x="138" y="183"/>
                    </a:lnTo>
                    <a:lnTo>
                      <a:pt x="116" y="210"/>
                    </a:lnTo>
                    <a:lnTo>
                      <a:pt x="87" y="210"/>
                    </a:lnTo>
                    <a:lnTo>
                      <a:pt x="58" y="210"/>
                    </a:lnTo>
                    <a:lnTo>
                      <a:pt x="29" y="183"/>
                    </a:lnTo>
                    <a:lnTo>
                      <a:pt x="15" y="155"/>
                    </a:lnTo>
                    <a:lnTo>
                      <a:pt x="8" y="110"/>
                    </a:lnTo>
                    <a:lnTo>
                      <a:pt x="15" y="73"/>
                    </a:lnTo>
                    <a:lnTo>
                      <a:pt x="29" y="45"/>
                    </a:lnTo>
                    <a:lnTo>
                      <a:pt x="58" y="18"/>
                    </a:lnTo>
                    <a:lnTo>
                      <a:pt x="87" y="18"/>
                    </a:lnTo>
                    <a:lnTo>
                      <a:pt x="116" y="18"/>
                    </a:lnTo>
                    <a:lnTo>
                      <a:pt x="138" y="45"/>
                    </a:lnTo>
                    <a:lnTo>
                      <a:pt x="160" y="73"/>
                    </a:lnTo>
                    <a:lnTo>
                      <a:pt x="167" y="110"/>
                    </a:lnTo>
                    <a:close/>
                  </a:path>
                </a:pathLst>
              </a:custGeom>
              <a:solidFill>
                <a:srgbClr val="4C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92" name="Freeform 446"/>
              <p:cNvSpPr>
                <a:spLocks noEditPoints="1"/>
              </p:cNvSpPr>
              <p:nvPr/>
            </p:nvSpPr>
            <p:spPr bwMode="auto">
              <a:xfrm>
                <a:off x="9851" y="8128"/>
                <a:ext cx="167" cy="210"/>
              </a:xfrm>
              <a:custGeom>
                <a:avLst/>
                <a:gdLst>
                  <a:gd name="T0" fmla="*/ 167 w 167"/>
                  <a:gd name="T1" fmla="*/ 101 h 210"/>
                  <a:gd name="T2" fmla="*/ 167 w 167"/>
                  <a:gd name="T3" fmla="*/ 64 h 210"/>
                  <a:gd name="T4" fmla="*/ 145 w 167"/>
                  <a:gd name="T5" fmla="*/ 27 h 210"/>
                  <a:gd name="T6" fmla="*/ 116 w 167"/>
                  <a:gd name="T7" fmla="*/ 9 h 210"/>
                  <a:gd name="T8" fmla="*/ 87 w 167"/>
                  <a:gd name="T9" fmla="*/ 0 h 210"/>
                  <a:gd name="T10" fmla="*/ 58 w 167"/>
                  <a:gd name="T11" fmla="*/ 9 h 210"/>
                  <a:gd name="T12" fmla="*/ 29 w 167"/>
                  <a:gd name="T13" fmla="*/ 27 h 210"/>
                  <a:gd name="T14" fmla="*/ 8 w 167"/>
                  <a:gd name="T15" fmla="*/ 64 h 210"/>
                  <a:gd name="T16" fmla="*/ 0 w 167"/>
                  <a:gd name="T17" fmla="*/ 101 h 210"/>
                  <a:gd name="T18" fmla="*/ 8 w 167"/>
                  <a:gd name="T19" fmla="*/ 146 h 210"/>
                  <a:gd name="T20" fmla="*/ 29 w 167"/>
                  <a:gd name="T21" fmla="*/ 183 h 210"/>
                  <a:gd name="T22" fmla="*/ 58 w 167"/>
                  <a:gd name="T23" fmla="*/ 201 h 210"/>
                  <a:gd name="T24" fmla="*/ 87 w 167"/>
                  <a:gd name="T25" fmla="*/ 210 h 210"/>
                  <a:gd name="T26" fmla="*/ 116 w 167"/>
                  <a:gd name="T27" fmla="*/ 201 h 210"/>
                  <a:gd name="T28" fmla="*/ 145 w 167"/>
                  <a:gd name="T29" fmla="*/ 183 h 210"/>
                  <a:gd name="T30" fmla="*/ 167 w 167"/>
                  <a:gd name="T31" fmla="*/ 146 h 210"/>
                  <a:gd name="T32" fmla="*/ 167 w 167"/>
                  <a:gd name="T33" fmla="*/ 101 h 210"/>
                  <a:gd name="T34" fmla="*/ 160 w 167"/>
                  <a:gd name="T35" fmla="*/ 101 h 210"/>
                  <a:gd name="T36" fmla="*/ 152 w 167"/>
                  <a:gd name="T37" fmla="*/ 137 h 210"/>
                  <a:gd name="T38" fmla="*/ 138 w 167"/>
                  <a:gd name="T39" fmla="*/ 165 h 210"/>
                  <a:gd name="T40" fmla="*/ 109 w 167"/>
                  <a:gd name="T41" fmla="*/ 192 h 210"/>
                  <a:gd name="T42" fmla="*/ 87 w 167"/>
                  <a:gd name="T43" fmla="*/ 201 h 210"/>
                  <a:gd name="T44" fmla="*/ 58 w 167"/>
                  <a:gd name="T45" fmla="*/ 192 h 210"/>
                  <a:gd name="T46" fmla="*/ 37 w 167"/>
                  <a:gd name="T47" fmla="*/ 165 h 210"/>
                  <a:gd name="T48" fmla="*/ 15 w 167"/>
                  <a:gd name="T49" fmla="*/ 137 h 210"/>
                  <a:gd name="T50" fmla="*/ 15 w 167"/>
                  <a:gd name="T51" fmla="*/ 101 h 210"/>
                  <a:gd name="T52" fmla="*/ 15 w 167"/>
                  <a:gd name="T53" fmla="*/ 64 h 210"/>
                  <a:gd name="T54" fmla="*/ 37 w 167"/>
                  <a:gd name="T55" fmla="*/ 36 h 210"/>
                  <a:gd name="T56" fmla="*/ 58 w 167"/>
                  <a:gd name="T57" fmla="*/ 18 h 210"/>
                  <a:gd name="T58" fmla="*/ 87 w 167"/>
                  <a:gd name="T59" fmla="*/ 9 h 210"/>
                  <a:gd name="T60" fmla="*/ 109 w 167"/>
                  <a:gd name="T61" fmla="*/ 18 h 210"/>
                  <a:gd name="T62" fmla="*/ 138 w 167"/>
                  <a:gd name="T63" fmla="*/ 36 h 210"/>
                  <a:gd name="T64" fmla="*/ 152 w 167"/>
                  <a:gd name="T65" fmla="*/ 64 h 210"/>
                  <a:gd name="T66" fmla="*/ 160 w 167"/>
                  <a:gd name="T67" fmla="*/ 101 h 21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7"/>
                  <a:gd name="T103" fmla="*/ 0 h 210"/>
                  <a:gd name="T104" fmla="*/ 167 w 167"/>
                  <a:gd name="T105" fmla="*/ 210 h 21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7" h="210">
                    <a:moveTo>
                      <a:pt x="167" y="101"/>
                    </a:moveTo>
                    <a:lnTo>
                      <a:pt x="167" y="64"/>
                    </a:lnTo>
                    <a:lnTo>
                      <a:pt x="145" y="27"/>
                    </a:lnTo>
                    <a:lnTo>
                      <a:pt x="116" y="9"/>
                    </a:lnTo>
                    <a:lnTo>
                      <a:pt x="87" y="0"/>
                    </a:lnTo>
                    <a:lnTo>
                      <a:pt x="58" y="9"/>
                    </a:lnTo>
                    <a:lnTo>
                      <a:pt x="29" y="27"/>
                    </a:lnTo>
                    <a:lnTo>
                      <a:pt x="8" y="64"/>
                    </a:lnTo>
                    <a:lnTo>
                      <a:pt x="0" y="101"/>
                    </a:lnTo>
                    <a:lnTo>
                      <a:pt x="8" y="146"/>
                    </a:lnTo>
                    <a:lnTo>
                      <a:pt x="29" y="183"/>
                    </a:lnTo>
                    <a:lnTo>
                      <a:pt x="58" y="201"/>
                    </a:lnTo>
                    <a:lnTo>
                      <a:pt x="87" y="210"/>
                    </a:lnTo>
                    <a:lnTo>
                      <a:pt x="116" y="201"/>
                    </a:lnTo>
                    <a:lnTo>
                      <a:pt x="145" y="183"/>
                    </a:lnTo>
                    <a:lnTo>
                      <a:pt x="167" y="146"/>
                    </a:lnTo>
                    <a:lnTo>
                      <a:pt x="167" y="101"/>
                    </a:lnTo>
                    <a:close/>
                    <a:moveTo>
                      <a:pt x="160" y="101"/>
                    </a:moveTo>
                    <a:lnTo>
                      <a:pt x="152" y="137"/>
                    </a:lnTo>
                    <a:lnTo>
                      <a:pt x="138" y="165"/>
                    </a:lnTo>
                    <a:lnTo>
                      <a:pt x="109" y="192"/>
                    </a:lnTo>
                    <a:lnTo>
                      <a:pt x="87" y="201"/>
                    </a:lnTo>
                    <a:lnTo>
                      <a:pt x="58" y="192"/>
                    </a:lnTo>
                    <a:lnTo>
                      <a:pt x="37" y="165"/>
                    </a:lnTo>
                    <a:lnTo>
                      <a:pt x="15" y="137"/>
                    </a:lnTo>
                    <a:lnTo>
                      <a:pt x="15" y="101"/>
                    </a:lnTo>
                    <a:lnTo>
                      <a:pt x="15" y="64"/>
                    </a:lnTo>
                    <a:lnTo>
                      <a:pt x="37" y="36"/>
                    </a:lnTo>
                    <a:lnTo>
                      <a:pt x="58" y="18"/>
                    </a:lnTo>
                    <a:lnTo>
                      <a:pt x="87" y="9"/>
                    </a:lnTo>
                    <a:lnTo>
                      <a:pt x="109" y="18"/>
                    </a:lnTo>
                    <a:lnTo>
                      <a:pt x="138" y="36"/>
                    </a:lnTo>
                    <a:lnTo>
                      <a:pt x="152" y="64"/>
                    </a:lnTo>
                    <a:lnTo>
                      <a:pt x="160" y="101"/>
                    </a:lnTo>
                    <a:close/>
                  </a:path>
                </a:pathLst>
              </a:custGeom>
              <a:solidFill>
                <a:srgbClr val="545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93" name="Freeform 447"/>
              <p:cNvSpPr>
                <a:spLocks noEditPoints="1"/>
              </p:cNvSpPr>
              <p:nvPr/>
            </p:nvSpPr>
            <p:spPr bwMode="auto">
              <a:xfrm>
                <a:off x="9859" y="8137"/>
                <a:ext cx="159" cy="192"/>
              </a:xfrm>
              <a:custGeom>
                <a:avLst/>
                <a:gdLst>
                  <a:gd name="T0" fmla="*/ 159 w 159"/>
                  <a:gd name="T1" fmla="*/ 92 h 192"/>
                  <a:gd name="T2" fmla="*/ 152 w 159"/>
                  <a:gd name="T3" fmla="*/ 55 h 192"/>
                  <a:gd name="T4" fmla="*/ 130 w 159"/>
                  <a:gd name="T5" fmla="*/ 27 h 192"/>
                  <a:gd name="T6" fmla="*/ 108 w 159"/>
                  <a:gd name="T7" fmla="*/ 0 h 192"/>
                  <a:gd name="T8" fmla="*/ 79 w 159"/>
                  <a:gd name="T9" fmla="*/ 0 h 192"/>
                  <a:gd name="T10" fmla="*/ 50 w 159"/>
                  <a:gd name="T11" fmla="*/ 0 h 192"/>
                  <a:gd name="T12" fmla="*/ 21 w 159"/>
                  <a:gd name="T13" fmla="*/ 27 h 192"/>
                  <a:gd name="T14" fmla="*/ 7 w 159"/>
                  <a:gd name="T15" fmla="*/ 55 h 192"/>
                  <a:gd name="T16" fmla="*/ 0 w 159"/>
                  <a:gd name="T17" fmla="*/ 92 h 192"/>
                  <a:gd name="T18" fmla="*/ 7 w 159"/>
                  <a:gd name="T19" fmla="*/ 137 h 192"/>
                  <a:gd name="T20" fmla="*/ 21 w 159"/>
                  <a:gd name="T21" fmla="*/ 165 h 192"/>
                  <a:gd name="T22" fmla="*/ 50 w 159"/>
                  <a:gd name="T23" fmla="*/ 192 h 192"/>
                  <a:gd name="T24" fmla="*/ 79 w 159"/>
                  <a:gd name="T25" fmla="*/ 192 h 192"/>
                  <a:gd name="T26" fmla="*/ 108 w 159"/>
                  <a:gd name="T27" fmla="*/ 192 h 192"/>
                  <a:gd name="T28" fmla="*/ 130 w 159"/>
                  <a:gd name="T29" fmla="*/ 165 h 192"/>
                  <a:gd name="T30" fmla="*/ 152 w 159"/>
                  <a:gd name="T31" fmla="*/ 137 h 192"/>
                  <a:gd name="T32" fmla="*/ 159 w 159"/>
                  <a:gd name="T33" fmla="*/ 92 h 192"/>
                  <a:gd name="T34" fmla="*/ 144 w 159"/>
                  <a:gd name="T35" fmla="*/ 92 h 192"/>
                  <a:gd name="T36" fmla="*/ 144 w 159"/>
                  <a:gd name="T37" fmla="*/ 128 h 192"/>
                  <a:gd name="T38" fmla="*/ 130 w 159"/>
                  <a:gd name="T39" fmla="*/ 156 h 192"/>
                  <a:gd name="T40" fmla="*/ 101 w 159"/>
                  <a:gd name="T41" fmla="*/ 174 h 192"/>
                  <a:gd name="T42" fmla="*/ 79 w 159"/>
                  <a:gd name="T43" fmla="*/ 183 h 192"/>
                  <a:gd name="T44" fmla="*/ 50 w 159"/>
                  <a:gd name="T45" fmla="*/ 174 h 192"/>
                  <a:gd name="T46" fmla="*/ 29 w 159"/>
                  <a:gd name="T47" fmla="*/ 156 h 192"/>
                  <a:gd name="T48" fmla="*/ 14 w 159"/>
                  <a:gd name="T49" fmla="*/ 128 h 192"/>
                  <a:gd name="T50" fmla="*/ 7 w 159"/>
                  <a:gd name="T51" fmla="*/ 92 h 192"/>
                  <a:gd name="T52" fmla="*/ 14 w 159"/>
                  <a:gd name="T53" fmla="*/ 55 h 192"/>
                  <a:gd name="T54" fmla="*/ 29 w 159"/>
                  <a:gd name="T55" fmla="*/ 27 h 192"/>
                  <a:gd name="T56" fmla="*/ 50 w 159"/>
                  <a:gd name="T57" fmla="*/ 18 h 192"/>
                  <a:gd name="T58" fmla="*/ 79 w 159"/>
                  <a:gd name="T59" fmla="*/ 9 h 192"/>
                  <a:gd name="T60" fmla="*/ 101 w 159"/>
                  <a:gd name="T61" fmla="*/ 18 h 192"/>
                  <a:gd name="T62" fmla="*/ 130 w 159"/>
                  <a:gd name="T63" fmla="*/ 27 h 192"/>
                  <a:gd name="T64" fmla="*/ 144 w 159"/>
                  <a:gd name="T65" fmla="*/ 55 h 192"/>
                  <a:gd name="T66" fmla="*/ 144 w 159"/>
                  <a:gd name="T67" fmla="*/ 92 h 1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59"/>
                  <a:gd name="T103" fmla="*/ 0 h 192"/>
                  <a:gd name="T104" fmla="*/ 159 w 159"/>
                  <a:gd name="T105" fmla="*/ 192 h 19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59" h="192">
                    <a:moveTo>
                      <a:pt x="159" y="92"/>
                    </a:moveTo>
                    <a:lnTo>
                      <a:pt x="152" y="55"/>
                    </a:lnTo>
                    <a:lnTo>
                      <a:pt x="130" y="27"/>
                    </a:lnTo>
                    <a:lnTo>
                      <a:pt x="108" y="0"/>
                    </a:lnTo>
                    <a:lnTo>
                      <a:pt x="79" y="0"/>
                    </a:lnTo>
                    <a:lnTo>
                      <a:pt x="50" y="0"/>
                    </a:lnTo>
                    <a:lnTo>
                      <a:pt x="21" y="27"/>
                    </a:lnTo>
                    <a:lnTo>
                      <a:pt x="7" y="55"/>
                    </a:lnTo>
                    <a:lnTo>
                      <a:pt x="0" y="92"/>
                    </a:lnTo>
                    <a:lnTo>
                      <a:pt x="7" y="137"/>
                    </a:lnTo>
                    <a:lnTo>
                      <a:pt x="21" y="165"/>
                    </a:lnTo>
                    <a:lnTo>
                      <a:pt x="50" y="192"/>
                    </a:lnTo>
                    <a:lnTo>
                      <a:pt x="79" y="192"/>
                    </a:lnTo>
                    <a:lnTo>
                      <a:pt x="108" y="192"/>
                    </a:lnTo>
                    <a:lnTo>
                      <a:pt x="130" y="165"/>
                    </a:lnTo>
                    <a:lnTo>
                      <a:pt x="152" y="137"/>
                    </a:lnTo>
                    <a:lnTo>
                      <a:pt x="159" y="92"/>
                    </a:lnTo>
                    <a:close/>
                    <a:moveTo>
                      <a:pt x="144" y="92"/>
                    </a:moveTo>
                    <a:lnTo>
                      <a:pt x="144" y="128"/>
                    </a:lnTo>
                    <a:lnTo>
                      <a:pt x="130" y="156"/>
                    </a:lnTo>
                    <a:lnTo>
                      <a:pt x="101" y="174"/>
                    </a:lnTo>
                    <a:lnTo>
                      <a:pt x="79" y="183"/>
                    </a:lnTo>
                    <a:lnTo>
                      <a:pt x="50" y="174"/>
                    </a:lnTo>
                    <a:lnTo>
                      <a:pt x="29" y="156"/>
                    </a:lnTo>
                    <a:lnTo>
                      <a:pt x="14" y="128"/>
                    </a:lnTo>
                    <a:lnTo>
                      <a:pt x="7" y="92"/>
                    </a:lnTo>
                    <a:lnTo>
                      <a:pt x="14" y="55"/>
                    </a:lnTo>
                    <a:lnTo>
                      <a:pt x="29" y="27"/>
                    </a:lnTo>
                    <a:lnTo>
                      <a:pt x="50" y="18"/>
                    </a:lnTo>
                    <a:lnTo>
                      <a:pt x="79" y="9"/>
                    </a:lnTo>
                    <a:lnTo>
                      <a:pt x="101" y="18"/>
                    </a:lnTo>
                    <a:lnTo>
                      <a:pt x="130" y="27"/>
                    </a:lnTo>
                    <a:lnTo>
                      <a:pt x="144" y="55"/>
                    </a:lnTo>
                    <a:lnTo>
                      <a:pt x="144" y="92"/>
                    </a:lnTo>
                    <a:close/>
                  </a:path>
                </a:pathLst>
              </a:custGeom>
              <a:solidFill>
                <a:srgbClr val="5C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94" name="Freeform 448"/>
              <p:cNvSpPr>
                <a:spLocks noEditPoints="1"/>
              </p:cNvSpPr>
              <p:nvPr/>
            </p:nvSpPr>
            <p:spPr bwMode="auto">
              <a:xfrm>
                <a:off x="9866" y="8137"/>
                <a:ext cx="145" cy="192"/>
              </a:xfrm>
              <a:custGeom>
                <a:avLst/>
                <a:gdLst>
                  <a:gd name="T0" fmla="*/ 145 w 145"/>
                  <a:gd name="T1" fmla="*/ 92 h 192"/>
                  <a:gd name="T2" fmla="*/ 137 w 145"/>
                  <a:gd name="T3" fmla="*/ 55 h 192"/>
                  <a:gd name="T4" fmla="*/ 123 w 145"/>
                  <a:gd name="T5" fmla="*/ 27 h 192"/>
                  <a:gd name="T6" fmla="*/ 94 w 145"/>
                  <a:gd name="T7" fmla="*/ 9 h 192"/>
                  <a:gd name="T8" fmla="*/ 72 w 145"/>
                  <a:gd name="T9" fmla="*/ 0 h 192"/>
                  <a:gd name="T10" fmla="*/ 43 w 145"/>
                  <a:gd name="T11" fmla="*/ 9 h 192"/>
                  <a:gd name="T12" fmla="*/ 22 w 145"/>
                  <a:gd name="T13" fmla="*/ 27 h 192"/>
                  <a:gd name="T14" fmla="*/ 0 w 145"/>
                  <a:gd name="T15" fmla="*/ 55 h 192"/>
                  <a:gd name="T16" fmla="*/ 0 w 145"/>
                  <a:gd name="T17" fmla="*/ 92 h 192"/>
                  <a:gd name="T18" fmla="*/ 0 w 145"/>
                  <a:gd name="T19" fmla="*/ 128 h 192"/>
                  <a:gd name="T20" fmla="*/ 22 w 145"/>
                  <a:gd name="T21" fmla="*/ 156 h 192"/>
                  <a:gd name="T22" fmla="*/ 43 w 145"/>
                  <a:gd name="T23" fmla="*/ 183 h 192"/>
                  <a:gd name="T24" fmla="*/ 72 w 145"/>
                  <a:gd name="T25" fmla="*/ 192 h 192"/>
                  <a:gd name="T26" fmla="*/ 94 w 145"/>
                  <a:gd name="T27" fmla="*/ 183 h 192"/>
                  <a:gd name="T28" fmla="*/ 123 w 145"/>
                  <a:gd name="T29" fmla="*/ 156 h 192"/>
                  <a:gd name="T30" fmla="*/ 137 w 145"/>
                  <a:gd name="T31" fmla="*/ 128 h 192"/>
                  <a:gd name="T32" fmla="*/ 145 w 145"/>
                  <a:gd name="T33" fmla="*/ 92 h 192"/>
                  <a:gd name="T34" fmla="*/ 137 w 145"/>
                  <a:gd name="T35" fmla="*/ 92 h 192"/>
                  <a:gd name="T36" fmla="*/ 130 w 145"/>
                  <a:gd name="T37" fmla="*/ 128 h 192"/>
                  <a:gd name="T38" fmla="*/ 116 w 145"/>
                  <a:gd name="T39" fmla="*/ 156 h 192"/>
                  <a:gd name="T40" fmla="*/ 94 w 145"/>
                  <a:gd name="T41" fmla="*/ 174 h 192"/>
                  <a:gd name="T42" fmla="*/ 72 w 145"/>
                  <a:gd name="T43" fmla="*/ 174 h 192"/>
                  <a:gd name="T44" fmla="*/ 43 w 145"/>
                  <a:gd name="T45" fmla="*/ 174 h 192"/>
                  <a:gd name="T46" fmla="*/ 29 w 145"/>
                  <a:gd name="T47" fmla="*/ 156 h 192"/>
                  <a:gd name="T48" fmla="*/ 14 w 145"/>
                  <a:gd name="T49" fmla="*/ 128 h 192"/>
                  <a:gd name="T50" fmla="*/ 7 w 145"/>
                  <a:gd name="T51" fmla="*/ 92 h 192"/>
                  <a:gd name="T52" fmla="*/ 14 w 145"/>
                  <a:gd name="T53" fmla="*/ 64 h 192"/>
                  <a:gd name="T54" fmla="*/ 29 w 145"/>
                  <a:gd name="T55" fmla="*/ 37 h 192"/>
                  <a:gd name="T56" fmla="*/ 43 w 145"/>
                  <a:gd name="T57" fmla="*/ 18 h 192"/>
                  <a:gd name="T58" fmla="*/ 72 w 145"/>
                  <a:gd name="T59" fmla="*/ 18 h 192"/>
                  <a:gd name="T60" fmla="*/ 94 w 145"/>
                  <a:gd name="T61" fmla="*/ 18 h 192"/>
                  <a:gd name="T62" fmla="*/ 116 w 145"/>
                  <a:gd name="T63" fmla="*/ 37 h 192"/>
                  <a:gd name="T64" fmla="*/ 130 w 145"/>
                  <a:gd name="T65" fmla="*/ 64 h 192"/>
                  <a:gd name="T66" fmla="*/ 137 w 145"/>
                  <a:gd name="T67" fmla="*/ 92 h 1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45"/>
                  <a:gd name="T103" fmla="*/ 0 h 192"/>
                  <a:gd name="T104" fmla="*/ 145 w 145"/>
                  <a:gd name="T105" fmla="*/ 192 h 19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45" h="192">
                    <a:moveTo>
                      <a:pt x="145" y="92"/>
                    </a:moveTo>
                    <a:lnTo>
                      <a:pt x="137" y="55"/>
                    </a:lnTo>
                    <a:lnTo>
                      <a:pt x="123" y="27"/>
                    </a:lnTo>
                    <a:lnTo>
                      <a:pt x="94" y="9"/>
                    </a:lnTo>
                    <a:lnTo>
                      <a:pt x="72" y="0"/>
                    </a:lnTo>
                    <a:lnTo>
                      <a:pt x="43" y="9"/>
                    </a:lnTo>
                    <a:lnTo>
                      <a:pt x="22" y="27"/>
                    </a:lnTo>
                    <a:lnTo>
                      <a:pt x="0" y="55"/>
                    </a:lnTo>
                    <a:lnTo>
                      <a:pt x="0" y="92"/>
                    </a:lnTo>
                    <a:lnTo>
                      <a:pt x="0" y="128"/>
                    </a:lnTo>
                    <a:lnTo>
                      <a:pt x="22" y="156"/>
                    </a:lnTo>
                    <a:lnTo>
                      <a:pt x="43" y="183"/>
                    </a:lnTo>
                    <a:lnTo>
                      <a:pt x="72" y="192"/>
                    </a:lnTo>
                    <a:lnTo>
                      <a:pt x="94" y="183"/>
                    </a:lnTo>
                    <a:lnTo>
                      <a:pt x="123" y="156"/>
                    </a:lnTo>
                    <a:lnTo>
                      <a:pt x="137" y="128"/>
                    </a:lnTo>
                    <a:lnTo>
                      <a:pt x="145" y="92"/>
                    </a:lnTo>
                    <a:close/>
                    <a:moveTo>
                      <a:pt x="137" y="92"/>
                    </a:moveTo>
                    <a:lnTo>
                      <a:pt x="130" y="128"/>
                    </a:lnTo>
                    <a:lnTo>
                      <a:pt x="116" y="156"/>
                    </a:lnTo>
                    <a:lnTo>
                      <a:pt x="94" y="174"/>
                    </a:lnTo>
                    <a:lnTo>
                      <a:pt x="72" y="174"/>
                    </a:lnTo>
                    <a:lnTo>
                      <a:pt x="43" y="174"/>
                    </a:lnTo>
                    <a:lnTo>
                      <a:pt x="29" y="156"/>
                    </a:lnTo>
                    <a:lnTo>
                      <a:pt x="14" y="128"/>
                    </a:lnTo>
                    <a:lnTo>
                      <a:pt x="7" y="92"/>
                    </a:lnTo>
                    <a:lnTo>
                      <a:pt x="14" y="64"/>
                    </a:lnTo>
                    <a:lnTo>
                      <a:pt x="29" y="37"/>
                    </a:lnTo>
                    <a:lnTo>
                      <a:pt x="43" y="18"/>
                    </a:lnTo>
                    <a:lnTo>
                      <a:pt x="72" y="18"/>
                    </a:lnTo>
                    <a:lnTo>
                      <a:pt x="94" y="18"/>
                    </a:lnTo>
                    <a:lnTo>
                      <a:pt x="116" y="37"/>
                    </a:lnTo>
                    <a:lnTo>
                      <a:pt x="130" y="64"/>
                    </a:lnTo>
                    <a:lnTo>
                      <a:pt x="137" y="92"/>
                    </a:lnTo>
                    <a:close/>
                  </a:path>
                </a:pathLst>
              </a:custGeom>
              <a:solidFill>
                <a:srgbClr val="63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95" name="Freeform 449"/>
              <p:cNvSpPr>
                <a:spLocks noEditPoints="1"/>
              </p:cNvSpPr>
              <p:nvPr/>
            </p:nvSpPr>
            <p:spPr bwMode="auto">
              <a:xfrm>
                <a:off x="9866" y="8146"/>
                <a:ext cx="137" cy="174"/>
              </a:xfrm>
              <a:custGeom>
                <a:avLst/>
                <a:gdLst>
                  <a:gd name="T0" fmla="*/ 137 w 137"/>
                  <a:gd name="T1" fmla="*/ 83 h 174"/>
                  <a:gd name="T2" fmla="*/ 137 w 137"/>
                  <a:gd name="T3" fmla="*/ 46 h 174"/>
                  <a:gd name="T4" fmla="*/ 123 w 137"/>
                  <a:gd name="T5" fmla="*/ 18 h 174"/>
                  <a:gd name="T6" fmla="*/ 94 w 137"/>
                  <a:gd name="T7" fmla="*/ 9 h 174"/>
                  <a:gd name="T8" fmla="*/ 72 w 137"/>
                  <a:gd name="T9" fmla="*/ 0 h 174"/>
                  <a:gd name="T10" fmla="*/ 43 w 137"/>
                  <a:gd name="T11" fmla="*/ 9 h 174"/>
                  <a:gd name="T12" fmla="*/ 22 w 137"/>
                  <a:gd name="T13" fmla="*/ 18 h 174"/>
                  <a:gd name="T14" fmla="*/ 7 w 137"/>
                  <a:gd name="T15" fmla="*/ 46 h 174"/>
                  <a:gd name="T16" fmla="*/ 0 w 137"/>
                  <a:gd name="T17" fmla="*/ 83 h 174"/>
                  <a:gd name="T18" fmla="*/ 7 w 137"/>
                  <a:gd name="T19" fmla="*/ 119 h 174"/>
                  <a:gd name="T20" fmla="*/ 22 w 137"/>
                  <a:gd name="T21" fmla="*/ 147 h 174"/>
                  <a:gd name="T22" fmla="*/ 43 w 137"/>
                  <a:gd name="T23" fmla="*/ 165 h 174"/>
                  <a:gd name="T24" fmla="*/ 72 w 137"/>
                  <a:gd name="T25" fmla="*/ 174 h 174"/>
                  <a:gd name="T26" fmla="*/ 94 w 137"/>
                  <a:gd name="T27" fmla="*/ 165 h 174"/>
                  <a:gd name="T28" fmla="*/ 123 w 137"/>
                  <a:gd name="T29" fmla="*/ 147 h 174"/>
                  <a:gd name="T30" fmla="*/ 137 w 137"/>
                  <a:gd name="T31" fmla="*/ 119 h 174"/>
                  <a:gd name="T32" fmla="*/ 137 w 137"/>
                  <a:gd name="T33" fmla="*/ 83 h 174"/>
                  <a:gd name="T34" fmla="*/ 130 w 137"/>
                  <a:gd name="T35" fmla="*/ 83 h 174"/>
                  <a:gd name="T36" fmla="*/ 123 w 137"/>
                  <a:gd name="T37" fmla="*/ 110 h 174"/>
                  <a:gd name="T38" fmla="*/ 108 w 137"/>
                  <a:gd name="T39" fmla="*/ 138 h 174"/>
                  <a:gd name="T40" fmla="*/ 94 w 137"/>
                  <a:gd name="T41" fmla="*/ 156 h 174"/>
                  <a:gd name="T42" fmla="*/ 72 w 137"/>
                  <a:gd name="T43" fmla="*/ 165 h 174"/>
                  <a:gd name="T44" fmla="*/ 43 w 137"/>
                  <a:gd name="T45" fmla="*/ 156 h 174"/>
                  <a:gd name="T46" fmla="*/ 29 w 137"/>
                  <a:gd name="T47" fmla="*/ 138 h 174"/>
                  <a:gd name="T48" fmla="*/ 14 w 137"/>
                  <a:gd name="T49" fmla="*/ 110 h 174"/>
                  <a:gd name="T50" fmla="*/ 14 w 137"/>
                  <a:gd name="T51" fmla="*/ 83 h 174"/>
                  <a:gd name="T52" fmla="*/ 14 w 137"/>
                  <a:gd name="T53" fmla="*/ 55 h 174"/>
                  <a:gd name="T54" fmla="*/ 29 w 137"/>
                  <a:gd name="T55" fmla="*/ 28 h 174"/>
                  <a:gd name="T56" fmla="*/ 43 w 137"/>
                  <a:gd name="T57" fmla="*/ 18 h 174"/>
                  <a:gd name="T58" fmla="*/ 72 w 137"/>
                  <a:gd name="T59" fmla="*/ 9 h 174"/>
                  <a:gd name="T60" fmla="*/ 94 w 137"/>
                  <a:gd name="T61" fmla="*/ 18 h 174"/>
                  <a:gd name="T62" fmla="*/ 108 w 137"/>
                  <a:gd name="T63" fmla="*/ 28 h 174"/>
                  <a:gd name="T64" fmla="*/ 123 w 137"/>
                  <a:gd name="T65" fmla="*/ 55 h 174"/>
                  <a:gd name="T66" fmla="*/ 130 w 137"/>
                  <a:gd name="T67" fmla="*/ 83 h 17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37"/>
                  <a:gd name="T103" fmla="*/ 0 h 174"/>
                  <a:gd name="T104" fmla="*/ 137 w 137"/>
                  <a:gd name="T105" fmla="*/ 174 h 17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37" h="174">
                    <a:moveTo>
                      <a:pt x="137" y="83"/>
                    </a:moveTo>
                    <a:lnTo>
                      <a:pt x="137" y="46"/>
                    </a:lnTo>
                    <a:lnTo>
                      <a:pt x="123" y="18"/>
                    </a:lnTo>
                    <a:lnTo>
                      <a:pt x="94" y="9"/>
                    </a:lnTo>
                    <a:lnTo>
                      <a:pt x="72" y="0"/>
                    </a:lnTo>
                    <a:lnTo>
                      <a:pt x="43" y="9"/>
                    </a:lnTo>
                    <a:lnTo>
                      <a:pt x="22" y="18"/>
                    </a:lnTo>
                    <a:lnTo>
                      <a:pt x="7" y="46"/>
                    </a:lnTo>
                    <a:lnTo>
                      <a:pt x="0" y="83"/>
                    </a:lnTo>
                    <a:lnTo>
                      <a:pt x="7" y="119"/>
                    </a:lnTo>
                    <a:lnTo>
                      <a:pt x="22" y="147"/>
                    </a:lnTo>
                    <a:lnTo>
                      <a:pt x="43" y="165"/>
                    </a:lnTo>
                    <a:lnTo>
                      <a:pt x="72" y="174"/>
                    </a:lnTo>
                    <a:lnTo>
                      <a:pt x="94" y="165"/>
                    </a:lnTo>
                    <a:lnTo>
                      <a:pt x="123" y="147"/>
                    </a:lnTo>
                    <a:lnTo>
                      <a:pt x="137" y="119"/>
                    </a:lnTo>
                    <a:lnTo>
                      <a:pt x="137" y="83"/>
                    </a:lnTo>
                    <a:close/>
                    <a:moveTo>
                      <a:pt x="130" y="83"/>
                    </a:moveTo>
                    <a:lnTo>
                      <a:pt x="123" y="110"/>
                    </a:lnTo>
                    <a:lnTo>
                      <a:pt x="108" y="138"/>
                    </a:lnTo>
                    <a:lnTo>
                      <a:pt x="94" y="156"/>
                    </a:lnTo>
                    <a:lnTo>
                      <a:pt x="72" y="165"/>
                    </a:lnTo>
                    <a:lnTo>
                      <a:pt x="43" y="156"/>
                    </a:lnTo>
                    <a:lnTo>
                      <a:pt x="29" y="138"/>
                    </a:lnTo>
                    <a:lnTo>
                      <a:pt x="14" y="110"/>
                    </a:lnTo>
                    <a:lnTo>
                      <a:pt x="14" y="83"/>
                    </a:lnTo>
                    <a:lnTo>
                      <a:pt x="14" y="55"/>
                    </a:lnTo>
                    <a:lnTo>
                      <a:pt x="29" y="28"/>
                    </a:lnTo>
                    <a:lnTo>
                      <a:pt x="43" y="18"/>
                    </a:lnTo>
                    <a:lnTo>
                      <a:pt x="72" y="9"/>
                    </a:lnTo>
                    <a:lnTo>
                      <a:pt x="94" y="18"/>
                    </a:lnTo>
                    <a:lnTo>
                      <a:pt x="108" y="28"/>
                    </a:lnTo>
                    <a:lnTo>
                      <a:pt x="123" y="55"/>
                    </a:lnTo>
                    <a:lnTo>
                      <a:pt x="130" y="83"/>
                    </a:lnTo>
                    <a:close/>
                  </a:path>
                </a:pathLst>
              </a:custGeom>
              <a:solidFill>
                <a:srgbClr val="6C69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96" name="Freeform 450"/>
              <p:cNvSpPr>
                <a:spLocks noEditPoints="1"/>
              </p:cNvSpPr>
              <p:nvPr/>
            </p:nvSpPr>
            <p:spPr bwMode="auto">
              <a:xfrm>
                <a:off x="9873" y="8155"/>
                <a:ext cx="130" cy="156"/>
              </a:xfrm>
              <a:custGeom>
                <a:avLst/>
                <a:gdLst>
                  <a:gd name="T0" fmla="*/ 130 w 130"/>
                  <a:gd name="T1" fmla="*/ 74 h 156"/>
                  <a:gd name="T2" fmla="*/ 123 w 130"/>
                  <a:gd name="T3" fmla="*/ 46 h 156"/>
                  <a:gd name="T4" fmla="*/ 109 w 130"/>
                  <a:gd name="T5" fmla="*/ 19 h 156"/>
                  <a:gd name="T6" fmla="*/ 87 w 130"/>
                  <a:gd name="T7" fmla="*/ 0 h 156"/>
                  <a:gd name="T8" fmla="*/ 65 w 130"/>
                  <a:gd name="T9" fmla="*/ 0 h 156"/>
                  <a:gd name="T10" fmla="*/ 36 w 130"/>
                  <a:gd name="T11" fmla="*/ 0 h 156"/>
                  <a:gd name="T12" fmla="*/ 22 w 130"/>
                  <a:gd name="T13" fmla="*/ 19 h 156"/>
                  <a:gd name="T14" fmla="*/ 7 w 130"/>
                  <a:gd name="T15" fmla="*/ 46 h 156"/>
                  <a:gd name="T16" fmla="*/ 0 w 130"/>
                  <a:gd name="T17" fmla="*/ 74 h 156"/>
                  <a:gd name="T18" fmla="*/ 7 w 130"/>
                  <a:gd name="T19" fmla="*/ 110 h 156"/>
                  <a:gd name="T20" fmla="*/ 22 w 130"/>
                  <a:gd name="T21" fmla="*/ 138 h 156"/>
                  <a:gd name="T22" fmla="*/ 36 w 130"/>
                  <a:gd name="T23" fmla="*/ 156 h 156"/>
                  <a:gd name="T24" fmla="*/ 65 w 130"/>
                  <a:gd name="T25" fmla="*/ 156 h 156"/>
                  <a:gd name="T26" fmla="*/ 87 w 130"/>
                  <a:gd name="T27" fmla="*/ 156 h 156"/>
                  <a:gd name="T28" fmla="*/ 109 w 130"/>
                  <a:gd name="T29" fmla="*/ 138 h 156"/>
                  <a:gd name="T30" fmla="*/ 123 w 130"/>
                  <a:gd name="T31" fmla="*/ 110 h 156"/>
                  <a:gd name="T32" fmla="*/ 130 w 130"/>
                  <a:gd name="T33" fmla="*/ 74 h 156"/>
                  <a:gd name="T34" fmla="*/ 116 w 130"/>
                  <a:gd name="T35" fmla="*/ 74 h 156"/>
                  <a:gd name="T36" fmla="*/ 116 w 130"/>
                  <a:gd name="T37" fmla="*/ 101 h 156"/>
                  <a:gd name="T38" fmla="*/ 101 w 130"/>
                  <a:gd name="T39" fmla="*/ 129 h 156"/>
                  <a:gd name="T40" fmla="*/ 87 w 130"/>
                  <a:gd name="T41" fmla="*/ 138 h 156"/>
                  <a:gd name="T42" fmla="*/ 65 w 130"/>
                  <a:gd name="T43" fmla="*/ 147 h 156"/>
                  <a:gd name="T44" fmla="*/ 44 w 130"/>
                  <a:gd name="T45" fmla="*/ 138 h 156"/>
                  <a:gd name="T46" fmla="*/ 22 w 130"/>
                  <a:gd name="T47" fmla="*/ 129 h 156"/>
                  <a:gd name="T48" fmla="*/ 15 w 130"/>
                  <a:gd name="T49" fmla="*/ 101 h 156"/>
                  <a:gd name="T50" fmla="*/ 7 w 130"/>
                  <a:gd name="T51" fmla="*/ 74 h 156"/>
                  <a:gd name="T52" fmla="*/ 15 w 130"/>
                  <a:gd name="T53" fmla="*/ 46 h 156"/>
                  <a:gd name="T54" fmla="*/ 22 w 130"/>
                  <a:gd name="T55" fmla="*/ 28 h 156"/>
                  <a:gd name="T56" fmla="*/ 44 w 130"/>
                  <a:gd name="T57" fmla="*/ 9 h 156"/>
                  <a:gd name="T58" fmla="*/ 65 w 130"/>
                  <a:gd name="T59" fmla="*/ 9 h 156"/>
                  <a:gd name="T60" fmla="*/ 87 w 130"/>
                  <a:gd name="T61" fmla="*/ 9 h 156"/>
                  <a:gd name="T62" fmla="*/ 101 w 130"/>
                  <a:gd name="T63" fmla="*/ 28 h 156"/>
                  <a:gd name="T64" fmla="*/ 116 w 130"/>
                  <a:gd name="T65" fmla="*/ 46 h 156"/>
                  <a:gd name="T66" fmla="*/ 116 w 130"/>
                  <a:gd name="T67" fmla="*/ 74 h 15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30"/>
                  <a:gd name="T103" fmla="*/ 0 h 156"/>
                  <a:gd name="T104" fmla="*/ 130 w 130"/>
                  <a:gd name="T105" fmla="*/ 156 h 15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30" h="156">
                    <a:moveTo>
                      <a:pt x="130" y="74"/>
                    </a:moveTo>
                    <a:lnTo>
                      <a:pt x="123" y="46"/>
                    </a:lnTo>
                    <a:lnTo>
                      <a:pt x="109" y="19"/>
                    </a:lnTo>
                    <a:lnTo>
                      <a:pt x="87" y="0"/>
                    </a:lnTo>
                    <a:lnTo>
                      <a:pt x="65" y="0"/>
                    </a:lnTo>
                    <a:lnTo>
                      <a:pt x="36" y="0"/>
                    </a:lnTo>
                    <a:lnTo>
                      <a:pt x="22" y="19"/>
                    </a:lnTo>
                    <a:lnTo>
                      <a:pt x="7" y="46"/>
                    </a:lnTo>
                    <a:lnTo>
                      <a:pt x="0" y="74"/>
                    </a:lnTo>
                    <a:lnTo>
                      <a:pt x="7" y="110"/>
                    </a:lnTo>
                    <a:lnTo>
                      <a:pt x="22" y="138"/>
                    </a:lnTo>
                    <a:lnTo>
                      <a:pt x="36" y="156"/>
                    </a:lnTo>
                    <a:lnTo>
                      <a:pt x="65" y="156"/>
                    </a:lnTo>
                    <a:lnTo>
                      <a:pt x="87" y="156"/>
                    </a:lnTo>
                    <a:lnTo>
                      <a:pt x="109" y="138"/>
                    </a:lnTo>
                    <a:lnTo>
                      <a:pt x="123" y="110"/>
                    </a:lnTo>
                    <a:lnTo>
                      <a:pt x="130" y="74"/>
                    </a:lnTo>
                    <a:close/>
                    <a:moveTo>
                      <a:pt x="116" y="74"/>
                    </a:moveTo>
                    <a:lnTo>
                      <a:pt x="116" y="101"/>
                    </a:lnTo>
                    <a:lnTo>
                      <a:pt x="101" y="129"/>
                    </a:lnTo>
                    <a:lnTo>
                      <a:pt x="87" y="138"/>
                    </a:lnTo>
                    <a:lnTo>
                      <a:pt x="65" y="147"/>
                    </a:lnTo>
                    <a:lnTo>
                      <a:pt x="44" y="138"/>
                    </a:lnTo>
                    <a:lnTo>
                      <a:pt x="22" y="129"/>
                    </a:lnTo>
                    <a:lnTo>
                      <a:pt x="15" y="101"/>
                    </a:lnTo>
                    <a:lnTo>
                      <a:pt x="7" y="74"/>
                    </a:lnTo>
                    <a:lnTo>
                      <a:pt x="15" y="46"/>
                    </a:lnTo>
                    <a:lnTo>
                      <a:pt x="22" y="28"/>
                    </a:lnTo>
                    <a:lnTo>
                      <a:pt x="44" y="9"/>
                    </a:lnTo>
                    <a:lnTo>
                      <a:pt x="65" y="9"/>
                    </a:lnTo>
                    <a:lnTo>
                      <a:pt x="87" y="9"/>
                    </a:lnTo>
                    <a:lnTo>
                      <a:pt x="101" y="28"/>
                    </a:lnTo>
                    <a:lnTo>
                      <a:pt x="116" y="46"/>
                    </a:lnTo>
                    <a:lnTo>
                      <a:pt x="116" y="74"/>
                    </a:lnTo>
                    <a:close/>
                  </a:path>
                </a:pathLst>
              </a:custGeom>
              <a:solidFill>
                <a:srgbClr val="72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97" name="Freeform 451"/>
              <p:cNvSpPr>
                <a:spLocks noEditPoints="1"/>
              </p:cNvSpPr>
              <p:nvPr/>
            </p:nvSpPr>
            <p:spPr bwMode="auto">
              <a:xfrm>
                <a:off x="9880" y="8155"/>
                <a:ext cx="116" cy="156"/>
              </a:xfrm>
              <a:custGeom>
                <a:avLst/>
                <a:gdLst>
                  <a:gd name="T0" fmla="*/ 116 w 116"/>
                  <a:gd name="T1" fmla="*/ 74 h 156"/>
                  <a:gd name="T2" fmla="*/ 109 w 116"/>
                  <a:gd name="T3" fmla="*/ 46 h 156"/>
                  <a:gd name="T4" fmla="*/ 94 w 116"/>
                  <a:gd name="T5" fmla="*/ 19 h 156"/>
                  <a:gd name="T6" fmla="*/ 80 w 116"/>
                  <a:gd name="T7" fmla="*/ 9 h 156"/>
                  <a:gd name="T8" fmla="*/ 58 w 116"/>
                  <a:gd name="T9" fmla="*/ 0 h 156"/>
                  <a:gd name="T10" fmla="*/ 29 w 116"/>
                  <a:gd name="T11" fmla="*/ 9 h 156"/>
                  <a:gd name="T12" fmla="*/ 15 w 116"/>
                  <a:gd name="T13" fmla="*/ 19 h 156"/>
                  <a:gd name="T14" fmla="*/ 0 w 116"/>
                  <a:gd name="T15" fmla="*/ 46 h 156"/>
                  <a:gd name="T16" fmla="*/ 0 w 116"/>
                  <a:gd name="T17" fmla="*/ 74 h 156"/>
                  <a:gd name="T18" fmla="*/ 0 w 116"/>
                  <a:gd name="T19" fmla="*/ 101 h 156"/>
                  <a:gd name="T20" fmla="*/ 15 w 116"/>
                  <a:gd name="T21" fmla="*/ 129 h 156"/>
                  <a:gd name="T22" fmla="*/ 29 w 116"/>
                  <a:gd name="T23" fmla="*/ 147 h 156"/>
                  <a:gd name="T24" fmla="*/ 58 w 116"/>
                  <a:gd name="T25" fmla="*/ 156 h 156"/>
                  <a:gd name="T26" fmla="*/ 80 w 116"/>
                  <a:gd name="T27" fmla="*/ 147 h 156"/>
                  <a:gd name="T28" fmla="*/ 94 w 116"/>
                  <a:gd name="T29" fmla="*/ 129 h 156"/>
                  <a:gd name="T30" fmla="*/ 109 w 116"/>
                  <a:gd name="T31" fmla="*/ 101 h 156"/>
                  <a:gd name="T32" fmla="*/ 116 w 116"/>
                  <a:gd name="T33" fmla="*/ 74 h 156"/>
                  <a:gd name="T34" fmla="*/ 109 w 116"/>
                  <a:gd name="T35" fmla="*/ 74 h 156"/>
                  <a:gd name="T36" fmla="*/ 102 w 116"/>
                  <a:gd name="T37" fmla="*/ 101 h 156"/>
                  <a:gd name="T38" fmla="*/ 94 w 116"/>
                  <a:gd name="T39" fmla="*/ 119 h 156"/>
                  <a:gd name="T40" fmla="*/ 73 w 116"/>
                  <a:gd name="T41" fmla="*/ 138 h 156"/>
                  <a:gd name="T42" fmla="*/ 58 w 116"/>
                  <a:gd name="T43" fmla="*/ 138 h 156"/>
                  <a:gd name="T44" fmla="*/ 37 w 116"/>
                  <a:gd name="T45" fmla="*/ 138 h 156"/>
                  <a:gd name="T46" fmla="*/ 22 w 116"/>
                  <a:gd name="T47" fmla="*/ 119 h 156"/>
                  <a:gd name="T48" fmla="*/ 15 w 116"/>
                  <a:gd name="T49" fmla="*/ 101 h 156"/>
                  <a:gd name="T50" fmla="*/ 8 w 116"/>
                  <a:gd name="T51" fmla="*/ 74 h 156"/>
                  <a:gd name="T52" fmla="*/ 15 w 116"/>
                  <a:gd name="T53" fmla="*/ 46 h 156"/>
                  <a:gd name="T54" fmla="*/ 22 w 116"/>
                  <a:gd name="T55" fmla="*/ 28 h 156"/>
                  <a:gd name="T56" fmla="*/ 37 w 116"/>
                  <a:gd name="T57" fmla="*/ 19 h 156"/>
                  <a:gd name="T58" fmla="*/ 58 w 116"/>
                  <a:gd name="T59" fmla="*/ 9 h 156"/>
                  <a:gd name="T60" fmla="*/ 73 w 116"/>
                  <a:gd name="T61" fmla="*/ 19 h 156"/>
                  <a:gd name="T62" fmla="*/ 94 w 116"/>
                  <a:gd name="T63" fmla="*/ 28 h 156"/>
                  <a:gd name="T64" fmla="*/ 102 w 116"/>
                  <a:gd name="T65" fmla="*/ 46 h 156"/>
                  <a:gd name="T66" fmla="*/ 109 w 116"/>
                  <a:gd name="T67" fmla="*/ 74 h 15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16"/>
                  <a:gd name="T103" fmla="*/ 0 h 156"/>
                  <a:gd name="T104" fmla="*/ 116 w 116"/>
                  <a:gd name="T105" fmla="*/ 156 h 15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16" h="156">
                    <a:moveTo>
                      <a:pt x="116" y="74"/>
                    </a:moveTo>
                    <a:lnTo>
                      <a:pt x="109" y="46"/>
                    </a:lnTo>
                    <a:lnTo>
                      <a:pt x="94" y="19"/>
                    </a:lnTo>
                    <a:lnTo>
                      <a:pt x="80" y="9"/>
                    </a:lnTo>
                    <a:lnTo>
                      <a:pt x="58" y="0"/>
                    </a:lnTo>
                    <a:lnTo>
                      <a:pt x="29" y="9"/>
                    </a:lnTo>
                    <a:lnTo>
                      <a:pt x="15" y="19"/>
                    </a:lnTo>
                    <a:lnTo>
                      <a:pt x="0" y="46"/>
                    </a:lnTo>
                    <a:lnTo>
                      <a:pt x="0" y="74"/>
                    </a:lnTo>
                    <a:lnTo>
                      <a:pt x="0" y="101"/>
                    </a:lnTo>
                    <a:lnTo>
                      <a:pt x="15" y="129"/>
                    </a:lnTo>
                    <a:lnTo>
                      <a:pt x="29" y="147"/>
                    </a:lnTo>
                    <a:lnTo>
                      <a:pt x="58" y="156"/>
                    </a:lnTo>
                    <a:lnTo>
                      <a:pt x="80" y="147"/>
                    </a:lnTo>
                    <a:lnTo>
                      <a:pt x="94" y="129"/>
                    </a:lnTo>
                    <a:lnTo>
                      <a:pt x="109" y="101"/>
                    </a:lnTo>
                    <a:lnTo>
                      <a:pt x="116" y="74"/>
                    </a:lnTo>
                    <a:close/>
                    <a:moveTo>
                      <a:pt x="109" y="74"/>
                    </a:moveTo>
                    <a:lnTo>
                      <a:pt x="102" y="101"/>
                    </a:lnTo>
                    <a:lnTo>
                      <a:pt x="94" y="119"/>
                    </a:lnTo>
                    <a:lnTo>
                      <a:pt x="73" y="138"/>
                    </a:lnTo>
                    <a:lnTo>
                      <a:pt x="58" y="138"/>
                    </a:lnTo>
                    <a:lnTo>
                      <a:pt x="37" y="138"/>
                    </a:lnTo>
                    <a:lnTo>
                      <a:pt x="22" y="119"/>
                    </a:lnTo>
                    <a:lnTo>
                      <a:pt x="15" y="101"/>
                    </a:lnTo>
                    <a:lnTo>
                      <a:pt x="8" y="74"/>
                    </a:lnTo>
                    <a:lnTo>
                      <a:pt x="15" y="46"/>
                    </a:lnTo>
                    <a:lnTo>
                      <a:pt x="22" y="28"/>
                    </a:lnTo>
                    <a:lnTo>
                      <a:pt x="37" y="19"/>
                    </a:lnTo>
                    <a:lnTo>
                      <a:pt x="58" y="9"/>
                    </a:lnTo>
                    <a:lnTo>
                      <a:pt x="73" y="19"/>
                    </a:lnTo>
                    <a:lnTo>
                      <a:pt x="94" y="28"/>
                    </a:lnTo>
                    <a:lnTo>
                      <a:pt x="102" y="46"/>
                    </a:lnTo>
                    <a:lnTo>
                      <a:pt x="109" y="74"/>
                    </a:lnTo>
                    <a:close/>
                  </a:path>
                </a:pathLst>
              </a:cu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98" name="Freeform 452"/>
              <p:cNvSpPr>
                <a:spLocks noEditPoints="1"/>
              </p:cNvSpPr>
              <p:nvPr/>
            </p:nvSpPr>
            <p:spPr bwMode="auto">
              <a:xfrm>
                <a:off x="9880" y="8164"/>
                <a:ext cx="109" cy="138"/>
              </a:xfrm>
              <a:custGeom>
                <a:avLst/>
                <a:gdLst>
                  <a:gd name="T0" fmla="*/ 109 w 109"/>
                  <a:gd name="T1" fmla="*/ 65 h 138"/>
                  <a:gd name="T2" fmla="*/ 109 w 109"/>
                  <a:gd name="T3" fmla="*/ 37 h 138"/>
                  <a:gd name="T4" fmla="*/ 94 w 109"/>
                  <a:gd name="T5" fmla="*/ 19 h 138"/>
                  <a:gd name="T6" fmla="*/ 80 w 109"/>
                  <a:gd name="T7" fmla="*/ 0 h 138"/>
                  <a:gd name="T8" fmla="*/ 58 w 109"/>
                  <a:gd name="T9" fmla="*/ 0 h 138"/>
                  <a:gd name="T10" fmla="*/ 37 w 109"/>
                  <a:gd name="T11" fmla="*/ 0 h 138"/>
                  <a:gd name="T12" fmla="*/ 15 w 109"/>
                  <a:gd name="T13" fmla="*/ 19 h 138"/>
                  <a:gd name="T14" fmla="*/ 8 w 109"/>
                  <a:gd name="T15" fmla="*/ 37 h 138"/>
                  <a:gd name="T16" fmla="*/ 0 w 109"/>
                  <a:gd name="T17" fmla="*/ 65 h 138"/>
                  <a:gd name="T18" fmla="*/ 8 w 109"/>
                  <a:gd name="T19" fmla="*/ 92 h 138"/>
                  <a:gd name="T20" fmla="*/ 15 w 109"/>
                  <a:gd name="T21" fmla="*/ 120 h 138"/>
                  <a:gd name="T22" fmla="*/ 37 w 109"/>
                  <a:gd name="T23" fmla="*/ 129 h 138"/>
                  <a:gd name="T24" fmla="*/ 58 w 109"/>
                  <a:gd name="T25" fmla="*/ 138 h 138"/>
                  <a:gd name="T26" fmla="*/ 80 w 109"/>
                  <a:gd name="T27" fmla="*/ 129 h 138"/>
                  <a:gd name="T28" fmla="*/ 94 w 109"/>
                  <a:gd name="T29" fmla="*/ 120 h 138"/>
                  <a:gd name="T30" fmla="*/ 109 w 109"/>
                  <a:gd name="T31" fmla="*/ 92 h 138"/>
                  <a:gd name="T32" fmla="*/ 109 w 109"/>
                  <a:gd name="T33" fmla="*/ 65 h 138"/>
                  <a:gd name="T34" fmla="*/ 102 w 109"/>
                  <a:gd name="T35" fmla="*/ 65 h 138"/>
                  <a:gd name="T36" fmla="*/ 94 w 109"/>
                  <a:gd name="T37" fmla="*/ 92 h 138"/>
                  <a:gd name="T38" fmla="*/ 87 w 109"/>
                  <a:gd name="T39" fmla="*/ 110 h 138"/>
                  <a:gd name="T40" fmla="*/ 73 w 109"/>
                  <a:gd name="T41" fmla="*/ 120 h 138"/>
                  <a:gd name="T42" fmla="*/ 58 w 109"/>
                  <a:gd name="T43" fmla="*/ 129 h 138"/>
                  <a:gd name="T44" fmla="*/ 44 w 109"/>
                  <a:gd name="T45" fmla="*/ 120 h 138"/>
                  <a:gd name="T46" fmla="*/ 29 w 109"/>
                  <a:gd name="T47" fmla="*/ 110 h 138"/>
                  <a:gd name="T48" fmla="*/ 15 w 109"/>
                  <a:gd name="T49" fmla="*/ 92 h 138"/>
                  <a:gd name="T50" fmla="*/ 15 w 109"/>
                  <a:gd name="T51" fmla="*/ 65 h 138"/>
                  <a:gd name="T52" fmla="*/ 15 w 109"/>
                  <a:gd name="T53" fmla="*/ 46 h 138"/>
                  <a:gd name="T54" fmla="*/ 29 w 109"/>
                  <a:gd name="T55" fmla="*/ 28 h 138"/>
                  <a:gd name="T56" fmla="*/ 44 w 109"/>
                  <a:gd name="T57" fmla="*/ 19 h 138"/>
                  <a:gd name="T58" fmla="*/ 58 w 109"/>
                  <a:gd name="T59" fmla="*/ 10 h 138"/>
                  <a:gd name="T60" fmla="*/ 73 w 109"/>
                  <a:gd name="T61" fmla="*/ 19 h 138"/>
                  <a:gd name="T62" fmla="*/ 87 w 109"/>
                  <a:gd name="T63" fmla="*/ 28 h 138"/>
                  <a:gd name="T64" fmla="*/ 94 w 109"/>
                  <a:gd name="T65" fmla="*/ 46 h 138"/>
                  <a:gd name="T66" fmla="*/ 102 w 109"/>
                  <a:gd name="T67" fmla="*/ 65 h 1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9"/>
                  <a:gd name="T103" fmla="*/ 0 h 138"/>
                  <a:gd name="T104" fmla="*/ 109 w 109"/>
                  <a:gd name="T105" fmla="*/ 138 h 13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9" h="138">
                    <a:moveTo>
                      <a:pt x="109" y="65"/>
                    </a:moveTo>
                    <a:lnTo>
                      <a:pt x="109" y="37"/>
                    </a:lnTo>
                    <a:lnTo>
                      <a:pt x="94" y="19"/>
                    </a:lnTo>
                    <a:lnTo>
                      <a:pt x="80" y="0"/>
                    </a:lnTo>
                    <a:lnTo>
                      <a:pt x="58" y="0"/>
                    </a:lnTo>
                    <a:lnTo>
                      <a:pt x="37" y="0"/>
                    </a:lnTo>
                    <a:lnTo>
                      <a:pt x="15" y="19"/>
                    </a:lnTo>
                    <a:lnTo>
                      <a:pt x="8" y="37"/>
                    </a:lnTo>
                    <a:lnTo>
                      <a:pt x="0" y="65"/>
                    </a:lnTo>
                    <a:lnTo>
                      <a:pt x="8" y="92"/>
                    </a:lnTo>
                    <a:lnTo>
                      <a:pt x="15" y="120"/>
                    </a:lnTo>
                    <a:lnTo>
                      <a:pt x="37" y="129"/>
                    </a:lnTo>
                    <a:lnTo>
                      <a:pt x="58" y="138"/>
                    </a:lnTo>
                    <a:lnTo>
                      <a:pt x="80" y="129"/>
                    </a:lnTo>
                    <a:lnTo>
                      <a:pt x="94" y="120"/>
                    </a:lnTo>
                    <a:lnTo>
                      <a:pt x="109" y="92"/>
                    </a:lnTo>
                    <a:lnTo>
                      <a:pt x="109" y="65"/>
                    </a:lnTo>
                    <a:close/>
                    <a:moveTo>
                      <a:pt x="102" y="65"/>
                    </a:moveTo>
                    <a:lnTo>
                      <a:pt x="94" y="92"/>
                    </a:lnTo>
                    <a:lnTo>
                      <a:pt x="87" y="110"/>
                    </a:lnTo>
                    <a:lnTo>
                      <a:pt x="73" y="120"/>
                    </a:lnTo>
                    <a:lnTo>
                      <a:pt x="58" y="129"/>
                    </a:lnTo>
                    <a:lnTo>
                      <a:pt x="44" y="120"/>
                    </a:lnTo>
                    <a:lnTo>
                      <a:pt x="29" y="110"/>
                    </a:lnTo>
                    <a:lnTo>
                      <a:pt x="15" y="92"/>
                    </a:lnTo>
                    <a:lnTo>
                      <a:pt x="15" y="65"/>
                    </a:lnTo>
                    <a:lnTo>
                      <a:pt x="15" y="46"/>
                    </a:lnTo>
                    <a:lnTo>
                      <a:pt x="29" y="28"/>
                    </a:lnTo>
                    <a:lnTo>
                      <a:pt x="44" y="19"/>
                    </a:lnTo>
                    <a:lnTo>
                      <a:pt x="58" y="10"/>
                    </a:lnTo>
                    <a:lnTo>
                      <a:pt x="73" y="19"/>
                    </a:lnTo>
                    <a:lnTo>
                      <a:pt x="87" y="28"/>
                    </a:lnTo>
                    <a:lnTo>
                      <a:pt x="94" y="46"/>
                    </a:lnTo>
                    <a:lnTo>
                      <a:pt x="102" y="65"/>
                    </a:lnTo>
                    <a:close/>
                  </a:path>
                </a:pathLst>
              </a:custGeom>
              <a:solidFill>
                <a:srgbClr val="8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099" name="Freeform 453"/>
              <p:cNvSpPr>
                <a:spLocks noEditPoints="1"/>
              </p:cNvSpPr>
              <p:nvPr/>
            </p:nvSpPr>
            <p:spPr bwMode="auto">
              <a:xfrm>
                <a:off x="9888" y="8164"/>
                <a:ext cx="101" cy="129"/>
              </a:xfrm>
              <a:custGeom>
                <a:avLst/>
                <a:gdLst>
                  <a:gd name="T0" fmla="*/ 101 w 101"/>
                  <a:gd name="T1" fmla="*/ 65 h 129"/>
                  <a:gd name="T2" fmla="*/ 94 w 101"/>
                  <a:gd name="T3" fmla="*/ 37 h 129"/>
                  <a:gd name="T4" fmla="*/ 86 w 101"/>
                  <a:gd name="T5" fmla="*/ 19 h 129"/>
                  <a:gd name="T6" fmla="*/ 65 w 101"/>
                  <a:gd name="T7" fmla="*/ 10 h 129"/>
                  <a:gd name="T8" fmla="*/ 50 w 101"/>
                  <a:gd name="T9" fmla="*/ 0 h 129"/>
                  <a:gd name="T10" fmla="*/ 29 w 101"/>
                  <a:gd name="T11" fmla="*/ 10 h 129"/>
                  <a:gd name="T12" fmla="*/ 14 w 101"/>
                  <a:gd name="T13" fmla="*/ 19 h 129"/>
                  <a:gd name="T14" fmla="*/ 7 w 101"/>
                  <a:gd name="T15" fmla="*/ 37 h 129"/>
                  <a:gd name="T16" fmla="*/ 0 w 101"/>
                  <a:gd name="T17" fmla="*/ 65 h 129"/>
                  <a:gd name="T18" fmla="*/ 7 w 101"/>
                  <a:gd name="T19" fmla="*/ 92 h 129"/>
                  <a:gd name="T20" fmla="*/ 14 w 101"/>
                  <a:gd name="T21" fmla="*/ 110 h 129"/>
                  <a:gd name="T22" fmla="*/ 29 w 101"/>
                  <a:gd name="T23" fmla="*/ 129 h 129"/>
                  <a:gd name="T24" fmla="*/ 50 w 101"/>
                  <a:gd name="T25" fmla="*/ 129 h 129"/>
                  <a:gd name="T26" fmla="*/ 65 w 101"/>
                  <a:gd name="T27" fmla="*/ 129 h 129"/>
                  <a:gd name="T28" fmla="*/ 86 w 101"/>
                  <a:gd name="T29" fmla="*/ 110 h 129"/>
                  <a:gd name="T30" fmla="*/ 94 w 101"/>
                  <a:gd name="T31" fmla="*/ 92 h 129"/>
                  <a:gd name="T32" fmla="*/ 101 w 101"/>
                  <a:gd name="T33" fmla="*/ 65 h 129"/>
                  <a:gd name="T34" fmla="*/ 86 w 101"/>
                  <a:gd name="T35" fmla="*/ 65 h 129"/>
                  <a:gd name="T36" fmla="*/ 86 w 101"/>
                  <a:gd name="T37" fmla="*/ 92 h 129"/>
                  <a:gd name="T38" fmla="*/ 72 w 101"/>
                  <a:gd name="T39" fmla="*/ 101 h 129"/>
                  <a:gd name="T40" fmla="*/ 65 w 101"/>
                  <a:gd name="T41" fmla="*/ 110 h 129"/>
                  <a:gd name="T42" fmla="*/ 50 w 101"/>
                  <a:gd name="T43" fmla="*/ 120 h 129"/>
                  <a:gd name="T44" fmla="*/ 36 w 101"/>
                  <a:gd name="T45" fmla="*/ 110 h 129"/>
                  <a:gd name="T46" fmla="*/ 21 w 101"/>
                  <a:gd name="T47" fmla="*/ 101 h 129"/>
                  <a:gd name="T48" fmla="*/ 14 w 101"/>
                  <a:gd name="T49" fmla="*/ 92 h 129"/>
                  <a:gd name="T50" fmla="*/ 7 w 101"/>
                  <a:gd name="T51" fmla="*/ 65 h 129"/>
                  <a:gd name="T52" fmla="*/ 14 w 101"/>
                  <a:gd name="T53" fmla="*/ 46 h 129"/>
                  <a:gd name="T54" fmla="*/ 21 w 101"/>
                  <a:gd name="T55" fmla="*/ 37 h 129"/>
                  <a:gd name="T56" fmla="*/ 36 w 101"/>
                  <a:gd name="T57" fmla="*/ 19 h 129"/>
                  <a:gd name="T58" fmla="*/ 50 w 101"/>
                  <a:gd name="T59" fmla="*/ 19 h 129"/>
                  <a:gd name="T60" fmla="*/ 65 w 101"/>
                  <a:gd name="T61" fmla="*/ 19 h 129"/>
                  <a:gd name="T62" fmla="*/ 72 w 101"/>
                  <a:gd name="T63" fmla="*/ 37 h 129"/>
                  <a:gd name="T64" fmla="*/ 86 w 101"/>
                  <a:gd name="T65" fmla="*/ 46 h 129"/>
                  <a:gd name="T66" fmla="*/ 86 w 101"/>
                  <a:gd name="T67" fmla="*/ 65 h 1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1"/>
                  <a:gd name="T103" fmla="*/ 0 h 129"/>
                  <a:gd name="T104" fmla="*/ 101 w 101"/>
                  <a:gd name="T105" fmla="*/ 129 h 1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1" h="129">
                    <a:moveTo>
                      <a:pt x="101" y="65"/>
                    </a:moveTo>
                    <a:lnTo>
                      <a:pt x="94" y="37"/>
                    </a:lnTo>
                    <a:lnTo>
                      <a:pt x="86" y="19"/>
                    </a:lnTo>
                    <a:lnTo>
                      <a:pt x="65" y="10"/>
                    </a:lnTo>
                    <a:lnTo>
                      <a:pt x="50" y="0"/>
                    </a:lnTo>
                    <a:lnTo>
                      <a:pt x="29" y="10"/>
                    </a:lnTo>
                    <a:lnTo>
                      <a:pt x="14" y="19"/>
                    </a:lnTo>
                    <a:lnTo>
                      <a:pt x="7" y="37"/>
                    </a:lnTo>
                    <a:lnTo>
                      <a:pt x="0" y="65"/>
                    </a:lnTo>
                    <a:lnTo>
                      <a:pt x="7" y="92"/>
                    </a:lnTo>
                    <a:lnTo>
                      <a:pt x="14" y="110"/>
                    </a:lnTo>
                    <a:lnTo>
                      <a:pt x="29" y="129"/>
                    </a:lnTo>
                    <a:lnTo>
                      <a:pt x="50" y="129"/>
                    </a:lnTo>
                    <a:lnTo>
                      <a:pt x="65" y="129"/>
                    </a:lnTo>
                    <a:lnTo>
                      <a:pt x="86" y="110"/>
                    </a:lnTo>
                    <a:lnTo>
                      <a:pt x="94" y="92"/>
                    </a:lnTo>
                    <a:lnTo>
                      <a:pt x="101" y="65"/>
                    </a:lnTo>
                    <a:close/>
                    <a:moveTo>
                      <a:pt x="86" y="65"/>
                    </a:moveTo>
                    <a:lnTo>
                      <a:pt x="86" y="92"/>
                    </a:lnTo>
                    <a:lnTo>
                      <a:pt x="72" y="101"/>
                    </a:lnTo>
                    <a:lnTo>
                      <a:pt x="65" y="110"/>
                    </a:lnTo>
                    <a:lnTo>
                      <a:pt x="50" y="120"/>
                    </a:lnTo>
                    <a:lnTo>
                      <a:pt x="36" y="110"/>
                    </a:lnTo>
                    <a:lnTo>
                      <a:pt x="21" y="101"/>
                    </a:lnTo>
                    <a:lnTo>
                      <a:pt x="14" y="92"/>
                    </a:lnTo>
                    <a:lnTo>
                      <a:pt x="7" y="65"/>
                    </a:lnTo>
                    <a:lnTo>
                      <a:pt x="14" y="46"/>
                    </a:lnTo>
                    <a:lnTo>
                      <a:pt x="21" y="37"/>
                    </a:lnTo>
                    <a:lnTo>
                      <a:pt x="36" y="19"/>
                    </a:lnTo>
                    <a:lnTo>
                      <a:pt x="50" y="19"/>
                    </a:lnTo>
                    <a:lnTo>
                      <a:pt x="65" y="19"/>
                    </a:lnTo>
                    <a:lnTo>
                      <a:pt x="72" y="37"/>
                    </a:lnTo>
                    <a:lnTo>
                      <a:pt x="86" y="46"/>
                    </a:lnTo>
                    <a:lnTo>
                      <a:pt x="86" y="65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00" name="Freeform 454"/>
              <p:cNvSpPr>
                <a:spLocks noEditPoints="1"/>
              </p:cNvSpPr>
              <p:nvPr/>
            </p:nvSpPr>
            <p:spPr bwMode="auto">
              <a:xfrm>
                <a:off x="9895" y="8174"/>
                <a:ext cx="87" cy="119"/>
              </a:xfrm>
              <a:custGeom>
                <a:avLst/>
                <a:gdLst>
                  <a:gd name="T0" fmla="*/ 87 w 87"/>
                  <a:gd name="T1" fmla="*/ 55 h 119"/>
                  <a:gd name="T2" fmla="*/ 79 w 87"/>
                  <a:gd name="T3" fmla="*/ 36 h 119"/>
                  <a:gd name="T4" fmla="*/ 72 w 87"/>
                  <a:gd name="T5" fmla="*/ 18 h 119"/>
                  <a:gd name="T6" fmla="*/ 58 w 87"/>
                  <a:gd name="T7" fmla="*/ 9 h 119"/>
                  <a:gd name="T8" fmla="*/ 43 w 87"/>
                  <a:gd name="T9" fmla="*/ 0 h 119"/>
                  <a:gd name="T10" fmla="*/ 29 w 87"/>
                  <a:gd name="T11" fmla="*/ 9 h 119"/>
                  <a:gd name="T12" fmla="*/ 14 w 87"/>
                  <a:gd name="T13" fmla="*/ 18 h 119"/>
                  <a:gd name="T14" fmla="*/ 0 w 87"/>
                  <a:gd name="T15" fmla="*/ 36 h 119"/>
                  <a:gd name="T16" fmla="*/ 0 w 87"/>
                  <a:gd name="T17" fmla="*/ 55 h 119"/>
                  <a:gd name="T18" fmla="*/ 0 w 87"/>
                  <a:gd name="T19" fmla="*/ 82 h 119"/>
                  <a:gd name="T20" fmla="*/ 14 w 87"/>
                  <a:gd name="T21" fmla="*/ 100 h 119"/>
                  <a:gd name="T22" fmla="*/ 29 w 87"/>
                  <a:gd name="T23" fmla="*/ 110 h 119"/>
                  <a:gd name="T24" fmla="*/ 43 w 87"/>
                  <a:gd name="T25" fmla="*/ 119 h 119"/>
                  <a:gd name="T26" fmla="*/ 58 w 87"/>
                  <a:gd name="T27" fmla="*/ 110 h 119"/>
                  <a:gd name="T28" fmla="*/ 72 w 87"/>
                  <a:gd name="T29" fmla="*/ 100 h 119"/>
                  <a:gd name="T30" fmla="*/ 79 w 87"/>
                  <a:gd name="T31" fmla="*/ 82 h 119"/>
                  <a:gd name="T32" fmla="*/ 87 w 87"/>
                  <a:gd name="T33" fmla="*/ 55 h 119"/>
                  <a:gd name="T34" fmla="*/ 79 w 87"/>
                  <a:gd name="T35" fmla="*/ 55 h 119"/>
                  <a:gd name="T36" fmla="*/ 72 w 87"/>
                  <a:gd name="T37" fmla="*/ 73 h 119"/>
                  <a:gd name="T38" fmla="*/ 65 w 87"/>
                  <a:gd name="T39" fmla="*/ 91 h 119"/>
                  <a:gd name="T40" fmla="*/ 58 w 87"/>
                  <a:gd name="T41" fmla="*/ 100 h 119"/>
                  <a:gd name="T42" fmla="*/ 43 w 87"/>
                  <a:gd name="T43" fmla="*/ 100 h 119"/>
                  <a:gd name="T44" fmla="*/ 29 w 87"/>
                  <a:gd name="T45" fmla="*/ 100 h 119"/>
                  <a:gd name="T46" fmla="*/ 14 w 87"/>
                  <a:gd name="T47" fmla="*/ 91 h 119"/>
                  <a:gd name="T48" fmla="*/ 14 w 87"/>
                  <a:gd name="T49" fmla="*/ 73 h 119"/>
                  <a:gd name="T50" fmla="*/ 7 w 87"/>
                  <a:gd name="T51" fmla="*/ 55 h 119"/>
                  <a:gd name="T52" fmla="*/ 14 w 87"/>
                  <a:gd name="T53" fmla="*/ 36 h 119"/>
                  <a:gd name="T54" fmla="*/ 14 w 87"/>
                  <a:gd name="T55" fmla="*/ 27 h 119"/>
                  <a:gd name="T56" fmla="*/ 29 w 87"/>
                  <a:gd name="T57" fmla="*/ 18 h 119"/>
                  <a:gd name="T58" fmla="*/ 43 w 87"/>
                  <a:gd name="T59" fmla="*/ 9 h 119"/>
                  <a:gd name="T60" fmla="*/ 58 w 87"/>
                  <a:gd name="T61" fmla="*/ 18 h 119"/>
                  <a:gd name="T62" fmla="*/ 65 w 87"/>
                  <a:gd name="T63" fmla="*/ 27 h 119"/>
                  <a:gd name="T64" fmla="*/ 72 w 87"/>
                  <a:gd name="T65" fmla="*/ 36 h 119"/>
                  <a:gd name="T66" fmla="*/ 79 w 87"/>
                  <a:gd name="T67" fmla="*/ 55 h 1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7"/>
                  <a:gd name="T103" fmla="*/ 0 h 119"/>
                  <a:gd name="T104" fmla="*/ 87 w 87"/>
                  <a:gd name="T105" fmla="*/ 119 h 11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7" h="119">
                    <a:moveTo>
                      <a:pt x="87" y="55"/>
                    </a:moveTo>
                    <a:lnTo>
                      <a:pt x="79" y="36"/>
                    </a:lnTo>
                    <a:lnTo>
                      <a:pt x="72" y="18"/>
                    </a:lnTo>
                    <a:lnTo>
                      <a:pt x="58" y="9"/>
                    </a:lnTo>
                    <a:lnTo>
                      <a:pt x="43" y="0"/>
                    </a:lnTo>
                    <a:lnTo>
                      <a:pt x="29" y="9"/>
                    </a:lnTo>
                    <a:lnTo>
                      <a:pt x="14" y="18"/>
                    </a:lnTo>
                    <a:lnTo>
                      <a:pt x="0" y="36"/>
                    </a:lnTo>
                    <a:lnTo>
                      <a:pt x="0" y="55"/>
                    </a:lnTo>
                    <a:lnTo>
                      <a:pt x="0" y="82"/>
                    </a:lnTo>
                    <a:lnTo>
                      <a:pt x="14" y="100"/>
                    </a:lnTo>
                    <a:lnTo>
                      <a:pt x="29" y="110"/>
                    </a:lnTo>
                    <a:lnTo>
                      <a:pt x="43" y="119"/>
                    </a:lnTo>
                    <a:lnTo>
                      <a:pt x="58" y="110"/>
                    </a:lnTo>
                    <a:lnTo>
                      <a:pt x="72" y="100"/>
                    </a:lnTo>
                    <a:lnTo>
                      <a:pt x="79" y="82"/>
                    </a:lnTo>
                    <a:lnTo>
                      <a:pt x="87" y="55"/>
                    </a:lnTo>
                    <a:close/>
                    <a:moveTo>
                      <a:pt x="79" y="55"/>
                    </a:moveTo>
                    <a:lnTo>
                      <a:pt x="72" y="73"/>
                    </a:lnTo>
                    <a:lnTo>
                      <a:pt x="65" y="91"/>
                    </a:lnTo>
                    <a:lnTo>
                      <a:pt x="58" y="100"/>
                    </a:lnTo>
                    <a:lnTo>
                      <a:pt x="43" y="100"/>
                    </a:lnTo>
                    <a:lnTo>
                      <a:pt x="29" y="100"/>
                    </a:lnTo>
                    <a:lnTo>
                      <a:pt x="14" y="91"/>
                    </a:lnTo>
                    <a:lnTo>
                      <a:pt x="14" y="73"/>
                    </a:lnTo>
                    <a:lnTo>
                      <a:pt x="7" y="55"/>
                    </a:lnTo>
                    <a:lnTo>
                      <a:pt x="14" y="36"/>
                    </a:lnTo>
                    <a:lnTo>
                      <a:pt x="14" y="27"/>
                    </a:lnTo>
                    <a:lnTo>
                      <a:pt x="29" y="18"/>
                    </a:lnTo>
                    <a:lnTo>
                      <a:pt x="43" y="9"/>
                    </a:lnTo>
                    <a:lnTo>
                      <a:pt x="58" y="18"/>
                    </a:lnTo>
                    <a:lnTo>
                      <a:pt x="65" y="27"/>
                    </a:lnTo>
                    <a:lnTo>
                      <a:pt x="72" y="36"/>
                    </a:lnTo>
                    <a:lnTo>
                      <a:pt x="79" y="55"/>
                    </a:lnTo>
                    <a:close/>
                  </a:path>
                </a:pathLst>
              </a:custGeom>
              <a:solidFill>
                <a:srgbClr val="92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01" name="Freeform 455"/>
              <p:cNvSpPr>
                <a:spLocks noEditPoints="1"/>
              </p:cNvSpPr>
              <p:nvPr/>
            </p:nvSpPr>
            <p:spPr bwMode="auto">
              <a:xfrm>
                <a:off x="9895" y="8183"/>
                <a:ext cx="79" cy="101"/>
              </a:xfrm>
              <a:custGeom>
                <a:avLst/>
                <a:gdLst>
                  <a:gd name="T0" fmla="*/ 79 w 79"/>
                  <a:gd name="T1" fmla="*/ 46 h 101"/>
                  <a:gd name="T2" fmla="*/ 79 w 79"/>
                  <a:gd name="T3" fmla="*/ 27 h 101"/>
                  <a:gd name="T4" fmla="*/ 65 w 79"/>
                  <a:gd name="T5" fmla="*/ 18 h 101"/>
                  <a:gd name="T6" fmla="*/ 58 w 79"/>
                  <a:gd name="T7" fmla="*/ 0 h 101"/>
                  <a:gd name="T8" fmla="*/ 43 w 79"/>
                  <a:gd name="T9" fmla="*/ 0 h 101"/>
                  <a:gd name="T10" fmla="*/ 29 w 79"/>
                  <a:gd name="T11" fmla="*/ 0 h 101"/>
                  <a:gd name="T12" fmla="*/ 14 w 79"/>
                  <a:gd name="T13" fmla="*/ 18 h 101"/>
                  <a:gd name="T14" fmla="*/ 7 w 79"/>
                  <a:gd name="T15" fmla="*/ 27 h 101"/>
                  <a:gd name="T16" fmla="*/ 0 w 79"/>
                  <a:gd name="T17" fmla="*/ 46 h 101"/>
                  <a:gd name="T18" fmla="*/ 7 w 79"/>
                  <a:gd name="T19" fmla="*/ 73 h 101"/>
                  <a:gd name="T20" fmla="*/ 14 w 79"/>
                  <a:gd name="T21" fmla="*/ 82 h 101"/>
                  <a:gd name="T22" fmla="*/ 29 w 79"/>
                  <a:gd name="T23" fmla="*/ 91 h 101"/>
                  <a:gd name="T24" fmla="*/ 43 w 79"/>
                  <a:gd name="T25" fmla="*/ 101 h 101"/>
                  <a:gd name="T26" fmla="*/ 58 w 79"/>
                  <a:gd name="T27" fmla="*/ 91 h 101"/>
                  <a:gd name="T28" fmla="*/ 65 w 79"/>
                  <a:gd name="T29" fmla="*/ 82 h 101"/>
                  <a:gd name="T30" fmla="*/ 79 w 79"/>
                  <a:gd name="T31" fmla="*/ 73 h 101"/>
                  <a:gd name="T32" fmla="*/ 79 w 79"/>
                  <a:gd name="T33" fmla="*/ 46 h 101"/>
                  <a:gd name="T34" fmla="*/ 72 w 79"/>
                  <a:gd name="T35" fmla="*/ 46 h 101"/>
                  <a:gd name="T36" fmla="*/ 72 w 79"/>
                  <a:gd name="T37" fmla="*/ 64 h 101"/>
                  <a:gd name="T38" fmla="*/ 65 w 79"/>
                  <a:gd name="T39" fmla="*/ 73 h 101"/>
                  <a:gd name="T40" fmla="*/ 58 w 79"/>
                  <a:gd name="T41" fmla="*/ 91 h 101"/>
                  <a:gd name="T42" fmla="*/ 43 w 79"/>
                  <a:gd name="T43" fmla="*/ 91 h 101"/>
                  <a:gd name="T44" fmla="*/ 29 w 79"/>
                  <a:gd name="T45" fmla="*/ 91 h 101"/>
                  <a:gd name="T46" fmla="*/ 22 w 79"/>
                  <a:gd name="T47" fmla="*/ 73 h 101"/>
                  <a:gd name="T48" fmla="*/ 14 w 79"/>
                  <a:gd name="T49" fmla="*/ 64 h 101"/>
                  <a:gd name="T50" fmla="*/ 14 w 79"/>
                  <a:gd name="T51" fmla="*/ 46 h 101"/>
                  <a:gd name="T52" fmla="*/ 14 w 79"/>
                  <a:gd name="T53" fmla="*/ 36 h 101"/>
                  <a:gd name="T54" fmla="*/ 22 w 79"/>
                  <a:gd name="T55" fmla="*/ 18 h 101"/>
                  <a:gd name="T56" fmla="*/ 29 w 79"/>
                  <a:gd name="T57" fmla="*/ 18 h 101"/>
                  <a:gd name="T58" fmla="*/ 43 w 79"/>
                  <a:gd name="T59" fmla="*/ 9 h 101"/>
                  <a:gd name="T60" fmla="*/ 58 w 79"/>
                  <a:gd name="T61" fmla="*/ 18 h 101"/>
                  <a:gd name="T62" fmla="*/ 65 w 79"/>
                  <a:gd name="T63" fmla="*/ 18 h 101"/>
                  <a:gd name="T64" fmla="*/ 72 w 79"/>
                  <a:gd name="T65" fmla="*/ 36 h 101"/>
                  <a:gd name="T66" fmla="*/ 72 w 79"/>
                  <a:gd name="T67" fmla="*/ 46 h 10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79"/>
                  <a:gd name="T103" fmla="*/ 0 h 101"/>
                  <a:gd name="T104" fmla="*/ 79 w 79"/>
                  <a:gd name="T105" fmla="*/ 101 h 10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79" h="101">
                    <a:moveTo>
                      <a:pt x="79" y="46"/>
                    </a:moveTo>
                    <a:lnTo>
                      <a:pt x="79" y="27"/>
                    </a:lnTo>
                    <a:lnTo>
                      <a:pt x="65" y="18"/>
                    </a:lnTo>
                    <a:lnTo>
                      <a:pt x="58" y="0"/>
                    </a:lnTo>
                    <a:lnTo>
                      <a:pt x="43" y="0"/>
                    </a:lnTo>
                    <a:lnTo>
                      <a:pt x="29" y="0"/>
                    </a:lnTo>
                    <a:lnTo>
                      <a:pt x="14" y="18"/>
                    </a:lnTo>
                    <a:lnTo>
                      <a:pt x="7" y="27"/>
                    </a:lnTo>
                    <a:lnTo>
                      <a:pt x="0" y="46"/>
                    </a:lnTo>
                    <a:lnTo>
                      <a:pt x="7" y="73"/>
                    </a:lnTo>
                    <a:lnTo>
                      <a:pt x="14" y="82"/>
                    </a:lnTo>
                    <a:lnTo>
                      <a:pt x="29" y="91"/>
                    </a:lnTo>
                    <a:lnTo>
                      <a:pt x="43" y="101"/>
                    </a:lnTo>
                    <a:lnTo>
                      <a:pt x="58" y="91"/>
                    </a:lnTo>
                    <a:lnTo>
                      <a:pt x="65" y="82"/>
                    </a:lnTo>
                    <a:lnTo>
                      <a:pt x="79" y="73"/>
                    </a:lnTo>
                    <a:lnTo>
                      <a:pt x="79" y="46"/>
                    </a:lnTo>
                    <a:close/>
                    <a:moveTo>
                      <a:pt x="72" y="46"/>
                    </a:moveTo>
                    <a:lnTo>
                      <a:pt x="72" y="64"/>
                    </a:lnTo>
                    <a:lnTo>
                      <a:pt x="65" y="73"/>
                    </a:lnTo>
                    <a:lnTo>
                      <a:pt x="58" y="91"/>
                    </a:lnTo>
                    <a:lnTo>
                      <a:pt x="43" y="91"/>
                    </a:lnTo>
                    <a:lnTo>
                      <a:pt x="29" y="91"/>
                    </a:lnTo>
                    <a:lnTo>
                      <a:pt x="22" y="73"/>
                    </a:lnTo>
                    <a:lnTo>
                      <a:pt x="14" y="64"/>
                    </a:lnTo>
                    <a:lnTo>
                      <a:pt x="14" y="46"/>
                    </a:lnTo>
                    <a:lnTo>
                      <a:pt x="14" y="36"/>
                    </a:lnTo>
                    <a:lnTo>
                      <a:pt x="22" y="18"/>
                    </a:lnTo>
                    <a:lnTo>
                      <a:pt x="29" y="18"/>
                    </a:lnTo>
                    <a:lnTo>
                      <a:pt x="43" y="9"/>
                    </a:lnTo>
                    <a:lnTo>
                      <a:pt x="58" y="18"/>
                    </a:lnTo>
                    <a:lnTo>
                      <a:pt x="65" y="18"/>
                    </a:lnTo>
                    <a:lnTo>
                      <a:pt x="72" y="36"/>
                    </a:lnTo>
                    <a:lnTo>
                      <a:pt x="72" y="46"/>
                    </a:lnTo>
                    <a:close/>
                  </a:path>
                </a:pathLst>
              </a:custGeom>
              <a:solidFill>
                <a:srgbClr val="9C9B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02" name="Freeform 456"/>
              <p:cNvSpPr>
                <a:spLocks noEditPoints="1"/>
              </p:cNvSpPr>
              <p:nvPr/>
            </p:nvSpPr>
            <p:spPr bwMode="auto">
              <a:xfrm>
                <a:off x="9902" y="8183"/>
                <a:ext cx="72" cy="91"/>
              </a:xfrm>
              <a:custGeom>
                <a:avLst/>
                <a:gdLst>
                  <a:gd name="T0" fmla="*/ 72 w 72"/>
                  <a:gd name="T1" fmla="*/ 46 h 91"/>
                  <a:gd name="T2" fmla="*/ 65 w 72"/>
                  <a:gd name="T3" fmla="*/ 27 h 91"/>
                  <a:gd name="T4" fmla="*/ 58 w 72"/>
                  <a:gd name="T5" fmla="*/ 18 h 91"/>
                  <a:gd name="T6" fmla="*/ 51 w 72"/>
                  <a:gd name="T7" fmla="*/ 9 h 91"/>
                  <a:gd name="T8" fmla="*/ 36 w 72"/>
                  <a:gd name="T9" fmla="*/ 0 h 91"/>
                  <a:gd name="T10" fmla="*/ 22 w 72"/>
                  <a:gd name="T11" fmla="*/ 9 h 91"/>
                  <a:gd name="T12" fmla="*/ 7 w 72"/>
                  <a:gd name="T13" fmla="*/ 18 h 91"/>
                  <a:gd name="T14" fmla="*/ 7 w 72"/>
                  <a:gd name="T15" fmla="*/ 27 h 91"/>
                  <a:gd name="T16" fmla="*/ 0 w 72"/>
                  <a:gd name="T17" fmla="*/ 46 h 91"/>
                  <a:gd name="T18" fmla="*/ 7 w 72"/>
                  <a:gd name="T19" fmla="*/ 64 h 91"/>
                  <a:gd name="T20" fmla="*/ 7 w 72"/>
                  <a:gd name="T21" fmla="*/ 82 h 91"/>
                  <a:gd name="T22" fmla="*/ 22 w 72"/>
                  <a:gd name="T23" fmla="*/ 91 h 91"/>
                  <a:gd name="T24" fmla="*/ 36 w 72"/>
                  <a:gd name="T25" fmla="*/ 91 h 91"/>
                  <a:gd name="T26" fmla="*/ 51 w 72"/>
                  <a:gd name="T27" fmla="*/ 91 h 91"/>
                  <a:gd name="T28" fmla="*/ 58 w 72"/>
                  <a:gd name="T29" fmla="*/ 82 h 91"/>
                  <a:gd name="T30" fmla="*/ 65 w 72"/>
                  <a:gd name="T31" fmla="*/ 64 h 91"/>
                  <a:gd name="T32" fmla="*/ 72 w 72"/>
                  <a:gd name="T33" fmla="*/ 46 h 91"/>
                  <a:gd name="T34" fmla="*/ 58 w 72"/>
                  <a:gd name="T35" fmla="*/ 46 h 91"/>
                  <a:gd name="T36" fmla="*/ 58 w 72"/>
                  <a:gd name="T37" fmla="*/ 73 h 91"/>
                  <a:gd name="T38" fmla="*/ 36 w 72"/>
                  <a:gd name="T39" fmla="*/ 82 h 91"/>
                  <a:gd name="T40" fmla="*/ 15 w 72"/>
                  <a:gd name="T41" fmla="*/ 73 h 91"/>
                  <a:gd name="T42" fmla="*/ 7 w 72"/>
                  <a:gd name="T43" fmla="*/ 46 h 91"/>
                  <a:gd name="T44" fmla="*/ 15 w 72"/>
                  <a:gd name="T45" fmla="*/ 18 h 91"/>
                  <a:gd name="T46" fmla="*/ 36 w 72"/>
                  <a:gd name="T47" fmla="*/ 18 h 91"/>
                  <a:gd name="T48" fmla="*/ 58 w 72"/>
                  <a:gd name="T49" fmla="*/ 18 h 91"/>
                  <a:gd name="T50" fmla="*/ 58 w 72"/>
                  <a:gd name="T51" fmla="*/ 46 h 9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2"/>
                  <a:gd name="T79" fmla="*/ 0 h 91"/>
                  <a:gd name="T80" fmla="*/ 72 w 72"/>
                  <a:gd name="T81" fmla="*/ 91 h 91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2" h="91">
                    <a:moveTo>
                      <a:pt x="72" y="46"/>
                    </a:moveTo>
                    <a:lnTo>
                      <a:pt x="65" y="27"/>
                    </a:lnTo>
                    <a:lnTo>
                      <a:pt x="58" y="18"/>
                    </a:lnTo>
                    <a:lnTo>
                      <a:pt x="51" y="9"/>
                    </a:lnTo>
                    <a:lnTo>
                      <a:pt x="36" y="0"/>
                    </a:lnTo>
                    <a:lnTo>
                      <a:pt x="22" y="9"/>
                    </a:lnTo>
                    <a:lnTo>
                      <a:pt x="7" y="18"/>
                    </a:lnTo>
                    <a:lnTo>
                      <a:pt x="7" y="27"/>
                    </a:lnTo>
                    <a:lnTo>
                      <a:pt x="0" y="46"/>
                    </a:lnTo>
                    <a:lnTo>
                      <a:pt x="7" y="64"/>
                    </a:lnTo>
                    <a:lnTo>
                      <a:pt x="7" y="82"/>
                    </a:lnTo>
                    <a:lnTo>
                      <a:pt x="22" y="91"/>
                    </a:lnTo>
                    <a:lnTo>
                      <a:pt x="36" y="91"/>
                    </a:lnTo>
                    <a:lnTo>
                      <a:pt x="51" y="91"/>
                    </a:lnTo>
                    <a:lnTo>
                      <a:pt x="58" y="82"/>
                    </a:lnTo>
                    <a:lnTo>
                      <a:pt x="65" y="64"/>
                    </a:lnTo>
                    <a:lnTo>
                      <a:pt x="72" y="46"/>
                    </a:lnTo>
                    <a:close/>
                    <a:moveTo>
                      <a:pt x="58" y="46"/>
                    </a:moveTo>
                    <a:lnTo>
                      <a:pt x="58" y="73"/>
                    </a:lnTo>
                    <a:lnTo>
                      <a:pt x="36" y="82"/>
                    </a:lnTo>
                    <a:lnTo>
                      <a:pt x="15" y="73"/>
                    </a:lnTo>
                    <a:lnTo>
                      <a:pt x="7" y="46"/>
                    </a:lnTo>
                    <a:lnTo>
                      <a:pt x="15" y="18"/>
                    </a:lnTo>
                    <a:lnTo>
                      <a:pt x="36" y="18"/>
                    </a:lnTo>
                    <a:lnTo>
                      <a:pt x="58" y="18"/>
                    </a:lnTo>
                    <a:lnTo>
                      <a:pt x="58" y="46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03" name="Freeform 457"/>
              <p:cNvSpPr>
                <a:spLocks noEditPoints="1"/>
              </p:cNvSpPr>
              <p:nvPr/>
            </p:nvSpPr>
            <p:spPr bwMode="auto">
              <a:xfrm>
                <a:off x="9909" y="8192"/>
                <a:ext cx="58" cy="82"/>
              </a:xfrm>
              <a:custGeom>
                <a:avLst/>
                <a:gdLst>
                  <a:gd name="T0" fmla="*/ 58 w 58"/>
                  <a:gd name="T1" fmla="*/ 37 h 82"/>
                  <a:gd name="T2" fmla="*/ 58 w 58"/>
                  <a:gd name="T3" fmla="*/ 27 h 82"/>
                  <a:gd name="T4" fmla="*/ 51 w 58"/>
                  <a:gd name="T5" fmla="*/ 9 h 82"/>
                  <a:gd name="T6" fmla="*/ 44 w 58"/>
                  <a:gd name="T7" fmla="*/ 9 h 82"/>
                  <a:gd name="T8" fmla="*/ 29 w 58"/>
                  <a:gd name="T9" fmla="*/ 0 h 82"/>
                  <a:gd name="T10" fmla="*/ 15 w 58"/>
                  <a:gd name="T11" fmla="*/ 9 h 82"/>
                  <a:gd name="T12" fmla="*/ 8 w 58"/>
                  <a:gd name="T13" fmla="*/ 9 h 82"/>
                  <a:gd name="T14" fmla="*/ 0 w 58"/>
                  <a:gd name="T15" fmla="*/ 27 h 82"/>
                  <a:gd name="T16" fmla="*/ 0 w 58"/>
                  <a:gd name="T17" fmla="*/ 37 h 82"/>
                  <a:gd name="T18" fmla="*/ 0 w 58"/>
                  <a:gd name="T19" fmla="*/ 55 h 82"/>
                  <a:gd name="T20" fmla="*/ 8 w 58"/>
                  <a:gd name="T21" fmla="*/ 64 h 82"/>
                  <a:gd name="T22" fmla="*/ 15 w 58"/>
                  <a:gd name="T23" fmla="*/ 82 h 82"/>
                  <a:gd name="T24" fmla="*/ 29 w 58"/>
                  <a:gd name="T25" fmla="*/ 82 h 82"/>
                  <a:gd name="T26" fmla="*/ 44 w 58"/>
                  <a:gd name="T27" fmla="*/ 82 h 82"/>
                  <a:gd name="T28" fmla="*/ 51 w 58"/>
                  <a:gd name="T29" fmla="*/ 64 h 82"/>
                  <a:gd name="T30" fmla="*/ 58 w 58"/>
                  <a:gd name="T31" fmla="*/ 55 h 82"/>
                  <a:gd name="T32" fmla="*/ 58 w 58"/>
                  <a:gd name="T33" fmla="*/ 37 h 82"/>
                  <a:gd name="T34" fmla="*/ 51 w 58"/>
                  <a:gd name="T35" fmla="*/ 37 h 82"/>
                  <a:gd name="T36" fmla="*/ 44 w 58"/>
                  <a:gd name="T37" fmla="*/ 64 h 82"/>
                  <a:gd name="T38" fmla="*/ 29 w 58"/>
                  <a:gd name="T39" fmla="*/ 64 h 82"/>
                  <a:gd name="T40" fmla="*/ 15 w 58"/>
                  <a:gd name="T41" fmla="*/ 64 h 82"/>
                  <a:gd name="T42" fmla="*/ 8 w 58"/>
                  <a:gd name="T43" fmla="*/ 46 h 82"/>
                  <a:gd name="T44" fmla="*/ 0 w 58"/>
                  <a:gd name="T45" fmla="*/ 37 h 82"/>
                  <a:gd name="T46" fmla="*/ 8 w 58"/>
                  <a:gd name="T47" fmla="*/ 27 h 82"/>
                  <a:gd name="T48" fmla="*/ 15 w 58"/>
                  <a:gd name="T49" fmla="*/ 18 h 82"/>
                  <a:gd name="T50" fmla="*/ 29 w 58"/>
                  <a:gd name="T51" fmla="*/ 9 h 82"/>
                  <a:gd name="T52" fmla="*/ 44 w 58"/>
                  <a:gd name="T53" fmla="*/ 18 h 82"/>
                  <a:gd name="T54" fmla="*/ 51 w 58"/>
                  <a:gd name="T55" fmla="*/ 37 h 8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8"/>
                  <a:gd name="T85" fmla="*/ 0 h 82"/>
                  <a:gd name="T86" fmla="*/ 58 w 58"/>
                  <a:gd name="T87" fmla="*/ 82 h 8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8" h="82">
                    <a:moveTo>
                      <a:pt x="58" y="37"/>
                    </a:moveTo>
                    <a:lnTo>
                      <a:pt x="58" y="27"/>
                    </a:lnTo>
                    <a:lnTo>
                      <a:pt x="51" y="9"/>
                    </a:lnTo>
                    <a:lnTo>
                      <a:pt x="44" y="9"/>
                    </a:lnTo>
                    <a:lnTo>
                      <a:pt x="29" y="0"/>
                    </a:lnTo>
                    <a:lnTo>
                      <a:pt x="15" y="9"/>
                    </a:lnTo>
                    <a:lnTo>
                      <a:pt x="8" y="9"/>
                    </a:lnTo>
                    <a:lnTo>
                      <a:pt x="0" y="27"/>
                    </a:lnTo>
                    <a:lnTo>
                      <a:pt x="0" y="37"/>
                    </a:lnTo>
                    <a:lnTo>
                      <a:pt x="0" y="55"/>
                    </a:lnTo>
                    <a:lnTo>
                      <a:pt x="8" y="64"/>
                    </a:lnTo>
                    <a:lnTo>
                      <a:pt x="15" y="82"/>
                    </a:lnTo>
                    <a:lnTo>
                      <a:pt x="29" y="82"/>
                    </a:lnTo>
                    <a:lnTo>
                      <a:pt x="44" y="82"/>
                    </a:lnTo>
                    <a:lnTo>
                      <a:pt x="51" y="64"/>
                    </a:lnTo>
                    <a:lnTo>
                      <a:pt x="58" y="55"/>
                    </a:lnTo>
                    <a:lnTo>
                      <a:pt x="58" y="37"/>
                    </a:lnTo>
                    <a:close/>
                    <a:moveTo>
                      <a:pt x="51" y="37"/>
                    </a:moveTo>
                    <a:lnTo>
                      <a:pt x="44" y="64"/>
                    </a:lnTo>
                    <a:lnTo>
                      <a:pt x="29" y="64"/>
                    </a:lnTo>
                    <a:lnTo>
                      <a:pt x="15" y="64"/>
                    </a:lnTo>
                    <a:lnTo>
                      <a:pt x="8" y="46"/>
                    </a:lnTo>
                    <a:lnTo>
                      <a:pt x="0" y="37"/>
                    </a:lnTo>
                    <a:lnTo>
                      <a:pt x="8" y="27"/>
                    </a:lnTo>
                    <a:lnTo>
                      <a:pt x="15" y="18"/>
                    </a:lnTo>
                    <a:lnTo>
                      <a:pt x="29" y="9"/>
                    </a:lnTo>
                    <a:lnTo>
                      <a:pt x="44" y="18"/>
                    </a:lnTo>
                    <a:lnTo>
                      <a:pt x="51" y="37"/>
                    </a:lnTo>
                    <a:close/>
                  </a:path>
                </a:pathLst>
              </a:custGeom>
              <a:solidFill>
                <a:srgbClr val="AEA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04" name="Freeform 458"/>
              <p:cNvSpPr>
                <a:spLocks noEditPoints="1"/>
              </p:cNvSpPr>
              <p:nvPr/>
            </p:nvSpPr>
            <p:spPr bwMode="auto">
              <a:xfrm>
                <a:off x="9909" y="8201"/>
                <a:ext cx="51" cy="64"/>
              </a:xfrm>
              <a:custGeom>
                <a:avLst/>
                <a:gdLst>
                  <a:gd name="T0" fmla="*/ 51 w 51"/>
                  <a:gd name="T1" fmla="*/ 28 h 64"/>
                  <a:gd name="T2" fmla="*/ 51 w 51"/>
                  <a:gd name="T3" fmla="*/ 0 h 64"/>
                  <a:gd name="T4" fmla="*/ 29 w 51"/>
                  <a:gd name="T5" fmla="*/ 0 h 64"/>
                  <a:gd name="T6" fmla="*/ 8 w 51"/>
                  <a:gd name="T7" fmla="*/ 0 h 64"/>
                  <a:gd name="T8" fmla="*/ 0 w 51"/>
                  <a:gd name="T9" fmla="*/ 28 h 64"/>
                  <a:gd name="T10" fmla="*/ 8 w 51"/>
                  <a:gd name="T11" fmla="*/ 55 h 64"/>
                  <a:gd name="T12" fmla="*/ 29 w 51"/>
                  <a:gd name="T13" fmla="*/ 64 h 64"/>
                  <a:gd name="T14" fmla="*/ 51 w 51"/>
                  <a:gd name="T15" fmla="*/ 55 h 64"/>
                  <a:gd name="T16" fmla="*/ 51 w 51"/>
                  <a:gd name="T17" fmla="*/ 28 h 64"/>
                  <a:gd name="T18" fmla="*/ 44 w 51"/>
                  <a:gd name="T19" fmla="*/ 28 h 64"/>
                  <a:gd name="T20" fmla="*/ 44 w 51"/>
                  <a:gd name="T21" fmla="*/ 46 h 64"/>
                  <a:gd name="T22" fmla="*/ 29 w 51"/>
                  <a:gd name="T23" fmla="*/ 55 h 64"/>
                  <a:gd name="T24" fmla="*/ 15 w 51"/>
                  <a:gd name="T25" fmla="*/ 46 h 64"/>
                  <a:gd name="T26" fmla="*/ 8 w 51"/>
                  <a:gd name="T27" fmla="*/ 28 h 64"/>
                  <a:gd name="T28" fmla="*/ 15 w 51"/>
                  <a:gd name="T29" fmla="*/ 18 h 64"/>
                  <a:gd name="T30" fmla="*/ 29 w 51"/>
                  <a:gd name="T31" fmla="*/ 9 h 64"/>
                  <a:gd name="T32" fmla="*/ 44 w 51"/>
                  <a:gd name="T33" fmla="*/ 18 h 64"/>
                  <a:gd name="T34" fmla="*/ 44 w 51"/>
                  <a:gd name="T35" fmla="*/ 28 h 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1"/>
                  <a:gd name="T55" fmla="*/ 0 h 64"/>
                  <a:gd name="T56" fmla="*/ 51 w 51"/>
                  <a:gd name="T57" fmla="*/ 64 h 6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1" h="64">
                    <a:moveTo>
                      <a:pt x="51" y="28"/>
                    </a:moveTo>
                    <a:lnTo>
                      <a:pt x="51" y="0"/>
                    </a:lnTo>
                    <a:lnTo>
                      <a:pt x="29" y="0"/>
                    </a:lnTo>
                    <a:lnTo>
                      <a:pt x="8" y="0"/>
                    </a:lnTo>
                    <a:lnTo>
                      <a:pt x="0" y="28"/>
                    </a:lnTo>
                    <a:lnTo>
                      <a:pt x="8" y="55"/>
                    </a:lnTo>
                    <a:lnTo>
                      <a:pt x="29" y="64"/>
                    </a:lnTo>
                    <a:lnTo>
                      <a:pt x="51" y="55"/>
                    </a:lnTo>
                    <a:lnTo>
                      <a:pt x="51" y="28"/>
                    </a:lnTo>
                    <a:close/>
                    <a:moveTo>
                      <a:pt x="44" y="28"/>
                    </a:moveTo>
                    <a:lnTo>
                      <a:pt x="44" y="46"/>
                    </a:lnTo>
                    <a:lnTo>
                      <a:pt x="29" y="55"/>
                    </a:lnTo>
                    <a:lnTo>
                      <a:pt x="15" y="46"/>
                    </a:lnTo>
                    <a:lnTo>
                      <a:pt x="8" y="28"/>
                    </a:lnTo>
                    <a:lnTo>
                      <a:pt x="15" y="18"/>
                    </a:lnTo>
                    <a:lnTo>
                      <a:pt x="29" y="9"/>
                    </a:lnTo>
                    <a:lnTo>
                      <a:pt x="44" y="18"/>
                    </a:lnTo>
                    <a:lnTo>
                      <a:pt x="44" y="28"/>
                    </a:lnTo>
                    <a:close/>
                  </a:path>
                </a:pathLst>
              </a:custGeom>
              <a:solidFill>
                <a:srgbClr val="BA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05" name="Freeform 459"/>
              <p:cNvSpPr>
                <a:spLocks noEditPoints="1"/>
              </p:cNvSpPr>
              <p:nvPr/>
            </p:nvSpPr>
            <p:spPr bwMode="auto">
              <a:xfrm>
                <a:off x="9909" y="8201"/>
                <a:ext cx="51" cy="55"/>
              </a:xfrm>
              <a:custGeom>
                <a:avLst/>
                <a:gdLst>
                  <a:gd name="T0" fmla="*/ 51 w 51"/>
                  <a:gd name="T1" fmla="*/ 28 h 55"/>
                  <a:gd name="T2" fmla="*/ 44 w 51"/>
                  <a:gd name="T3" fmla="*/ 9 h 55"/>
                  <a:gd name="T4" fmla="*/ 29 w 51"/>
                  <a:gd name="T5" fmla="*/ 0 h 55"/>
                  <a:gd name="T6" fmla="*/ 15 w 51"/>
                  <a:gd name="T7" fmla="*/ 9 h 55"/>
                  <a:gd name="T8" fmla="*/ 8 w 51"/>
                  <a:gd name="T9" fmla="*/ 18 h 55"/>
                  <a:gd name="T10" fmla="*/ 0 w 51"/>
                  <a:gd name="T11" fmla="*/ 28 h 55"/>
                  <a:gd name="T12" fmla="*/ 8 w 51"/>
                  <a:gd name="T13" fmla="*/ 37 h 55"/>
                  <a:gd name="T14" fmla="*/ 15 w 51"/>
                  <a:gd name="T15" fmla="*/ 55 h 55"/>
                  <a:gd name="T16" fmla="*/ 29 w 51"/>
                  <a:gd name="T17" fmla="*/ 55 h 55"/>
                  <a:gd name="T18" fmla="*/ 44 w 51"/>
                  <a:gd name="T19" fmla="*/ 55 h 55"/>
                  <a:gd name="T20" fmla="*/ 51 w 51"/>
                  <a:gd name="T21" fmla="*/ 28 h 55"/>
                  <a:gd name="T22" fmla="*/ 44 w 51"/>
                  <a:gd name="T23" fmla="*/ 28 h 55"/>
                  <a:gd name="T24" fmla="*/ 36 w 51"/>
                  <a:gd name="T25" fmla="*/ 37 h 55"/>
                  <a:gd name="T26" fmla="*/ 29 w 51"/>
                  <a:gd name="T27" fmla="*/ 46 h 55"/>
                  <a:gd name="T28" fmla="*/ 15 w 51"/>
                  <a:gd name="T29" fmla="*/ 37 h 55"/>
                  <a:gd name="T30" fmla="*/ 15 w 51"/>
                  <a:gd name="T31" fmla="*/ 28 h 55"/>
                  <a:gd name="T32" fmla="*/ 15 w 51"/>
                  <a:gd name="T33" fmla="*/ 18 h 55"/>
                  <a:gd name="T34" fmla="*/ 29 w 51"/>
                  <a:gd name="T35" fmla="*/ 18 h 55"/>
                  <a:gd name="T36" fmla="*/ 36 w 51"/>
                  <a:gd name="T37" fmla="*/ 18 h 55"/>
                  <a:gd name="T38" fmla="*/ 44 w 51"/>
                  <a:gd name="T39" fmla="*/ 28 h 5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51"/>
                  <a:gd name="T61" fmla="*/ 0 h 55"/>
                  <a:gd name="T62" fmla="*/ 51 w 51"/>
                  <a:gd name="T63" fmla="*/ 55 h 5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51" h="55">
                    <a:moveTo>
                      <a:pt x="51" y="28"/>
                    </a:moveTo>
                    <a:lnTo>
                      <a:pt x="44" y="9"/>
                    </a:lnTo>
                    <a:lnTo>
                      <a:pt x="29" y="0"/>
                    </a:lnTo>
                    <a:lnTo>
                      <a:pt x="15" y="9"/>
                    </a:lnTo>
                    <a:lnTo>
                      <a:pt x="8" y="18"/>
                    </a:lnTo>
                    <a:lnTo>
                      <a:pt x="0" y="28"/>
                    </a:lnTo>
                    <a:lnTo>
                      <a:pt x="8" y="37"/>
                    </a:lnTo>
                    <a:lnTo>
                      <a:pt x="15" y="55"/>
                    </a:lnTo>
                    <a:lnTo>
                      <a:pt x="29" y="55"/>
                    </a:lnTo>
                    <a:lnTo>
                      <a:pt x="44" y="55"/>
                    </a:lnTo>
                    <a:lnTo>
                      <a:pt x="51" y="28"/>
                    </a:lnTo>
                    <a:close/>
                    <a:moveTo>
                      <a:pt x="44" y="28"/>
                    </a:moveTo>
                    <a:lnTo>
                      <a:pt x="36" y="37"/>
                    </a:lnTo>
                    <a:lnTo>
                      <a:pt x="29" y="46"/>
                    </a:lnTo>
                    <a:lnTo>
                      <a:pt x="15" y="37"/>
                    </a:lnTo>
                    <a:lnTo>
                      <a:pt x="15" y="28"/>
                    </a:lnTo>
                    <a:lnTo>
                      <a:pt x="15" y="18"/>
                    </a:lnTo>
                    <a:lnTo>
                      <a:pt x="29" y="18"/>
                    </a:lnTo>
                    <a:lnTo>
                      <a:pt x="36" y="18"/>
                    </a:lnTo>
                    <a:lnTo>
                      <a:pt x="44" y="28"/>
                    </a:lnTo>
                    <a:close/>
                  </a:path>
                </a:pathLst>
              </a:custGeom>
              <a:solidFill>
                <a:srgbClr val="C5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06" name="Freeform 460"/>
              <p:cNvSpPr>
                <a:spLocks noEditPoints="1"/>
              </p:cNvSpPr>
              <p:nvPr/>
            </p:nvSpPr>
            <p:spPr bwMode="auto">
              <a:xfrm>
                <a:off x="9917" y="8210"/>
                <a:ext cx="36" cy="46"/>
              </a:xfrm>
              <a:custGeom>
                <a:avLst/>
                <a:gdLst>
                  <a:gd name="T0" fmla="*/ 36 w 36"/>
                  <a:gd name="T1" fmla="*/ 19 h 46"/>
                  <a:gd name="T2" fmla="*/ 36 w 36"/>
                  <a:gd name="T3" fmla="*/ 9 h 46"/>
                  <a:gd name="T4" fmla="*/ 21 w 36"/>
                  <a:gd name="T5" fmla="*/ 0 h 46"/>
                  <a:gd name="T6" fmla="*/ 7 w 36"/>
                  <a:gd name="T7" fmla="*/ 9 h 46"/>
                  <a:gd name="T8" fmla="*/ 0 w 36"/>
                  <a:gd name="T9" fmla="*/ 19 h 46"/>
                  <a:gd name="T10" fmla="*/ 7 w 36"/>
                  <a:gd name="T11" fmla="*/ 37 h 46"/>
                  <a:gd name="T12" fmla="*/ 21 w 36"/>
                  <a:gd name="T13" fmla="*/ 46 h 46"/>
                  <a:gd name="T14" fmla="*/ 36 w 36"/>
                  <a:gd name="T15" fmla="*/ 37 h 46"/>
                  <a:gd name="T16" fmla="*/ 36 w 36"/>
                  <a:gd name="T17" fmla="*/ 19 h 46"/>
                  <a:gd name="T18" fmla="*/ 28 w 36"/>
                  <a:gd name="T19" fmla="*/ 19 h 46"/>
                  <a:gd name="T20" fmla="*/ 21 w 36"/>
                  <a:gd name="T21" fmla="*/ 28 h 46"/>
                  <a:gd name="T22" fmla="*/ 21 w 36"/>
                  <a:gd name="T23" fmla="*/ 28 h 46"/>
                  <a:gd name="T24" fmla="*/ 14 w 36"/>
                  <a:gd name="T25" fmla="*/ 28 h 46"/>
                  <a:gd name="T26" fmla="*/ 7 w 36"/>
                  <a:gd name="T27" fmla="*/ 19 h 46"/>
                  <a:gd name="T28" fmla="*/ 14 w 36"/>
                  <a:gd name="T29" fmla="*/ 9 h 46"/>
                  <a:gd name="T30" fmla="*/ 21 w 36"/>
                  <a:gd name="T31" fmla="*/ 9 h 46"/>
                  <a:gd name="T32" fmla="*/ 21 w 36"/>
                  <a:gd name="T33" fmla="*/ 9 h 46"/>
                  <a:gd name="T34" fmla="*/ 28 w 36"/>
                  <a:gd name="T35" fmla="*/ 19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46"/>
                  <a:gd name="T56" fmla="*/ 36 w 36"/>
                  <a:gd name="T57" fmla="*/ 46 h 4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46">
                    <a:moveTo>
                      <a:pt x="36" y="19"/>
                    </a:moveTo>
                    <a:lnTo>
                      <a:pt x="36" y="9"/>
                    </a:lnTo>
                    <a:lnTo>
                      <a:pt x="21" y="0"/>
                    </a:lnTo>
                    <a:lnTo>
                      <a:pt x="7" y="9"/>
                    </a:lnTo>
                    <a:lnTo>
                      <a:pt x="0" y="19"/>
                    </a:lnTo>
                    <a:lnTo>
                      <a:pt x="7" y="37"/>
                    </a:lnTo>
                    <a:lnTo>
                      <a:pt x="21" y="46"/>
                    </a:lnTo>
                    <a:lnTo>
                      <a:pt x="36" y="37"/>
                    </a:lnTo>
                    <a:lnTo>
                      <a:pt x="36" y="19"/>
                    </a:lnTo>
                    <a:close/>
                    <a:moveTo>
                      <a:pt x="28" y="19"/>
                    </a:moveTo>
                    <a:lnTo>
                      <a:pt x="21" y="28"/>
                    </a:lnTo>
                    <a:lnTo>
                      <a:pt x="14" y="28"/>
                    </a:lnTo>
                    <a:lnTo>
                      <a:pt x="7" y="19"/>
                    </a:lnTo>
                    <a:lnTo>
                      <a:pt x="14" y="9"/>
                    </a:lnTo>
                    <a:lnTo>
                      <a:pt x="21" y="9"/>
                    </a:lnTo>
                    <a:lnTo>
                      <a:pt x="28" y="19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07" name="Freeform 461"/>
              <p:cNvSpPr>
                <a:spLocks/>
              </p:cNvSpPr>
              <p:nvPr/>
            </p:nvSpPr>
            <p:spPr bwMode="auto">
              <a:xfrm>
                <a:off x="9924" y="8219"/>
                <a:ext cx="29" cy="28"/>
              </a:xfrm>
              <a:custGeom>
                <a:avLst/>
                <a:gdLst>
                  <a:gd name="T0" fmla="*/ 29 w 29"/>
                  <a:gd name="T1" fmla="*/ 10 h 28"/>
                  <a:gd name="T2" fmla="*/ 21 w 29"/>
                  <a:gd name="T3" fmla="*/ 0 h 28"/>
                  <a:gd name="T4" fmla="*/ 14 w 29"/>
                  <a:gd name="T5" fmla="*/ 0 h 28"/>
                  <a:gd name="T6" fmla="*/ 0 w 29"/>
                  <a:gd name="T7" fmla="*/ 0 h 28"/>
                  <a:gd name="T8" fmla="*/ 0 w 29"/>
                  <a:gd name="T9" fmla="*/ 10 h 28"/>
                  <a:gd name="T10" fmla="*/ 0 w 29"/>
                  <a:gd name="T11" fmla="*/ 19 h 28"/>
                  <a:gd name="T12" fmla="*/ 14 w 29"/>
                  <a:gd name="T13" fmla="*/ 28 h 28"/>
                  <a:gd name="T14" fmla="*/ 21 w 29"/>
                  <a:gd name="T15" fmla="*/ 19 h 28"/>
                  <a:gd name="T16" fmla="*/ 29 w 29"/>
                  <a:gd name="T17" fmla="*/ 1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28"/>
                  <a:gd name="T29" fmla="*/ 29 w 29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28">
                    <a:moveTo>
                      <a:pt x="29" y="10"/>
                    </a:moveTo>
                    <a:lnTo>
                      <a:pt x="21" y="0"/>
                    </a:lnTo>
                    <a:lnTo>
                      <a:pt x="14" y="0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0" y="19"/>
                    </a:lnTo>
                    <a:lnTo>
                      <a:pt x="14" y="28"/>
                    </a:lnTo>
                    <a:lnTo>
                      <a:pt x="21" y="19"/>
                    </a:lnTo>
                    <a:lnTo>
                      <a:pt x="29" y="10"/>
                    </a:lnTo>
                    <a:close/>
                  </a:path>
                </a:pathLst>
              </a:cu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08" name="Freeform 462"/>
              <p:cNvSpPr>
                <a:spLocks/>
              </p:cNvSpPr>
              <p:nvPr/>
            </p:nvSpPr>
            <p:spPr bwMode="auto">
              <a:xfrm>
                <a:off x="9924" y="8219"/>
                <a:ext cx="21" cy="19"/>
              </a:xfrm>
              <a:custGeom>
                <a:avLst/>
                <a:gdLst>
                  <a:gd name="T0" fmla="*/ 21 w 21"/>
                  <a:gd name="T1" fmla="*/ 10 h 19"/>
                  <a:gd name="T2" fmla="*/ 14 w 21"/>
                  <a:gd name="T3" fmla="*/ 0 h 19"/>
                  <a:gd name="T4" fmla="*/ 14 w 21"/>
                  <a:gd name="T5" fmla="*/ 0 h 19"/>
                  <a:gd name="T6" fmla="*/ 7 w 21"/>
                  <a:gd name="T7" fmla="*/ 0 h 19"/>
                  <a:gd name="T8" fmla="*/ 0 w 21"/>
                  <a:gd name="T9" fmla="*/ 10 h 19"/>
                  <a:gd name="T10" fmla="*/ 7 w 21"/>
                  <a:gd name="T11" fmla="*/ 19 h 19"/>
                  <a:gd name="T12" fmla="*/ 14 w 21"/>
                  <a:gd name="T13" fmla="*/ 19 h 19"/>
                  <a:gd name="T14" fmla="*/ 14 w 21"/>
                  <a:gd name="T15" fmla="*/ 19 h 19"/>
                  <a:gd name="T16" fmla="*/ 21 w 21"/>
                  <a:gd name="T17" fmla="*/ 1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9"/>
                  <a:gd name="T29" fmla="*/ 21 w 21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9">
                    <a:moveTo>
                      <a:pt x="21" y="10"/>
                    </a:moveTo>
                    <a:lnTo>
                      <a:pt x="14" y="0"/>
                    </a:lnTo>
                    <a:lnTo>
                      <a:pt x="7" y="0"/>
                    </a:lnTo>
                    <a:lnTo>
                      <a:pt x="0" y="10"/>
                    </a:lnTo>
                    <a:lnTo>
                      <a:pt x="7" y="19"/>
                    </a:lnTo>
                    <a:lnTo>
                      <a:pt x="14" y="19"/>
                    </a:lnTo>
                    <a:lnTo>
                      <a:pt x="21" y="1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09" name="Freeform 463"/>
              <p:cNvSpPr>
                <a:spLocks/>
              </p:cNvSpPr>
              <p:nvPr/>
            </p:nvSpPr>
            <p:spPr bwMode="auto">
              <a:xfrm>
                <a:off x="9931" y="8219"/>
                <a:ext cx="7" cy="19"/>
              </a:xfrm>
              <a:custGeom>
                <a:avLst/>
                <a:gdLst>
                  <a:gd name="T0" fmla="*/ 7 w 7"/>
                  <a:gd name="T1" fmla="*/ 10 h 19"/>
                  <a:gd name="T2" fmla="*/ 7 w 7"/>
                  <a:gd name="T3" fmla="*/ 10 h 19"/>
                  <a:gd name="T4" fmla="*/ 7 w 7"/>
                  <a:gd name="T5" fmla="*/ 0 h 19"/>
                  <a:gd name="T6" fmla="*/ 7 w 7"/>
                  <a:gd name="T7" fmla="*/ 10 h 19"/>
                  <a:gd name="T8" fmla="*/ 0 w 7"/>
                  <a:gd name="T9" fmla="*/ 10 h 19"/>
                  <a:gd name="T10" fmla="*/ 7 w 7"/>
                  <a:gd name="T11" fmla="*/ 19 h 19"/>
                  <a:gd name="T12" fmla="*/ 7 w 7"/>
                  <a:gd name="T13" fmla="*/ 19 h 19"/>
                  <a:gd name="T14" fmla="*/ 7 w 7"/>
                  <a:gd name="T15" fmla="*/ 19 h 19"/>
                  <a:gd name="T16" fmla="*/ 7 w 7"/>
                  <a:gd name="T17" fmla="*/ 1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19"/>
                  <a:gd name="T29" fmla="*/ 7 w 7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19">
                    <a:moveTo>
                      <a:pt x="7" y="10"/>
                    </a:moveTo>
                    <a:lnTo>
                      <a:pt x="7" y="10"/>
                    </a:lnTo>
                    <a:lnTo>
                      <a:pt x="7" y="0"/>
                    </a:lnTo>
                    <a:lnTo>
                      <a:pt x="7" y="10"/>
                    </a:lnTo>
                    <a:lnTo>
                      <a:pt x="0" y="10"/>
                    </a:lnTo>
                    <a:lnTo>
                      <a:pt x="7" y="19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10" name="Freeform 464"/>
              <p:cNvSpPr>
                <a:spLocks/>
              </p:cNvSpPr>
              <p:nvPr/>
            </p:nvSpPr>
            <p:spPr bwMode="auto">
              <a:xfrm>
                <a:off x="9859" y="8137"/>
                <a:ext cx="152" cy="192"/>
              </a:xfrm>
              <a:custGeom>
                <a:avLst/>
                <a:gdLst>
                  <a:gd name="T0" fmla="*/ 79 w 152"/>
                  <a:gd name="T1" fmla="*/ 0 h 192"/>
                  <a:gd name="T2" fmla="*/ 101 w 152"/>
                  <a:gd name="T3" fmla="*/ 0 h 192"/>
                  <a:gd name="T4" fmla="*/ 130 w 152"/>
                  <a:gd name="T5" fmla="*/ 27 h 192"/>
                  <a:gd name="T6" fmla="*/ 144 w 152"/>
                  <a:gd name="T7" fmla="*/ 55 h 192"/>
                  <a:gd name="T8" fmla="*/ 152 w 152"/>
                  <a:gd name="T9" fmla="*/ 92 h 192"/>
                  <a:gd name="T10" fmla="*/ 144 w 152"/>
                  <a:gd name="T11" fmla="*/ 128 h 192"/>
                  <a:gd name="T12" fmla="*/ 130 w 152"/>
                  <a:gd name="T13" fmla="*/ 156 h 192"/>
                  <a:gd name="T14" fmla="*/ 101 w 152"/>
                  <a:gd name="T15" fmla="*/ 183 h 192"/>
                  <a:gd name="T16" fmla="*/ 79 w 152"/>
                  <a:gd name="T17" fmla="*/ 192 h 192"/>
                  <a:gd name="T18" fmla="*/ 50 w 152"/>
                  <a:gd name="T19" fmla="*/ 183 h 192"/>
                  <a:gd name="T20" fmla="*/ 21 w 152"/>
                  <a:gd name="T21" fmla="*/ 156 h 192"/>
                  <a:gd name="T22" fmla="*/ 7 w 152"/>
                  <a:gd name="T23" fmla="*/ 128 h 192"/>
                  <a:gd name="T24" fmla="*/ 0 w 152"/>
                  <a:gd name="T25" fmla="*/ 92 h 192"/>
                  <a:gd name="T26" fmla="*/ 7 w 152"/>
                  <a:gd name="T27" fmla="*/ 55 h 192"/>
                  <a:gd name="T28" fmla="*/ 21 w 152"/>
                  <a:gd name="T29" fmla="*/ 27 h 192"/>
                  <a:gd name="T30" fmla="*/ 50 w 152"/>
                  <a:gd name="T31" fmla="*/ 0 h 192"/>
                  <a:gd name="T32" fmla="*/ 79 w 152"/>
                  <a:gd name="T33" fmla="*/ 0 h 1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2"/>
                  <a:gd name="T52" fmla="*/ 0 h 192"/>
                  <a:gd name="T53" fmla="*/ 152 w 152"/>
                  <a:gd name="T54" fmla="*/ 192 h 1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2" h="192">
                    <a:moveTo>
                      <a:pt x="79" y="0"/>
                    </a:moveTo>
                    <a:lnTo>
                      <a:pt x="101" y="0"/>
                    </a:lnTo>
                    <a:lnTo>
                      <a:pt x="130" y="27"/>
                    </a:lnTo>
                    <a:lnTo>
                      <a:pt x="144" y="55"/>
                    </a:lnTo>
                    <a:lnTo>
                      <a:pt x="152" y="92"/>
                    </a:lnTo>
                    <a:lnTo>
                      <a:pt x="144" y="128"/>
                    </a:lnTo>
                    <a:lnTo>
                      <a:pt x="130" y="156"/>
                    </a:lnTo>
                    <a:lnTo>
                      <a:pt x="101" y="183"/>
                    </a:lnTo>
                    <a:lnTo>
                      <a:pt x="79" y="192"/>
                    </a:lnTo>
                    <a:lnTo>
                      <a:pt x="50" y="183"/>
                    </a:lnTo>
                    <a:lnTo>
                      <a:pt x="21" y="156"/>
                    </a:lnTo>
                    <a:lnTo>
                      <a:pt x="7" y="128"/>
                    </a:lnTo>
                    <a:lnTo>
                      <a:pt x="0" y="92"/>
                    </a:lnTo>
                    <a:lnTo>
                      <a:pt x="7" y="55"/>
                    </a:lnTo>
                    <a:lnTo>
                      <a:pt x="21" y="27"/>
                    </a:lnTo>
                    <a:lnTo>
                      <a:pt x="50" y="0"/>
                    </a:lnTo>
                    <a:lnTo>
                      <a:pt x="79" y="0"/>
                    </a:ln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11" name="Freeform 465"/>
              <p:cNvSpPr>
                <a:spLocks/>
              </p:cNvSpPr>
              <p:nvPr/>
            </p:nvSpPr>
            <p:spPr bwMode="auto">
              <a:xfrm>
                <a:off x="9895" y="8174"/>
                <a:ext cx="87" cy="119"/>
              </a:xfrm>
              <a:custGeom>
                <a:avLst/>
                <a:gdLst>
                  <a:gd name="T0" fmla="*/ 43 w 87"/>
                  <a:gd name="T1" fmla="*/ 0 h 119"/>
                  <a:gd name="T2" fmla="*/ 58 w 87"/>
                  <a:gd name="T3" fmla="*/ 9 h 119"/>
                  <a:gd name="T4" fmla="*/ 72 w 87"/>
                  <a:gd name="T5" fmla="*/ 18 h 119"/>
                  <a:gd name="T6" fmla="*/ 79 w 87"/>
                  <a:gd name="T7" fmla="*/ 36 h 119"/>
                  <a:gd name="T8" fmla="*/ 87 w 87"/>
                  <a:gd name="T9" fmla="*/ 55 h 119"/>
                  <a:gd name="T10" fmla="*/ 79 w 87"/>
                  <a:gd name="T11" fmla="*/ 82 h 119"/>
                  <a:gd name="T12" fmla="*/ 72 w 87"/>
                  <a:gd name="T13" fmla="*/ 100 h 119"/>
                  <a:gd name="T14" fmla="*/ 58 w 87"/>
                  <a:gd name="T15" fmla="*/ 110 h 119"/>
                  <a:gd name="T16" fmla="*/ 43 w 87"/>
                  <a:gd name="T17" fmla="*/ 119 h 119"/>
                  <a:gd name="T18" fmla="*/ 29 w 87"/>
                  <a:gd name="T19" fmla="*/ 110 h 119"/>
                  <a:gd name="T20" fmla="*/ 14 w 87"/>
                  <a:gd name="T21" fmla="*/ 100 h 119"/>
                  <a:gd name="T22" fmla="*/ 0 w 87"/>
                  <a:gd name="T23" fmla="*/ 82 h 119"/>
                  <a:gd name="T24" fmla="*/ 0 w 87"/>
                  <a:gd name="T25" fmla="*/ 55 h 119"/>
                  <a:gd name="T26" fmla="*/ 0 w 87"/>
                  <a:gd name="T27" fmla="*/ 36 h 119"/>
                  <a:gd name="T28" fmla="*/ 14 w 87"/>
                  <a:gd name="T29" fmla="*/ 18 h 119"/>
                  <a:gd name="T30" fmla="*/ 29 w 87"/>
                  <a:gd name="T31" fmla="*/ 9 h 119"/>
                  <a:gd name="T32" fmla="*/ 43 w 87"/>
                  <a:gd name="T33" fmla="*/ 0 h 1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19"/>
                  <a:gd name="T53" fmla="*/ 87 w 87"/>
                  <a:gd name="T54" fmla="*/ 119 h 11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19">
                    <a:moveTo>
                      <a:pt x="43" y="0"/>
                    </a:moveTo>
                    <a:lnTo>
                      <a:pt x="58" y="9"/>
                    </a:lnTo>
                    <a:lnTo>
                      <a:pt x="72" y="18"/>
                    </a:lnTo>
                    <a:lnTo>
                      <a:pt x="79" y="36"/>
                    </a:lnTo>
                    <a:lnTo>
                      <a:pt x="87" y="55"/>
                    </a:lnTo>
                    <a:lnTo>
                      <a:pt x="79" y="82"/>
                    </a:lnTo>
                    <a:lnTo>
                      <a:pt x="72" y="100"/>
                    </a:lnTo>
                    <a:lnTo>
                      <a:pt x="58" y="110"/>
                    </a:lnTo>
                    <a:lnTo>
                      <a:pt x="43" y="119"/>
                    </a:lnTo>
                    <a:lnTo>
                      <a:pt x="29" y="110"/>
                    </a:lnTo>
                    <a:lnTo>
                      <a:pt x="14" y="100"/>
                    </a:lnTo>
                    <a:lnTo>
                      <a:pt x="0" y="82"/>
                    </a:lnTo>
                    <a:lnTo>
                      <a:pt x="0" y="55"/>
                    </a:lnTo>
                    <a:lnTo>
                      <a:pt x="0" y="36"/>
                    </a:lnTo>
                    <a:lnTo>
                      <a:pt x="14" y="18"/>
                    </a:lnTo>
                    <a:lnTo>
                      <a:pt x="29" y="9"/>
                    </a:lnTo>
                    <a:lnTo>
                      <a:pt x="43" y="0"/>
                    </a:ln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12" name="Freeform 466"/>
              <p:cNvSpPr>
                <a:spLocks noEditPoints="1"/>
              </p:cNvSpPr>
              <p:nvPr/>
            </p:nvSpPr>
            <p:spPr bwMode="auto">
              <a:xfrm>
                <a:off x="9873" y="8155"/>
                <a:ext cx="130" cy="156"/>
              </a:xfrm>
              <a:custGeom>
                <a:avLst/>
                <a:gdLst>
                  <a:gd name="T0" fmla="*/ 65 w 130"/>
                  <a:gd name="T1" fmla="*/ 0 h 156"/>
                  <a:gd name="T2" fmla="*/ 87 w 130"/>
                  <a:gd name="T3" fmla="*/ 0 h 156"/>
                  <a:gd name="T4" fmla="*/ 109 w 130"/>
                  <a:gd name="T5" fmla="*/ 19 h 156"/>
                  <a:gd name="T6" fmla="*/ 123 w 130"/>
                  <a:gd name="T7" fmla="*/ 46 h 156"/>
                  <a:gd name="T8" fmla="*/ 130 w 130"/>
                  <a:gd name="T9" fmla="*/ 74 h 156"/>
                  <a:gd name="T10" fmla="*/ 123 w 130"/>
                  <a:gd name="T11" fmla="*/ 110 h 156"/>
                  <a:gd name="T12" fmla="*/ 109 w 130"/>
                  <a:gd name="T13" fmla="*/ 138 h 156"/>
                  <a:gd name="T14" fmla="*/ 87 w 130"/>
                  <a:gd name="T15" fmla="*/ 156 h 156"/>
                  <a:gd name="T16" fmla="*/ 65 w 130"/>
                  <a:gd name="T17" fmla="*/ 156 h 156"/>
                  <a:gd name="T18" fmla="*/ 36 w 130"/>
                  <a:gd name="T19" fmla="*/ 156 h 156"/>
                  <a:gd name="T20" fmla="*/ 22 w 130"/>
                  <a:gd name="T21" fmla="*/ 138 h 156"/>
                  <a:gd name="T22" fmla="*/ 7 w 130"/>
                  <a:gd name="T23" fmla="*/ 110 h 156"/>
                  <a:gd name="T24" fmla="*/ 0 w 130"/>
                  <a:gd name="T25" fmla="*/ 74 h 156"/>
                  <a:gd name="T26" fmla="*/ 7 w 130"/>
                  <a:gd name="T27" fmla="*/ 46 h 156"/>
                  <a:gd name="T28" fmla="*/ 22 w 130"/>
                  <a:gd name="T29" fmla="*/ 19 h 156"/>
                  <a:gd name="T30" fmla="*/ 36 w 130"/>
                  <a:gd name="T31" fmla="*/ 0 h 156"/>
                  <a:gd name="T32" fmla="*/ 65 w 130"/>
                  <a:gd name="T33" fmla="*/ 0 h 156"/>
                  <a:gd name="T34" fmla="*/ 65 w 130"/>
                  <a:gd name="T35" fmla="*/ 0 h 156"/>
                  <a:gd name="T36" fmla="*/ 87 w 130"/>
                  <a:gd name="T37" fmla="*/ 9 h 156"/>
                  <a:gd name="T38" fmla="*/ 101 w 130"/>
                  <a:gd name="T39" fmla="*/ 28 h 156"/>
                  <a:gd name="T40" fmla="*/ 116 w 130"/>
                  <a:gd name="T41" fmla="*/ 46 h 156"/>
                  <a:gd name="T42" fmla="*/ 123 w 130"/>
                  <a:gd name="T43" fmla="*/ 74 h 156"/>
                  <a:gd name="T44" fmla="*/ 116 w 130"/>
                  <a:gd name="T45" fmla="*/ 101 h 156"/>
                  <a:gd name="T46" fmla="*/ 101 w 130"/>
                  <a:gd name="T47" fmla="*/ 129 h 156"/>
                  <a:gd name="T48" fmla="*/ 87 w 130"/>
                  <a:gd name="T49" fmla="*/ 147 h 156"/>
                  <a:gd name="T50" fmla="*/ 65 w 130"/>
                  <a:gd name="T51" fmla="*/ 156 h 156"/>
                  <a:gd name="T52" fmla="*/ 44 w 130"/>
                  <a:gd name="T53" fmla="*/ 147 h 156"/>
                  <a:gd name="T54" fmla="*/ 22 w 130"/>
                  <a:gd name="T55" fmla="*/ 129 h 156"/>
                  <a:gd name="T56" fmla="*/ 7 w 130"/>
                  <a:gd name="T57" fmla="*/ 101 h 156"/>
                  <a:gd name="T58" fmla="*/ 7 w 130"/>
                  <a:gd name="T59" fmla="*/ 74 h 156"/>
                  <a:gd name="T60" fmla="*/ 7 w 130"/>
                  <a:gd name="T61" fmla="*/ 46 h 156"/>
                  <a:gd name="T62" fmla="*/ 22 w 130"/>
                  <a:gd name="T63" fmla="*/ 28 h 156"/>
                  <a:gd name="T64" fmla="*/ 44 w 130"/>
                  <a:gd name="T65" fmla="*/ 9 h 156"/>
                  <a:gd name="T66" fmla="*/ 65 w 130"/>
                  <a:gd name="T67" fmla="*/ 0 h 15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30"/>
                  <a:gd name="T103" fmla="*/ 0 h 156"/>
                  <a:gd name="T104" fmla="*/ 130 w 130"/>
                  <a:gd name="T105" fmla="*/ 156 h 15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30" h="156">
                    <a:moveTo>
                      <a:pt x="65" y="0"/>
                    </a:moveTo>
                    <a:lnTo>
                      <a:pt x="87" y="0"/>
                    </a:lnTo>
                    <a:lnTo>
                      <a:pt x="109" y="19"/>
                    </a:lnTo>
                    <a:lnTo>
                      <a:pt x="123" y="46"/>
                    </a:lnTo>
                    <a:lnTo>
                      <a:pt x="130" y="74"/>
                    </a:lnTo>
                    <a:lnTo>
                      <a:pt x="123" y="110"/>
                    </a:lnTo>
                    <a:lnTo>
                      <a:pt x="109" y="138"/>
                    </a:lnTo>
                    <a:lnTo>
                      <a:pt x="87" y="156"/>
                    </a:lnTo>
                    <a:lnTo>
                      <a:pt x="65" y="156"/>
                    </a:lnTo>
                    <a:lnTo>
                      <a:pt x="36" y="156"/>
                    </a:lnTo>
                    <a:lnTo>
                      <a:pt x="22" y="138"/>
                    </a:lnTo>
                    <a:lnTo>
                      <a:pt x="7" y="110"/>
                    </a:lnTo>
                    <a:lnTo>
                      <a:pt x="0" y="74"/>
                    </a:lnTo>
                    <a:lnTo>
                      <a:pt x="7" y="46"/>
                    </a:lnTo>
                    <a:lnTo>
                      <a:pt x="22" y="19"/>
                    </a:lnTo>
                    <a:lnTo>
                      <a:pt x="36" y="0"/>
                    </a:lnTo>
                    <a:lnTo>
                      <a:pt x="65" y="0"/>
                    </a:lnTo>
                    <a:close/>
                    <a:moveTo>
                      <a:pt x="65" y="0"/>
                    </a:moveTo>
                    <a:lnTo>
                      <a:pt x="87" y="9"/>
                    </a:lnTo>
                    <a:lnTo>
                      <a:pt x="101" y="28"/>
                    </a:lnTo>
                    <a:lnTo>
                      <a:pt x="116" y="46"/>
                    </a:lnTo>
                    <a:lnTo>
                      <a:pt x="123" y="74"/>
                    </a:lnTo>
                    <a:lnTo>
                      <a:pt x="116" y="101"/>
                    </a:lnTo>
                    <a:lnTo>
                      <a:pt x="101" y="129"/>
                    </a:lnTo>
                    <a:lnTo>
                      <a:pt x="87" y="147"/>
                    </a:lnTo>
                    <a:lnTo>
                      <a:pt x="65" y="156"/>
                    </a:lnTo>
                    <a:lnTo>
                      <a:pt x="44" y="147"/>
                    </a:lnTo>
                    <a:lnTo>
                      <a:pt x="22" y="129"/>
                    </a:lnTo>
                    <a:lnTo>
                      <a:pt x="7" y="101"/>
                    </a:lnTo>
                    <a:lnTo>
                      <a:pt x="7" y="74"/>
                    </a:lnTo>
                    <a:lnTo>
                      <a:pt x="7" y="46"/>
                    </a:lnTo>
                    <a:lnTo>
                      <a:pt x="22" y="28"/>
                    </a:lnTo>
                    <a:lnTo>
                      <a:pt x="44" y="9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13" name="Freeform 467"/>
              <p:cNvSpPr>
                <a:spLocks noEditPoints="1"/>
              </p:cNvSpPr>
              <p:nvPr/>
            </p:nvSpPr>
            <p:spPr bwMode="auto">
              <a:xfrm>
                <a:off x="9895" y="8183"/>
                <a:ext cx="79" cy="101"/>
              </a:xfrm>
              <a:custGeom>
                <a:avLst/>
                <a:gdLst>
                  <a:gd name="T0" fmla="*/ 43 w 79"/>
                  <a:gd name="T1" fmla="*/ 0 h 101"/>
                  <a:gd name="T2" fmla="*/ 58 w 79"/>
                  <a:gd name="T3" fmla="*/ 0 h 101"/>
                  <a:gd name="T4" fmla="*/ 65 w 79"/>
                  <a:gd name="T5" fmla="*/ 18 h 101"/>
                  <a:gd name="T6" fmla="*/ 79 w 79"/>
                  <a:gd name="T7" fmla="*/ 27 h 101"/>
                  <a:gd name="T8" fmla="*/ 79 w 79"/>
                  <a:gd name="T9" fmla="*/ 46 h 101"/>
                  <a:gd name="T10" fmla="*/ 79 w 79"/>
                  <a:gd name="T11" fmla="*/ 73 h 101"/>
                  <a:gd name="T12" fmla="*/ 65 w 79"/>
                  <a:gd name="T13" fmla="*/ 82 h 101"/>
                  <a:gd name="T14" fmla="*/ 58 w 79"/>
                  <a:gd name="T15" fmla="*/ 91 h 101"/>
                  <a:gd name="T16" fmla="*/ 43 w 79"/>
                  <a:gd name="T17" fmla="*/ 101 h 101"/>
                  <a:gd name="T18" fmla="*/ 29 w 79"/>
                  <a:gd name="T19" fmla="*/ 91 h 101"/>
                  <a:gd name="T20" fmla="*/ 14 w 79"/>
                  <a:gd name="T21" fmla="*/ 82 h 101"/>
                  <a:gd name="T22" fmla="*/ 7 w 79"/>
                  <a:gd name="T23" fmla="*/ 73 h 101"/>
                  <a:gd name="T24" fmla="*/ 0 w 79"/>
                  <a:gd name="T25" fmla="*/ 46 h 101"/>
                  <a:gd name="T26" fmla="*/ 7 w 79"/>
                  <a:gd name="T27" fmla="*/ 27 h 101"/>
                  <a:gd name="T28" fmla="*/ 14 w 79"/>
                  <a:gd name="T29" fmla="*/ 18 h 101"/>
                  <a:gd name="T30" fmla="*/ 29 w 79"/>
                  <a:gd name="T31" fmla="*/ 0 h 101"/>
                  <a:gd name="T32" fmla="*/ 43 w 79"/>
                  <a:gd name="T33" fmla="*/ 0 h 101"/>
                  <a:gd name="T34" fmla="*/ 43 w 79"/>
                  <a:gd name="T35" fmla="*/ 9 h 101"/>
                  <a:gd name="T36" fmla="*/ 58 w 79"/>
                  <a:gd name="T37" fmla="*/ 18 h 101"/>
                  <a:gd name="T38" fmla="*/ 65 w 79"/>
                  <a:gd name="T39" fmla="*/ 18 h 101"/>
                  <a:gd name="T40" fmla="*/ 65 w 79"/>
                  <a:gd name="T41" fmla="*/ 46 h 101"/>
                  <a:gd name="T42" fmla="*/ 65 w 79"/>
                  <a:gd name="T43" fmla="*/ 73 h 101"/>
                  <a:gd name="T44" fmla="*/ 43 w 79"/>
                  <a:gd name="T45" fmla="*/ 82 h 101"/>
                  <a:gd name="T46" fmla="*/ 22 w 79"/>
                  <a:gd name="T47" fmla="*/ 73 h 101"/>
                  <a:gd name="T48" fmla="*/ 14 w 79"/>
                  <a:gd name="T49" fmla="*/ 64 h 101"/>
                  <a:gd name="T50" fmla="*/ 14 w 79"/>
                  <a:gd name="T51" fmla="*/ 46 h 101"/>
                  <a:gd name="T52" fmla="*/ 14 w 79"/>
                  <a:gd name="T53" fmla="*/ 36 h 101"/>
                  <a:gd name="T54" fmla="*/ 22 w 79"/>
                  <a:gd name="T55" fmla="*/ 18 h 101"/>
                  <a:gd name="T56" fmla="*/ 29 w 79"/>
                  <a:gd name="T57" fmla="*/ 18 h 101"/>
                  <a:gd name="T58" fmla="*/ 43 w 79"/>
                  <a:gd name="T59" fmla="*/ 9 h 10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79"/>
                  <a:gd name="T91" fmla="*/ 0 h 101"/>
                  <a:gd name="T92" fmla="*/ 79 w 79"/>
                  <a:gd name="T93" fmla="*/ 101 h 10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79" h="101">
                    <a:moveTo>
                      <a:pt x="43" y="0"/>
                    </a:moveTo>
                    <a:lnTo>
                      <a:pt x="58" y="0"/>
                    </a:lnTo>
                    <a:lnTo>
                      <a:pt x="65" y="18"/>
                    </a:lnTo>
                    <a:lnTo>
                      <a:pt x="79" y="27"/>
                    </a:lnTo>
                    <a:lnTo>
                      <a:pt x="79" y="46"/>
                    </a:lnTo>
                    <a:lnTo>
                      <a:pt x="79" y="73"/>
                    </a:lnTo>
                    <a:lnTo>
                      <a:pt x="65" y="82"/>
                    </a:lnTo>
                    <a:lnTo>
                      <a:pt x="58" y="91"/>
                    </a:lnTo>
                    <a:lnTo>
                      <a:pt x="43" y="101"/>
                    </a:lnTo>
                    <a:lnTo>
                      <a:pt x="29" y="91"/>
                    </a:lnTo>
                    <a:lnTo>
                      <a:pt x="14" y="82"/>
                    </a:lnTo>
                    <a:lnTo>
                      <a:pt x="7" y="73"/>
                    </a:lnTo>
                    <a:lnTo>
                      <a:pt x="0" y="46"/>
                    </a:lnTo>
                    <a:lnTo>
                      <a:pt x="7" y="27"/>
                    </a:lnTo>
                    <a:lnTo>
                      <a:pt x="14" y="18"/>
                    </a:lnTo>
                    <a:lnTo>
                      <a:pt x="29" y="0"/>
                    </a:lnTo>
                    <a:lnTo>
                      <a:pt x="43" y="0"/>
                    </a:lnTo>
                    <a:close/>
                    <a:moveTo>
                      <a:pt x="43" y="9"/>
                    </a:moveTo>
                    <a:lnTo>
                      <a:pt x="58" y="18"/>
                    </a:lnTo>
                    <a:lnTo>
                      <a:pt x="65" y="18"/>
                    </a:lnTo>
                    <a:lnTo>
                      <a:pt x="65" y="46"/>
                    </a:lnTo>
                    <a:lnTo>
                      <a:pt x="65" y="73"/>
                    </a:lnTo>
                    <a:lnTo>
                      <a:pt x="43" y="82"/>
                    </a:lnTo>
                    <a:lnTo>
                      <a:pt x="22" y="73"/>
                    </a:lnTo>
                    <a:lnTo>
                      <a:pt x="14" y="64"/>
                    </a:lnTo>
                    <a:lnTo>
                      <a:pt x="14" y="46"/>
                    </a:lnTo>
                    <a:lnTo>
                      <a:pt x="14" y="36"/>
                    </a:lnTo>
                    <a:lnTo>
                      <a:pt x="22" y="18"/>
                    </a:lnTo>
                    <a:lnTo>
                      <a:pt x="29" y="18"/>
                    </a:lnTo>
                    <a:lnTo>
                      <a:pt x="43" y="9"/>
                    </a:lnTo>
                    <a:close/>
                  </a:path>
                </a:pathLst>
              </a:custGeom>
              <a:solidFill>
                <a:srgbClr val="3D3937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14" name="Freeform 468"/>
              <p:cNvSpPr>
                <a:spLocks/>
              </p:cNvSpPr>
              <p:nvPr/>
            </p:nvSpPr>
            <p:spPr bwMode="auto">
              <a:xfrm>
                <a:off x="9924" y="8256"/>
                <a:ext cx="29" cy="9"/>
              </a:xfrm>
              <a:custGeom>
                <a:avLst/>
                <a:gdLst>
                  <a:gd name="T0" fmla="*/ 14 w 29"/>
                  <a:gd name="T1" fmla="*/ 0 h 9"/>
                  <a:gd name="T2" fmla="*/ 21 w 29"/>
                  <a:gd name="T3" fmla="*/ 0 h 9"/>
                  <a:gd name="T4" fmla="*/ 29 w 29"/>
                  <a:gd name="T5" fmla="*/ 9 h 9"/>
                  <a:gd name="T6" fmla="*/ 14 w 29"/>
                  <a:gd name="T7" fmla="*/ 9 h 9"/>
                  <a:gd name="T8" fmla="*/ 0 w 29"/>
                  <a:gd name="T9" fmla="*/ 9 h 9"/>
                  <a:gd name="T10" fmla="*/ 7 w 29"/>
                  <a:gd name="T11" fmla="*/ 0 h 9"/>
                  <a:gd name="T12" fmla="*/ 14 w 29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9"/>
                  <a:gd name="T23" fmla="*/ 29 w 2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9">
                    <a:moveTo>
                      <a:pt x="14" y="0"/>
                    </a:moveTo>
                    <a:lnTo>
                      <a:pt x="21" y="0"/>
                    </a:lnTo>
                    <a:lnTo>
                      <a:pt x="29" y="9"/>
                    </a:lnTo>
                    <a:lnTo>
                      <a:pt x="14" y="9"/>
                    </a:lnTo>
                    <a:lnTo>
                      <a:pt x="0" y="9"/>
                    </a:lnTo>
                    <a:lnTo>
                      <a:pt x="7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15" name="Freeform 469"/>
              <p:cNvSpPr>
                <a:spLocks/>
              </p:cNvSpPr>
              <p:nvPr/>
            </p:nvSpPr>
            <p:spPr bwMode="auto">
              <a:xfrm>
                <a:off x="9945" y="8201"/>
                <a:ext cx="15" cy="18"/>
              </a:xfrm>
              <a:custGeom>
                <a:avLst/>
                <a:gdLst>
                  <a:gd name="T0" fmla="*/ 15 w 15"/>
                  <a:gd name="T1" fmla="*/ 18 h 18"/>
                  <a:gd name="T2" fmla="*/ 15 w 15"/>
                  <a:gd name="T3" fmla="*/ 18 h 18"/>
                  <a:gd name="T4" fmla="*/ 15 w 15"/>
                  <a:gd name="T5" fmla="*/ 18 h 18"/>
                  <a:gd name="T6" fmla="*/ 8 w 15"/>
                  <a:gd name="T7" fmla="*/ 18 h 18"/>
                  <a:gd name="T8" fmla="*/ 0 w 15"/>
                  <a:gd name="T9" fmla="*/ 0 h 18"/>
                  <a:gd name="T10" fmla="*/ 0 w 15"/>
                  <a:gd name="T11" fmla="*/ 0 h 18"/>
                  <a:gd name="T12" fmla="*/ 0 w 15"/>
                  <a:gd name="T13" fmla="*/ 0 h 18"/>
                  <a:gd name="T14" fmla="*/ 15 w 15"/>
                  <a:gd name="T15" fmla="*/ 0 h 18"/>
                  <a:gd name="T16" fmla="*/ 15 w 15"/>
                  <a:gd name="T17" fmla="*/ 1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18"/>
                  <a:gd name="T29" fmla="*/ 15 w 15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18">
                    <a:moveTo>
                      <a:pt x="15" y="18"/>
                    </a:moveTo>
                    <a:lnTo>
                      <a:pt x="15" y="18"/>
                    </a:lnTo>
                    <a:lnTo>
                      <a:pt x="8" y="18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8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16" name="Freeform 470"/>
              <p:cNvSpPr>
                <a:spLocks/>
              </p:cNvSpPr>
              <p:nvPr/>
            </p:nvSpPr>
            <p:spPr bwMode="auto">
              <a:xfrm>
                <a:off x="9909" y="8201"/>
                <a:ext cx="15" cy="18"/>
              </a:xfrm>
              <a:custGeom>
                <a:avLst/>
                <a:gdLst>
                  <a:gd name="T0" fmla="*/ 15 w 15"/>
                  <a:gd name="T1" fmla="*/ 0 h 18"/>
                  <a:gd name="T2" fmla="*/ 15 w 15"/>
                  <a:gd name="T3" fmla="*/ 0 h 18"/>
                  <a:gd name="T4" fmla="*/ 15 w 15"/>
                  <a:gd name="T5" fmla="*/ 0 h 18"/>
                  <a:gd name="T6" fmla="*/ 15 w 15"/>
                  <a:gd name="T7" fmla="*/ 18 h 18"/>
                  <a:gd name="T8" fmla="*/ 0 w 15"/>
                  <a:gd name="T9" fmla="*/ 18 h 18"/>
                  <a:gd name="T10" fmla="*/ 0 w 15"/>
                  <a:gd name="T11" fmla="*/ 18 h 18"/>
                  <a:gd name="T12" fmla="*/ 8 w 15"/>
                  <a:gd name="T13" fmla="*/ 9 h 18"/>
                  <a:gd name="T14" fmla="*/ 15 w 15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8"/>
                  <a:gd name="T26" fmla="*/ 15 w 15"/>
                  <a:gd name="T27" fmla="*/ 18 h 1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8">
                    <a:moveTo>
                      <a:pt x="15" y="0"/>
                    </a:moveTo>
                    <a:lnTo>
                      <a:pt x="15" y="0"/>
                    </a:lnTo>
                    <a:lnTo>
                      <a:pt x="15" y="18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17" name="Freeform 471"/>
              <p:cNvSpPr>
                <a:spLocks/>
              </p:cNvSpPr>
              <p:nvPr/>
            </p:nvSpPr>
            <p:spPr bwMode="auto">
              <a:xfrm>
                <a:off x="9924" y="8219"/>
                <a:ext cx="21" cy="19"/>
              </a:xfrm>
              <a:custGeom>
                <a:avLst/>
                <a:gdLst>
                  <a:gd name="T0" fmla="*/ 14 w 21"/>
                  <a:gd name="T1" fmla="*/ 0 h 19"/>
                  <a:gd name="T2" fmla="*/ 14 w 21"/>
                  <a:gd name="T3" fmla="*/ 0 h 19"/>
                  <a:gd name="T4" fmla="*/ 21 w 21"/>
                  <a:gd name="T5" fmla="*/ 10 h 19"/>
                  <a:gd name="T6" fmla="*/ 14 w 21"/>
                  <a:gd name="T7" fmla="*/ 19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0 h 19"/>
                  <a:gd name="T14" fmla="*/ 7 w 21"/>
                  <a:gd name="T15" fmla="*/ 0 h 19"/>
                  <a:gd name="T16" fmla="*/ 14 w 21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9"/>
                  <a:gd name="T29" fmla="*/ 21 w 21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9">
                    <a:moveTo>
                      <a:pt x="14" y="0"/>
                    </a:moveTo>
                    <a:lnTo>
                      <a:pt x="14" y="0"/>
                    </a:lnTo>
                    <a:lnTo>
                      <a:pt x="21" y="10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0"/>
                    </a:lnTo>
                    <a:lnTo>
                      <a:pt x="7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72706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18" name="Freeform 472"/>
              <p:cNvSpPr>
                <a:spLocks noEditPoints="1"/>
              </p:cNvSpPr>
              <p:nvPr/>
            </p:nvSpPr>
            <p:spPr bwMode="auto">
              <a:xfrm>
                <a:off x="9808" y="7762"/>
                <a:ext cx="253" cy="402"/>
              </a:xfrm>
              <a:custGeom>
                <a:avLst/>
                <a:gdLst>
                  <a:gd name="T0" fmla="*/ 0 w 253"/>
                  <a:gd name="T1" fmla="*/ 54 h 402"/>
                  <a:gd name="T2" fmla="*/ 195 w 253"/>
                  <a:gd name="T3" fmla="*/ 54 h 402"/>
                  <a:gd name="T4" fmla="*/ 231 w 253"/>
                  <a:gd name="T5" fmla="*/ 192 h 402"/>
                  <a:gd name="T6" fmla="*/ 239 w 253"/>
                  <a:gd name="T7" fmla="*/ 201 h 402"/>
                  <a:gd name="T8" fmla="*/ 239 w 253"/>
                  <a:gd name="T9" fmla="*/ 210 h 402"/>
                  <a:gd name="T10" fmla="*/ 246 w 253"/>
                  <a:gd name="T11" fmla="*/ 210 h 402"/>
                  <a:gd name="T12" fmla="*/ 253 w 253"/>
                  <a:gd name="T13" fmla="*/ 210 h 402"/>
                  <a:gd name="T14" fmla="*/ 253 w 253"/>
                  <a:gd name="T15" fmla="*/ 219 h 402"/>
                  <a:gd name="T16" fmla="*/ 253 w 253"/>
                  <a:gd name="T17" fmla="*/ 393 h 402"/>
                  <a:gd name="T18" fmla="*/ 253 w 253"/>
                  <a:gd name="T19" fmla="*/ 393 h 402"/>
                  <a:gd name="T20" fmla="*/ 246 w 253"/>
                  <a:gd name="T21" fmla="*/ 402 h 402"/>
                  <a:gd name="T22" fmla="*/ 246 w 253"/>
                  <a:gd name="T23" fmla="*/ 402 h 402"/>
                  <a:gd name="T24" fmla="*/ 224 w 253"/>
                  <a:gd name="T25" fmla="*/ 402 h 402"/>
                  <a:gd name="T26" fmla="*/ 210 w 253"/>
                  <a:gd name="T27" fmla="*/ 402 h 402"/>
                  <a:gd name="T28" fmla="*/ 203 w 253"/>
                  <a:gd name="T29" fmla="*/ 393 h 402"/>
                  <a:gd name="T30" fmla="*/ 195 w 253"/>
                  <a:gd name="T31" fmla="*/ 393 h 402"/>
                  <a:gd name="T32" fmla="*/ 195 w 253"/>
                  <a:gd name="T33" fmla="*/ 357 h 402"/>
                  <a:gd name="T34" fmla="*/ 0 w 253"/>
                  <a:gd name="T35" fmla="*/ 357 h 402"/>
                  <a:gd name="T36" fmla="*/ 0 w 253"/>
                  <a:gd name="T37" fmla="*/ 54 h 402"/>
                  <a:gd name="T38" fmla="*/ 29 w 253"/>
                  <a:gd name="T39" fmla="*/ 0 h 402"/>
                  <a:gd name="T40" fmla="*/ 152 w 253"/>
                  <a:gd name="T41" fmla="*/ 0 h 402"/>
                  <a:gd name="T42" fmla="*/ 152 w 253"/>
                  <a:gd name="T43" fmla="*/ 9 h 402"/>
                  <a:gd name="T44" fmla="*/ 152 w 253"/>
                  <a:gd name="T45" fmla="*/ 18 h 402"/>
                  <a:gd name="T46" fmla="*/ 152 w 253"/>
                  <a:gd name="T47" fmla="*/ 36 h 402"/>
                  <a:gd name="T48" fmla="*/ 152 w 253"/>
                  <a:gd name="T49" fmla="*/ 54 h 402"/>
                  <a:gd name="T50" fmla="*/ 152 w 253"/>
                  <a:gd name="T51" fmla="*/ 54 h 402"/>
                  <a:gd name="T52" fmla="*/ 29 w 253"/>
                  <a:gd name="T53" fmla="*/ 54 h 402"/>
                  <a:gd name="T54" fmla="*/ 29 w 253"/>
                  <a:gd name="T55" fmla="*/ 54 h 402"/>
                  <a:gd name="T56" fmla="*/ 29 w 253"/>
                  <a:gd name="T57" fmla="*/ 36 h 402"/>
                  <a:gd name="T58" fmla="*/ 29 w 253"/>
                  <a:gd name="T59" fmla="*/ 18 h 402"/>
                  <a:gd name="T60" fmla="*/ 29 w 253"/>
                  <a:gd name="T61" fmla="*/ 9 h 402"/>
                  <a:gd name="T62" fmla="*/ 29 w 253"/>
                  <a:gd name="T63" fmla="*/ 0 h 4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3"/>
                  <a:gd name="T97" fmla="*/ 0 h 402"/>
                  <a:gd name="T98" fmla="*/ 253 w 253"/>
                  <a:gd name="T99" fmla="*/ 402 h 40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3" h="402">
                    <a:moveTo>
                      <a:pt x="0" y="54"/>
                    </a:moveTo>
                    <a:lnTo>
                      <a:pt x="195" y="54"/>
                    </a:lnTo>
                    <a:lnTo>
                      <a:pt x="231" y="192"/>
                    </a:lnTo>
                    <a:lnTo>
                      <a:pt x="239" y="201"/>
                    </a:lnTo>
                    <a:lnTo>
                      <a:pt x="239" y="210"/>
                    </a:lnTo>
                    <a:lnTo>
                      <a:pt x="246" y="210"/>
                    </a:lnTo>
                    <a:lnTo>
                      <a:pt x="253" y="210"/>
                    </a:lnTo>
                    <a:lnTo>
                      <a:pt x="253" y="219"/>
                    </a:lnTo>
                    <a:lnTo>
                      <a:pt x="253" y="393"/>
                    </a:lnTo>
                    <a:lnTo>
                      <a:pt x="246" y="402"/>
                    </a:lnTo>
                    <a:lnTo>
                      <a:pt x="224" y="402"/>
                    </a:lnTo>
                    <a:lnTo>
                      <a:pt x="210" y="402"/>
                    </a:lnTo>
                    <a:lnTo>
                      <a:pt x="203" y="393"/>
                    </a:lnTo>
                    <a:lnTo>
                      <a:pt x="195" y="393"/>
                    </a:lnTo>
                    <a:lnTo>
                      <a:pt x="195" y="357"/>
                    </a:lnTo>
                    <a:lnTo>
                      <a:pt x="0" y="357"/>
                    </a:lnTo>
                    <a:lnTo>
                      <a:pt x="0" y="54"/>
                    </a:lnTo>
                    <a:close/>
                    <a:moveTo>
                      <a:pt x="29" y="0"/>
                    </a:moveTo>
                    <a:lnTo>
                      <a:pt x="152" y="0"/>
                    </a:lnTo>
                    <a:lnTo>
                      <a:pt x="152" y="9"/>
                    </a:lnTo>
                    <a:lnTo>
                      <a:pt x="152" y="18"/>
                    </a:lnTo>
                    <a:lnTo>
                      <a:pt x="152" y="36"/>
                    </a:lnTo>
                    <a:lnTo>
                      <a:pt x="152" y="54"/>
                    </a:lnTo>
                    <a:lnTo>
                      <a:pt x="29" y="54"/>
                    </a:lnTo>
                    <a:lnTo>
                      <a:pt x="29" y="36"/>
                    </a:lnTo>
                    <a:lnTo>
                      <a:pt x="29" y="18"/>
                    </a:lnTo>
                    <a:lnTo>
                      <a:pt x="29" y="9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9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19" name="Rectangle 473"/>
              <p:cNvSpPr>
                <a:spLocks noChangeArrowheads="1"/>
              </p:cNvSpPr>
              <p:nvPr/>
            </p:nvSpPr>
            <p:spPr bwMode="auto">
              <a:xfrm>
                <a:off x="9895" y="8064"/>
                <a:ext cx="22" cy="18"/>
              </a:xfrm>
              <a:prstGeom prst="rect">
                <a:avLst/>
              </a:prstGeom>
              <a:noFill/>
              <a:ln w="0">
                <a:solidFill>
                  <a:srgbClr val="23282B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20" name="Rectangle 474"/>
              <p:cNvSpPr>
                <a:spLocks noChangeArrowheads="1"/>
              </p:cNvSpPr>
              <p:nvPr/>
            </p:nvSpPr>
            <p:spPr bwMode="auto">
              <a:xfrm>
                <a:off x="9895" y="8064"/>
                <a:ext cx="22" cy="18"/>
              </a:xfrm>
              <a:prstGeom prst="rect">
                <a:avLst/>
              </a:prstGeom>
              <a:noFill/>
              <a:ln w="0">
                <a:solidFill>
                  <a:srgbClr val="23282B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8121" name="Freeform 475"/>
              <p:cNvSpPr>
                <a:spLocks/>
              </p:cNvSpPr>
              <p:nvPr/>
            </p:nvSpPr>
            <p:spPr bwMode="auto">
              <a:xfrm>
                <a:off x="10011" y="8155"/>
                <a:ext cx="57" cy="64"/>
              </a:xfrm>
              <a:custGeom>
                <a:avLst/>
                <a:gdLst>
                  <a:gd name="T0" fmla="*/ 0 w 57"/>
                  <a:gd name="T1" fmla="*/ 0 h 64"/>
                  <a:gd name="T2" fmla="*/ 50 w 57"/>
                  <a:gd name="T3" fmla="*/ 0 h 64"/>
                  <a:gd name="T4" fmla="*/ 57 w 57"/>
                  <a:gd name="T5" fmla="*/ 0 h 64"/>
                  <a:gd name="T6" fmla="*/ 57 w 57"/>
                  <a:gd name="T7" fmla="*/ 9 h 64"/>
                  <a:gd name="T8" fmla="*/ 57 w 57"/>
                  <a:gd name="T9" fmla="*/ 55 h 64"/>
                  <a:gd name="T10" fmla="*/ 57 w 57"/>
                  <a:gd name="T11" fmla="*/ 64 h 64"/>
                  <a:gd name="T12" fmla="*/ 50 w 57"/>
                  <a:gd name="T13" fmla="*/ 64 h 64"/>
                  <a:gd name="T14" fmla="*/ 7 w 57"/>
                  <a:gd name="T15" fmla="*/ 64 h 64"/>
                  <a:gd name="T16" fmla="*/ 7 w 57"/>
                  <a:gd name="T17" fmla="*/ 28 h 64"/>
                  <a:gd name="T18" fmla="*/ 0 w 57"/>
                  <a:gd name="T19" fmla="*/ 0 h 64"/>
                  <a:gd name="T20" fmla="*/ 0 w 57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64"/>
                  <a:gd name="T35" fmla="*/ 57 w 57"/>
                  <a:gd name="T36" fmla="*/ 64 h 6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64">
                    <a:moveTo>
                      <a:pt x="0" y="0"/>
                    </a:moveTo>
                    <a:lnTo>
                      <a:pt x="50" y="0"/>
                    </a:lnTo>
                    <a:lnTo>
                      <a:pt x="57" y="0"/>
                    </a:lnTo>
                    <a:lnTo>
                      <a:pt x="57" y="9"/>
                    </a:lnTo>
                    <a:lnTo>
                      <a:pt x="57" y="55"/>
                    </a:lnTo>
                    <a:lnTo>
                      <a:pt x="57" y="64"/>
                    </a:lnTo>
                    <a:lnTo>
                      <a:pt x="50" y="64"/>
                    </a:lnTo>
                    <a:lnTo>
                      <a:pt x="7" y="64"/>
                    </a:lnTo>
                    <a:lnTo>
                      <a:pt x="7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1C1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22" name="Freeform 476"/>
              <p:cNvSpPr>
                <a:spLocks/>
              </p:cNvSpPr>
              <p:nvPr/>
            </p:nvSpPr>
            <p:spPr bwMode="auto">
              <a:xfrm>
                <a:off x="9837" y="7835"/>
                <a:ext cx="108" cy="119"/>
              </a:xfrm>
              <a:custGeom>
                <a:avLst/>
                <a:gdLst>
                  <a:gd name="T0" fmla="*/ 14 w 108"/>
                  <a:gd name="T1" fmla="*/ 0 h 119"/>
                  <a:gd name="T2" fmla="*/ 101 w 108"/>
                  <a:gd name="T3" fmla="*/ 0 h 119"/>
                  <a:gd name="T4" fmla="*/ 101 w 108"/>
                  <a:gd name="T5" fmla="*/ 9 h 119"/>
                  <a:gd name="T6" fmla="*/ 108 w 108"/>
                  <a:gd name="T7" fmla="*/ 9 h 119"/>
                  <a:gd name="T8" fmla="*/ 108 w 108"/>
                  <a:gd name="T9" fmla="*/ 119 h 119"/>
                  <a:gd name="T10" fmla="*/ 101 w 108"/>
                  <a:gd name="T11" fmla="*/ 119 h 119"/>
                  <a:gd name="T12" fmla="*/ 101 w 108"/>
                  <a:gd name="T13" fmla="*/ 119 h 119"/>
                  <a:gd name="T14" fmla="*/ 14 w 108"/>
                  <a:gd name="T15" fmla="*/ 119 h 119"/>
                  <a:gd name="T16" fmla="*/ 7 w 108"/>
                  <a:gd name="T17" fmla="*/ 119 h 119"/>
                  <a:gd name="T18" fmla="*/ 0 w 108"/>
                  <a:gd name="T19" fmla="*/ 119 h 119"/>
                  <a:gd name="T20" fmla="*/ 0 w 108"/>
                  <a:gd name="T21" fmla="*/ 9 h 119"/>
                  <a:gd name="T22" fmla="*/ 7 w 108"/>
                  <a:gd name="T23" fmla="*/ 9 h 119"/>
                  <a:gd name="T24" fmla="*/ 14 w 108"/>
                  <a:gd name="T25" fmla="*/ 0 h 1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8"/>
                  <a:gd name="T40" fmla="*/ 0 h 119"/>
                  <a:gd name="T41" fmla="*/ 108 w 108"/>
                  <a:gd name="T42" fmla="*/ 119 h 11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8" h="119">
                    <a:moveTo>
                      <a:pt x="14" y="0"/>
                    </a:moveTo>
                    <a:lnTo>
                      <a:pt x="101" y="0"/>
                    </a:lnTo>
                    <a:lnTo>
                      <a:pt x="101" y="9"/>
                    </a:lnTo>
                    <a:lnTo>
                      <a:pt x="108" y="9"/>
                    </a:lnTo>
                    <a:lnTo>
                      <a:pt x="108" y="119"/>
                    </a:lnTo>
                    <a:lnTo>
                      <a:pt x="101" y="119"/>
                    </a:lnTo>
                    <a:lnTo>
                      <a:pt x="14" y="119"/>
                    </a:lnTo>
                    <a:lnTo>
                      <a:pt x="7" y="119"/>
                    </a:lnTo>
                    <a:lnTo>
                      <a:pt x="0" y="119"/>
                    </a:lnTo>
                    <a:lnTo>
                      <a:pt x="0" y="9"/>
                    </a:lnTo>
                    <a:lnTo>
                      <a:pt x="7" y="9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ACD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23" name="Freeform 477"/>
              <p:cNvSpPr>
                <a:spLocks/>
              </p:cNvSpPr>
              <p:nvPr/>
            </p:nvSpPr>
            <p:spPr bwMode="auto">
              <a:xfrm>
                <a:off x="9960" y="7835"/>
                <a:ext cx="58" cy="119"/>
              </a:xfrm>
              <a:custGeom>
                <a:avLst/>
                <a:gdLst>
                  <a:gd name="T0" fmla="*/ 0 w 58"/>
                  <a:gd name="T1" fmla="*/ 0 h 119"/>
                  <a:gd name="T2" fmla="*/ 29 w 58"/>
                  <a:gd name="T3" fmla="*/ 0 h 119"/>
                  <a:gd name="T4" fmla="*/ 58 w 58"/>
                  <a:gd name="T5" fmla="*/ 119 h 119"/>
                  <a:gd name="T6" fmla="*/ 58 w 58"/>
                  <a:gd name="T7" fmla="*/ 119 h 119"/>
                  <a:gd name="T8" fmla="*/ 58 w 58"/>
                  <a:gd name="T9" fmla="*/ 119 h 119"/>
                  <a:gd name="T10" fmla="*/ 0 w 58"/>
                  <a:gd name="T11" fmla="*/ 119 h 119"/>
                  <a:gd name="T12" fmla="*/ 0 w 58"/>
                  <a:gd name="T13" fmla="*/ 119 h 119"/>
                  <a:gd name="T14" fmla="*/ 0 w 58"/>
                  <a:gd name="T15" fmla="*/ 119 h 119"/>
                  <a:gd name="T16" fmla="*/ 0 w 58"/>
                  <a:gd name="T17" fmla="*/ 9 h 119"/>
                  <a:gd name="T18" fmla="*/ 0 w 58"/>
                  <a:gd name="T19" fmla="*/ 9 h 119"/>
                  <a:gd name="T20" fmla="*/ 0 w 58"/>
                  <a:gd name="T21" fmla="*/ 0 h 1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119"/>
                  <a:gd name="T35" fmla="*/ 58 w 58"/>
                  <a:gd name="T36" fmla="*/ 119 h 11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119">
                    <a:moveTo>
                      <a:pt x="0" y="0"/>
                    </a:moveTo>
                    <a:lnTo>
                      <a:pt x="29" y="0"/>
                    </a:lnTo>
                    <a:lnTo>
                      <a:pt x="58" y="119"/>
                    </a:lnTo>
                    <a:lnTo>
                      <a:pt x="0" y="119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D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124" name="Rectangle 478"/>
              <p:cNvSpPr>
                <a:spLocks noChangeArrowheads="1"/>
              </p:cNvSpPr>
              <p:nvPr/>
            </p:nvSpPr>
            <p:spPr bwMode="auto">
              <a:xfrm>
                <a:off x="9700" y="8155"/>
                <a:ext cx="151" cy="83"/>
              </a:xfrm>
              <a:prstGeom prst="rect">
                <a:avLst/>
              </a:prstGeom>
              <a:solidFill>
                <a:srgbClr val="92ADBE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</p:grpSp>
      </p:grpSp>
      <p:sp>
        <p:nvSpPr>
          <p:cNvPr id="37891" name="Text Box 71"/>
          <p:cNvSpPr txBox="1">
            <a:spLocks noChangeArrowheads="1"/>
          </p:cNvSpPr>
          <p:nvPr/>
        </p:nvSpPr>
        <p:spPr bwMode="auto">
          <a:xfrm>
            <a:off x="8264525" y="6643688"/>
            <a:ext cx="9144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M8:U6:6.2-12</a:t>
            </a:r>
            <a:endParaRPr lang="en-US" altLang="en-US" i="1">
              <a:latin typeface="Arial" charset="0"/>
            </a:endParaRPr>
          </a:p>
        </p:txBody>
      </p:sp>
      <p:pic>
        <p:nvPicPr>
          <p:cNvPr id="37892" name="Picture 60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21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42731139"/>
      </p:ext>
    </p:extLst>
  </p:cSld>
  <p:clrMapOvr>
    <a:masterClrMapping/>
  </p:clrMapOvr>
  <p:transition>
    <p:fade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218" name="Object 2"/>
          <p:cNvGraphicFramePr>
            <a:graphicFrameLocks noChangeAspect="1"/>
          </p:cNvGraphicFramePr>
          <p:nvPr/>
        </p:nvGraphicFramePr>
        <p:xfrm>
          <a:off x="7462838" y="2357438"/>
          <a:ext cx="1681162" cy="1335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itmap Image" r:id="rId3" imgW="3057614" imgH="2428727" progId="PBrush">
                  <p:embed/>
                </p:oleObj>
              </mc:Choice>
              <mc:Fallback>
                <p:oleObj name="Bitmap Image" r:id="rId3" imgW="3057614" imgH="2428727" progId="PBrush">
                  <p:embed/>
                  <p:pic>
                    <p:nvPicPr>
                      <p:cNvPr id="9218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62838" y="2357438"/>
                        <a:ext cx="1681162" cy="13350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219" name="Text Box 3"/>
          <p:cNvSpPr txBox="1">
            <a:spLocks noChangeArrowheads="1"/>
          </p:cNvSpPr>
          <p:nvPr/>
        </p:nvSpPr>
        <p:spPr bwMode="auto">
          <a:xfrm>
            <a:off x="874713" y="785813"/>
            <a:ext cx="814094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 dirty="0">
                <a:solidFill>
                  <a:srgbClr val="003366"/>
                </a:solidFill>
              </a:rPr>
              <a:t>FAS “</a:t>
            </a:r>
            <a:r>
              <a:rPr lang="ru-RU" altLang="en-US" sz="2400" dirty="0">
                <a:solidFill>
                  <a:srgbClr val="003366"/>
                </a:solidFill>
              </a:rPr>
              <a:t>СВОБОДНО ВДОЛЬ БОРТА СУДНА</a:t>
            </a:r>
            <a:r>
              <a:rPr lang="en-GB" altLang="en-US" sz="2400" dirty="0">
                <a:solidFill>
                  <a:srgbClr val="003366"/>
                </a:solidFill>
              </a:rPr>
              <a:t>” </a:t>
            </a:r>
            <a:r>
              <a:rPr lang="en-GB" altLang="en-US" sz="2000" dirty="0">
                <a:solidFill>
                  <a:srgbClr val="003366"/>
                </a:solidFill>
              </a:rPr>
              <a:t>(</a:t>
            </a:r>
            <a:r>
              <a:rPr lang="ru-RU" altLang="en-US" sz="2000" dirty="0">
                <a:solidFill>
                  <a:srgbClr val="003366"/>
                </a:solidFill>
              </a:rPr>
              <a:t>назван порт назначения)</a:t>
            </a:r>
            <a:endParaRPr lang="en-GB" altLang="en-US" dirty="0">
              <a:solidFill>
                <a:srgbClr val="A50021"/>
              </a:solidFill>
            </a:endParaRPr>
          </a:p>
        </p:txBody>
      </p:sp>
      <p:sp>
        <p:nvSpPr>
          <p:cNvPr id="9220" name="Text Box 4"/>
          <p:cNvSpPr txBox="1">
            <a:spLocks noChangeArrowheads="1"/>
          </p:cNvSpPr>
          <p:nvPr/>
        </p:nvSpPr>
        <p:spPr bwMode="auto">
          <a:xfrm>
            <a:off x="642938" y="1357313"/>
            <a:ext cx="7950200" cy="17851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1143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lvl="1">
              <a:spcAft>
                <a:spcPts val="1200"/>
              </a:spcAft>
            </a:pPr>
            <a:r>
              <a:rPr lang="ru-RU" altLang="en-US" sz="2000" dirty="0"/>
              <a:t>Продавец </a:t>
            </a:r>
            <a:r>
              <a:rPr lang="ru-RU" altLang="en-US" sz="2000" u="sng" dirty="0"/>
              <a:t>считается выполнившим свое обязательство по поставке</a:t>
            </a:r>
            <a:r>
              <a:rPr lang="ru-RU" altLang="en-US" sz="2000" dirty="0"/>
              <a:t>, когда товар размещен </a:t>
            </a:r>
            <a:r>
              <a:rPr lang="ru-RU" altLang="en-US" sz="2000" u="sng" dirty="0"/>
              <a:t>вдоль борта</a:t>
            </a:r>
            <a:r>
              <a:rPr lang="ru-RU" altLang="en-US" sz="2000" dirty="0"/>
              <a:t>, назначенного покупателем судна в согласованном порту отгрузки. </a:t>
            </a:r>
            <a:endParaRPr lang="en-GB" altLang="en-US" sz="2000" dirty="0"/>
          </a:p>
          <a:p>
            <a:pPr lvl="1">
              <a:spcAft>
                <a:spcPts val="1200"/>
              </a:spcAft>
            </a:pPr>
            <a:r>
              <a:rPr lang="ru-RU" altLang="en-US" sz="2000" dirty="0"/>
              <a:t>Покупатель несет все расходы и риски утраты или повреждения товара с этого момента.</a:t>
            </a:r>
            <a:endParaRPr lang="en-GB" altLang="en-US" sz="2000" dirty="0">
              <a:latin typeface="Arial" charset="0"/>
            </a:endParaRPr>
          </a:p>
        </p:txBody>
      </p:sp>
      <p:sp>
        <p:nvSpPr>
          <p:cNvPr id="9221" name="AutoShape 7"/>
          <p:cNvSpPr>
            <a:spLocks noChangeArrowheads="1"/>
          </p:cNvSpPr>
          <p:nvPr/>
        </p:nvSpPr>
        <p:spPr bwMode="auto">
          <a:xfrm>
            <a:off x="250825" y="836613"/>
            <a:ext cx="533400" cy="457200"/>
          </a:xfrm>
          <a:prstGeom prst="irregularSeal1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pic>
        <p:nvPicPr>
          <p:cNvPr id="9222" name="Picture 10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23" name="Text Box 11"/>
          <p:cNvSpPr txBox="1">
            <a:spLocks noChangeArrowheads="1"/>
          </p:cNvSpPr>
          <p:nvPr/>
        </p:nvSpPr>
        <p:spPr bwMode="auto">
          <a:xfrm>
            <a:off x="8172450" y="6643688"/>
            <a:ext cx="10096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M8:U6:6.2-13</a:t>
            </a:r>
            <a:endParaRPr lang="en-US" altLang="en-US" i="1">
              <a:latin typeface="Arial" charset="0"/>
            </a:endParaRPr>
          </a:p>
        </p:txBody>
      </p:sp>
      <p:sp>
        <p:nvSpPr>
          <p:cNvPr id="9224" name="Text Box 19"/>
          <p:cNvSpPr txBox="1">
            <a:spLocks noChangeArrowheads="1"/>
          </p:cNvSpPr>
          <p:nvPr/>
        </p:nvSpPr>
        <p:spPr bwMode="auto">
          <a:xfrm>
            <a:off x="285750" y="142875"/>
            <a:ext cx="720742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800" dirty="0">
                <a:solidFill>
                  <a:srgbClr val="006600"/>
                </a:solidFill>
              </a:rPr>
              <a:t>Группа </a:t>
            </a:r>
            <a:r>
              <a:rPr lang="ru-RU" altLang="en-US" sz="2800" dirty="0" err="1">
                <a:solidFill>
                  <a:srgbClr val="006600"/>
                </a:solidFill>
              </a:rPr>
              <a:t>Инкотермс</a:t>
            </a:r>
            <a:r>
              <a:rPr lang="ru-RU" altLang="en-US" sz="2800" dirty="0">
                <a:solidFill>
                  <a:srgbClr val="006600"/>
                </a:solidFill>
              </a:rPr>
              <a:t> для морских и речных путей</a:t>
            </a:r>
            <a:endParaRPr lang="en-GB" altLang="en-US" sz="2800" dirty="0"/>
          </a:p>
        </p:txBody>
      </p:sp>
      <p:pic>
        <p:nvPicPr>
          <p:cNvPr id="9225" name="Image 10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188" y="3286125"/>
            <a:ext cx="8429625" cy="3211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22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41764504"/>
      </p:ext>
    </p:extLst>
  </p:cSld>
  <p:clrMapOvr>
    <a:masterClrMapping/>
  </p:clrMapOvr>
  <p:transition>
    <p:fade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914" name="Group 9"/>
          <p:cNvGrpSpPr>
            <a:grpSpLocks/>
          </p:cNvGrpSpPr>
          <p:nvPr/>
        </p:nvGrpSpPr>
        <p:grpSpPr bwMode="auto">
          <a:xfrm>
            <a:off x="7286625" y="1366838"/>
            <a:ext cx="1690688" cy="1485900"/>
            <a:chOff x="624" y="624"/>
            <a:chExt cx="2544" cy="2352"/>
          </a:xfrm>
        </p:grpSpPr>
        <p:grpSp>
          <p:nvGrpSpPr>
            <p:cNvPr id="38922" name="Group 10"/>
            <p:cNvGrpSpPr>
              <a:grpSpLocks/>
            </p:cNvGrpSpPr>
            <p:nvPr/>
          </p:nvGrpSpPr>
          <p:grpSpPr bwMode="auto">
            <a:xfrm>
              <a:off x="624" y="624"/>
              <a:ext cx="2544" cy="1908"/>
              <a:chOff x="624" y="624"/>
              <a:chExt cx="3750" cy="1908"/>
            </a:xfrm>
          </p:grpSpPr>
          <p:sp>
            <p:nvSpPr>
              <p:cNvPr id="39093" name="Freeform 11"/>
              <p:cNvSpPr>
                <a:spLocks/>
              </p:cNvSpPr>
              <p:nvPr/>
            </p:nvSpPr>
            <p:spPr bwMode="auto">
              <a:xfrm>
                <a:off x="768" y="1872"/>
                <a:ext cx="732" cy="126"/>
              </a:xfrm>
              <a:custGeom>
                <a:avLst/>
                <a:gdLst>
                  <a:gd name="T0" fmla="*/ 1108546667 w 122"/>
                  <a:gd name="T1" fmla="*/ 50388486 h 21"/>
                  <a:gd name="T2" fmla="*/ 1048080506 w 122"/>
                  <a:gd name="T3" fmla="*/ 0 h 21"/>
                  <a:gd name="T4" fmla="*/ 987614345 w 122"/>
                  <a:gd name="T5" fmla="*/ 30233089 h 21"/>
                  <a:gd name="T6" fmla="*/ 886837410 w 122"/>
                  <a:gd name="T7" fmla="*/ 30233089 h 21"/>
                  <a:gd name="T8" fmla="*/ 876759717 w 122"/>
                  <a:gd name="T9" fmla="*/ 70543822 h 21"/>
                  <a:gd name="T10" fmla="*/ 735671816 w 122"/>
                  <a:gd name="T11" fmla="*/ 60466130 h 21"/>
                  <a:gd name="T12" fmla="*/ 604661801 w 122"/>
                  <a:gd name="T13" fmla="*/ 110854568 h 21"/>
                  <a:gd name="T14" fmla="*/ 534117946 w 122"/>
                  <a:gd name="T15" fmla="*/ 110854568 h 21"/>
                  <a:gd name="T16" fmla="*/ 524040253 w 122"/>
                  <a:gd name="T17" fmla="*/ 110854568 h 21"/>
                  <a:gd name="T18" fmla="*/ 443418705 w 122"/>
                  <a:gd name="T19" fmla="*/ 90699255 h 21"/>
                  <a:gd name="T20" fmla="*/ 433341012 w 122"/>
                  <a:gd name="T21" fmla="*/ 120932260 h 21"/>
                  <a:gd name="T22" fmla="*/ 413185625 w 122"/>
                  <a:gd name="T23" fmla="*/ 120932260 h 21"/>
                  <a:gd name="T24" fmla="*/ 403107931 w 122"/>
                  <a:gd name="T25" fmla="*/ 110854568 h 21"/>
                  <a:gd name="T26" fmla="*/ 393030142 w 122"/>
                  <a:gd name="T27" fmla="*/ 120932260 h 21"/>
                  <a:gd name="T28" fmla="*/ 352719368 w 122"/>
                  <a:gd name="T29" fmla="*/ 120932260 h 21"/>
                  <a:gd name="T30" fmla="*/ 302330900 w 122"/>
                  <a:gd name="T31" fmla="*/ 100776971 h 21"/>
                  <a:gd name="T32" fmla="*/ 272097820 w 122"/>
                  <a:gd name="T33" fmla="*/ 161243125 h 21"/>
                  <a:gd name="T34" fmla="*/ 151165450 w 122"/>
                  <a:gd name="T35" fmla="*/ 141087645 h 21"/>
                  <a:gd name="T36" fmla="*/ 30233092 w 122"/>
                  <a:gd name="T37" fmla="*/ 171320818 h 21"/>
                  <a:gd name="T38" fmla="*/ 171320837 w 122"/>
                  <a:gd name="T39" fmla="*/ 161243125 h 21"/>
                  <a:gd name="T40" fmla="*/ 221709353 w 122"/>
                  <a:gd name="T41" fmla="*/ 211631443 h 21"/>
                  <a:gd name="T42" fmla="*/ 221709353 w 122"/>
                  <a:gd name="T43" fmla="*/ 171320818 h 21"/>
                  <a:gd name="T44" fmla="*/ 332563981 w 122"/>
                  <a:gd name="T45" fmla="*/ 181398510 h 21"/>
                  <a:gd name="T46" fmla="*/ 312408594 w 122"/>
                  <a:gd name="T47" fmla="*/ 141087645 h 21"/>
                  <a:gd name="T48" fmla="*/ 393030142 w 122"/>
                  <a:gd name="T49" fmla="*/ 161243125 h 21"/>
                  <a:gd name="T50" fmla="*/ 403107931 w 122"/>
                  <a:gd name="T51" fmla="*/ 151165433 h 21"/>
                  <a:gd name="T52" fmla="*/ 463574092 w 122"/>
                  <a:gd name="T53" fmla="*/ 141087645 h 21"/>
                  <a:gd name="T54" fmla="*/ 483729479 w 122"/>
                  <a:gd name="T55" fmla="*/ 151165433 h 21"/>
                  <a:gd name="T56" fmla="*/ 493807172 w 122"/>
                  <a:gd name="T57" fmla="*/ 141087645 h 21"/>
                  <a:gd name="T58" fmla="*/ 524040253 w 122"/>
                  <a:gd name="T59" fmla="*/ 141087645 h 21"/>
                  <a:gd name="T60" fmla="*/ 534117946 w 122"/>
                  <a:gd name="T61" fmla="*/ 141087645 h 21"/>
                  <a:gd name="T62" fmla="*/ 564351027 w 122"/>
                  <a:gd name="T63" fmla="*/ 141087645 h 21"/>
                  <a:gd name="T64" fmla="*/ 624817188 w 122"/>
                  <a:gd name="T65" fmla="*/ 141087645 h 21"/>
                  <a:gd name="T66" fmla="*/ 675205655 w 122"/>
                  <a:gd name="T67" fmla="*/ 110854568 h 21"/>
                  <a:gd name="T68" fmla="*/ 836448943 w 122"/>
                  <a:gd name="T69" fmla="*/ 90699255 h 21"/>
                  <a:gd name="T70" fmla="*/ 906992797 w 122"/>
                  <a:gd name="T71" fmla="*/ 120932260 h 21"/>
                  <a:gd name="T72" fmla="*/ 917070491 w 122"/>
                  <a:gd name="T73" fmla="*/ 100776971 h 21"/>
                  <a:gd name="T74" fmla="*/ 997692038 w 122"/>
                  <a:gd name="T75" fmla="*/ 110854568 h 21"/>
                  <a:gd name="T76" fmla="*/ 977536651 w 122"/>
                  <a:gd name="T77" fmla="*/ 60466130 h 21"/>
                  <a:gd name="T78" fmla="*/ 1038002812 w 122"/>
                  <a:gd name="T79" fmla="*/ 60466130 h 21"/>
                  <a:gd name="T80" fmla="*/ 1189167447 w 122"/>
                  <a:gd name="T81" fmla="*/ 90699255 h 21"/>
                  <a:gd name="T82" fmla="*/ 1108546667 w 122"/>
                  <a:gd name="T83" fmla="*/ 50388486 h 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2"/>
                  <a:gd name="T127" fmla="*/ 0 h 21"/>
                  <a:gd name="T128" fmla="*/ 122 w 122"/>
                  <a:gd name="T129" fmla="*/ 21 h 2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2" h="21">
                    <a:moveTo>
                      <a:pt x="110" y="5"/>
                    </a:moveTo>
                    <a:cubicBezTo>
                      <a:pt x="108" y="4"/>
                      <a:pt x="107" y="1"/>
                      <a:pt x="104" y="0"/>
                    </a:cubicBezTo>
                    <a:cubicBezTo>
                      <a:pt x="101" y="0"/>
                      <a:pt x="100" y="3"/>
                      <a:pt x="98" y="3"/>
                    </a:cubicBezTo>
                    <a:cubicBezTo>
                      <a:pt x="95" y="4"/>
                      <a:pt x="91" y="3"/>
                      <a:pt x="88" y="3"/>
                    </a:cubicBezTo>
                    <a:cubicBezTo>
                      <a:pt x="86" y="4"/>
                      <a:pt x="91" y="6"/>
                      <a:pt x="87" y="7"/>
                    </a:cubicBezTo>
                    <a:cubicBezTo>
                      <a:pt x="84" y="7"/>
                      <a:pt x="78" y="5"/>
                      <a:pt x="73" y="6"/>
                    </a:cubicBezTo>
                    <a:cubicBezTo>
                      <a:pt x="68" y="7"/>
                      <a:pt x="65" y="10"/>
                      <a:pt x="60" y="11"/>
                    </a:cubicBezTo>
                    <a:cubicBezTo>
                      <a:pt x="58" y="11"/>
                      <a:pt x="56" y="11"/>
                      <a:pt x="53" y="11"/>
                    </a:cubicBezTo>
                    <a:cubicBezTo>
                      <a:pt x="53" y="11"/>
                      <a:pt x="53" y="11"/>
                      <a:pt x="52" y="11"/>
                    </a:cubicBezTo>
                    <a:cubicBezTo>
                      <a:pt x="50" y="10"/>
                      <a:pt x="47" y="8"/>
                      <a:pt x="44" y="9"/>
                    </a:cubicBezTo>
                    <a:cubicBezTo>
                      <a:pt x="43" y="9"/>
                      <a:pt x="43" y="11"/>
                      <a:pt x="43" y="12"/>
                    </a:cubicBezTo>
                    <a:cubicBezTo>
                      <a:pt x="42" y="12"/>
                      <a:pt x="42" y="12"/>
                      <a:pt x="41" y="12"/>
                    </a:cubicBezTo>
                    <a:cubicBezTo>
                      <a:pt x="41" y="11"/>
                      <a:pt x="40" y="10"/>
                      <a:pt x="40" y="11"/>
                    </a:cubicBezTo>
                    <a:cubicBezTo>
                      <a:pt x="39" y="11"/>
                      <a:pt x="39" y="11"/>
                      <a:pt x="39" y="12"/>
                    </a:cubicBezTo>
                    <a:cubicBezTo>
                      <a:pt x="37" y="12"/>
                      <a:pt x="36" y="12"/>
                      <a:pt x="35" y="12"/>
                    </a:cubicBezTo>
                    <a:cubicBezTo>
                      <a:pt x="33" y="11"/>
                      <a:pt x="32" y="10"/>
                      <a:pt x="30" y="10"/>
                    </a:cubicBezTo>
                    <a:cubicBezTo>
                      <a:pt x="28" y="11"/>
                      <a:pt x="29" y="15"/>
                      <a:pt x="27" y="16"/>
                    </a:cubicBezTo>
                    <a:cubicBezTo>
                      <a:pt x="23" y="17"/>
                      <a:pt x="19" y="14"/>
                      <a:pt x="15" y="14"/>
                    </a:cubicBezTo>
                    <a:cubicBezTo>
                      <a:pt x="11" y="15"/>
                      <a:pt x="0" y="14"/>
                      <a:pt x="3" y="17"/>
                    </a:cubicBezTo>
                    <a:cubicBezTo>
                      <a:pt x="7" y="20"/>
                      <a:pt x="13" y="16"/>
                      <a:pt x="17" y="16"/>
                    </a:cubicBezTo>
                    <a:cubicBezTo>
                      <a:pt x="19" y="17"/>
                      <a:pt x="20" y="20"/>
                      <a:pt x="22" y="21"/>
                    </a:cubicBezTo>
                    <a:cubicBezTo>
                      <a:pt x="23" y="21"/>
                      <a:pt x="21" y="17"/>
                      <a:pt x="22" y="17"/>
                    </a:cubicBezTo>
                    <a:cubicBezTo>
                      <a:pt x="25" y="16"/>
                      <a:pt x="29" y="18"/>
                      <a:pt x="33" y="18"/>
                    </a:cubicBezTo>
                    <a:cubicBezTo>
                      <a:pt x="34" y="17"/>
                      <a:pt x="30" y="15"/>
                      <a:pt x="31" y="14"/>
                    </a:cubicBezTo>
                    <a:cubicBezTo>
                      <a:pt x="34" y="14"/>
                      <a:pt x="37" y="16"/>
                      <a:pt x="39" y="16"/>
                    </a:cubicBezTo>
                    <a:cubicBezTo>
                      <a:pt x="40" y="16"/>
                      <a:pt x="40" y="15"/>
                      <a:pt x="40" y="15"/>
                    </a:cubicBezTo>
                    <a:cubicBezTo>
                      <a:pt x="42" y="14"/>
                      <a:pt x="44" y="14"/>
                      <a:pt x="46" y="14"/>
                    </a:cubicBezTo>
                    <a:cubicBezTo>
                      <a:pt x="46" y="15"/>
                      <a:pt x="47" y="15"/>
                      <a:pt x="48" y="15"/>
                    </a:cubicBezTo>
                    <a:cubicBezTo>
                      <a:pt x="49" y="15"/>
                      <a:pt x="49" y="14"/>
                      <a:pt x="49" y="14"/>
                    </a:cubicBezTo>
                    <a:cubicBezTo>
                      <a:pt x="50" y="14"/>
                      <a:pt x="51" y="14"/>
                      <a:pt x="52" y="14"/>
                    </a:cubicBezTo>
                    <a:cubicBezTo>
                      <a:pt x="52" y="14"/>
                      <a:pt x="53" y="14"/>
                      <a:pt x="53" y="14"/>
                    </a:cubicBezTo>
                    <a:cubicBezTo>
                      <a:pt x="54" y="14"/>
                      <a:pt x="55" y="15"/>
                      <a:pt x="56" y="14"/>
                    </a:cubicBezTo>
                    <a:cubicBezTo>
                      <a:pt x="58" y="14"/>
                      <a:pt x="60" y="15"/>
                      <a:pt x="62" y="14"/>
                    </a:cubicBezTo>
                    <a:cubicBezTo>
                      <a:pt x="64" y="14"/>
                      <a:pt x="63" y="11"/>
                      <a:pt x="67" y="11"/>
                    </a:cubicBezTo>
                    <a:cubicBezTo>
                      <a:pt x="71" y="10"/>
                      <a:pt x="79" y="9"/>
                      <a:pt x="83" y="9"/>
                    </a:cubicBezTo>
                    <a:cubicBezTo>
                      <a:pt x="87" y="9"/>
                      <a:pt x="88" y="12"/>
                      <a:pt x="90" y="12"/>
                    </a:cubicBezTo>
                    <a:cubicBezTo>
                      <a:pt x="92" y="12"/>
                      <a:pt x="89" y="10"/>
                      <a:pt x="91" y="10"/>
                    </a:cubicBezTo>
                    <a:cubicBezTo>
                      <a:pt x="93" y="9"/>
                      <a:pt x="97" y="12"/>
                      <a:pt x="99" y="11"/>
                    </a:cubicBezTo>
                    <a:cubicBezTo>
                      <a:pt x="101" y="9"/>
                      <a:pt x="95" y="7"/>
                      <a:pt x="97" y="6"/>
                    </a:cubicBezTo>
                    <a:cubicBezTo>
                      <a:pt x="98" y="4"/>
                      <a:pt x="99" y="5"/>
                      <a:pt x="103" y="6"/>
                    </a:cubicBezTo>
                    <a:cubicBezTo>
                      <a:pt x="107" y="6"/>
                      <a:pt x="114" y="9"/>
                      <a:pt x="118" y="9"/>
                    </a:cubicBezTo>
                    <a:cubicBezTo>
                      <a:pt x="122" y="9"/>
                      <a:pt x="113" y="7"/>
                      <a:pt x="110" y="5"/>
                    </a:cubicBezTo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94" name="Freeform 12"/>
              <p:cNvSpPr>
                <a:spLocks/>
              </p:cNvSpPr>
              <p:nvPr/>
            </p:nvSpPr>
            <p:spPr bwMode="auto">
              <a:xfrm>
                <a:off x="3630" y="1836"/>
                <a:ext cx="594" cy="72"/>
              </a:xfrm>
              <a:custGeom>
                <a:avLst/>
                <a:gdLst>
                  <a:gd name="T0" fmla="*/ 866681205 w 99"/>
                  <a:gd name="T1" fmla="*/ 60466181 h 12"/>
                  <a:gd name="T2" fmla="*/ 796137163 w 99"/>
                  <a:gd name="T3" fmla="*/ 10077696 h 12"/>
                  <a:gd name="T4" fmla="*/ 735671773 w 99"/>
                  <a:gd name="T5" fmla="*/ 30233090 h 12"/>
                  <a:gd name="T6" fmla="*/ 634894844 w 99"/>
                  <a:gd name="T7" fmla="*/ 30233090 h 12"/>
                  <a:gd name="T8" fmla="*/ 624817151 w 99"/>
                  <a:gd name="T9" fmla="*/ 60466181 h 12"/>
                  <a:gd name="T10" fmla="*/ 473651758 w 99"/>
                  <a:gd name="T11" fmla="*/ 40310783 h 12"/>
                  <a:gd name="T12" fmla="*/ 332563961 w 99"/>
                  <a:gd name="T13" fmla="*/ 80621566 h 12"/>
                  <a:gd name="T14" fmla="*/ 201553954 w 99"/>
                  <a:gd name="T15" fmla="*/ 80621566 h 12"/>
                  <a:gd name="T16" fmla="*/ 40310784 w 99"/>
                  <a:gd name="T17" fmla="*/ 100776976 h 12"/>
                  <a:gd name="T18" fmla="*/ 241864725 w 99"/>
                  <a:gd name="T19" fmla="*/ 110854669 h 12"/>
                  <a:gd name="T20" fmla="*/ 342641654 w 99"/>
                  <a:gd name="T21" fmla="*/ 120932362 h 12"/>
                  <a:gd name="T22" fmla="*/ 403107908 w 99"/>
                  <a:gd name="T23" fmla="*/ 80621566 h 12"/>
                  <a:gd name="T24" fmla="*/ 574428303 w 99"/>
                  <a:gd name="T25" fmla="*/ 80621566 h 12"/>
                  <a:gd name="T26" fmla="*/ 644972537 w 99"/>
                  <a:gd name="T27" fmla="*/ 110854669 h 12"/>
                  <a:gd name="T28" fmla="*/ 665127923 w 99"/>
                  <a:gd name="T29" fmla="*/ 90699259 h 12"/>
                  <a:gd name="T30" fmla="*/ 745749466 w 99"/>
                  <a:gd name="T31" fmla="*/ 100776976 h 12"/>
                  <a:gd name="T32" fmla="*/ 715516387 w 99"/>
                  <a:gd name="T33" fmla="*/ 50388488 h 12"/>
                  <a:gd name="T34" fmla="*/ 786059470 w 99"/>
                  <a:gd name="T35" fmla="*/ 60466181 h 12"/>
                  <a:gd name="T36" fmla="*/ 947302748 w 99"/>
                  <a:gd name="T37" fmla="*/ 90699259 h 12"/>
                  <a:gd name="T38" fmla="*/ 866681205 w 99"/>
                  <a:gd name="T39" fmla="*/ 60466181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9"/>
                  <a:gd name="T61" fmla="*/ 0 h 12"/>
                  <a:gd name="T62" fmla="*/ 99 w 9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9" h="12">
                    <a:moveTo>
                      <a:pt x="86" y="6"/>
                    </a:moveTo>
                    <a:cubicBezTo>
                      <a:pt x="84" y="4"/>
                      <a:pt x="82" y="1"/>
                      <a:pt x="79" y="1"/>
                    </a:cubicBezTo>
                    <a:cubicBezTo>
                      <a:pt x="76" y="0"/>
                      <a:pt x="76" y="3"/>
                      <a:pt x="73" y="3"/>
                    </a:cubicBezTo>
                    <a:cubicBezTo>
                      <a:pt x="70" y="3"/>
                      <a:pt x="65" y="2"/>
                      <a:pt x="63" y="3"/>
                    </a:cubicBezTo>
                    <a:cubicBezTo>
                      <a:pt x="60" y="3"/>
                      <a:pt x="65" y="5"/>
                      <a:pt x="62" y="6"/>
                    </a:cubicBezTo>
                    <a:cubicBezTo>
                      <a:pt x="58" y="6"/>
                      <a:pt x="52" y="4"/>
                      <a:pt x="47" y="4"/>
                    </a:cubicBezTo>
                    <a:cubicBezTo>
                      <a:pt x="42" y="5"/>
                      <a:pt x="38" y="8"/>
                      <a:pt x="33" y="8"/>
                    </a:cubicBezTo>
                    <a:cubicBezTo>
                      <a:pt x="29" y="9"/>
                      <a:pt x="25" y="8"/>
                      <a:pt x="20" y="8"/>
                    </a:cubicBezTo>
                    <a:cubicBezTo>
                      <a:pt x="15" y="9"/>
                      <a:pt x="0" y="7"/>
                      <a:pt x="4" y="10"/>
                    </a:cubicBezTo>
                    <a:cubicBezTo>
                      <a:pt x="9" y="12"/>
                      <a:pt x="19" y="10"/>
                      <a:pt x="24" y="11"/>
                    </a:cubicBezTo>
                    <a:cubicBezTo>
                      <a:pt x="29" y="11"/>
                      <a:pt x="31" y="12"/>
                      <a:pt x="34" y="12"/>
                    </a:cubicBezTo>
                    <a:cubicBezTo>
                      <a:pt x="37" y="11"/>
                      <a:pt x="36" y="9"/>
                      <a:pt x="40" y="8"/>
                    </a:cubicBezTo>
                    <a:cubicBezTo>
                      <a:pt x="44" y="8"/>
                      <a:pt x="52" y="7"/>
                      <a:pt x="57" y="8"/>
                    </a:cubicBezTo>
                    <a:cubicBezTo>
                      <a:pt x="61" y="8"/>
                      <a:pt x="62" y="10"/>
                      <a:pt x="64" y="11"/>
                    </a:cubicBezTo>
                    <a:cubicBezTo>
                      <a:pt x="67" y="11"/>
                      <a:pt x="64" y="9"/>
                      <a:pt x="66" y="9"/>
                    </a:cubicBezTo>
                    <a:cubicBezTo>
                      <a:pt x="68" y="9"/>
                      <a:pt x="72" y="11"/>
                      <a:pt x="74" y="10"/>
                    </a:cubicBezTo>
                    <a:cubicBezTo>
                      <a:pt x="77" y="9"/>
                      <a:pt x="70" y="7"/>
                      <a:pt x="71" y="5"/>
                    </a:cubicBezTo>
                    <a:cubicBezTo>
                      <a:pt x="73" y="4"/>
                      <a:pt x="75" y="5"/>
                      <a:pt x="78" y="6"/>
                    </a:cubicBezTo>
                    <a:cubicBezTo>
                      <a:pt x="82" y="6"/>
                      <a:pt x="90" y="9"/>
                      <a:pt x="94" y="9"/>
                    </a:cubicBezTo>
                    <a:cubicBezTo>
                      <a:pt x="99" y="9"/>
                      <a:pt x="89" y="7"/>
                      <a:pt x="86" y="6"/>
                    </a:cubicBezTo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95" name="Freeform 13"/>
              <p:cNvSpPr>
                <a:spLocks/>
              </p:cNvSpPr>
              <p:nvPr/>
            </p:nvSpPr>
            <p:spPr bwMode="auto">
              <a:xfrm>
                <a:off x="2772" y="888"/>
                <a:ext cx="1302" cy="156"/>
              </a:xfrm>
              <a:custGeom>
                <a:avLst/>
                <a:gdLst>
                  <a:gd name="T0" fmla="*/ 1914762469 w 217"/>
                  <a:gd name="T1" fmla="*/ 141087655 h 26"/>
                  <a:gd name="T2" fmla="*/ 1753517843 w 217"/>
                  <a:gd name="T3" fmla="*/ 251942422 h 26"/>
                  <a:gd name="T4" fmla="*/ 1612430138 w 217"/>
                  <a:gd name="T5" fmla="*/ 201553957 h 26"/>
                  <a:gd name="T6" fmla="*/ 1390722041 w 217"/>
                  <a:gd name="T7" fmla="*/ 211631650 h 26"/>
                  <a:gd name="T8" fmla="*/ 1370566655 w 217"/>
                  <a:gd name="T9" fmla="*/ 141087655 h 26"/>
                  <a:gd name="T10" fmla="*/ 1027925087 w 217"/>
                  <a:gd name="T11" fmla="*/ 171320830 h 26"/>
                  <a:gd name="T12" fmla="*/ 735671793 w 217"/>
                  <a:gd name="T13" fmla="*/ 80621568 h 26"/>
                  <a:gd name="T14" fmla="*/ 443418691 w 217"/>
                  <a:gd name="T15" fmla="*/ 80621568 h 26"/>
                  <a:gd name="T16" fmla="*/ 90699262 w 217"/>
                  <a:gd name="T17" fmla="*/ 50388489 h 26"/>
                  <a:gd name="T18" fmla="*/ 524039853 w 217"/>
                  <a:gd name="T19" fmla="*/ 30233091 h 26"/>
                  <a:gd name="T20" fmla="*/ 755827179 w 217"/>
                  <a:gd name="T21" fmla="*/ 10077696 h 26"/>
                  <a:gd name="T22" fmla="*/ 886836615 w 217"/>
                  <a:gd name="T23" fmla="*/ 80621568 h 26"/>
                  <a:gd name="T24" fmla="*/ 1249634337 w 217"/>
                  <a:gd name="T25" fmla="*/ 90699261 h 26"/>
                  <a:gd name="T26" fmla="*/ 1431032813 w 217"/>
                  <a:gd name="T27" fmla="*/ 30233091 h 26"/>
                  <a:gd name="T28" fmla="*/ 1451188200 w 217"/>
                  <a:gd name="T29" fmla="*/ 70543875 h 26"/>
                  <a:gd name="T30" fmla="*/ 1652740911 w 217"/>
                  <a:gd name="T31" fmla="*/ 50388489 h 26"/>
                  <a:gd name="T32" fmla="*/ 1582198211 w 217"/>
                  <a:gd name="T33" fmla="*/ 151165444 h 26"/>
                  <a:gd name="T34" fmla="*/ 1733362456 w 217"/>
                  <a:gd name="T35" fmla="*/ 141087655 h 26"/>
                  <a:gd name="T36" fmla="*/ 2086081717 w 217"/>
                  <a:gd name="T37" fmla="*/ 60466182 h 26"/>
                  <a:gd name="T38" fmla="*/ 1914762469 w 217"/>
                  <a:gd name="T39" fmla="*/ 141087655 h 2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7"/>
                  <a:gd name="T61" fmla="*/ 0 h 26"/>
                  <a:gd name="T62" fmla="*/ 217 w 217"/>
                  <a:gd name="T63" fmla="*/ 26 h 2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7" h="26">
                    <a:moveTo>
                      <a:pt x="190" y="14"/>
                    </a:moveTo>
                    <a:cubicBezTo>
                      <a:pt x="184" y="17"/>
                      <a:pt x="181" y="24"/>
                      <a:pt x="174" y="25"/>
                    </a:cubicBezTo>
                    <a:cubicBezTo>
                      <a:pt x="168" y="26"/>
                      <a:pt x="166" y="21"/>
                      <a:pt x="160" y="20"/>
                    </a:cubicBezTo>
                    <a:cubicBezTo>
                      <a:pt x="153" y="19"/>
                      <a:pt x="143" y="22"/>
                      <a:pt x="138" y="21"/>
                    </a:cubicBezTo>
                    <a:cubicBezTo>
                      <a:pt x="133" y="19"/>
                      <a:pt x="143" y="15"/>
                      <a:pt x="136" y="14"/>
                    </a:cubicBezTo>
                    <a:cubicBezTo>
                      <a:pt x="128" y="13"/>
                      <a:pt x="113" y="18"/>
                      <a:pt x="102" y="17"/>
                    </a:cubicBezTo>
                    <a:cubicBezTo>
                      <a:pt x="91" y="16"/>
                      <a:pt x="83" y="10"/>
                      <a:pt x="73" y="8"/>
                    </a:cubicBezTo>
                    <a:cubicBezTo>
                      <a:pt x="63" y="7"/>
                      <a:pt x="54" y="8"/>
                      <a:pt x="44" y="8"/>
                    </a:cubicBezTo>
                    <a:cubicBezTo>
                      <a:pt x="33" y="7"/>
                      <a:pt x="0" y="10"/>
                      <a:pt x="9" y="5"/>
                    </a:cubicBezTo>
                    <a:cubicBezTo>
                      <a:pt x="18" y="0"/>
                      <a:pt x="41" y="4"/>
                      <a:pt x="52" y="3"/>
                    </a:cubicBezTo>
                    <a:cubicBezTo>
                      <a:pt x="63" y="2"/>
                      <a:pt x="69" y="0"/>
                      <a:pt x="75" y="1"/>
                    </a:cubicBezTo>
                    <a:cubicBezTo>
                      <a:pt x="82" y="2"/>
                      <a:pt x="79" y="6"/>
                      <a:pt x="88" y="8"/>
                    </a:cubicBezTo>
                    <a:cubicBezTo>
                      <a:pt x="96" y="9"/>
                      <a:pt x="115" y="10"/>
                      <a:pt x="124" y="9"/>
                    </a:cubicBezTo>
                    <a:cubicBezTo>
                      <a:pt x="134" y="9"/>
                      <a:pt x="137" y="4"/>
                      <a:pt x="142" y="3"/>
                    </a:cubicBezTo>
                    <a:cubicBezTo>
                      <a:pt x="146" y="3"/>
                      <a:pt x="140" y="7"/>
                      <a:pt x="144" y="7"/>
                    </a:cubicBezTo>
                    <a:cubicBezTo>
                      <a:pt x="149" y="8"/>
                      <a:pt x="159" y="2"/>
                      <a:pt x="164" y="5"/>
                    </a:cubicBezTo>
                    <a:cubicBezTo>
                      <a:pt x="168" y="7"/>
                      <a:pt x="154" y="12"/>
                      <a:pt x="157" y="15"/>
                    </a:cubicBezTo>
                    <a:cubicBezTo>
                      <a:pt x="160" y="18"/>
                      <a:pt x="164" y="16"/>
                      <a:pt x="172" y="14"/>
                    </a:cubicBezTo>
                    <a:cubicBezTo>
                      <a:pt x="181" y="13"/>
                      <a:pt x="197" y="6"/>
                      <a:pt x="207" y="6"/>
                    </a:cubicBezTo>
                    <a:cubicBezTo>
                      <a:pt x="217" y="6"/>
                      <a:pt x="195" y="11"/>
                      <a:pt x="190" y="14"/>
                    </a:cubicBezTo>
                  </a:path>
                </a:pathLst>
              </a:cu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96" name="Freeform 14"/>
              <p:cNvSpPr>
                <a:spLocks/>
              </p:cNvSpPr>
              <p:nvPr/>
            </p:nvSpPr>
            <p:spPr bwMode="auto">
              <a:xfrm>
                <a:off x="3504" y="750"/>
                <a:ext cx="156" cy="282"/>
              </a:xfrm>
              <a:custGeom>
                <a:avLst/>
                <a:gdLst>
                  <a:gd name="T0" fmla="*/ 141087655 w 26"/>
                  <a:gd name="T1" fmla="*/ 0 h 47"/>
                  <a:gd name="T2" fmla="*/ 141087655 w 26"/>
                  <a:gd name="T3" fmla="*/ 0 h 47"/>
                  <a:gd name="T4" fmla="*/ 131010058 w 26"/>
                  <a:gd name="T5" fmla="*/ 100776975 h 47"/>
                  <a:gd name="T6" fmla="*/ 50388489 w 26"/>
                  <a:gd name="T7" fmla="*/ 110854668 h 47"/>
                  <a:gd name="T8" fmla="*/ 131010058 w 26"/>
                  <a:gd name="T9" fmla="*/ 120932265 h 47"/>
                  <a:gd name="T10" fmla="*/ 120932365 w 26"/>
                  <a:gd name="T11" fmla="*/ 191476210 h 47"/>
                  <a:gd name="T12" fmla="*/ 0 w 26"/>
                  <a:gd name="T13" fmla="*/ 191476210 h 47"/>
                  <a:gd name="T14" fmla="*/ 120932365 w 26"/>
                  <a:gd name="T15" fmla="*/ 211631643 h 47"/>
                  <a:gd name="T16" fmla="*/ 90699261 w 26"/>
                  <a:gd name="T17" fmla="*/ 473651366 h 47"/>
                  <a:gd name="T18" fmla="*/ 161243137 w 26"/>
                  <a:gd name="T19" fmla="*/ 473651366 h 47"/>
                  <a:gd name="T20" fmla="*/ 141087655 w 26"/>
                  <a:gd name="T21" fmla="*/ 211631643 h 47"/>
                  <a:gd name="T22" fmla="*/ 262019923 w 26"/>
                  <a:gd name="T23" fmla="*/ 191476210 h 47"/>
                  <a:gd name="T24" fmla="*/ 141087655 w 26"/>
                  <a:gd name="T25" fmla="*/ 191476210 h 47"/>
                  <a:gd name="T26" fmla="*/ 141087655 w 26"/>
                  <a:gd name="T27" fmla="*/ 120932265 h 47"/>
                  <a:gd name="T28" fmla="*/ 221709343 w 26"/>
                  <a:gd name="T29" fmla="*/ 100776975 h 47"/>
                  <a:gd name="T30" fmla="*/ 141087655 w 26"/>
                  <a:gd name="T31" fmla="*/ 100776975 h 47"/>
                  <a:gd name="T32" fmla="*/ 141087655 w 26"/>
                  <a:gd name="T33" fmla="*/ 0 h 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47"/>
                  <a:gd name="T53" fmla="*/ 26 w 26"/>
                  <a:gd name="T54" fmla="*/ 47 h 4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47">
                    <a:moveTo>
                      <a:pt x="14" y="0"/>
                    </a:moveTo>
                    <a:lnTo>
                      <a:pt x="14" y="0"/>
                    </a:lnTo>
                    <a:lnTo>
                      <a:pt x="13" y="10"/>
                    </a:lnTo>
                    <a:lnTo>
                      <a:pt x="5" y="11"/>
                    </a:lnTo>
                    <a:lnTo>
                      <a:pt x="13" y="12"/>
                    </a:lnTo>
                    <a:lnTo>
                      <a:pt x="12" y="19"/>
                    </a:lnTo>
                    <a:lnTo>
                      <a:pt x="0" y="19"/>
                    </a:lnTo>
                    <a:lnTo>
                      <a:pt x="12" y="21"/>
                    </a:lnTo>
                    <a:lnTo>
                      <a:pt x="9" y="47"/>
                    </a:lnTo>
                    <a:lnTo>
                      <a:pt x="16" y="47"/>
                    </a:lnTo>
                    <a:lnTo>
                      <a:pt x="14" y="21"/>
                    </a:lnTo>
                    <a:lnTo>
                      <a:pt x="26" y="19"/>
                    </a:lnTo>
                    <a:lnTo>
                      <a:pt x="14" y="19"/>
                    </a:lnTo>
                    <a:lnTo>
                      <a:pt x="14" y="12"/>
                    </a:lnTo>
                    <a:lnTo>
                      <a:pt x="22" y="10"/>
                    </a:lnTo>
                    <a:lnTo>
                      <a:pt x="14" y="10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968165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97" name="Rectangle 15"/>
              <p:cNvSpPr>
                <a:spLocks noChangeArrowheads="1"/>
              </p:cNvSpPr>
              <p:nvPr/>
            </p:nvSpPr>
            <p:spPr bwMode="auto">
              <a:xfrm>
                <a:off x="3456" y="936"/>
                <a:ext cx="6" cy="44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098" name="Rectangle 16"/>
              <p:cNvSpPr>
                <a:spLocks noChangeArrowheads="1"/>
              </p:cNvSpPr>
              <p:nvPr/>
            </p:nvSpPr>
            <p:spPr bwMode="auto">
              <a:xfrm>
                <a:off x="3456" y="936"/>
                <a:ext cx="12" cy="44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099" name="Rectangle 17"/>
              <p:cNvSpPr>
                <a:spLocks noChangeArrowheads="1"/>
              </p:cNvSpPr>
              <p:nvPr/>
            </p:nvSpPr>
            <p:spPr bwMode="auto">
              <a:xfrm>
                <a:off x="3462" y="936"/>
                <a:ext cx="12" cy="444"/>
              </a:xfrm>
              <a:prstGeom prst="rect">
                <a:avLst/>
              </a:prstGeom>
              <a:solidFill>
                <a:srgbClr val="FC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00" name="Rectangle 18"/>
              <p:cNvSpPr>
                <a:spLocks noChangeArrowheads="1"/>
              </p:cNvSpPr>
              <p:nvPr/>
            </p:nvSpPr>
            <p:spPr bwMode="auto">
              <a:xfrm>
                <a:off x="3468" y="936"/>
                <a:ext cx="12" cy="444"/>
              </a:xfrm>
              <a:prstGeom prst="rect">
                <a:avLst/>
              </a:pr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01" name="Rectangle 19"/>
              <p:cNvSpPr>
                <a:spLocks noChangeArrowheads="1"/>
              </p:cNvSpPr>
              <p:nvPr/>
            </p:nvSpPr>
            <p:spPr bwMode="auto">
              <a:xfrm>
                <a:off x="3474" y="936"/>
                <a:ext cx="12" cy="444"/>
              </a:xfrm>
              <a:prstGeom prst="rect">
                <a:avLst/>
              </a:pr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02" name="Rectangle 20"/>
              <p:cNvSpPr>
                <a:spLocks noChangeArrowheads="1"/>
              </p:cNvSpPr>
              <p:nvPr/>
            </p:nvSpPr>
            <p:spPr bwMode="auto">
              <a:xfrm>
                <a:off x="3480" y="936"/>
                <a:ext cx="12" cy="444"/>
              </a:xfrm>
              <a:prstGeom prst="rect">
                <a:avLst/>
              </a:pr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03" name="Rectangle 21"/>
              <p:cNvSpPr>
                <a:spLocks noChangeArrowheads="1"/>
              </p:cNvSpPr>
              <p:nvPr/>
            </p:nvSpPr>
            <p:spPr bwMode="auto">
              <a:xfrm>
                <a:off x="3486" y="936"/>
                <a:ext cx="12" cy="444"/>
              </a:xfrm>
              <a:prstGeom prst="rect">
                <a:avLst/>
              </a:prstGeom>
              <a:solidFill>
                <a:srgbClr val="ED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04" name="Rectangle 22"/>
              <p:cNvSpPr>
                <a:spLocks noChangeArrowheads="1"/>
              </p:cNvSpPr>
              <p:nvPr/>
            </p:nvSpPr>
            <p:spPr bwMode="auto">
              <a:xfrm>
                <a:off x="3492" y="936"/>
                <a:ext cx="12" cy="444"/>
              </a:xfrm>
              <a:prstGeom prst="rect">
                <a:avLst/>
              </a:prstGeom>
              <a:solidFill>
                <a:srgbClr val="E9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05" name="Rectangle 23"/>
              <p:cNvSpPr>
                <a:spLocks noChangeArrowheads="1"/>
              </p:cNvSpPr>
              <p:nvPr/>
            </p:nvSpPr>
            <p:spPr bwMode="auto">
              <a:xfrm>
                <a:off x="3498" y="936"/>
                <a:ext cx="12" cy="444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06" name="Rectangle 24"/>
              <p:cNvSpPr>
                <a:spLocks noChangeArrowheads="1"/>
              </p:cNvSpPr>
              <p:nvPr/>
            </p:nvSpPr>
            <p:spPr bwMode="auto">
              <a:xfrm>
                <a:off x="3504" y="936"/>
                <a:ext cx="12" cy="444"/>
              </a:xfrm>
              <a:prstGeom prst="rect">
                <a:avLst/>
              </a:pr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07" name="Rectangle 25"/>
              <p:cNvSpPr>
                <a:spLocks noChangeArrowheads="1"/>
              </p:cNvSpPr>
              <p:nvPr/>
            </p:nvSpPr>
            <p:spPr bwMode="auto">
              <a:xfrm>
                <a:off x="3510" y="936"/>
                <a:ext cx="12" cy="444"/>
              </a:xfrm>
              <a:prstGeom prst="rect">
                <a:avLst/>
              </a:pr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08" name="Rectangle 26"/>
              <p:cNvSpPr>
                <a:spLocks noChangeArrowheads="1"/>
              </p:cNvSpPr>
              <p:nvPr/>
            </p:nvSpPr>
            <p:spPr bwMode="auto">
              <a:xfrm>
                <a:off x="3516" y="936"/>
                <a:ext cx="12" cy="444"/>
              </a:xfrm>
              <a:prstGeom prst="rect">
                <a:avLst/>
              </a:prstGeom>
              <a:solidFill>
                <a:srgbClr val="D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09" name="Rectangle 27"/>
              <p:cNvSpPr>
                <a:spLocks noChangeArrowheads="1"/>
              </p:cNvSpPr>
              <p:nvPr/>
            </p:nvSpPr>
            <p:spPr bwMode="auto">
              <a:xfrm>
                <a:off x="3522" y="936"/>
                <a:ext cx="12" cy="444"/>
              </a:xfrm>
              <a:prstGeom prst="rect">
                <a:avLst/>
              </a:prstGeom>
              <a:solidFill>
                <a:srgbClr val="D4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10" name="Rectangle 28"/>
              <p:cNvSpPr>
                <a:spLocks noChangeArrowheads="1"/>
              </p:cNvSpPr>
              <p:nvPr/>
            </p:nvSpPr>
            <p:spPr bwMode="auto">
              <a:xfrm>
                <a:off x="3528" y="936"/>
                <a:ext cx="12" cy="444"/>
              </a:xfrm>
              <a:prstGeom prst="rect">
                <a:avLst/>
              </a:prstGeom>
              <a:solidFill>
                <a:srgbClr val="CE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11" name="Rectangle 29"/>
              <p:cNvSpPr>
                <a:spLocks noChangeArrowheads="1"/>
              </p:cNvSpPr>
              <p:nvPr/>
            </p:nvSpPr>
            <p:spPr bwMode="auto">
              <a:xfrm>
                <a:off x="3534" y="936"/>
                <a:ext cx="12" cy="444"/>
              </a:xfrm>
              <a:prstGeom prst="rect">
                <a:avLst/>
              </a:pr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12" name="Rectangle 30"/>
              <p:cNvSpPr>
                <a:spLocks noChangeArrowheads="1"/>
              </p:cNvSpPr>
              <p:nvPr/>
            </p:nvSpPr>
            <p:spPr bwMode="auto">
              <a:xfrm>
                <a:off x="3540" y="936"/>
                <a:ext cx="12" cy="444"/>
              </a:xfrm>
              <a:prstGeom prst="rect">
                <a:avLst/>
              </a:prstGeom>
              <a:solidFill>
                <a:srgbClr val="C9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13" name="Rectangle 31"/>
              <p:cNvSpPr>
                <a:spLocks noChangeArrowheads="1"/>
              </p:cNvSpPr>
              <p:nvPr/>
            </p:nvSpPr>
            <p:spPr bwMode="auto">
              <a:xfrm>
                <a:off x="3546" y="936"/>
                <a:ext cx="12" cy="444"/>
              </a:xfrm>
              <a:prstGeom prst="rect">
                <a:avLst/>
              </a:pr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14" name="Rectangle 32"/>
              <p:cNvSpPr>
                <a:spLocks noChangeArrowheads="1"/>
              </p:cNvSpPr>
              <p:nvPr/>
            </p:nvSpPr>
            <p:spPr bwMode="auto">
              <a:xfrm>
                <a:off x="3552" y="936"/>
                <a:ext cx="12" cy="444"/>
              </a:xfrm>
              <a:prstGeom prst="rect">
                <a:avLst/>
              </a:prstGeom>
              <a:solidFill>
                <a:srgbClr val="C2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15" name="Rectangle 33"/>
              <p:cNvSpPr>
                <a:spLocks noChangeArrowheads="1"/>
              </p:cNvSpPr>
              <p:nvPr/>
            </p:nvSpPr>
            <p:spPr bwMode="auto">
              <a:xfrm>
                <a:off x="3558" y="936"/>
                <a:ext cx="12" cy="444"/>
              </a:xfrm>
              <a:prstGeom prst="rect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16" name="Rectangle 34"/>
              <p:cNvSpPr>
                <a:spLocks noChangeArrowheads="1"/>
              </p:cNvSpPr>
              <p:nvPr/>
            </p:nvSpPr>
            <p:spPr bwMode="auto">
              <a:xfrm>
                <a:off x="3564" y="936"/>
                <a:ext cx="12" cy="444"/>
              </a:xfrm>
              <a:prstGeom prst="rect">
                <a:avLst/>
              </a:prstGeom>
              <a:solidFill>
                <a:srgbClr val="BD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17" name="Rectangle 35"/>
              <p:cNvSpPr>
                <a:spLocks noChangeArrowheads="1"/>
              </p:cNvSpPr>
              <p:nvPr/>
            </p:nvSpPr>
            <p:spPr bwMode="auto">
              <a:xfrm>
                <a:off x="3570" y="936"/>
                <a:ext cx="12" cy="444"/>
              </a:xfrm>
              <a:prstGeom prst="rect">
                <a:avLst/>
              </a:prstGeom>
              <a:solidFill>
                <a:srgbClr val="BA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18" name="Rectangle 36"/>
              <p:cNvSpPr>
                <a:spLocks noChangeArrowheads="1"/>
              </p:cNvSpPr>
              <p:nvPr/>
            </p:nvSpPr>
            <p:spPr bwMode="auto">
              <a:xfrm>
                <a:off x="3576" y="936"/>
                <a:ext cx="12" cy="444"/>
              </a:xfrm>
              <a:prstGeom prst="rect">
                <a:avLst/>
              </a:prstGeom>
              <a:solidFill>
                <a:srgbClr val="B5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19" name="Rectangle 37"/>
              <p:cNvSpPr>
                <a:spLocks noChangeArrowheads="1"/>
              </p:cNvSpPr>
              <p:nvPr/>
            </p:nvSpPr>
            <p:spPr bwMode="auto">
              <a:xfrm>
                <a:off x="3582" y="936"/>
                <a:ext cx="12" cy="444"/>
              </a:xfrm>
              <a:prstGeom prst="rect">
                <a:avLst/>
              </a:pr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20" name="Rectangle 38"/>
              <p:cNvSpPr>
                <a:spLocks noChangeArrowheads="1"/>
              </p:cNvSpPr>
              <p:nvPr/>
            </p:nvSpPr>
            <p:spPr bwMode="auto">
              <a:xfrm>
                <a:off x="3588" y="936"/>
                <a:ext cx="12" cy="444"/>
              </a:xfrm>
              <a:prstGeom prst="rect">
                <a:avLst/>
              </a:prstGeom>
              <a:solidFill>
                <a:srgbClr val="B0A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21" name="Rectangle 39"/>
              <p:cNvSpPr>
                <a:spLocks noChangeArrowheads="1"/>
              </p:cNvSpPr>
              <p:nvPr/>
            </p:nvSpPr>
            <p:spPr bwMode="auto">
              <a:xfrm>
                <a:off x="3594" y="936"/>
                <a:ext cx="12" cy="444"/>
              </a:xfrm>
              <a:prstGeom prst="rect">
                <a:avLst/>
              </a:prstGeom>
              <a:solidFill>
                <a:srgbClr val="AEA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22" name="Rectangle 40"/>
              <p:cNvSpPr>
                <a:spLocks noChangeArrowheads="1"/>
              </p:cNvSpPr>
              <p:nvPr/>
            </p:nvSpPr>
            <p:spPr bwMode="auto">
              <a:xfrm>
                <a:off x="3600" y="936"/>
                <a:ext cx="12" cy="444"/>
              </a:xfrm>
              <a:prstGeom prst="rect">
                <a:avLst/>
              </a:pr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23" name="Rectangle 41"/>
              <p:cNvSpPr>
                <a:spLocks noChangeArrowheads="1"/>
              </p:cNvSpPr>
              <p:nvPr/>
            </p:nvSpPr>
            <p:spPr bwMode="auto">
              <a:xfrm>
                <a:off x="3606" y="936"/>
                <a:ext cx="12" cy="444"/>
              </a:xfrm>
              <a:prstGeom prst="rect">
                <a:avLst/>
              </a:prstGeom>
              <a:solidFill>
                <a:srgbClr val="A7A6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24" name="Rectangle 42"/>
              <p:cNvSpPr>
                <a:spLocks noChangeArrowheads="1"/>
              </p:cNvSpPr>
              <p:nvPr/>
            </p:nvSpPr>
            <p:spPr bwMode="auto">
              <a:xfrm>
                <a:off x="3612" y="936"/>
                <a:ext cx="12" cy="444"/>
              </a:xfrm>
              <a:prstGeom prst="rect">
                <a:avLst/>
              </a:pr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25" name="Rectangle 43"/>
              <p:cNvSpPr>
                <a:spLocks noChangeArrowheads="1"/>
              </p:cNvSpPr>
              <p:nvPr/>
            </p:nvSpPr>
            <p:spPr bwMode="auto">
              <a:xfrm>
                <a:off x="3618" y="936"/>
                <a:ext cx="12" cy="444"/>
              </a:xfrm>
              <a:prstGeom prst="rect">
                <a:avLst/>
              </a:prstGeom>
              <a:solidFill>
                <a:srgbClr val="A3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26" name="Rectangle 44"/>
              <p:cNvSpPr>
                <a:spLocks noChangeArrowheads="1"/>
              </p:cNvSpPr>
              <p:nvPr/>
            </p:nvSpPr>
            <p:spPr bwMode="auto">
              <a:xfrm>
                <a:off x="3624" y="936"/>
                <a:ext cx="12" cy="444"/>
              </a:xfrm>
              <a:prstGeom prst="rect">
                <a:avLst/>
              </a:prstGeom>
              <a:solidFill>
                <a:srgbClr val="A09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27" name="Rectangle 45"/>
              <p:cNvSpPr>
                <a:spLocks noChangeArrowheads="1"/>
              </p:cNvSpPr>
              <p:nvPr/>
            </p:nvSpPr>
            <p:spPr bwMode="auto">
              <a:xfrm>
                <a:off x="3630" y="936"/>
                <a:ext cx="12" cy="444"/>
              </a:xfrm>
              <a:prstGeom prst="rect">
                <a:avLst/>
              </a:prstGeom>
              <a:solidFill>
                <a:srgbClr val="9D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28" name="Rectangle 46"/>
              <p:cNvSpPr>
                <a:spLocks noChangeArrowheads="1"/>
              </p:cNvSpPr>
              <p:nvPr/>
            </p:nvSpPr>
            <p:spPr bwMode="auto">
              <a:xfrm>
                <a:off x="3636" y="936"/>
                <a:ext cx="12" cy="444"/>
              </a:xfrm>
              <a:prstGeom prst="rect">
                <a:avLst/>
              </a:prstGeom>
              <a:solidFill>
                <a:srgbClr val="9C9B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29" name="Rectangle 47"/>
              <p:cNvSpPr>
                <a:spLocks noChangeArrowheads="1"/>
              </p:cNvSpPr>
              <p:nvPr/>
            </p:nvSpPr>
            <p:spPr bwMode="auto">
              <a:xfrm>
                <a:off x="3642" y="936"/>
                <a:ext cx="12" cy="444"/>
              </a:xfrm>
              <a:prstGeom prst="rect">
                <a:avLst/>
              </a:pr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30" name="Rectangle 48"/>
              <p:cNvSpPr>
                <a:spLocks noChangeArrowheads="1"/>
              </p:cNvSpPr>
              <p:nvPr/>
            </p:nvSpPr>
            <p:spPr bwMode="auto">
              <a:xfrm>
                <a:off x="3648" y="936"/>
                <a:ext cx="12" cy="444"/>
              </a:xfrm>
              <a:prstGeom prst="rect">
                <a:avLst/>
              </a:prstGeom>
              <a:solidFill>
                <a:srgbClr val="959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31" name="Rectangle 49"/>
              <p:cNvSpPr>
                <a:spLocks noChangeArrowheads="1"/>
              </p:cNvSpPr>
              <p:nvPr/>
            </p:nvSpPr>
            <p:spPr bwMode="auto">
              <a:xfrm>
                <a:off x="3654" y="936"/>
                <a:ext cx="12" cy="444"/>
              </a:xfrm>
              <a:prstGeom prst="rect">
                <a:avLst/>
              </a:prstGeom>
              <a:solidFill>
                <a:srgbClr val="92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32" name="Rectangle 50"/>
              <p:cNvSpPr>
                <a:spLocks noChangeArrowheads="1"/>
              </p:cNvSpPr>
              <p:nvPr/>
            </p:nvSpPr>
            <p:spPr bwMode="auto">
              <a:xfrm>
                <a:off x="3660" y="936"/>
                <a:ext cx="12" cy="444"/>
              </a:xfrm>
              <a:prstGeom prst="rect">
                <a:avLst/>
              </a:prstGeom>
              <a:solidFill>
                <a:srgbClr val="91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33" name="Rectangle 51"/>
              <p:cNvSpPr>
                <a:spLocks noChangeArrowheads="1"/>
              </p:cNvSpPr>
              <p:nvPr/>
            </p:nvSpPr>
            <p:spPr bwMode="auto">
              <a:xfrm>
                <a:off x="3666" y="936"/>
                <a:ext cx="12" cy="444"/>
              </a:xfrm>
              <a:prstGeom prst="rect">
                <a:avLst/>
              </a:pr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34" name="Rectangle 52"/>
              <p:cNvSpPr>
                <a:spLocks noChangeArrowheads="1"/>
              </p:cNvSpPr>
              <p:nvPr/>
            </p:nvSpPr>
            <p:spPr bwMode="auto">
              <a:xfrm>
                <a:off x="3672" y="936"/>
                <a:ext cx="12" cy="444"/>
              </a:xfrm>
              <a:prstGeom prst="rect">
                <a:avLst/>
              </a:prstGeom>
              <a:solidFill>
                <a:srgbClr val="8B8A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35" name="Rectangle 53"/>
              <p:cNvSpPr>
                <a:spLocks noChangeArrowheads="1"/>
              </p:cNvSpPr>
              <p:nvPr/>
            </p:nvSpPr>
            <p:spPr bwMode="auto">
              <a:xfrm>
                <a:off x="3678" y="936"/>
                <a:ext cx="12" cy="444"/>
              </a:xfrm>
              <a:prstGeom prst="rect">
                <a:avLst/>
              </a:pr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36" name="Rectangle 54"/>
              <p:cNvSpPr>
                <a:spLocks noChangeArrowheads="1"/>
              </p:cNvSpPr>
              <p:nvPr/>
            </p:nvSpPr>
            <p:spPr bwMode="auto">
              <a:xfrm>
                <a:off x="3684" y="936"/>
                <a:ext cx="12" cy="444"/>
              </a:xfrm>
              <a:prstGeom prst="rect">
                <a:avLst/>
              </a:prstGeom>
              <a:solidFill>
                <a:srgbClr val="88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37" name="Rectangle 55"/>
              <p:cNvSpPr>
                <a:spLocks noChangeArrowheads="1"/>
              </p:cNvSpPr>
              <p:nvPr/>
            </p:nvSpPr>
            <p:spPr bwMode="auto">
              <a:xfrm>
                <a:off x="3690" y="936"/>
                <a:ext cx="12" cy="444"/>
              </a:xfrm>
              <a:prstGeom prst="rect">
                <a:avLst/>
              </a:pr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38" name="Rectangle 56"/>
              <p:cNvSpPr>
                <a:spLocks noChangeArrowheads="1"/>
              </p:cNvSpPr>
              <p:nvPr/>
            </p:nvSpPr>
            <p:spPr bwMode="auto">
              <a:xfrm>
                <a:off x="3696" y="936"/>
                <a:ext cx="12" cy="444"/>
              </a:xfrm>
              <a:prstGeom prst="rect">
                <a:avLst/>
              </a:prstGeom>
              <a:solidFill>
                <a:srgbClr val="838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39" name="Rectangle 57"/>
              <p:cNvSpPr>
                <a:spLocks noChangeArrowheads="1"/>
              </p:cNvSpPr>
              <p:nvPr/>
            </p:nvSpPr>
            <p:spPr bwMode="auto">
              <a:xfrm>
                <a:off x="3702" y="936"/>
                <a:ext cx="12" cy="444"/>
              </a:xfrm>
              <a:prstGeom prst="rect">
                <a:avLst/>
              </a:prstGeom>
              <a:solidFill>
                <a:srgbClr val="81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40" name="Rectangle 58"/>
              <p:cNvSpPr>
                <a:spLocks noChangeArrowheads="1"/>
              </p:cNvSpPr>
              <p:nvPr/>
            </p:nvSpPr>
            <p:spPr bwMode="auto">
              <a:xfrm>
                <a:off x="3708" y="936"/>
                <a:ext cx="12" cy="444"/>
              </a:xfrm>
              <a:prstGeom prst="rect">
                <a:avLst/>
              </a:prstGeom>
              <a:solidFill>
                <a:srgbClr val="80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41" name="Rectangle 59"/>
              <p:cNvSpPr>
                <a:spLocks noChangeArrowheads="1"/>
              </p:cNvSpPr>
              <p:nvPr/>
            </p:nvSpPr>
            <p:spPr bwMode="auto">
              <a:xfrm>
                <a:off x="3714" y="936"/>
                <a:ext cx="12" cy="444"/>
              </a:xfrm>
              <a:prstGeom prst="rect">
                <a:avLst/>
              </a:prstGeom>
              <a:solidFill>
                <a:srgbClr val="7E7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42" name="Rectangle 60"/>
              <p:cNvSpPr>
                <a:spLocks noChangeArrowheads="1"/>
              </p:cNvSpPr>
              <p:nvPr/>
            </p:nvSpPr>
            <p:spPr bwMode="auto">
              <a:xfrm>
                <a:off x="3720" y="936"/>
                <a:ext cx="12" cy="444"/>
              </a:xfrm>
              <a:prstGeom prst="rect">
                <a:avLst/>
              </a:pr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43" name="Rectangle 61"/>
              <p:cNvSpPr>
                <a:spLocks noChangeArrowheads="1"/>
              </p:cNvSpPr>
              <p:nvPr/>
            </p:nvSpPr>
            <p:spPr bwMode="auto">
              <a:xfrm>
                <a:off x="3726" y="936"/>
                <a:ext cx="12" cy="444"/>
              </a:xfrm>
              <a:prstGeom prst="rect">
                <a:avLst/>
              </a:prstGeom>
              <a:solidFill>
                <a:srgbClr val="78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44" name="Rectangle 62"/>
              <p:cNvSpPr>
                <a:spLocks noChangeArrowheads="1"/>
              </p:cNvSpPr>
              <p:nvPr/>
            </p:nvSpPr>
            <p:spPr bwMode="auto">
              <a:xfrm>
                <a:off x="3732" y="936"/>
                <a:ext cx="12" cy="444"/>
              </a:xfrm>
              <a:prstGeom prst="rect">
                <a:avLst/>
              </a:prstGeom>
              <a:solidFill>
                <a:srgbClr val="777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45" name="Rectangle 63"/>
              <p:cNvSpPr>
                <a:spLocks noChangeArrowheads="1"/>
              </p:cNvSpPr>
              <p:nvPr/>
            </p:nvSpPr>
            <p:spPr bwMode="auto">
              <a:xfrm>
                <a:off x="3738" y="936"/>
                <a:ext cx="12" cy="444"/>
              </a:xfrm>
              <a:prstGeom prst="rect">
                <a:avLst/>
              </a:prstGeom>
              <a:solidFill>
                <a:srgbClr val="757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46" name="Rectangle 64"/>
              <p:cNvSpPr>
                <a:spLocks noChangeArrowheads="1"/>
              </p:cNvSpPr>
              <p:nvPr/>
            </p:nvSpPr>
            <p:spPr bwMode="auto">
              <a:xfrm>
                <a:off x="3744" y="936"/>
                <a:ext cx="12" cy="444"/>
              </a:xfrm>
              <a:prstGeom prst="rect">
                <a:avLst/>
              </a:prstGeom>
              <a:solidFill>
                <a:srgbClr val="72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47" name="Freeform 65"/>
              <p:cNvSpPr>
                <a:spLocks/>
              </p:cNvSpPr>
              <p:nvPr/>
            </p:nvSpPr>
            <p:spPr bwMode="auto">
              <a:xfrm>
                <a:off x="3456" y="936"/>
                <a:ext cx="294" cy="444"/>
              </a:xfrm>
              <a:custGeom>
                <a:avLst/>
                <a:gdLst>
                  <a:gd name="T0" fmla="*/ 0 w 49"/>
                  <a:gd name="T1" fmla="*/ 634894010 h 74"/>
                  <a:gd name="T2" fmla="*/ 120932362 w 49"/>
                  <a:gd name="T3" fmla="*/ 40310779 h 74"/>
                  <a:gd name="T4" fmla="*/ 362797039 w 49"/>
                  <a:gd name="T5" fmla="*/ 100776870 h 74"/>
                  <a:gd name="T6" fmla="*/ 493806758 w 49"/>
                  <a:gd name="T7" fmla="*/ 745748620 h 74"/>
                  <a:gd name="T8" fmla="*/ 0 w 49"/>
                  <a:gd name="T9" fmla="*/ 63489401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"/>
                  <a:gd name="T16" fmla="*/ 0 h 74"/>
                  <a:gd name="T17" fmla="*/ 49 w 49"/>
                  <a:gd name="T18" fmla="*/ 74 h 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" h="74">
                    <a:moveTo>
                      <a:pt x="0" y="63"/>
                    </a:moveTo>
                    <a:lnTo>
                      <a:pt x="12" y="4"/>
                    </a:lnTo>
                    <a:cubicBezTo>
                      <a:pt x="24" y="1"/>
                      <a:pt x="27" y="0"/>
                      <a:pt x="36" y="10"/>
                    </a:cubicBezTo>
                    <a:lnTo>
                      <a:pt x="49" y="74"/>
                    </a:lnTo>
                    <a:lnTo>
                      <a:pt x="0" y="63"/>
                    </a:ln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48" name="Freeform 66"/>
              <p:cNvSpPr>
                <a:spLocks/>
              </p:cNvSpPr>
              <p:nvPr/>
            </p:nvSpPr>
            <p:spPr bwMode="auto">
              <a:xfrm>
                <a:off x="3456" y="948"/>
                <a:ext cx="294" cy="444"/>
              </a:xfrm>
              <a:custGeom>
                <a:avLst/>
                <a:gdLst>
                  <a:gd name="T0" fmla="*/ 0 w 49"/>
                  <a:gd name="T1" fmla="*/ 634894010 h 74"/>
                  <a:gd name="T2" fmla="*/ 120932362 w 49"/>
                  <a:gd name="T3" fmla="*/ 40310779 h 74"/>
                  <a:gd name="T4" fmla="*/ 362797039 w 49"/>
                  <a:gd name="T5" fmla="*/ 100776870 h 74"/>
                  <a:gd name="T6" fmla="*/ 493806758 w 49"/>
                  <a:gd name="T7" fmla="*/ 745748620 h 74"/>
                  <a:gd name="T8" fmla="*/ 0 w 49"/>
                  <a:gd name="T9" fmla="*/ 63489401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"/>
                  <a:gd name="T16" fmla="*/ 0 h 74"/>
                  <a:gd name="T17" fmla="*/ 49 w 49"/>
                  <a:gd name="T18" fmla="*/ 74 h 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" h="74">
                    <a:moveTo>
                      <a:pt x="0" y="63"/>
                    </a:moveTo>
                    <a:lnTo>
                      <a:pt x="12" y="4"/>
                    </a:lnTo>
                    <a:cubicBezTo>
                      <a:pt x="24" y="1"/>
                      <a:pt x="27" y="0"/>
                      <a:pt x="36" y="10"/>
                    </a:cubicBezTo>
                    <a:lnTo>
                      <a:pt x="49" y="74"/>
                    </a:lnTo>
                    <a:lnTo>
                      <a:pt x="0" y="63"/>
                    </a:lnTo>
                  </a:path>
                </a:pathLst>
              </a:custGeom>
              <a:solidFill>
                <a:srgbClr val="5D686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49" name="Freeform 67"/>
              <p:cNvSpPr>
                <a:spLocks/>
              </p:cNvSpPr>
              <p:nvPr/>
            </p:nvSpPr>
            <p:spPr bwMode="auto">
              <a:xfrm>
                <a:off x="3612" y="1002"/>
                <a:ext cx="78" cy="108"/>
              </a:xfrm>
              <a:custGeom>
                <a:avLst/>
                <a:gdLst>
                  <a:gd name="T0" fmla="*/ 0 w 13"/>
                  <a:gd name="T1" fmla="*/ 0 h 18"/>
                  <a:gd name="T2" fmla="*/ 110854671 w 13"/>
                  <a:gd name="T3" fmla="*/ 60466126 h 18"/>
                  <a:gd name="T4" fmla="*/ 131010058 w 13"/>
                  <a:gd name="T5" fmla="*/ 181398307 h 18"/>
                  <a:gd name="T6" fmla="*/ 0 w 13"/>
                  <a:gd name="T7" fmla="*/ 141087636 h 18"/>
                  <a:gd name="T8" fmla="*/ 0 w 1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18"/>
                  <a:gd name="T17" fmla="*/ 13 w 13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18">
                    <a:moveTo>
                      <a:pt x="0" y="0"/>
                    </a:moveTo>
                    <a:lnTo>
                      <a:pt x="11" y="6"/>
                    </a:lnTo>
                    <a:lnTo>
                      <a:pt x="13" y="18"/>
                    </a:ln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50" name="Freeform 68"/>
              <p:cNvSpPr>
                <a:spLocks/>
              </p:cNvSpPr>
              <p:nvPr/>
            </p:nvSpPr>
            <p:spPr bwMode="auto">
              <a:xfrm>
                <a:off x="624" y="1920"/>
                <a:ext cx="1704" cy="288"/>
              </a:xfrm>
              <a:custGeom>
                <a:avLst/>
                <a:gdLst>
                  <a:gd name="T0" fmla="*/ 272097579 w 284"/>
                  <a:gd name="T1" fmla="*/ 362797037 h 48"/>
                  <a:gd name="T2" fmla="*/ 423262858 w 284"/>
                  <a:gd name="T3" fmla="*/ 473651369 h 48"/>
                  <a:gd name="T4" fmla="*/ 564350541 w 284"/>
                  <a:gd name="T5" fmla="*/ 413185213 h 48"/>
                  <a:gd name="T6" fmla="*/ 796137066 w 284"/>
                  <a:gd name="T7" fmla="*/ 403107520 h 48"/>
                  <a:gd name="T8" fmla="*/ 806214949 w 284"/>
                  <a:gd name="T9" fmla="*/ 322486265 h 48"/>
                  <a:gd name="T10" fmla="*/ 1148855698 w 284"/>
                  <a:gd name="T11" fmla="*/ 342641651 h 48"/>
                  <a:gd name="T12" fmla="*/ 1451186448 w 284"/>
                  <a:gd name="T13" fmla="*/ 231787030 h 48"/>
                  <a:gd name="T14" fmla="*/ 1622507591 w 284"/>
                  <a:gd name="T15" fmla="*/ 221709338 h 48"/>
                  <a:gd name="T16" fmla="*/ 1632585282 w 284"/>
                  <a:gd name="T17" fmla="*/ 231787030 h 48"/>
                  <a:gd name="T18" fmla="*/ 1844215271 w 284"/>
                  <a:gd name="T19" fmla="*/ 282175302 h 48"/>
                  <a:gd name="T20" fmla="*/ 1864370655 w 284"/>
                  <a:gd name="T21" fmla="*/ 211631645 h 48"/>
                  <a:gd name="T22" fmla="*/ 1904681421 w 284"/>
                  <a:gd name="T23" fmla="*/ 211631645 h 48"/>
                  <a:gd name="T24" fmla="*/ 1944992188 w 284"/>
                  <a:gd name="T25" fmla="*/ 231787030 h 48"/>
                  <a:gd name="T26" fmla="*/ 1955069880 w 284"/>
                  <a:gd name="T27" fmla="*/ 211631645 h 48"/>
                  <a:gd name="T28" fmla="*/ 2045769105 w 284"/>
                  <a:gd name="T29" fmla="*/ 201553952 h 48"/>
                  <a:gd name="T30" fmla="*/ 2147483647 w 284"/>
                  <a:gd name="T31" fmla="*/ 241864531 h 48"/>
                  <a:gd name="T32" fmla="*/ 2147483647 w 284"/>
                  <a:gd name="T33" fmla="*/ 110854669 h 48"/>
                  <a:gd name="T34" fmla="*/ 2147483647 w 284"/>
                  <a:gd name="T35" fmla="*/ 141087651 h 48"/>
                  <a:gd name="T36" fmla="*/ 2147483647 w 284"/>
                  <a:gd name="T37" fmla="*/ 90699259 h 48"/>
                  <a:gd name="T38" fmla="*/ 2147483647 w 284"/>
                  <a:gd name="T39" fmla="*/ 100776976 h 48"/>
                  <a:gd name="T40" fmla="*/ 2147483647 w 284"/>
                  <a:gd name="T41" fmla="*/ 0 h 48"/>
                  <a:gd name="T42" fmla="*/ 2147483647 w 284"/>
                  <a:gd name="T43" fmla="*/ 80621566 h 48"/>
                  <a:gd name="T44" fmla="*/ 2106235255 w 284"/>
                  <a:gd name="T45" fmla="*/ 70543826 h 48"/>
                  <a:gd name="T46" fmla="*/ 2136468330 w 284"/>
                  <a:gd name="T47" fmla="*/ 141087651 h 48"/>
                  <a:gd name="T48" fmla="*/ 1944992188 w 284"/>
                  <a:gd name="T49" fmla="*/ 110854669 h 48"/>
                  <a:gd name="T50" fmla="*/ 1924836805 w 284"/>
                  <a:gd name="T51" fmla="*/ 141087651 h 48"/>
                  <a:gd name="T52" fmla="*/ 1793826813 w 284"/>
                  <a:gd name="T53" fmla="*/ 151165440 h 48"/>
                  <a:gd name="T54" fmla="*/ 1733362199 w 284"/>
                  <a:gd name="T55" fmla="*/ 131009958 h 48"/>
                  <a:gd name="T56" fmla="*/ 1713206816 w 284"/>
                  <a:gd name="T57" fmla="*/ 161243133 h 48"/>
                  <a:gd name="T58" fmla="*/ 1652740666 w 284"/>
                  <a:gd name="T59" fmla="*/ 161243133 h 48"/>
                  <a:gd name="T60" fmla="*/ 1622507591 w 284"/>
                  <a:gd name="T61" fmla="*/ 161243133 h 48"/>
                  <a:gd name="T62" fmla="*/ 1541885673 w 284"/>
                  <a:gd name="T63" fmla="*/ 151165440 h 48"/>
                  <a:gd name="T64" fmla="*/ 1420953373 w 284"/>
                  <a:gd name="T65" fmla="*/ 151165440 h 48"/>
                  <a:gd name="T66" fmla="*/ 1289943382 w 284"/>
                  <a:gd name="T67" fmla="*/ 231787030 h 48"/>
                  <a:gd name="T68" fmla="*/ 927147249 w 284"/>
                  <a:gd name="T69" fmla="*/ 272097610 h 48"/>
                  <a:gd name="T70" fmla="*/ 755826299 w 284"/>
                  <a:gd name="T71" fmla="*/ 211631645 h 48"/>
                  <a:gd name="T72" fmla="*/ 725593224 w 284"/>
                  <a:gd name="T73" fmla="*/ 262019917 h 48"/>
                  <a:gd name="T74" fmla="*/ 534117466 w 284"/>
                  <a:gd name="T75" fmla="*/ 231787030 h 48"/>
                  <a:gd name="T76" fmla="*/ 594583232 w 284"/>
                  <a:gd name="T77" fmla="*/ 352719344 h 48"/>
                  <a:gd name="T78" fmla="*/ 443418241 w 284"/>
                  <a:gd name="T79" fmla="*/ 352719344 h 48"/>
                  <a:gd name="T80" fmla="*/ 100776869 w 284"/>
                  <a:gd name="T81" fmla="*/ 272097610 h 48"/>
                  <a:gd name="T82" fmla="*/ 272097579 w 284"/>
                  <a:gd name="T83" fmla="*/ 362797037 h 4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84"/>
                  <a:gd name="T127" fmla="*/ 0 h 48"/>
                  <a:gd name="T128" fmla="*/ 284 w 284"/>
                  <a:gd name="T129" fmla="*/ 48 h 4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84" h="48">
                    <a:moveTo>
                      <a:pt x="27" y="36"/>
                    </a:moveTo>
                    <a:cubicBezTo>
                      <a:pt x="32" y="39"/>
                      <a:pt x="36" y="46"/>
                      <a:pt x="42" y="47"/>
                    </a:cubicBezTo>
                    <a:cubicBezTo>
                      <a:pt x="49" y="48"/>
                      <a:pt x="50" y="42"/>
                      <a:pt x="56" y="41"/>
                    </a:cubicBezTo>
                    <a:cubicBezTo>
                      <a:pt x="63" y="40"/>
                      <a:pt x="73" y="42"/>
                      <a:pt x="79" y="40"/>
                    </a:cubicBezTo>
                    <a:cubicBezTo>
                      <a:pt x="84" y="39"/>
                      <a:pt x="73" y="34"/>
                      <a:pt x="80" y="32"/>
                    </a:cubicBezTo>
                    <a:cubicBezTo>
                      <a:pt x="88" y="31"/>
                      <a:pt x="103" y="36"/>
                      <a:pt x="114" y="34"/>
                    </a:cubicBezTo>
                    <a:cubicBezTo>
                      <a:pt x="125" y="33"/>
                      <a:pt x="134" y="26"/>
                      <a:pt x="144" y="23"/>
                    </a:cubicBezTo>
                    <a:cubicBezTo>
                      <a:pt x="150" y="22"/>
                      <a:pt x="155" y="22"/>
                      <a:pt x="161" y="22"/>
                    </a:cubicBezTo>
                    <a:cubicBezTo>
                      <a:pt x="161" y="22"/>
                      <a:pt x="162" y="22"/>
                      <a:pt x="162" y="23"/>
                    </a:cubicBezTo>
                    <a:cubicBezTo>
                      <a:pt x="169" y="25"/>
                      <a:pt x="176" y="29"/>
                      <a:pt x="183" y="28"/>
                    </a:cubicBezTo>
                    <a:cubicBezTo>
                      <a:pt x="185" y="27"/>
                      <a:pt x="184" y="23"/>
                      <a:pt x="185" y="21"/>
                    </a:cubicBezTo>
                    <a:cubicBezTo>
                      <a:pt x="186" y="21"/>
                      <a:pt x="187" y="21"/>
                      <a:pt x="189" y="21"/>
                    </a:cubicBezTo>
                    <a:cubicBezTo>
                      <a:pt x="190" y="22"/>
                      <a:pt x="191" y="24"/>
                      <a:pt x="193" y="23"/>
                    </a:cubicBezTo>
                    <a:cubicBezTo>
                      <a:pt x="193" y="23"/>
                      <a:pt x="194" y="22"/>
                      <a:pt x="194" y="21"/>
                    </a:cubicBezTo>
                    <a:cubicBezTo>
                      <a:pt x="197" y="21"/>
                      <a:pt x="201" y="20"/>
                      <a:pt x="203" y="20"/>
                    </a:cubicBezTo>
                    <a:cubicBezTo>
                      <a:pt x="207" y="23"/>
                      <a:pt x="211" y="25"/>
                      <a:pt x="215" y="24"/>
                    </a:cubicBezTo>
                    <a:cubicBezTo>
                      <a:pt x="220" y="23"/>
                      <a:pt x="217" y="12"/>
                      <a:pt x="222" y="11"/>
                    </a:cubicBezTo>
                    <a:cubicBezTo>
                      <a:pt x="231" y="8"/>
                      <a:pt x="240" y="15"/>
                      <a:pt x="249" y="14"/>
                    </a:cubicBezTo>
                    <a:cubicBezTo>
                      <a:pt x="259" y="14"/>
                      <a:pt x="284" y="15"/>
                      <a:pt x="277" y="9"/>
                    </a:cubicBezTo>
                    <a:cubicBezTo>
                      <a:pt x="269" y="1"/>
                      <a:pt x="255" y="12"/>
                      <a:pt x="244" y="10"/>
                    </a:cubicBezTo>
                    <a:cubicBezTo>
                      <a:pt x="240" y="9"/>
                      <a:pt x="239" y="1"/>
                      <a:pt x="234" y="0"/>
                    </a:cubicBezTo>
                    <a:cubicBezTo>
                      <a:pt x="231" y="0"/>
                      <a:pt x="236" y="7"/>
                      <a:pt x="234" y="8"/>
                    </a:cubicBezTo>
                    <a:cubicBezTo>
                      <a:pt x="226" y="10"/>
                      <a:pt x="217" y="5"/>
                      <a:pt x="209" y="7"/>
                    </a:cubicBezTo>
                    <a:cubicBezTo>
                      <a:pt x="206" y="8"/>
                      <a:pt x="214" y="14"/>
                      <a:pt x="212" y="14"/>
                    </a:cubicBezTo>
                    <a:cubicBezTo>
                      <a:pt x="206" y="16"/>
                      <a:pt x="200" y="10"/>
                      <a:pt x="193" y="11"/>
                    </a:cubicBezTo>
                    <a:cubicBezTo>
                      <a:pt x="192" y="11"/>
                      <a:pt x="192" y="13"/>
                      <a:pt x="191" y="14"/>
                    </a:cubicBezTo>
                    <a:cubicBezTo>
                      <a:pt x="187" y="14"/>
                      <a:pt x="183" y="15"/>
                      <a:pt x="178" y="15"/>
                    </a:cubicBezTo>
                    <a:cubicBezTo>
                      <a:pt x="176" y="14"/>
                      <a:pt x="174" y="13"/>
                      <a:pt x="172" y="13"/>
                    </a:cubicBezTo>
                    <a:cubicBezTo>
                      <a:pt x="171" y="13"/>
                      <a:pt x="170" y="15"/>
                      <a:pt x="170" y="16"/>
                    </a:cubicBezTo>
                    <a:cubicBezTo>
                      <a:pt x="168" y="16"/>
                      <a:pt x="166" y="16"/>
                      <a:pt x="164" y="16"/>
                    </a:cubicBezTo>
                    <a:cubicBezTo>
                      <a:pt x="163" y="16"/>
                      <a:pt x="162" y="16"/>
                      <a:pt x="161" y="16"/>
                    </a:cubicBezTo>
                    <a:cubicBezTo>
                      <a:pt x="158" y="15"/>
                      <a:pt x="155" y="14"/>
                      <a:pt x="153" y="15"/>
                    </a:cubicBezTo>
                    <a:cubicBezTo>
                      <a:pt x="149" y="15"/>
                      <a:pt x="145" y="14"/>
                      <a:pt x="141" y="15"/>
                    </a:cubicBezTo>
                    <a:cubicBezTo>
                      <a:pt x="134" y="16"/>
                      <a:pt x="137" y="21"/>
                      <a:pt x="128" y="23"/>
                    </a:cubicBezTo>
                    <a:cubicBezTo>
                      <a:pt x="120" y="26"/>
                      <a:pt x="101" y="28"/>
                      <a:pt x="92" y="27"/>
                    </a:cubicBezTo>
                    <a:cubicBezTo>
                      <a:pt x="83" y="27"/>
                      <a:pt x="79" y="21"/>
                      <a:pt x="75" y="21"/>
                    </a:cubicBezTo>
                    <a:cubicBezTo>
                      <a:pt x="70" y="20"/>
                      <a:pt x="76" y="25"/>
                      <a:pt x="72" y="26"/>
                    </a:cubicBezTo>
                    <a:cubicBezTo>
                      <a:pt x="67" y="26"/>
                      <a:pt x="57" y="20"/>
                      <a:pt x="53" y="23"/>
                    </a:cubicBezTo>
                    <a:cubicBezTo>
                      <a:pt x="48" y="27"/>
                      <a:pt x="62" y="31"/>
                      <a:pt x="59" y="35"/>
                    </a:cubicBezTo>
                    <a:cubicBezTo>
                      <a:pt x="57" y="38"/>
                      <a:pt x="52" y="36"/>
                      <a:pt x="44" y="35"/>
                    </a:cubicBezTo>
                    <a:cubicBezTo>
                      <a:pt x="36" y="34"/>
                      <a:pt x="19" y="27"/>
                      <a:pt x="10" y="27"/>
                    </a:cubicBezTo>
                    <a:cubicBezTo>
                      <a:pt x="0" y="28"/>
                      <a:pt x="21" y="32"/>
                      <a:pt x="27" y="36"/>
                    </a:cubicBezTo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51" name="Freeform 69"/>
              <p:cNvSpPr>
                <a:spLocks/>
              </p:cNvSpPr>
              <p:nvPr/>
            </p:nvSpPr>
            <p:spPr bwMode="auto">
              <a:xfrm>
                <a:off x="3330" y="1068"/>
                <a:ext cx="504" cy="324"/>
              </a:xfrm>
              <a:custGeom>
                <a:avLst/>
                <a:gdLst>
                  <a:gd name="T0" fmla="*/ 0 w 84"/>
                  <a:gd name="T1" fmla="*/ 463574077 h 54"/>
                  <a:gd name="T2" fmla="*/ 80621563 w 84"/>
                  <a:gd name="T3" fmla="*/ 60466183 h 54"/>
                  <a:gd name="T4" fmla="*/ 513962117 w 84"/>
                  <a:gd name="T5" fmla="*/ 20155392 h 54"/>
                  <a:gd name="T6" fmla="*/ 685282503 w 84"/>
                  <a:gd name="T7" fmla="*/ 100776980 h 54"/>
                  <a:gd name="T8" fmla="*/ 846525772 w 84"/>
                  <a:gd name="T9" fmla="*/ 544195238 h 54"/>
                  <a:gd name="T10" fmla="*/ 0 w 84"/>
                  <a:gd name="T11" fmla="*/ 46357407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4"/>
                  <a:gd name="T19" fmla="*/ 0 h 54"/>
                  <a:gd name="T20" fmla="*/ 84 w 84"/>
                  <a:gd name="T21" fmla="*/ 54 h 5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4" h="54">
                    <a:moveTo>
                      <a:pt x="0" y="46"/>
                    </a:moveTo>
                    <a:lnTo>
                      <a:pt x="8" y="6"/>
                    </a:lnTo>
                    <a:cubicBezTo>
                      <a:pt x="18" y="4"/>
                      <a:pt x="34" y="0"/>
                      <a:pt x="51" y="2"/>
                    </a:cubicBezTo>
                    <a:cubicBezTo>
                      <a:pt x="55" y="7"/>
                      <a:pt x="63" y="8"/>
                      <a:pt x="68" y="10"/>
                    </a:cubicBezTo>
                    <a:lnTo>
                      <a:pt x="84" y="54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F9A0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52" name="Freeform 70"/>
              <p:cNvSpPr>
                <a:spLocks/>
              </p:cNvSpPr>
              <p:nvPr/>
            </p:nvSpPr>
            <p:spPr bwMode="auto">
              <a:xfrm>
                <a:off x="3636" y="1080"/>
                <a:ext cx="198" cy="312"/>
              </a:xfrm>
              <a:custGeom>
                <a:avLst/>
                <a:gdLst>
                  <a:gd name="T0" fmla="*/ 0 w 33"/>
                  <a:gd name="T1" fmla="*/ 443418302 h 52"/>
                  <a:gd name="T2" fmla="*/ 0 w 33"/>
                  <a:gd name="T3" fmla="*/ 0 h 52"/>
                  <a:gd name="T4" fmla="*/ 241864496 w 33"/>
                  <a:gd name="T5" fmla="*/ 100776978 h 52"/>
                  <a:gd name="T6" fmla="*/ 332563526 w 33"/>
                  <a:gd name="T7" fmla="*/ 524039846 h 52"/>
                  <a:gd name="T8" fmla="*/ 0 w 33"/>
                  <a:gd name="T9" fmla="*/ 44341830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52"/>
                  <a:gd name="T17" fmla="*/ 33 w 33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52">
                    <a:moveTo>
                      <a:pt x="0" y="44"/>
                    </a:moveTo>
                    <a:lnTo>
                      <a:pt x="0" y="0"/>
                    </a:lnTo>
                    <a:cubicBezTo>
                      <a:pt x="11" y="2"/>
                      <a:pt x="17" y="6"/>
                      <a:pt x="24" y="10"/>
                    </a:cubicBezTo>
                    <a:lnTo>
                      <a:pt x="33" y="52"/>
                    </a:lnTo>
                    <a:lnTo>
                      <a:pt x="0" y="44"/>
                    </a:ln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53" name="Freeform 71"/>
              <p:cNvSpPr>
                <a:spLocks/>
              </p:cNvSpPr>
              <p:nvPr/>
            </p:nvSpPr>
            <p:spPr bwMode="auto">
              <a:xfrm>
                <a:off x="3708" y="1146"/>
                <a:ext cx="30" cy="114"/>
              </a:xfrm>
              <a:custGeom>
                <a:avLst/>
                <a:gdLst>
                  <a:gd name="T0" fmla="*/ 0 w 5"/>
                  <a:gd name="T1" fmla="*/ 0 h 19"/>
                  <a:gd name="T2" fmla="*/ 50388485 w 5"/>
                  <a:gd name="T3" fmla="*/ 20155390 h 19"/>
                  <a:gd name="T4" fmla="*/ 50388485 w 5"/>
                  <a:gd name="T5" fmla="*/ 191476003 h 19"/>
                  <a:gd name="T6" fmla="*/ 10077695 w 5"/>
                  <a:gd name="T7" fmla="*/ 181398311 h 19"/>
                  <a:gd name="T8" fmla="*/ 0 w 5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9"/>
                  <a:gd name="T17" fmla="*/ 5 w 5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9">
                    <a:moveTo>
                      <a:pt x="0" y="0"/>
                    </a:moveTo>
                    <a:lnTo>
                      <a:pt x="5" y="2"/>
                    </a:lnTo>
                    <a:lnTo>
                      <a:pt x="5" y="19"/>
                    </a:lnTo>
                    <a:lnTo>
                      <a:pt x="1" y="1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3A34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54" name="Freeform 72"/>
              <p:cNvSpPr>
                <a:spLocks/>
              </p:cNvSpPr>
              <p:nvPr/>
            </p:nvSpPr>
            <p:spPr bwMode="auto">
              <a:xfrm>
                <a:off x="3636" y="1224"/>
                <a:ext cx="300" cy="330"/>
              </a:xfrm>
              <a:custGeom>
                <a:avLst/>
                <a:gdLst>
                  <a:gd name="T0" fmla="*/ 50388489 w 50"/>
                  <a:gd name="T1" fmla="*/ 0 h 55"/>
                  <a:gd name="T2" fmla="*/ 50388489 w 50"/>
                  <a:gd name="T3" fmla="*/ 0 h 55"/>
                  <a:gd name="T4" fmla="*/ 251942227 w 50"/>
                  <a:gd name="T5" fmla="*/ 60466183 h 55"/>
                  <a:gd name="T6" fmla="*/ 342641655 w 50"/>
                  <a:gd name="T7" fmla="*/ 231787040 h 55"/>
                  <a:gd name="T8" fmla="*/ 463574067 w 50"/>
                  <a:gd name="T9" fmla="*/ 282175314 h 55"/>
                  <a:gd name="T10" fmla="*/ 503884454 w 50"/>
                  <a:gd name="T11" fmla="*/ 524040239 h 55"/>
                  <a:gd name="T12" fmla="*/ 0 w 50"/>
                  <a:gd name="T13" fmla="*/ 554272934 h 55"/>
                  <a:gd name="T14" fmla="*/ 0 w 50"/>
                  <a:gd name="T15" fmla="*/ 544195241 h 55"/>
                  <a:gd name="T16" fmla="*/ 10077696 w 50"/>
                  <a:gd name="T17" fmla="*/ 544195241 h 55"/>
                  <a:gd name="T18" fmla="*/ 50388489 w 50"/>
                  <a:gd name="T19" fmla="*/ 0 h 55"/>
                  <a:gd name="T20" fmla="*/ 50388489 w 50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55"/>
                  <a:gd name="T35" fmla="*/ 50 w 50"/>
                  <a:gd name="T36" fmla="*/ 55 h 5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55">
                    <a:moveTo>
                      <a:pt x="5" y="0"/>
                    </a:moveTo>
                    <a:lnTo>
                      <a:pt x="5" y="0"/>
                    </a:lnTo>
                    <a:lnTo>
                      <a:pt x="25" y="6"/>
                    </a:lnTo>
                    <a:lnTo>
                      <a:pt x="34" y="23"/>
                    </a:lnTo>
                    <a:lnTo>
                      <a:pt x="46" y="28"/>
                    </a:lnTo>
                    <a:lnTo>
                      <a:pt x="50" y="52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1" y="54"/>
                    </a:lnTo>
                    <a:cubicBezTo>
                      <a:pt x="3" y="41"/>
                      <a:pt x="5" y="2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86E6C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55" name="Freeform 73"/>
              <p:cNvSpPr>
                <a:spLocks/>
              </p:cNvSpPr>
              <p:nvPr/>
            </p:nvSpPr>
            <p:spPr bwMode="auto">
              <a:xfrm>
                <a:off x="3216" y="1212"/>
                <a:ext cx="450" cy="336"/>
              </a:xfrm>
              <a:custGeom>
                <a:avLst/>
                <a:gdLst>
                  <a:gd name="T0" fmla="*/ 715515549 w 75"/>
                  <a:gd name="T1" fmla="*/ 564350630 h 56"/>
                  <a:gd name="T2" fmla="*/ 755826316 w 75"/>
                  <a:gd name="T3" fmla="*/ 20155393 h 56"/>
                  <a:gd name="T4" fmla="*/ 110854563 w 75"/>
                  <a:gd name="T5" fmla="*/ 50388490 h 56"/>
                  <a:gd name="T6" fmla="*/ 0 w 75"/>
                  <a:gd name="T7" fmla="*/ 544195244 h 56"/>
                  <a:gd name="T8" fmla="*/ 715515549 w 75"/>
                  <a:gd name="T9" fmla="*/ 56435063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"/>
                  <a:gd name="T16" fmla="*/ 0 h 56"/>
                  <a:gd name="T17" fmla="*/ 75 w 75"/>
                  <a:gd name="T18" fmla="*/ 56 h 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" h="56">
                    <a:moveTo>
                      <a:pt x="71" y="56"/>
                    </a:moveTo>
                    <a:cubicBezTo>
                      <a:pt x="73" y="43"/>
                      <a:pt x="75" y="25"/>
                      <a:pt x="75" y="2"/>
                    </a:cubicBezTo>
                    <a:cubicBezTo>
                      <a:pt x="49" y="0"/>
                      <a:pt x="34" y="1"/>
                      <a:pt x="11" y="5"/>
                    </a:cubicBezTo>
                    <a:cubicBezTo>
                      <a:pt x="8" y="19"/>
                      <a:pt x="7" y="35"/>
                      <a:pt x="0" y="54"/>
                    </a:cubicBezTo>
                    <a:lnTo>
                      <a:pt x="71" y="56"/>
                    </a:lnTo>
                  </a:path>
                </a:pathLst>
              </a:custGeom>
              <a:solidFill>
                <a:srgbClr val="FBC88D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56" name="Freeform 74"/>
              <p:cNvSpPr>
                <a:spLocks/>
              </p:cNvSpPr>
              <p:nvPr/>
            </p:nvSpPr>
            <p:spPr bwMode="auto">
              <a:xfrm>
                <a:off x="3756" y="1422"/>
                <a:ext cx="30" cy="96"/>
              </a:xfrm>
              <a:custGeom>
                <a:avLst/>
                <a:gdLst>
                  <a:gd name="T0" fmla="*/ 0 w 5"/>
                  <a:gd name="T1" fmla="*/ 0 h 16"/>
                  <a:gd name="T2" fmla="*/ 50388485 w 5"/>
                  <a:gd name="T3" fmla="*/ 10077694 h 16"/>
                  <a:gd name="T4" fmla="*/ 50388485 w 5"/>
                  <a:gd name="T5" fmla="*/ 161242915 h 16"/>
                  <a:gd name="T6" fmla="*/ 0 w 5"/>
                  <a:gd name="T7" fmla="*/ 151165224 h 16"/>
                  <a:gd name="T8" fmla="*/ 0 w 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6"/>
                  <a:gd name="T17" fmla="*/ 5 w 5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6">
                    <a:moveTo>
                      <a:pt x="0" y="0"/>
                    </a:moveTo>
                    <a:lnTo>
                      <a:pt x="5" y="1"/>
                    </a:lnTo>
                    <a:lnTo>
                      <a:pt x="5" y="16"/>
                    </a:lnTo>
                    <a:lnTo>
                      <a:pt x="0" y="1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3A34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57" name="Freeform 75"/>
              <p:cNvSpPr>
                <a:spLocks/>
              </p:cNvSpPr>
              <p:nvPr/>
            </p:nvSpPr>
            <p:spPr bwMode="auto">
              <a:xfrm>
                <a:off x="3750" y="1320"/>
                <a:ext cx="36" cy="78"/>
              </a:xfrm>
              <a:custGeom>
                <a:avLst/>
                <a:gdLst>
                  <a:gd name="T0" fmla="*/ 10077696 w 6"/>
                  <a:gd name="T1" fmla="*/ 0 h 13"/>
                  <a:gd name="T2" fmla="*/ 50388488 w 6"/>
                  <a:gd name="T3" fmla="*/ 10077696 h 13"/>
                  <a:gd name="T4" fmla="*/ 60466181 w 6"/>
                  <a:gd name="T5" fmla="*/ 131010058 h 13"/>
                  <a:gd name="T6" fmla="*/ 0 w 6"/>
                  <a:gd name="T7" fmla="*/ 120932365 h 13"/>
                  <a:gd name="T8" fmla="*/ 10077696 w 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13"/>
                  <a:gd name="T17" fmla="*/ 6 w 6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13">
                    <a:moveTo>
                      <a:pt x="1" y="0"/>
                    </a:moveTo>
                    <a:lnTo>
                      <a:pt x="5" y="1"/>
                    </a:lnTo>
                    <a:lnTo>
                      <a:pt x="6" y="13"/>
                    </a:lnTo>
                    <a:lnTo>
                      <a:pt x="0" y="12"/>
                    </a:lnTo>
                    <a:lnTo>
                      <a:pt x="1" y="0"/>
                    </a:lnTo>
                  </a:path>
                </a:pathLst>
              </a:custGeom>
              <a:solidFill>
                <a:srgbClr val="3A34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58" name="Freeform 76"/>
              <p:cNvSpPr>
                <a:spLocks/>
              </p:cNvSpPr>
              <p:nvPr/>
            </p:nvSpPr>
            <p:spPr bwMode="auto">
              <a:xfrm>
                <a:off x="3840" y="1326"/>
                <a:ext cx="72" cy="60"/>
              </a:xfrm>
              <a:custGeom>
                <a:avLst/>
                <a:gdLst>
                  <a:gd name="T0" fmla="*/ 120932362 w 12"/>
                  <a:gd name="T1" fmla="*/ 70543821 h 10"/>
                  <a:gd name="T2" fmla="*/ 0 w 12"/>
                  <a:gd name="T3" fmla="*/ 0 h 10"/>
                  <a:gd name="T4" fmla="*/ 0 w 12"/>
                  <a:gd name="T5" fmla="*/ 60466129 h 10"/>
                  <a:gd name="T6" fmla="*/ 120932362 w 12"/>
                  <a:gd name="T7" fmla="*/ 100776970 h 10"/>
                  <a:gd name="T8" fmla="*/ 120932362 w 12"/>
                  <a:gd name="T9" fmla="*/ 7054382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0"/>
                  <a:gd name="T17" fmla="*/ 12 w 12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0">
                    <a:moveTo>
                      <a:pt x="12" y="7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2" y="10"/>
                    </a:lnTo>
                    <a:lnTo>
                      <a:pt x="12" y="7"/>
                    </a:lnTo>
                  </a:path>
                </a:pathLst>
              </a:custGeom>
              <a:solidFill>
                <a:srgbClr val="95947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59" name="Freeform 77"/>
              <p:cNvSpPr>
                <a:spLocks/>
              </p:cNvSpPr>
              <p:nvPr/>
            </p:nvSpPr>
            <p:spPr bwMode="auto">
              <a:xfrm>
                <a:off x="3666" y="1188"/>
                <a:ext cx="126" cy="72"/>
              </a:xfrm>
              <a:custGeom>
                <a:avLst/>
                <a:gdLst>
                  <a:gd name="T0" fmla="*/ 201553751 w 21"/>
                  <a:gd name="T1" fmla="*/ 60466181 h 12"/>
                  <a:gd name="T2" fmla="*/ 0 w 21"/>
                  <a:gd name="T3" fmla="*/ 0 h 12"/>
                  <a:gd name="T4" fmla="*/ 0 w 21"/>
                  <a:gd name="T5" fmla="*/ 60466181 h 12"/>
                  <a:gd name="T6" fmla="*/ 211631443 w 21"/>
                  <a:gd name="T7" fmla="*/ 120932362 h 12"/>
                  <a:gd name="T8" fmla="*/ 201553751 w 21"/>
                  <a:gd name="T9" fmla="*/ 6046618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12"/>
                  <a:gd name="T17" fmla="*/ 21 w 21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12">
                    <a:moveTo>
                      <a:pt x="20" y="6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1" y="12"/>
                    </a:lnTo>
                    <a:lnTo>
                      <a:pt x="20" y="6"/>
                    </a:lnTo>
                  </a:path>
                </a:pathLst>
              </a:custGeom>
              <a:solidFill>
                <a:srgbClr val="716F6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60" name="Freeform 78"/>
              <p:cNvSpPr>
                <a:spLocks/>
              </p:cNvSpPr>
              <p:nvPr/>
            </p:nvSpPr>
            <p:spPr bwMode="auto">
              <a:xfrm>
                <a:off x="3786" y="1224"/>
                <a:ext cx="54" cy="132"/>
              </a:xfrm>
              <a:custGeom>
                <a:avLst/>
                <a:gdLst>
                  <a:gd name="T0" fmla="*/ 0 w 9"/>
                  <a:gd name="T1" fmla="*/ 0 h 22"/>
                  <a:gd name="T2" fmla="*/ 90699250 w 9"/>
                  <a:gd name="T3" fmla="*/ 171320821 h 22"/>
                  <a:gd name="T4" fmla="*/ 90699250 w 9"/>
                  <a:gd name="T5" fmla="*/ 221709139 h 22"/>
                  <a:gd name="T6" fmla="*/ 0 w 9"/>
                  <a:gd name="T7" fmla="*/ 60466179 h 22"/>
                  <a:gd name="T8" fmla="*/ 0 w 9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22"/>
                  <a:gd name="T17" fmla="*/ 9 w 9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22">
                    <a:moveTo>
                      <a:pt x="0" y="0"/>
                    </a:moveTo>
                    <a:lnTo>
                      <a:pt x="9" y="17"/>
                    </a:lnTo>
                    <a:lnTo>
                      <a:pt x="9" y="22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716F6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61" name="Freeform 79"/>
              <p:cNvSpPr>
                <a:spLocks/>
              </p:cNvSpPr>
              <p:nvPr/>
            </p:nvSpPr>
            <p:spPr bwMode="auto">
              <a:xfrm>
                <a:off x="3282" y="1170"/>
                <a:ext cx="384" cy="72"/>
              </a:xfrm>
              <a:custGeom>
                <a:avLst/>
                <a:gdLst>
                  <a:gd name="T0" fmla="*/ 644971660 w 64"/>
                  <a:gd name="T1" fmla="*/ 90699259 h 12"/>
                  <a:gd name="T2" fmla="*/ 644971660 w 64"/>
                  <a:gd name="T3" fmla="*/ 30233090 h 12"/>
                  <a:gd name="T4" fmla="*/ 10077694 w 64"/>
                  <a:gd name="T5" fmla="*/ 60466181 h 12"/>
                  <a:gd name="T6" fmla="*/ 0 w 64"/>
                  <a:gd name="T7" fmla="*/ 110854669 h 12"/>
                  <a:gd name="T8" fmla="*/ 644971660 w 64"/>
                  <a:gd name="T9" fmla="*/ 9069925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4"/>
                  <a:gd name="T16" fmla="*/ 0 h 12"/>
                  <a:gd name="T17" fmla="*/ 64 w 64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4" h="12">
                    <a:moveTo>
                      <a:pt x="64" y="9"/>
                    </a:moveTo>
                    <a:cubicBezTo>
                      <a:pt x="64" y="7"/>
                      <a:pt x="64" y="5"/>
                      <a:pt x="64" y="3"/>
                    </a:cubicBezTo>
                    <a:cubicBezTo>
                      <a:pt x="39" y="0"/>
                      <a:pt x="23" y="3"/>
                      <a:pt x="1" y="6"/>
                    </a:cubicBezTo>
                    <a:cubicBezTo>
                      <a:pt x="1" y="7"/>
                      <a:pt x="0" y="12"/>
                      <a:pt x="0" y="11"/>
                    </a:cubicBezTo>
                    <a:cubicBezTo>
                      <a:pt x="23" y="8"/>
                      <a:pt x="39" y="6"/>
                      <a:pt x="64" y="9"/>
                    </a:cubicBezTo>
                  </a:path>
                </a:pathLst>
              </a:custGeom>
              <a:solidFill>
                <a:srgbClr val="968165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62" name="Freeform 80"/>
              <p:cNvSpPr>
                <a:spLocks/>
              </p:cNvSpPr>
              <p:nvPr/>
            </p:nvSpPr>
            <p:spPr bwMode="auto">
              <a:xfrm>
                <a:off x="3264" y="1290"/>
                <a:ext cx="480" cy="66"/>
              </a:xfrm>
              <a:custGeom>
                <a:avLst/>
                <a:gdLst>
                  <a:gd name="T0" fmla="*/ 806214988 w 80"/>
                  <a:gd name="T1" fmla="*/ 40310782 h 11"/>
                  <a:gd name="T2" fmla="*/ 675204798 w 80"/>
                  <a:gd name="T3" fmla="*/ 10077696 h 11"/>
                  <a:gd name="T4" fmla="*/ 0 w 80"/>
                  <a:gd name="T5" fmla="*/ 40310782 h 11"/>
                  <a:gd name="T6" fmla="*/ 0 w 80"/>
                  <a:gd name="T7" fmla="*/ 100776973 h 11"/>
                  <a:gd name="T8" fmla="*/ 675204798 w 80"/>
                  <a:gd name="T9" fmla="*/ 80621564 h 11"/>
                  <a:gd name="T10" fmla="*/ 806214988 w 80"/>
                  <a:gd name="T11" fmla="*/ 110854666 h 11"/>
                  <a:gd name="T12" fmla="*/ 806214988 w 80"/>
                  <a:gd name="T13" fmla="*/ 4031078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0"/>
                  <a:gd name="T22" fmla="*/ 0 h 11"/>
                  <a:gd name="T23" fmla="*/ 80 w 80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0" h="11">
                    <a:moveTo>
                      <a:pt x="80" y="4"/>
                    </a:moveTo>
                    <a:lnTo>
                      <a:pt x="67" y="1"/>
                    </a:lnTo>
                    <a:cubicBezTo>
                      <a:pt x="44" y="0"/>
                      <a:pt x="22" y="1"/>
                      <a:pt x="0" y="4"/>
                    </a:cubicBezTo>
                    <a:lnTo>
                      <a:pt x="0" y="10"/>
                    </a:lnTo>
                    <a:cubicBezTo>
                      <a:pt x="21" y="7"/>
                      <a:pt x="44" y="7"/>
                      <a:pt x="67" y="8"/>
                    </a:cubicBezTo>
                    <a:lnTo>
                      <a:pt x="80" y="11"/>
                    </a:lnTo>
                    <a:lnTo>
                      <a:pt x="80" y="4"/>
                    </a:ln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63" name="Freeform 81"/>
              <p:cNvSpPr>
                <a:spLocks/>
              </p:cNvSpPr>
              <p:nvPr/>
            </p:nvSpPr>
            <p:spPr bwMode="auto">
              <a:xfrm>
                <a:off x="3240" y="1398"/>
                <a:ext cx="504" cy="66"/>
              </a:xfrm>
              <a:custGeom>
                <a:avLst/>
                <a:gdLst>
                  <a:gd name="T0" fmla="*/ 705437888 w 84"/>
                  <a:gd name="T1" fmla="*/ 20155391 h 11"/>
                  <a:gd name="T2" fmla="*/ 846525772 w 84"/>
                  <a:gd name="T3" fmla="*/ 40310782 h 11"/>
                  <a:gd name="T4" fmla="*/ 846525772 w 84"/>
                  <a:gd name="T5" fmla="*/ 110854666 h 11"/>
                  <a:gd name="T6" fmla="*/ 695360195 w 84"/>
                  <a:gd name="T7" fmla="*/ 80621564 h 11"/>
                  <a:gd name="T8" fmla="*/ 0 w 84"/>
                  <a:gd name="T9" fmla="*/ 100776973 h 11"/>
                  <a:gd name="T10" fmla="*/ 10077695 w 84"/>
                  <a:gd name="T11" fmla="*/ 40310782 h 11"/>
                  <a:gd name="T12" fmla="*/ 705437888 w 84"/>
                  <a:gd name="T13" fmla="*/ 2015539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4"/>
                  <a:gd name="T22" fmla="*/ 0 h 11"/>
                  <a:gd name="T23" fmla="*/ 84 w 84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4" h="11">
                    <a:moveTo>
                      <a:pt x="70" y="2"/>
                    </a:moveTo>
                    <a:lnTo>
                      <a:pt x="84" y="4"/>
                    </a:lnTo>
                    <a:lnTo>
                      <a:pt x="84" y="11"/>
                    </a:lnTo>
                    <a:lnTo>
                      <a:pt x="69" y="8"/>
                    </a:lnTo>
                    <a:cubicBezTo>
                      <a:pt x="46" y="7"/>
                      <a:pt x="23" y="8"/>
                      <a:pt x="0" y="10"/>
                    </a:cubicBezTo>
                    <a:lnTo>
                      <a:pt x="1" y="4"/>
                    </a:lnTo>
                    <a:cubicBezTo>
                      <a:pt x="22" y="2"/>
                      <a:pt x="46" y="0"/>
                      <a:pt x="70" y="2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64" name="Freeform 82"/>
              <p:cNvSpPr>
                <a:spLocks/>
              </p:cNvSpPr>
              <p:nvPr/>
            </p:nvSpPr>
            <p:spPr bwMode="auto">
              <a:xfrm>
                <a:off x="2838" y="1446"/>
                <a:ext cx="480" cy="288"/>
              </a:xfrm>
              <a:custGeom>
                <a:avLst/>
                <a:gdLst>
                  <a:gd name="T0" fmla="*/ 0 w 80"/>
                  <a:gd name="T1" fmla="*/ 60466181 h 48"/>
                  <a:gd name="T2" fmla="*/ 806214988 w 80"/>
                  <a:gd name="T3" fmla="*/ 0 h 48"/>
                  <a:gd name="T4" fmla="*/ 806214988 w 80"/>
                  <a:gd name="T5" fmla="*/ 413185213 h 48"/>
                  <a:gd name="T6" fmla="*/ 0 w 80"/>
                  <a:gd name="T7" fmla="*/ 483729062 h 48"/>
                  <a:gd name="T8" fmla="*/ 0 w 80"/>
                  <a:gd name="T9" fmla="*/ 6046618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0"/>
                  <a:gd name="T16" fmla="*/ 0 h 48"/>
                  <a:gd name="T17" fmla="*/ 80 w 80"/>
                  <a:gd name="T18" fmla="*/ 48 h 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0" h="48">
                    <a:moveTo>
                      <a:pt x="0" y="6"/>
                    </a:moveTo>
                    <a:lnTo>
                      <a:pt x="80" y="0"/>
                    </a:lnTo>
                    <a:lnTo>
                      <a:pt x="80" y="41"/>
                    </a:lnTo>
                    <a:lnTo>
                      <a:pt x="0" y="48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F9A0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65" name="Freeform 83"/>
              <p:cNvSpPr>
                <a:spLocks/>
              </p:cNvSpPr>
              <p:nvPr/>
            </p:nvSpPr>
            <p:spPr bwMode="auto">
              <a:xfrm>
                <a:off x="3822" y="1362"/>
                <a:ext cx="102" cy="78"/>
              </a:xfrm>
              <a:custGeom>
                <a:avLst/>
                <a:gdLst>
                  <a:gd name="T0" fmla="*/ 0 w 17"/>
                  <a:gd name="T1" fmla="*/ 0 h 13"/>
                  <a:gd name="T2" fmla="*/ 161242920 w 17"/>
                  <a:gd name="T3" fmla="*/ 80621568 h 13"/>
                  <a:gd name="T4" fmla="*/ 171320611 w 17"/>
                  <a:gd name="T5" fmla="*/ 131010058 h 13"/>
                  <a:gd name="T6" fmla="*/ 0 w 17"/>
                  <a:gd name="T7" fmla="*/ 50388489 h 13"/>
                  <a:gd name="T8" fmla="*/ 0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3"/>
                  <a:gd name="T17" fmla="*/ 17 w 17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3">
                    <a:moveTo>
                      <a:pt x="0" y="0"/>
                    </a:moveTo>
                    <a:lnTo>
                      <a:pt x="16" y="8"/>
                    </a:lnTo>
                    <a:lnTo>
                      <a:pt x="17" y="13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2522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66" name="Freeform 84"/>
              <p:cNvSpPr>
                <a:spLocks/>
              </p:cNvSpPr>
              <p:nvPr/>
            </p:nvSpPr>
            <p:spPr bwMode="auto">
              <a:xfrm>
                <a:off x="3888" y="1398"/>
                <a:ext cx="18" cy="36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0 h 6"/>
                  <a:gd name="T4" fmla="*/ 30233090 w 3"/>
                  <a:gd name="T5" fmla="*/ 10077696 h 6"/>
                  <a:gd name="T6" fmla="*/ 30233090 w 3"/>
                  <a:gd name="T7" fmla="*/ 60466181 h 6"/>
                  <a:gd name="T8" fmla="*/ 0 w 3"/>
                  <a:gd name="T9" fmla="*/ 50388488 h 6"/>
                  <a:gd name="T10" fmla="*/ 0 w 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3A34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67" name="Freeform 85"/>
              <p:cNvSpPr>
                <a:spLocks/>
              </p:cNvSpPr>
              <p:nvPr/>
            </p:nvSpPr>
            <p:spPr bwMode="auto">
              <a:xfrm>
                <a:off x="3864" y="1386"/>
                <a:ext cx="18" cy="36"/>
              </a:xfrm>
              <a:custGeom>
                <a:avLst/>
                <a:gdLst>
                  <a:gd name="T0" fmla="*/ 30233090 w 3"/>
                  <a:gd name="T1" fmla="*/ 10077696 h 6"/>
                  <a:gd name="T2" fmla="*/ 30233090 w 3"/>
                  <a:gd name="T3" fmla="*/ 60466181 h 6"/>
                  <a:gd name="T4" fmla="*/ 0 w 3"/>
                  <a:gd name="T5" fmla="*/ 50388488 h 6"/>
                  <a:gd name="T6" fmla="*/ 0 w 3"/>
                  <a:gd name="T7" fmla="*/ 0 h 6"/>
                  <a:gd name="T8" fmla="*/ 30233090 w 3"/>
                  <a:gd name="T9" fmla="*/ 1007769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6"/>
                  <a:gd name="T17" fmla="*/ 3 w 3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6">
                    <a:moveTo>
                      <a:pt x="3" y="1"/>
                    </a:moveTo>
                    <a:lnTo>
                      <a:pt x="3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3" y="1"/>
                    </a:lnTo>
                  </a:path>
                </a:pathLst>
              </a:custGeom>
              <a:solidFill>
                <a:srgbClr val="3A34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68" name="Freeform 86"/>
              <p:cNvSpPr>
                <a:spLocks/>
              </p:cNvSpPr>
              <p:nvPr/>
            </p:nvSpPr>
            <p:spPr bwMode="auto">
              <a:xfrm>
                <a:off x="3834" y="1368"/>
                <a:ext cx="18" cy="42"/>
              </a:xfrm>
              <a:custGeom>
                <a:avLst/>
                <a:gdLst>
                  <a:gd name="T0" fmla="*/ 30233090 w 3"/>
                  <a:gd name="T1" fmla="*/ 20155393 h 7"/>
                  <a:gd name="T2" fmla="*/ 30233090 w 3"/>
                  <a:gd name="T3" fmla="*/ 70543877 h 7"/>
                  <a:gd name="T4" fmla="*/ 0 w 3"/>
                  <a:gd name="T5" fmla="*/ 50388490 h 7"/>
                  <a:gd name="T6" fmla="*/ 0 w 3"/>
                  <a:gd name="T7" fmla="*/ 0 h 7"/>
                  <a:gd name="T8" fmla="*/ 30233090 w 3"/>
                  <a:gd name="T9" fmla="*/ 2015539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7"/>
                  <a:gd name="T17" fmla="*/ 3 w 3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7">
                    <a:moveTo>
                      <a:pt x="3" y="2"/>
                    </a:moveTo>
                    <a:lnTo>
                      <a:pt x="3" y="7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3" y="2"/>
                    </a:lnTo>
                  </a:path>
                </a:pathLst>
              </a:custGeom>
              <a:solidFill>
                <a:srgbClr val="3A34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69" name="Freeform 87"/>
              <p:cNvSpPr>
                <a:spLocks/>
              </p:cNvSpPr>
              <p:nvPr/>
            </p:nvSpPr>
            <p:spPr bwMode="auto">
              <a:xfrm>
                <a:off x="3624" y="1242"/>
                <a:ext cx="30" cy="36"/>
              </a:xfrm>
              <a:custGeom>
                <a:avLst/>
                <a:gdLst>
                  <a:gd name="T0" fmla="*/ 50388485 w 5"/>
                  <a:gd name="T1" fmla="*/ 10077696 h 6"/>
                  <a:gd name="T2" fmla="*/ 50388485 w 5"/>
                  <a:gd name="T3" fmla="*/ 60466181 h 6"/>
                  <a:gd name="T4" fmla="*/ 0 w 5"/>
                  <a:gd name="T5" fmla="*/ 50388488 h 6"/>
                  <a:gd name="T6" fmla="*/ 0 w 5"/>
                  <a:gd name="T7" fmla="*/ 0 h 6"/>
                  <a:gd name="T8" fmla="*/ 50388485 w 5"/>
                  <a:gd name="T9" fmla="*/ 1007769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6"/>
                  <a:gd name="T17" fmla="*/ 5 w 5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6">
                    <a:moveTo>
                      <a:pt x="5" y="1"/>
                    </a:moveTo>
                    <a:lnTo>
                      <a:pt x="5" y="6"/>
                    </a:lnTo>
                    <a:cubicBezTo>
                      <a:pt x="3" y="5"/>
                      <a:pt x="2" y="5"/>
                      <a:pt x="0" y="5"/>
                    </a:cubicBezTo>
                    <a:lnTo>
                      <a:pt x="0" y="0"/>
                    </a:lnTo>
                    <a:cubicBezTo>
                      <a:pt x="2" y="0"/>
                      <a:pt x="3" y="1"/>
                      <a:pt x="5" y="1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70" name="Freeform 88"/>
              <p:cNvSpPr>
                <a:spLocks/>
              </p:cNvSpPr>
              <p:nvPr/>
            </p:nvSpPr>
            <p:spPr bwMode="auto">
              <a:xfrm>
                <a:off x="3576" y="1242"/>
                <a:ext cx="30" cy="30"/>
              </a:xfrm>
              <a:custGeom>
                <a:avLst/>
                <a:gdLst>
                  <a:gd name="T0" fmla="*/ 50388485 w 5"/>
                  <a:gd name="T1" fmla="*/ 0 h 5"/>
                  <a:gd name="T2" fmla="*/ 50388485 w 5"/>
                  <a:gd name="T3" fmla="*/ 50388485 h 5"/>
                  <a:gd name="T4" fmla="*/ 0 w 5"/>
                  <a:gd name="T5" fmla="*/ 50388485 h 5"/>
                  <a:gd name="T6" fmla="*/ 0 w 5"/>
                  <a:gd name="T7" fmla="*/ 0 h 5"/>
                  <a:gd name="T8" fmla="*/ 50388485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5"/>
                  <a:gd name="T17" fmla="*/ 5 w 5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5">
                    <a:moveTo>
                      <a:pt x="5" y="0"/>
                    </a:moveTo>
                    <a:lnTo>
                      <a:pt x="5" y="5"/>
                    </a:lnTo>
                    <a:cubicBezTo>
                      <a:pt x="4" y="5"/>
                      <a:pt x="2" y="5"/>
                      <a:pt x="0" y="5"/>
                    </a:cubicBezTo>
                    <a:lnTo>
                      <a:pt x="0" y="0"/>
                    </a:ln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71" name="Freeform 89"/>
              <p:cNvSpPr>
                <a:spLocks/>
              </p:cNvSpPr>
              <p:nvPr/>
            </p:nvSpPr>
            <p:spPr bwMode="auto">
              <a:xfrm>
                <a:off x="3522" y="1242"/>
                <a:ext cx="36" cy="30"/>
              </a:xfrm>
              <a:custGeom>
                <a:avLst/>
                <a:gdLst>
                  <a:gd name="T0" fmla="*/ 60466181 w 6"/>
                  <a:gd name="T1" fmla="*/ 0 h 5"/>
                  <a:gd name="T2" fmla="*/ 60466181 w 6"/>
                  <a:gd name="T3" fmla="*/ 50388485 h 5"/>
                  <a:gd name="T4" fmla="*/ 0 w 6"/>
                  <a:gd name="T5" fmla="*/ 50388485 h 5"/>
                  <a:gd name="T6" fmla="*/ 0 w 6"/>
                  <a:gd name="T7" fmla="*/ 0 h 5"/>
                  <a:gd name="T8" fmla="*/ 60466181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5"/>
                  <a:gd name="T17" fmla="*/ 6 w 6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5">
                    <a:moveTo>
                      <a:pt x="6" y="0"/>
                    </a:moveTo>
                    <a:lnTo>
                      <a:pt x="6" y="5"/>
                    </a:lnTo>
                    <a:cubicBezTo>
                      <a:pt x="4" y="5"/>
                      <a:pt x="2" y="5"/>
                      <a:pt x="0" y="5"/>
                    </a:cubicBezTo>
                    <a:lnTo>
                      <a:pt x="0" y="0"/>
                    </a:ln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72" name="Freeform 90"/>
              <p:cNvSpPr>
                <a:spLocks/>
              </p:cNvSpPr>
              <p:nvPr/>
            </p:nvSpPr>
            <p:spPr bwMode="auto">
              <a:xfrm>
                <a:off x="3474" y="1242"/>
                <a:ext cx="30" cy="30"/>
              </a:xfrm>
              <a:custGeom>
                <a:avLst/>
                <a:gdLst>
                  <a:gd name="T0" fmla="*/ 50388485 w 5"/>
                  <a:gd name="T1" fmla="*/ 0 h 5"/>
                  <a:gd name="T2" fmla="*/ 50388485 w 5"/>
                  <a:gd name="T3" fmla="*/ 50388485 h 5"/>
                  <a:gd name="T4" fmla="*/ 0 w 5"/>
                  <a:gd name="T5" fmla="*/ 50388485 h 5"/>
                  <a:gd name="T6" fmla="*/ 0 w 5"/>
                  <a:gd name="T7" fmla="*/ 0 h 5"/>
                  <a:gd name="T8" fmla="*/ 50388485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5"/>
                  <a:gd name="T17" fmla="*/ 5 w 5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5">
                    <a:moveTo>
                      <a:pt x="5" y="0"/>
                    </a:moveTo>
                    <a:lnTo>
                      <a:pt x="5" y="5"/>
                    </a:lnTo>
                    <a:cubicBezTo>
                      <a:pt x="4" y="5"/>
                      <a:pt x="2" y="5"/>
                      <a:pt x="0" y="5"/>
                    </a:cubicBezTo>
                    <a:lnTo>
                      <a:pt x="0" y="0"/>
                    </a:ln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73" name="Freeform 91"/>
              <p:cNvSpPr>
                <a:spLocks/>
              </p:cNvSpPr>
              <p:nvPr/>
            </p:nvSpPr>
            <p:spPr bwMode="auto">
              <a:xfrm>
                <a:off x="3666" y="1296"/>
                <a:ext cx="78" cy="60"/>
              </a:xfrm>
              <a:custGeom>
                <a:avLst/>
                <a:gdLst>
                  <a:gd name="T0" fmla="*/ 131010058 w 13"/>
                  <a:gd name="T1" fmla="*/ 30233088 h 10"/>
                  <a:gd name="T2" fmla="*/ 0 w 13"/>
                  <a:gd name="T3" fmla="*/ 0 h 10"/>
                  <a:gd name="T4" fmla="*/ 0 w 13"/>
                  <a:gd name="T5" fmla="*/ 70543821 h 10"/>
                  <a:gd name="T6" fmla="*/ 0 w 13"/>
                  <a:gd name="T7" fmla="*/ 70543821 h 10"/>
                  <a:gd name="T8" fmla="*/ 131010058 w 13"/>
                  <a:gd name="T9" fmla="*/ 100776970 h 10"/>
                  <a:gd name="T10" fmla="*/ 131010058 w 13"/>
                  <a:gd name="T11" fmla="*/ 302330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10"/>
                  <a:gd name="T20" fmla="*/ 13 w 13"/>
                  <a:gd name="T21" fmla="*/ 10 h 1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10">
                    <a:moveTo>
                      <a:pt x="13" y="3"/>
                    </a:moveTo>
                    <a:lnTo>
                      <a:pt x="0" y="0"/>
                    </a:lnTo>
                    <a:cubicBezTo>
                      <a:pt x="0" y="2"/>
                      <a:pt x="0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13" y="10"/>
                    </a:lnTo>
                    <a:lnTo>
                      <a:pt x="13" y="3"/>
                    </a:lnTo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74" name="Freeform 92"/>
              <p:cNvSpPr>
                <a:spLocks/>
              </p:cNvSpPr>
              <p:nvPr/>
            </p:nvSpPr>
            <p:spPr bwMode="auto">
              <a:xfrm>
                <a:off x="3654" y="1410"/>
                <a:ext cx="90" cy="54"/>
              </a:xfrm>
              <a:custGeom>
                <a:avLst/>
                <a:gdLst>
                  <a:gd name="T0" fmla="*/ 10077696 w 15"/>
                  <a:gd name="T1" fmla="*/ 0 h 9"/>
                  <a:gd name="T2" fmla="*/ 151165450 w 15"/>
                  <a:gd name="T3" fmla="*/ 20155389 h 9"/>
                  <a:gd name="T4" fmla="*/ 151165450 w 15"/>
                  <a:gd name="T5" fmla="*/ 90699250 h 9"/>
                  <a:gd name="T6" fmla="*/ 0 w 15"/>
                  <a:gd name="T7" fmla="*/ 60466126 h 9"/>
                  <a:gd name="T8" fmla="*/ 0 w 15"/>
                  <a:gd name="T9" fmla="*/ 60466126 h 9"/>
                  <a:gd name="T10" fmla="*/ 10077696 w 15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9"/>
                  <a:gd name="T20" fmla="*/ 15 w 15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9">
                    <a:moveTo>
                      <a:pt x="1" y="0"/>
                    </a:moveTo>
                    <a:lnTo>
                      <a:pt x="15" y="2"/>
                    </a:lnTo>
                    <a:lnTo>
                      <a:pt x="15" y="9"/>
                    </a:lnTo>
                    <a:lnTo>
                      <a:pt x="0" y="6"/>
                    </a:lnTo>
                    <a:cubicBezTo>
                      <a:pt x="0" y="6"/>
                      <a:pt x="0" y="6"/>
                      <a:pt x="0" y="6"/>
                    </a:cubicBez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75" name="Freeform 93"/>
              <p:cNvSpPr>
                <a:spLocks/>
              </p:cNvSpPr>
              <p:nvPr/>
            </p:nvSpPr>
            <p:spPr bwMode="auto">
              <a:xfrm>
                <a:off x="1470" y="756"/>
                <a:ext cx="450" cy="444"/>
              </a:xfrm>
              <a:custGeom>
                <a:avLst/>
                <a:gdLst>
                  <a:gd name="T0" fmla="*/ 20155390 w 75"/>
                  <a:gd name="T1" fmla="*/ 0 h 74"/>
                  <a:gd name="T2" fmla="*/ 755826316 w 75"/>
                  <a:gd name="T3" fmla="*/ 725593237 h 74"/>
                  <a:gd name="T4" fmla="*/ 745748625 w 75"/>
                  <a:gd name="T5" fmla="*/ 745748620 h 74"/>
                  <a:gd name="T6" fmla="*/ 0 w 75"/>
                  <a:gd name="T7" fmla="*/ 20155390 h 74"/>
                  <a:gd name="T8" fmla="*/ 20155390 w 75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"/>
                  <a:gd name="T16" fmla="*/ 0 h 74"/>
                  <a:gd name="T17" fmla="*/ 75 w 75"/>
                  <a:gd name="T18" fmla="*/ 74 h 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" h="74">
                    <a:moveTo>
                      <a:pt x="2" y="0"/>
                    </a:moveTo>
                    <a:lnTo>
                      <a:pt x="75" y="72"/>
                    </a:lnTo>
                    <a:lnTo>
                      <a:pt x="74" y="74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76" name="Freeform 94"/>
              <p:cNvSpPr>
                <a:spLocks/>
              </p:cNvSpPr>
              <p:nvPr/>
            </p:nvSpPr>
            <p:spPr bwMode="auto">
              <a:xfrm>
                <a:off x="1920" y="918"/>
                <a:ext cx="420" cy="282"/>
              </a:xfrm>
              <a:custGeom>
                <a:avLst/>
                <a:gdLst>
                  <a:gd name="T0" fmla="*/ 685282453 w 70"/>
                  <a:gd name="T1" fmla="*/ 0 h 47"/>
                  <a:gd name="T2" fmla="*/ 0 w 70"/>
                  <a:gd name="T3" fmla="*/ 453495981 h 47"/>
                  <a:gd name="T4" fmla="*/ 20155389 w 70"/>
                  <a:gd name="T5" fmla="*/ 473651366 h 47"/>
                  <a:gd name="T6" fmla="*/ 705437836 w 70"/>
                  <a:gd name="T7" fmla="*/ 30233090 h 47"/>
                  <a:gd name="T8" fmla="*/ 685282453 w 70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"/>
                  <a:gd name="T16" fmla="*/ 0 h 47"/>
                  <a:gd name="T17" fmla="*/ 70 w 70"/>
                  <a:gd name="T18" fmla="*/ 47 h 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" h="47">
                    <a:moveTo>
                      <a:pt x="68" y="0"/>
                    </a:moveTo>
                    <a:lnTo>
                      <a:pt x="0" y="45"/>
                    </a:lnTo>
                    <a:lnTo>
                      <a:pt x="2" y="47"/>
                    </a:lnTo>
                    <a:lnTo>
                      <a:pt x="70" y="3"/>
                    </a:lnTo>
                    <a:lnTo>
                      <a:pt x="68" y="0"/>
                    </a:ln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77" name="Freeform 95"/>
              <p:cNvSpPr>
                <a:spLocks/>
              </p:cNvSpPr>
              <p:nvPr/>
            </p:nvSpPr>
            <p:spPr bwMode="auto">
              <a:xfrm>
                <a:off x="2316" y="912"/>
                <a:ext cx="30" cy="36"/>
              </a:xfrm>
              <a:custGeom>
                <a:avLst/>
                <a:gdLst>
                  <a:gd name="T0" fmla="*/ 20155390 w 5"/>
                  <a:gd name="T1" fmla="*/ 0 h 6"/>
                  <a:gd name="T2" fmla="*/ 50388485 w 5"/>
                  <a:gd name="T3" fmla="*/ 40310783 h 6"/>
                  <a:gd name="T4" fmla="*/ 20155390 w 5"/>
                  <a:gd name="T5" fmla="*/ 60466181 h 6"/>
                  <a:gd name="T6" fmla="*/ 0 w 5"/>
                  <a:gd name="T7" fmla="*/ 20155392 h 6"/>
                  <a:gd name="T8" fmla="*/ 20155390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6"/>
                  <a:gd name="T17" fmla="*/ 5 w 5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6">
                    <a:moveTo>
                      <a:pt x="2" y="0"/>
                    </a:moveTo>
                    <a:cubicBezTo>
                      <a:pt x="4" y="1"/>
                      <a:pt x="5" y="2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78" name="Freeform 96"/>
              <p:cNvSpPr>
                <a:spLocks/>
              </p:cNvSpPr>
              <p:nvPr/>
            </p:nvSpPr>
            <p:spPr bwMode="auto">
              <a:xfrm>
                <a:off x="1458" y="738"/>
                <a:ext cx="42" cy="48"/>
              </a:xfrm>
              <a:custGeom>
                <a:avLst/>
                <a:gdLst>
                  <a:gd name="T0" fmla="*/ 30233092 w 7"/>
                  <a:gd name="T1" fmla="*/ 10077694 h 8"/>
                  <a:gd name="T2" fmla="*/ 70543877 w 7"/>
                  <a:gd name="T3" fmla="*/ 50388432 h 8"/>
                  <a:gd name="T4" fmla="*/ 30233092 w 7"/>
                  <a:gd name="T5" fmla="*/ 70543814 h 8"/>
                  <a:gd name="T6" fmla="*/ 0 w 7"/>
                  <a:gd name="T7" fmla="*/ 30233062 h 8"/>
                  <a:gd name="T8" fmla="*/ 30233092 w 7"/>
                  <a:gd name="T9" fmla="*/ 1007769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3" y="1"/>
                    </a:moveTo>
                    <a:cubicBezTo>
                      <a:pt x="5" y="1"/>
                      <a:pt x="7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79" name="Freeform 97"/>
              <p:cNvSpPr>
                <a:spLocks/>
              </p:cNvSpPr>
              <p:nvPr/>
            </p:nvSpPr>
            <p:spPr bwMode="auto">
              <a:xfrm>
                <a:off x="1722" y="882"/>
                <a:ext cx="192" cy="114"/>
              </a:xfrm>
              <a:custGeom>
                <a:avLst/>
                <a:gdLst>
                  <a:gd name="T0" fmla="*/ 6 w 192"/>
                  <a:gd name="T1" fmla="*/ 114 h 114"/>
                  <a:gd name="T2" fmla="*/ 6 w 192"/>
                  <a:gd name="T3" fmla="*/ 114 h 114"/>
                  <a:gd name="T4" fmla="*/ 192 w 192"/>
                  <a:gd name="T5" fmla="*/ 12 h 114"/>
                  <a:gd name="T6" fmla="*/ 192 w 192"/>
                  <a:gd name="T7" fmla="*/ 0 h 114"/>
                  <a:gd name="T8" fmla="*/ 0 w 192"/>
                  <a:gd name="T9" fmla="*/ 108 h 114"/>
                  <a:gd name="T10" fmla="*/ 6 w 192"/>
                  <a:gd name="T11" fmla="*/ 114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2"/>
                  <a:gd name="T19" fmla="*/ 0 h 114"/>
                  <a:gd name="T20" fmla="*/ 192 w 192"/>
                  <a:gd name="T21" fmla="*/ 114 h 1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2" h="114">
                    <a:moveTo>
                      <a:pt x="6" y="114"/>
                    </a:moveTo>
                    <a:lnTo>
                      <a:pt x="6" y="114"/>
                    </a:lnTo>
                    <a:lnTo>
                      <a:pt x="192" y="12"/>
                    </a:lnTo>
                    <a:lnTo>
                      <a:pt x="192" y="0"/>
                    </a:lnTo>
                    <a:lnTo>
                      <a:pt x="0" y="108"/>
                    </a:lnTo>
                    <a:lnTo>
                      <a:pt x="6" y="11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80" name="Freeform 98"/>
              <p:cNvSpPr>
                <a:spLocks/>
              </p:cNvSpPr>
              <p:nvPr/>
            </p:nvSpPr>
            <p:spPr bwMode="auto">
              <a:xfrm>
                <a:off x="1926" y="888"/>
                <a:ext cx="180" cy="186"/>
              </a:xfrm>
              <a:custGeom>
                <a:avLst/>
                <a:gdLst>
                  <a:gd name="T0" fmla="*/ 174 w 180"/>
                  <a:gd name="T1" fmla="*/ 186 h 186"/>
                  <a:gd name="T2" fmla="*/ 180 w 180"/>
                  <a:gd name="T3" fmla="*/ 180 h 186"/>
                  <a:gd name="T4" fmla="*/ 6 w 180"/>
                  <a:gd name="T5" fmla="*/ 0 h 186"/>
                  <a:gd name="T6" fmla="*/ 0 w 180"/>
                  <a:gd name="T7" fmla="*/ 6 h 186"/>
                  <a:gd name="T8" fmla="*/ 174 w 180"/>
                  <a:gd name="T9" fmla="*/ 186 h 186"/>
                  <a:gd name="T10" fmla="*/ 174 w 180"/>
                  <a:gd name="T11" fmla="*/ 186 h 1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0"/>
                  <a:gd name="T19" fmla="*/ 0 h 186"/>
                  <a:gd name="T20" fmla="*/ 180 w 180"/>
                  <a:gd name="T21" fmla="*/ 186 h 18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0" h="186">
                    <a:moveTo>
                      <a:pt x="174" y="186"/>
                    </a:moveTo>
                    <a:lnTo>
                      <a:pt x="180" y="180"/>
                    </a:lnTo>
                    <a:lnTo>
                      <a:pt x="6" y="0"/>
                    </a:lnTo>
                    <a:lnTo>
                      <a:pt x="0" y="6"/>
                    </a:lnTo>
                    <a:lnTo>
                      <a:pt x="174" y="18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81" name="Oval 99"/>
              <p:cNvSpPr>
                <a:spLocks noChangeArrowheads="1"/>
              </p:cNvSpPr>
              <p:nvPr/>
            </p:nvSpPr>
            <p:spPr bwMode="auto">
              <a:xfrm>
                <a:off x="1896" y="624"/>
                <a:ext cx="48" cy="24"/>
              </a:xfrm>
              <a:prstGeom prst="ellipse">
                <a:avLst/>
              </a:prstGeom>
              <a:solidFill>
                <a:srgbClr val="71634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82" name="Oval 100"/>
              <p:cNvSpPr>
                <a:spLocks noChangeArrowheads="1"/>
              </p:cNvSpPr>
              <p:nvPr/>
            </p:nvSpPr>
            <p:spPr bwMode="auto">
              <a:xfrm>
                <a:off x="1896" y="630"/>
                <a:ext cx="48" cy="18"/>
              </a:xfrm>
              <a:prstGeom prst="ellipse">
                <a:avLst/>
              </a:pr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83" name="Freeform 101"/>
              <p:cNvSpPr>
                <a:spLocks/>
              </p:cNvSpPr>
              <p:nvPr/>
            </p:nvSpPr>
            <p:spPr bwMode="auto">
              <a:xfrm>
                <a:off x="1914" y="630"/>
                <a:ext cx="12" cy="714"/>
              </a:xfrm>
              <a:custGeom>
                <a:avLst/>
                <a:gdLst>
                  <a:gd name="T0" fmla="*/ 20155388 w 2"/>
                  <a:gd name="T1" fmla="*/ 20155393 h 119"/>
                  <a:gd name="T2" fmla="*/ 20155388 w 2"/>
                  <a:gd name="T3" fmla="*/ 1189167439 h 119"/>
                  <a:gd name="T4" fmla="*/ 10077694 w 2"/>
                  <a:gd name="T5" fmla="*/ 1199245132 h 119"/>
                  <a:gd name="T6" fmla="*/ 10077694 w 2"/>
                  <a:gd name="T7" fmla="*/ 1199245132 h 119"/>
                  <a:gd name="T8" fmla="*/ 0 w 2"/>
                  <a:gd name="T9" fmla="*/ 1189167439 h 119"/>
                  <a:gd name="T10" fmla="*/ 0 w 2"/>
                  <a:gd name="T11" fmla="*/ 20155393 h 119"/>
                  <a:gd name="T12" fmla="*/ 20155388 w 2"/>
                  <a:gd name="T13" fmla="*/ 20155393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119"/>
                  <a:gd name="T23" fmla="*/ 2 w 2"/>
                  <a:gd name="T24" fmla="*/ 119 h 1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119">
                    <a:moveTo>
                      <a:pt x="2" y="2"/>
                    </a:moveTo>
                    <a:lnTo>
                      <a:pt x="2" y="118"/>
                    </a:lnTo>
                    <a:cubicBezTo>
                      <a:pt x="2" y="118"/>
                      <a:pt x="2" y="119"/>
                      <a:pt x="1" y="119"/>
                    </a:cubicBezTo>
                    <a:cubicBezTo>
                      <a:pt x="0" y="119"/>
                      <a:pt x="0" y="118"/>
                      <a:pt x="0" y="118"/>
                    </a:cubicBezTo>
                    <a:lnTo>
                      <a:pt x="0" y="2"/>
                    </a:lnTo>
                    <a:cubicBezTo>
                      <a:pt x="0" y="0"/>
                      <a:pt x="2" y="0"/>
                      <a:pt x="2" y="2"/>
                    </a:cubicBez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84" name="Freeform 102"/>
              <p:cNvSpPr>
                <a:spLocks/>
              </p:cNvSpPr>
              <p:nvPr/>
            </p:nvSpPr>
            <p:spPr bwMode="auto">
              <a:xfrm>
                <a:off x="2022" y="888"/>
                <a:ext cx="438" cy="426"/>
              </a:xfrm>
              <a:custGeom>
                <a:avLst/>
                <a:gdLst>
                  <a:gd name="T0" fmla="*/ 20155390 w 73"/>
                  <a:gd name="T1" fmla="*/ 0 h 71"/>
                  <a:gd name="T2" fmla="*/ 735670924 w 73"/>
                  <a:gd name="T3" fmla="*/ 695360149 h 71"/>
                  <a:gd name="T4" fmla="*/ 715515541 w 73"/>
                  <a:gd name="T5" fmla="*/ 715515532 h 71"/>
                  <a:gd name="T6" fmla="*/ 0 w 73"/>
                  <a:gd name="T7" fmla="*/ 10077695 h 71"/>
                  <a:gd name="T8" fmla="*/ 20155390 w 73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71"/>
                  <a:gd name="T17" fmla="*/ 73 w 73"/>
                  <a:gd name="T18" fmla="*/ 71 h 7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71">
                    <a:moveTo>
                      <a:pt x="2" y="0"/>
                    </a:moveTo>
                    <a:lnTo>
                      <a:pt x="73" y="69"/>
                    </a:lnTo>
                    <a:lnTo>
                      <a:pt x="71" y="71"/>
                    </a:lnTo>
                    <a:lnTo>
                      <a:pt x="0" y="1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85" name="Freeform 103"/>
              <p:cNvSpPr>
                <a:spLocks/>
              </p:cNvSpPr>
              <p:nvPr/>
            </p:nvSpPr>
            <p:spPr bwMode="auto">
              <a:xfrm>
                <a:off x="2460" y="1044"/>
                <a:ext cx="402" cy="276"/>
              </a:xfrm>
              <a:custGeom>
                <a:avLst/>
                <a:gdLst>
                  <a:gd name="T0" fmla="*/ 655049366 w 67"/>
                  <a:gd name="T1" fmla="*/ 0 h 46"/>
                  <a:gd name="T2" fmla="*/ 0 w 67"/>
                  <a:gd name="T3" fmla="*/ 433340592 h 46"/>
                  <a:gd name="T4" fmla="*/ 20155389 w 67"/>
                  <a:gd name="T5" fmla="*/ 463573670 h 46"/>
                  <a:gd name="T6" fmla="*/ 675204748 w 67"/>
                  <a:gd name="T7" fmla="*/ 30233090 h 46"/>
                  <a:gd name="T8" fmla="*/ 655049366 w 6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"/>
                  <a:gd name="T16" fmla="*/ 0 h 46"/>
                  <a:gd name="T17" fmla="*/ 67 w 67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" h="46">
                    <a:moveTo>
                      <a:pt x="65" y="0"/>
                    </a:moveTo>
                    <a:lnTo>
                      <a:pt x="0" y="43"/>
                    </a:lnTo>
                    <a:lnTo>
                      <a:pt x="2" y="46"/>
                    </a:lnTo>
                    <a:lnTo>
                      <a:pt x="67" y="3"/>
                    </a:lnTo>
                    <a:lnTo>
                      <a:pt x="65" y="0"/>
                    </a:ln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86" name="Freeform 104"/>
              <p:cNvSpPr>
                <a:spLocks/>
              </p:cNvSpPr>
              <p:nvPr/>
            </p:nvSpPr>
            <p:spPr bwMode="auto">
              <a:xfrm>
                <a:off x="2838" y="1038"/>
                <a:ext cx="30" cy="36"/>
              </a:xfrm>
              <a:custGeom>
                <a:avLst/>
                <a:gdLst>
                  <a:gd name="T0" fmla="*/ 30233088 w 5"/>
                  <a:gd name="T1" fmla="*/ 0 h 6"/>
                  <a:gd name="T2" fmla="*/ 50388485 w 5"/>
                  <a:gd name="T3" fmla="*/ 40310783 h 6"/>
                  <a:gd name="T4" fmla="*/ 30233088 w 5"/>
                  <a:gd name="T5" fmla="*/ 50388488 h 6"/>
                  <a:gd name="T6" fmla="*/ 0 w 5"/>
                  <a:gd name="T7" fmla="*/ 20155392 h 6"/>
                  <a:gd name="T8" fmla="*/ 30233088 w 5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6"/>
                  <a:gd name="T17" fmla="*/ 5 w 5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6">
                    <a:moveTo>
                      <a:pt x="3" y="0"/>
                    </a:moveTo>
                    <a:cubicBezTo>
                      <a:pt x="4" y="1"/>
                      <a:pt x="5" y="2"/>
                      <a:pt x="5" y="4"/>
                    </a:cubicBezTo>
                    <a:cubicBezTo>
                      <a:pt x="5" y="5"/>
                      <a:pt x="4" y="6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87" name="Freeform 105"/>
              <p:cNvSpPr>
                <a:spLocks/>
              </p:cNvSpPr>
              <p:nvPr/>
            </p:nvSpPr>
            <p:spPr bwMode="auto">
              <a:xfrm>
                <a:off x="2010" y="870"/>
                <a:ext cx="36" cy="48"/>
              </a:xfrm>
              <a:custGeom>
                <a:avLst/>
                <a:gdLst>
                  <a:gd name="T0" fmla="*/ 30233090 w 6"/>
                  <a:gd name="T1" fmla="*/ 10077694 h 8"/>
                  <a:gd name="T2" fmla="*/ 60466181 w 6"/>
                  <a:gd name="T3" fmla="*/ 50388432 h 8"/>
                  <a:gd name="T4" fmla="*/ 30233090 w 6"/>
                  <a:gd name="T5" fmla="*/ 70543814 h 8"/>
                  <a:gd name="T6" fmla="*/ 0 w 6"/>
                  <a:gd name="T7" fmla="*/ 30233062 h 8"/>
                  <a:gd name="T8" fmla="*/ 30233090 w 6"/>
                  <a:gd name="T9" fmla="*/ 1007769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8"/>
                  <a:gd name="T17" fmla="*/ 6 w 6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8">
                    <a:moveTo>
                      <a:pt x="3" y="1"/>
                    </a:moveTo>
                    <a:cubicBezTo>
                      <a:pt x="5" y="1"/>
                      <a:pt x="6" y="3"/>
                      <a:pt x="6" y="5"/>
                    </a:cubicBezTo>
                    <a:cubicBezTo>
                      <a:pt x="6" y="7"/>
                      <a:pt x="5" y="8"/>
                      <a:pt x="3" y="7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88" name="Freeform 106"/>
              <p:cNvSpPr>
                <a:spLocks/>
              </p:cNvSpPr>
              <p:nvPr/>
            </p:nvSpPr>
            <p:spPr bwMode="auto">
              <a:xfrm>
                <a:off x="2268" y="1014"/>
                <a:ext cx="186" cy="108"/>
              </a:xfrm>
              <a:custGeom>
                <a:avLst/>
                <a:gdLst>
                  <a:gd name="T0" fmla="*/ 0 w 186"/>
                  <a:gd name="T1" fmla="*/ 102 h 108"/>
                  <a:gd name="T2" fmla="*/ 6 w 186"/>
                  <a:gd name="T3" fmla="*/ 108 h 108"/>
                  <a:gd name="T4" fmla="*/ 186 w 186"/>
                  <a:gd name="T5" fmla="*/ 6 h 108"/>
                  <a:gd name="T6" fmla="*/ 180 w 186"/>
                  <a:gd name="T7" fmla="*/ 0 h 108"/>
                  <a:gd name="T8" fmla="*/ 0 w 186"/>
                  <a:gd name="T9" fmla="*/ 102 h 108"/>
                  <a:gd name="T10" fmla="*/ 0 w 186"/>
                  <a:gd name="T11" fmla="*/ 102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6"/>
                  <a:gd name="T19" fmla="*/ 0 h 108"/>
                  <a:gd name="T20" fmla="*/ 186 w 186"/>
                  <a:gd name="T21" fmla="*/ 108 h 10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6" h="108">
                    <a:moveTo>
                      <a:pt x="0" y="102"/>
                    </a:moveTo>
                    <a:lnTo>
                      <a:pt x="6" y="108"/>
                    </a:lnTo>
                    <a:lnTo>
                      <a:pt x="186" y="6"/>
                    </a:lnTo>
                    <a:lnTo>
                      <a:pt x="180" y="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89" name="Freeform 107"/>
              <p:cNvSpPr>
                <a:spLocks/>
              </p:cNvSpPr>
              <p:nvPr/>
            </p:nvSpPr>
            <p:spPr bwMode="auto">
              <a:xfrm>
                <a:off x="2460" y="1014"/>
                <a:ext cx="174" cy="180"/>
              </a:xfrm>
              <a:custGeom>
                <a:avLst/>
                <a:gdLst>
                  <a:gd name="T0" fmla="*/ 174 w 174"/>
                  <a:gd name="T1" fmla="*/ 180 h 180"/>
                  <a:gd name="T2" fmla="*/ 174 w 174"/>
                  <a:gd name="T3" fmla="*/ 174 h 180"/>
                  <a:gd name="T4" fmla="*/ 6 w 174"/>
                  <a:gd name="T5" fmla="*/ 0 h 180"/>
                  <a:gd name="T6" fmla="*/ 0 w 174"/>
                  <a:gd name="T7" fmla="*/ 6 h 180"/>
                  <a:gd name="T8" fmla="*/ 168 w 174"/>
                  <a:gd name="T9" fmla="*/ 180 h 180"/>
                  <a:gd name="T10" fmla="*/ 174 w 174"/>
                  <a:gd name="T11" fmla="*/ 180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4"/>
                  <a:gd name="T19" fmla="*/ 0 h 180"/>
                  <a:gd name="T20" fmla="*/ 174 w 174"/>
                  <a:gd name="T21" fmla="*/ 180 h 18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4" h="180">
                    <a:moveTo>
                      <a:pt x="174" y="180"/>
                    </a:moveTo>
                    <a:lnTo>
                      <a:pt x="174" y="174"/>
                    </a:lnTo>
                    <a:lnTo>
                      <a:pt x="6" y="0"/>
                    </a:lnTo>
                    <a:lnTo>
                      <a:pt x="0" y="6"/>
                    </a:lnTo>
                    <a:lnTo>
                      <a:pt x="168" y="180"/>
                    </a:lnTo>
                    <a:lnTo>
                      <a:pt x="174" y="18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90" name="Oval 108"/>
              <p:cNvSpPr>
                <a:spLocks noChangeArrowheads="1"/>
              </p:cNvSpPr>
              <p:nvPr/>
            </p:nvSpPr>
            <p:spPr bwMode="auto">
              <a:xfrm>
                <a:off x="2430" y="756"/>
                <a:ext cx="54" cy="30"/>
              </a:xfrm>
              <a:prstGeom prst="ellipse">
                <a:avLst/>
              </a:prstGeom>
              <a:solidFill>
                <a:srgbClr val="71634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91" name="Oval 109"/>
              <p:cNvSpPr>
                <a:spLocks noChangeArrowheads="1"/>
              </p:cNvSpPr>
              <p:nvPr/>
            </p:nvSpPr>
            <p:spPr bwMode="auto">
              <a:xfrm>
                <a:off x="2430" y="762"/>
                <a:ext cx="54" cy="24"/>
              </a:xfrm>
              <a:prstGeom prst="ellipse">
                <a:avLst/>
              </a:pr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192" name="Freeform 110"/>
              <p:cNvSpPr>
                <a:spLocks/>
              </p:cNvSpPr>
              <p:nvPr/>
            </p:nvSpPr>
            <p:spPr bwMode="auto">
              <a:xfrm>
                <a:off x="2448" y="768"/>
                <a:ext cx="18" cy="690"/>
              </a:xfrm>
              <a:custGeom>
                <a:avLst/>
                <a:gdLst>
                  <a:gd name="T0" fmla="*/ 30233090 w 3"/>
                  <a:gd name="T1" fmla="*/ 10077696 h 115"/>
                  <a:gd name="T2" fmla="*/ 30233090 w 3"/>
                  <a:gd name="T3" fmla="*/ 1138778962 h 115"/>
                  <a:gd name="T4" fmla="*/ 20155392 w 3"/>
                  <a:gd name="T5" fmla="*/ 1158934348 h 115"/>
                  <a:gd name="T6" fmla="*/ 20155392 w 3"/>
                  <a:gd name="T7" fmla="*/ 1158934348 h 115"/>
                  <a:gd name="T8" fmla="*/ 0 w 3"/>
                  <a:gd name="T9" fmla="*/ 1138778962 h 115"/>
                  <a:gd name="T10" fmla="*/ 0 w 3"/>
                  <a:gd name="T11" fmla="*/ 10077696 h 115"/>
                  <a:gd name="T12" fmla="*/ 30233090 w 3"/>
                  <a:gd name="T13" fmla="*/ 10077696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15"/>
                  <a:gd name="T23" fmla="*/ 3 w 3"/>
                  <a:gd name="T24" fmla="*/ 115 h 1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15">
                    <a:moveTo>
                      <a:pt x="3" y="1"/>
                    </a:moveTo>
                    <a:lnTo>
                      <a:pt x="3" y="113"/>
                    </a:lnTo>
                    <a:cubicBezTo>
                      <a:pt x="3" y="114"/>
                      <a:pt x="2" y="115"/>
                      <a:pt x="2" y="115"/>
                    </a:cubicBezTo>
                    <a:cubicBezTo>
                      <a:pt x="1" y="115"/>
                      <a:pt x="0" y="114"/>
                      <a:pt x="0" y="113"/>
                    </a:cubicBezTo>
                    <a:lnTo>
                      <a:pt x="0" y="1"/>
                    </a:lnTo>
                    <a:cubicBezTo>
                      <a:pt x="0" y="0"/>
                      <a:pt x="3" y="0"/>
                      <a:pt x="3" y="1"/>
                    </a:cubicBez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93" name="Freeform 111"/>
              <p:cNvSpPr>
                <a:spLocks/>
              </p:cNvSpPr>
              <p:nvPr/>
            </p:nvSpPr>
            <p:spPr bwMode="auto">
              <a:xfrm>
                <a:off x="2664" y="1026"/>
                <a:ext cx="408" cy="396"/>
              </a:xfrm>
              <a:custGeom>
                <a:avLst/>
                <a:gdLst>
                  <a:gd name="T0" fmla="*/ 20155389 w 68"/>
                  <a:gd name="T1" fmla="*/ 0 h 66"/>
                  <a:gd name="T2" fmla="*/ 685282444 w 68"/>
                  <a:gd name="T3" fmla="*/ 655049361 h 66"/>
                  <a:gd name="T4" fmla="*/ 665127061 w 68"/>
                  <a:gd name="T5" fmla="*/ 665127052 h 66"/>
                  <a:gd name="T6" fmla="*/ 0 w 68"/>
                  <a:gd name="T7" fmla="*/ 20155389 h 66"/>
                  <a:gd name="T8" fmla="*/ 20155389 w 68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66"/>
                  <a:gd name="T17" fmla="*/ 68 w 68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66">
                    <a:moveTo>
                      <a:pt x="2" y="0"/>
                    </a:moveTo>
                    <a:lnTo>
                      <a:pt x="68" y="65"/>
                    </a:lnTo>
                    <a:lnTo>
                      <a:pt x="66" y="66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94" name="Freeform 112"/>
              <p:cNvSpPr>
                <a:spLocks/>
              </p:cNvSpPr>
              <p:nvPr/>
            </p:nvSpPr>
            <p:spPr bwMode="auto">
              <a:xfrm>
                <a:off x="3072" y="1176"/>
                <a:ext cx="372" cy="252"/>
              </a:xfrm>
              <a:custGeom>
                <a:avLst/>
                <a:gdLst>
                  <a:gd name="T0" fmla="*/ 604661803 w 62"/>
                  <a:gd name="T1" fmla="*/ 0 h 42"/>
                  <a:gd name="T2" fmla="*/ 0 w 62"/>
                  <a:gd name="T3" fmla="*/ 403107502 h 42"/>
                  <a:gd name="T4" fmla="*/ 10077697 w 62"/>
                  <a:gd name="T5" fmla="*/ 423262886 h 42"/>
                  <a:gd name="T6" fmla="*/ 624817190 w 62"/>
                  <a:gd name="T7" fmla="*/ 20155391 h 42"/>
                  <a:gd name="T8" fmla="*/ 604661803 w 62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"/>
                  <a:gd name="T16" fmla="*/ 0 h 42"/>
                  <a:gd name="T17" fmla="*/ 62 w 62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" h="42">
                    <a:moveTo>
                      <a:pt x="60" y="0"/>
                    </a:moveTo>
                    <a:lnTo>
                      <a:pt x="0" y="40"/>
                    </a:lnTo>
                    <a:lnTo>
                      <a:pt x="1" y="42"/>
                    </a:lnTo>
                    <a:lnTo>
                      <a:pt x="62" y="2"/>
                    </a:lnTo>
                    <a:lnTo>
                      <a:pt x="60" y="0"/>
                    </a:ln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95" name="Freeform 113"/>
              <p:cNvSpPr>
                <a:spLocks/>
              </p:cNvSpPr>
              <p:nvPr/>
            </p:nvSpPr>
            <p:spPr bwMode="auto">
              <a:xfrm>
                <a:off x="3420" y="1164"/>
                <a:ext cx="30" cy="36"/>
              </a:xfrm>
              <a:custGeom>
                <a:avLst/>
                <a:gdLst>
                  <a:gd name="T0" fmla="*/ 30233088 w 5"/>
                  <a:gd name="T1" fmla="*/ 10077696 h 6"/>
                  <a:gd name="T2" fmla="*/ 50388485 w 5"/>
                  <a:gd name="T3" fmla="*/ 40310783 h 6"/>
                  <a:gd name="T4" fmla="*/ 30233088 w 5"/>
                  <a:gd name="T5" fmla="*/ 60466181 h 6"/>
                  <a:gd name="T6" fmla="*/ 0 w 5"/>
                  <a:gd name="T7" fmla="*/ 20155392 h 6"/>
                  <a:gd name="T8" fmla="*/ 30233088 w 5"/>
                  <a:gd name="T9" fmla="*/ 1007769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6"/>
                  <a:gd name="T17" fmla="*/ 5 w 5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6">
                    <a:moveTo>
                      <a:pt x="3" y="1"/>
                    </a:moveTo>
                    <a:cubicBezTo>
                      <a:pt x="4" y="1"/>
                      <a:pt x="5" y="3"/>
                      <a:pt x="5" y="4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96" name="Freeform 114"/>
              <p:cNvSpPr>
                <a:spLocks/>
              </p:cNvSpPr>
              <p:nvPr/>
            </p:nvSpPr>
            <p:spPr bwMode="auto">
              <a:xfrm>
                <a:off x="2652" y="1014"/>
                <a:ext cx="36" cy="42"/>
              </a:xfrm>
              <a:custGeom>
                <a:avLst/>
                <a:gdLst>
                  <a:gd name="T0" fmla="*/ 30233090 w 6"/>
                  <a:gd name="T1" fmla="*/ 0 h 7"/>
                  <a:gd name="T2" fmla="*/ 60466181 w 6"/>
                  <a:gd name="T3" fmla="*/ 40310785 h 7"/>
                  <a:gd name="T4" fmla="*/ 30233090 w 6"/>
                  <a:gd name="T5" fmla="*/ 60466184 h 7"/>
                  <a:gd name="T6" fmla="*/ 0 w 6"/>
                  <a:gd name="T7" fmla="*/ 20155393 h 7"/>
                  <a:gd name="T8" fmla="*/ 30233090 w 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7"/>
                  <a:gd name="T17" fmla="*/ 6 w 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7">
                    <a:moveTo>
                      <a:pt x="3" y="0"/>
                    </a:moveTo>
                    <a:cubicBezTo>
                      <a:pt x="5" y="1"/>
                      <a:pt x="6" y="3"/>
                      <a:pt x="6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97" name="Freeform 115"/>
              <p:cNvSpPr>
                <a:spLocks/>
              </p:cNvSpPr>
              <p:nvPr/>
            </p:nvSpPr>
            <p:spPr bwMode="auto">
              <a:xfrm>
                <a:off x="2892" y="1140"/>
                <a:ext cx="174" cy="108"/>
              </a:xfrm>
              <a:custGeom>
                <a:avLst/>
                <a:gdLst>
                  <a:gd name="T0" fmla="*/ 0 w 174"/>
                  <a:gd name="T1" fmla="*/ 102 h 108"/>
                  <a:gd name="T2" fmla="*/ 6 w 174"/>
                  <a:gd name="T3" fmla="*/ 108 h 108"/>
                  <a:gd name="T4" fmla="*/ 174 w 174"/>
                  <a:gd name="T5" fmla="*/ 12 h 108"/>
                  <a:gd name="T6" fmla="*/ 168 w 174"/>
                  <a:gd name="T7" fmla="*/ 0 h 108"/>
                  <a:gd name="T8" fmla="*/ 0 w 174"/>
                  <a:gd name="T9" fmla="*/ 96 h 108"/>
                  <a:gd name="T10" fmla="*/ 0 w 174"/>
                  <a:gd name="T11" fmla="*/ 102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4"/>
                  <a:gd name="T19" fmla="*/ 0 h 108"/>
                  <a:gd name="T20" fmla="*/ 174 w 174"/>
                  <a:gd name="T21" fmla="*/ 108 h 10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4" h="108">
                    <a:moveTo>
                      <a:pt x="0" y="102"/>
                    </a:moveTo>
                    <a:lnTo>
                      <a:pt x="6" y="108"/>
                    </a:lnTo>
                    <a:lnTo>
                      <a:pt x="174" y="12"/>
                    </a:lnTo>
                    <a:lnTo>
                      <a:pt x="168" y="0"/>
                    </a:lnTo>
                    <a:lnTo>
                      <a:pt x="0" y="96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98" name="Freeform 116"/>
              <p:cNvSpPr>
                <a:spLocks/>
              </p:cNvSpPr>
              <p:nvPr/>
            </p:nvSpPr>
            <p:spPr bwMode="auto">
              <a:xfrm>
                <a:off x="3072" y="1146"/>
                <a:ext cx="162" cy="168"/>
              </a:xfrm>
              <a:custGeom>
                <a:avLst/>
                <a:gdLst>
                  <a:gd name="T0" fmla="*/ 156 w 162"/>
                  <a:gd name="T1" fmla="*/ 168 h 168"/>
                  <a:gd name="T2" fmla="*/ 162 w 162"/>
                  <a:gd name="T3" fmla="*/ 162 h 168"/>
                  <a:gd name="T4" fmla="*/ 6 w 162"/>
                  <a:gd name="T5" fmla="*/ 0 h 168"/>
                  <a:gd name="T6" fmla="*/ 0 w 162"/>
                  <a:gd name="T7" fmla="*/ 6 h 168"/>
                  <a:gd name="T8" fmla="*/ 156 w 162"/>
                  <a:gd name="T9" fmla="*/ 168 h 168"/>
                  <a:gd name="T10" fmla="*/ 156 w 162"/>
                  <a:gd name="T11" fmla="*/ 168 h 1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2"/>
                  <a:gd name="T19" fmla="*/ 0 h 168"/>
                  <a:gd name="T20" fmla="*/ 162 w 162"/>
                  <a:gd name="T21" fmla="*/ 168 h 1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2" h="168">
                    <a:moveTo>
                      <a:pt x="156" y="168"/>
                    </a:moveTo>
                    <a:lnTo>
                      <a:pt x="162" y="162"/>
                    </a:lnTo>
                    <a:lnTo>
                      <a:pt x="6" y="0"/>
                    </a:lnTo>
                    <a:lnTo>
                      <a:pt x="0" y="6"/>
                    </a:lnTo>
                    <a:lnTo>
                      <a:pt x="156" y="16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199" name="Oval 117"/>
              <p:cNvSpPr>
                <a:spLocks noChangeArrowheads="1"/>
              </p:cNvSpPr>
              <p:nvPr/>
            </p:nvSpPr>
            <p:spPr bwMode="auto">
              <a:xfrm>
                <a:off x="3042" y="906"/>
                <a:ext cx="48" cy="24"/>
              </a:xfrm>
              <a:prstGeom prst="ellipse">
                <a:avLst/>
              </a:prstGeom>
              <a:solidFill>
                <a:srgbClr val="71634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200" name="Oval 118"/>
              <p:cNvSpPr>
                <a:spLocks noChangeArrowheads="1"/>
              </p:cNvSpPr>
              <p:nvPr/>
            </p:nvSpPr>
            <p:spPr bwMode="auto">
              <a:xfrm>
                <a:off x="3042" y="912"/>
                <a:ext cx="48" cy="18"/>
              </a:xfrm>
              <a:prstGeom prst="ellipse">
                <a:avLst/>
              </a:prstGeom>
              <a:solidFill>
                <a:srgbClr val="25221E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39201" name="Freeform 119"/>
              <p:cNvSpPr>
                <a:spLocks/>
              </p:cNvSpPr>
              <p:nvPr/>
            </p:nvSpPr>
            <p:spPr bwMode="auto">
              <a:xfrm>
                <a:off x="3060" y="918"/>
                <a:ext cx="12" cy="636"/>
              </a:xfrm>
              <a:custGeom>
                <a:avLst/>
                <a:gdLst>
                  <a:gd name="T0" fmla="*/ 20155388 w 2"/>
                  <a:gd name="T1" fmla="*/ 10077696 h 106"/>
                  <a:gd name="T2" fmla="*/ 20155388 w 2"/>
                  <a:gd name="T3" fmla="*/ 1058157391 h 106"/>
                  <a:gd name="T4" fmla="*/ 10077694 w 2"/>
                  <a:gd name="T5" fmla="*/ 1068235084 h 106"/>
                  <a:gd name="T6" fmla="*/ 10077694 w 2"/>
                  <a:gd name="T7" fmla="*/ 1068235084 h 106"/>
                  <a:gd name="T8" fmla="*/ 0 w 2"/>
                  <a:gd name="T9" fmla="*/ 1058157391 h 106"/>
                  <a:gd name="T10" fmla="*/ 0 w 2"/>
                  <a:gd name="T11" fmla="*/ 10077696 h 106"/>
                  <a:gd name="T12" fmla="*/ 20155388 w 2"/>
                  <a:gd name="T13" fmla="*/ 10077696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106"/>
                  <a:gd name="T23" fmla="*/ 2 w 2"/>
                  <a:gd name="T24" fmla="*/ 106 h 10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106">
                    <a:moveTo>
                      <a:pt x="2" y="1"/>
                    </a:moveTo>
                    <a:lnTo>
                      <a:pt x="2" y="105"/>
                    </a:lnTo>
                    <a:cubicBezTo>
                      <a:pt x="2" y="106"/>
                      <a:pt x="2" y="106"/>
                      <a:pt x="1" y="106"/>
                    </a:cubicBezTo>
                    <a:cubicBezTo>
                      <a:pt x="1" y="106"/>
                      <a:pt x="0" y="106"/>
                      <a:pt x="0" y="105"/>
                    </a:cubicBezTo>
                    <a:lnTo>
                      <a:pt x="0" y="1"/>
                    </a:lnTo>
                    <a:cubicBezTo>
                      <a:pt x="0" y="0"/>
                      <a:pt x="2" y="0"/>
                      <a:pt x="2" y="1"/>
                    </a:cubicBez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02" name="Freeform 120"/>
              <p:cNvSpPr>
                <a:spLocks/>
              </p:cNvSpPr>
              <p:nvPr/>
            </p:nvSpPr>
            <p:spPr bwMode="auto">
              <a:xfrm>
                <a:off x="2832" y="1374"/>
                <a:ext cx="372" cy="330"/>
              </a:xfrm>
              <a:custGeom>
                <a:avLst/>
                <a:gdLst>
                  <a:gd name="T0" fmla="*/ 624817190 w 62"/>
                  <a:gd name="T1" fmla="*/ 100776980 h 55"/>
                  <a:gd name="T2" fmla="*/ 0 w 62"/>
                  <a:gd name="T3" fmla="*/ 0 h 55"/>
                  <a:gd name="T4" fmla="*/ 0 w 62"/>
                  <a:gd name="T5" fmla="*/ 413185613 h 55"/>
                  <a:gd name="T6" fmla="*/ 624817190 w 62"/>
                  <a:gd name="T7" fmla="*/ 554272934 h 55"/>
                  <a:gd name="T8" fmla="*/ 624817190 w 62"/>
                  <a:gd name="T9" fmla="*/ 10077698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"/>
                  <a:gd name="T16" fmla="*/ 0 h 55"/>
                  <a:gd name="T17" fmla="*/ 62 w 62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" h="55">
                    <a:moveTo>
                      <a:pt x="62" y="10"/>
                    </a:moveTo>
                    <a:lnTo>
                      <a:pt x="0" y="0"/>
                    </a:lnTo>
                    <a:lnTo>
                      <a:pt x="0" y="41"/>
                    </a:lnTo>
                    <a:lnTo>
                      <a:pt x="62" y="55"/>
                    </a:lnTo>
                    <a:lnTo>
                      <a:pt x="62" y="10"/>
                    </a:ln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03" name="Freeform 121"/>
              <p:cNvSpPr>
                <a:spLocks/>
              </p:cNvSpPr>
              <p:nvPr/>
            </p:nvSpPr>
            <p:spPr bwMode="auto">
              <a:xfrm>
                <a:off x="2346" y="1368"/>
                <a:ext cx="480" cy="288"/>
              </a:xfrm>
              <a:custGeom>
                <a:avLst/>
                <a:gdLst>
                  <a:gd name="T0" fmla="*/ 0 w 80"/>
                  <a:gd name="T1" fmla="*/ 70543826 h 48"/>
                  <a:gd name="T2" fmla="*/ 806214988 w 80"/>
                  <a:gd name="T3" fmla="*/ 0 h 48"/>
                  <a:gd name="T4" fmla="*/ 806214988 w 80"/>
                  <a:gd name="T5" fmla="*/ 413185213 h 48"/>
                  <a:gd name="T6" fmla="*/ 0 w 80"/>
                  <a:gd name="T7" fmla="*/ 483729062 h 48"/>
                  <a:gd name="T8" fmla="*/ 0 w 80"/>
                  <a:gd name="T9" fmla="*/ 7054382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0"/>
                  <a:gd name="T16" fmla="*/ 0 h 48"/>
                  <a:gd name="T17" fmla="*/ 80 w 80"/>
                  <a:gd name="T18" fmla="*/ 48 h 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0" h="48">
                    <a:moveTo>
                      <a:pt x="0" y="7"/>
                    </a:moveTo>
                    <a:lnTo>
                      <a:pt x="80" y="0"/>
                    </a:lnTo>
                    <a:lnTo>
                      <a:pt x="80" y="41"/>
                    </a:lnTo>
                    <a:lnTo>
                      <a:pt x="0" y="48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F9A0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04" name="Freeform 122"/>
              <p:cNvSpPr>
                <a:spLocks/>
              </p:cNvSpPr>
              <p:nvPr/>
            </p:nvSpPr>
            <p:spPr bwMode="auto">
              <a:xfrm>
                <a:off x="2346" y="1284"/>
                <a:ext cx="384" cy="342"/>
              </a:xfrm>
              <a:custGeom>
                <a:avLst/>
                <a:gdLst>
                  <a:gd name="T0" fmla="*/ 634893969 w 64"/>
                  <a:gd name="T1" fmla="*/ 131010061 h 57"/>
                  <a:gd name="T2" fmla="*/ 0 w 64"/>
                  <a:gd name="T3" fmla="*/ 0 h 57"/>
                  <a:gd name="T4" fmla="*/ 0 w 64"/>
                  <a:gd name="T5" fmla="*/ 413185617 h 57"/>
                  <a:gd name="T6" fmla="*/ 644971660 w 64"/>
                  <a:gd name="T7" fmla="*/ 574428326 h 57"/>
                  <a:gd name="T8" fmla="*/ 634893969 w 64"/>
                  <a:gd name="T9" fmla="*/ 13101006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4"/>
                  <a:gd name="T16" fmla="*/ 0 h 57"/>
                  <a:gd name="T17" fmla="*/ 64 w 64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4" h="57">
                    <a:moveTo>
                      <a:pt x="63" y="13"/>
                    </a:moveTo>
                    <a:lnTo>
                      <a:pt x="0" y="0"/>
                    </a:lnTo>
                    <a:lnTo>
                      <a:pt x="0" y="41"/>
                    </a:lnTo>
                    <a:lnTo>
                      <a:pt x="64" y="57"/>
                    </a:lnTo>
                    <a:lnTo>
                      <a:pt x="63" y="13"/>
                    </a:ln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05" name="Freeform 123"/>
              <p:cNvSpPr>
                <a:spLocks/>
              </p:cNvSpPr>
              <p:nvPr/>
            </p:nvSpPr>
            <p:spPr bwMode="auto">
              <a:xfrm>
                <a:off x="1890" y="1284"/>
                <a:ext cx="480" cy="282"/>
              </a:xfrm>
              <a:custGeom>
                <a:avLst/>
                <a:gdLst>
                  <a:gd name="T0" fmla="*/ 0 w 80"/>
                  <a:gd name="T1" fmla="*/ 60466180 h 47"/>
                  <a:gd name="T2" fmla="*/ 806214988 w 80"/>
                  <a:gd name="T3" fmla="*/ 0 h 47"/>
                  <a:gd name="T4" fmla="*/ 806214988 w 80"/>
                  <a:gd name="T5" fmla="*/ 413185210 h 47"/>
                  <a:gd name="T6" fmla="*/ 0 w 80"/>
                  <a:gd name="T7" fmla="*/ 473651366 h 47"/>
                  <a:gd name="T8" fmla="*/ 0 w 80"/>
                  <a:gd name="T9" fmla="*/ 6046618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0"/>
                  <a:gd name="T16" fmla="*/ 0 h 47"/>
                  <a:gd name="T17" fmla="*/ 80 w 80"/>
                  <a:gd name="T18" fmla="*/ 47 h 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0" h="47">
                    <a:moveTo>
                      <a:pt x="0" y="6"/>
                    </a:moveTo>
                    <a:lnTo>
                      <a:pt x="80" y="0"/>
                    </a:lnTo>
                    <a:lnTo>
                      <a:pt x="80" y="41"/>
                    </a:lnTo>
                    <a:lnTo>
                      <a:pt x="0" y="47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F9A0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06" name="Freeform 124"/>
              <p:cNvSpPr>
                <a:spLocks/>
              </p:cNvSpPr>
              <p:nvPr/>
            </p:nvSpPr>
            <p:spPr bwMode="auto">
              <a:xfrm>
                <a:off x="1956" y="1194"/>
                <a:ext cx="264" cy="324"/>
              </a:xfrm>
              <a:custGeom>
                <a:avLst/>
                <a:gdLst>
                  <a:gd name="T0" fmla="*/ 443418278 w 44"/>
                  <a:gd name="T1" fmla="*/ 131010059 h 54"/>
                  <a:gd name="T2" fmla="*/ 0 w 44"/>
                  <a:gd name="T3" fmla="*/ 0 h 54"/>
                  <a:gd name="T4" fmla="*/ 0 w 44"/>
                  <a:gd name="T5" fmla="*/ 413185611 h 54"/>
                  <a:gd name="T6" fmla="*/ 443418278 w 44"/>
                  <a:gd name="T7" fmla="*/ 544195238 h 54"/>
                  <a:gd name="T8" fmla="*/ 443418278 w 44"/>
                  <a:gd name="T9" fmla="*/ 131010059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54"/>
                  <a:gd name="T17" fmla="*/ 44 w 44"/>
                  <a:gd name="T18" fmla="*/ 54 h 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54">
                    <a:moveTo>
                      <a:pt x="44" y="13"/>
                    </a:moveTo>
                    <a:lnTo>
                      <a:pt x="0" y="0"/>
                    </a:lnTo>
                    <a:lnTo>
                      <a:pt x="0" y="41"/>
                    </a:lnTo>
                    <a:lnTo>
                      <a:pt x="44" y="54"/>
                    </a:lnTo>
                    <a:lnTo>
                      <a:pt x="44" y="13"/>
                    </a:ln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07" name="Freeform 125"/>
              <p:cNvSpPr>
                <a:spLocks/>
              </p:cNvSpPr>
              <p:nvPr/>
            </p:nvSpPr>
            <p:spPr bwMode="auto">
              <a:xfrm>
                <a:off x="1476" y="1194"/>
                <a:ext cx="480" cy="282"/>
              </a:xfrm>
              <a:custGeom>
                <a:avLst/>
                <a:gdLst>
                  <a:gd name="T0" fmla="*/ 0 w 80"/>
                  <a:gd name="T1" fmla="*/ 60466180 h 47"/>
                  <a:gd name="T2" fmla="*/ 806214988 w 80"/>
                  <a:gd name="T3" fmla="*/ 0 h 47"/>
                  <a:gd name="T4" fmla="*/ 806214988 w 80"/>
                  <a:gd name="T5" fmla="*/ 413185210 h 47"/>
                  <a:gd name="T6" fmla="*/ 0 w 80"/>
                  <a:gd name="T7" fmla="*/ 473651366 h 47"/>
                  <a:gd name="T8" fmla="*/ 0 w 80"/>
                  <a:gd name="T9" fmla="*/ 6046618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0"/>
                  <a:gd name="T16" fmla="*/ 0 h 47"/>
                  <a:gd name="T17" fmla="*/ 80 w 80"/>
                  <a:gd name="T18" fmla="*/ 47 h 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0" h="47">
                    <a:moveTo>
                      <a:pt x="0" y="6"/>
                    </a:moveTo>
                    <a:lnTo>
                      <a:pt x="80" y="0"/>
                    </a:lnTo>
                    <a:lnTo>
                      <a:pt x="80" y="41"/>
                    </a:lnTo>
                    <a:lnTo>
                      <a:pt x="0" y="47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F9A0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08" name="Freeform 126"/>
              <p:cNvSpPr>
                <a:spLocks/>
              </p:cNvSpPr>
              <p:nvPr/>
            </p:nvSpPr>
            <p:spPr bwMode="auto">
              <a:xfrm>
                <a:off x="1068" y="1164"/>
                <a:ext cx="450" cy="960"/>
              </a:xfrm>
              <a:custGeom>
                <a:avLst/>
                <a:gdLst>
                  <a:gd name="T0" fmla="*/ 231786818 w 75"/>
                  <a:gd name="T1" fmla="*/ 10077695 h 160"/>
                  <a:gd name="T2" fmla="*/ 151165426 w 75"/>
                  <a:gd name="T3" fmla="*/ 30233088 h 160"/>
                  <a:gd name="T4" fmla="*/ 80621559 w 75"/>
                  <a:gd name="T5" fmla="*/ 50388485 h 160"/>
                  <a:gd name="T6" fmla="*/ 0 w 75"/>
                  <a:gd name="T7" fmla="*/ 90699253 h 160"/>
                  <a:gd name="T8" fmla="*/ 20155390 w 75"/>
                  <a:gd name="T9" fmla="*/ 171320815 h 160"/>
                  <a:gd name="T10" fmla="*/ 594583630 w 75"/>
                  <a:gd name="T11" fmla="*/ 1027924216 h 160"/>
                  <a:gd name="T12" fmla="*/ 503884403 w 75"/>
                  <a:gd name="T13" fmla="*/ 1441108826 h 160"/>
                  <a:gd name="T14" fmla="*/ 503884403 w 75"/>
                  <a:gd name="T15" fmla="*/ 1501574979 h 160"/>
                  <a:gd name="T16" fmla="*/ 513962095 w 75"/>
                  <a:gd name="T17" fmla="*/ 1551963440 h 160"/>
                  <a:gd name="T18" fmla="*/ 524039787 w 75"/>
                  <a:gd name="T19" fmla="*/ 1582196516 h 160"/>
                  <a:gd name="T20" fmla="*/ 554272862 w 75"/>
                  <a:gd name="T21" fmla="*/ 1612429977 h 160"/>
                  <a:gd name="T22" fmla="*/ 554272862 w 75"/>
                  <a:gd name="T23" fmla="*/ 1612429977 h 160"/>
                  <a:gd name="T24" fmla="*/ 564350554 w 75"/>
                  <a:gd name="T25" fmla="*/ 1471341903 h 160"/>
                  <a:gd name="T26" fmla="*/ 574428246 w 75"/>
                  <a:gd name="T27" fmla="*/ 1279865752 h 160"/>
                  <a:gd name="T28" fmla="*/ 644971706 w 75"/>
                  <a:gd name="T29" fmla="*/ 1179088830 h 160"/>
                  <a:gd name="T30" fmla="*/ 665127089 w 75"/>
                  <a:gd name="T31" fmla="*/ 1118623445 h 160"/>
                  <a:gd name="T32" fmla="*/ 755826316 w 75"/>
                  <a:gd name="T33" fmla="*/ 957380371 h 160"/>
                  <a:gd name="T34" fmla="*/ 624816322 w 75"/>
                  <a:gd name="T35" fmla="*/ 665127106 h 160"/>
                  <a:gd name="T36" fmla="*/ 443418252 w 75"/>
                  <a:gd name="T37" fmla="*/ 352718937 h 160"/>
                  <a:gd name="T38" fmla="*/ 292252969 w 75"/>
                  <a:gd name="T39" fmla="*/ 0 h 160"/>
                  <a:gd name="T40" fmla="*/ 231786818 w 75"/>
                  <a:gd name="T41" fmla="*/ 10077695 h 1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5"/>
                  <a:gd name="T64" fmla="*/ 0 h 160"/>
                  <a:gd name="T65" fmla="*/ 75 w 75"/>
                  <a:gd name="T66" fmla="*/ 160 h 1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5" h="160">
                    <a:moveTo>
                      <a:pt x="23" y="1"/>
                    </a:moveTo>
                    <a:lnTo>
                      <a:pt x="15" y="3"/>
                    </a:lnTo>
                    <a:lnTo>
                      <a:pt x="8" y="5"/>
                    </a:lnTo>
                    <a:lnTo>
                      <a:pt x="0" y="9"/>
                    </a:lnTo>
                    <a:lnTo>
                      <a:pt x="2" y="17"/>
                    </a:lnTo>
                    <a:cubicBezTo>
                      <a:pt x="20" y="41"/>
                      <a:pt x="49" y="64"/>
                      <a:pt x="59" y="102"/>
                    </a:cubicBezTo>
                    <a:cubicBezTo>
                      <a:pt x="55" y="113"/>
                      <a:pt x="49" y="132"/>
                      <a:pt x="50" y="143"/>
                    </a:cubicBezTo>
                    <a:lnTo>
                      <a:pt x="50" y="149"/>
                    </a:lnTo>
                    <a:lnTo>
                      <a:pt x="51" y="154"/>
                    </a:lnTo>
                    <a:lnTo>
                      <a:pt x="52" y="157"/>
                    </a:lnTo>
                    <a:lnTo>
                      <a:pt x="55" y="160"/>
                    </a:lnTo>
                    <a:lnTo>
                      <a:pt x="56" y="146"/>
                    </a:lnTo>
                    <a:lnTo>
                      <a:pt x="57" y="127"/>
                    </a:lnTo>
                    <a:lnTo>
                      <a:pt x="64" y="117"/>
                    </a:lnTo>
                    <a:lnTo>
                      <a:pt x="66" y="111"/>
                    </a:lnTo>
                    <a:lnTo>
                      <a:pt x="75" y="95"/>
                    </a:lnTo>
                    <a:lnTo>
                      <a:pt x="62" y="66"/>
                    </a:lnTo>
                    <a:lnTo>
                      <a:pt x="44" y="35"/>
                    </a:lnTo>
                    <a:lnTo>
                      <a:pt x="29" y="0"/>
                    </a:lnTo>
                    <a:lnTo>
                      <a:pt x="23" y="1"/>
                    </a:lnTo>
                  </a:path>
                </a:pathLst>
              </a:custGeom>
              <a:solidFill>
                <a:srgbClr val="25221E"/>
              </a:solidFill>
              <a:ln w="0">
                <a:solidFill>
                  <a:srgbClr val="23282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09" name="Freeform 127"/>
              <p:cNvSpPr>
                <a:spLocks/>
              </p:cNvSpPr>
              <p:nvPr/>
            </p:nvSpPr>
            <p:spPr bwMode="auto">
              <a:xfrm>
                <a:off x="3606" y="1458"/>
                <a:ext cx="36" cy="36"/>
              </a:xfrm>
              <a:custGeom>
                <a:avLst/>
                <a:gdLst>
                  <a:gd name="T0" fmla="*/ 60466181 w 6"/>
                  <a:gd name="T1" fmla="*/ 10077696 h 6"/>
                  <a:gd name="T2" fmla="*/ 60466181 w 6"/>
                  <a:gd name="T3" fmla="*/ 60466181 h 6"/>
                  <a:gd name="T4" fmla="*/ 0 w 6"/>
                  <a:gd name="T5" fmla="*/ 50388488 h 6"/>
                  <a:gd name="T6" fmla="*/ 0 w 6"/>
                  <a:gd name="T7" fmla="*/ 0 h 6"/>
                  <a:gd name="T8" fmla="*/ 60466181 w 6"/>
                  <a:gd name="T9" fmla="*/ 1007769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6"/>
                  <a:gd name="T17" fmla="*/ 6 w 6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6">
                    <a:moveTo>
                      <a:pt x="6" y="1"/>
                    </a:moveTo>
                    <a:lnTo>
                      <a:pt x="6" y="6"/>
                    </a:lnTo>
                    <a:cubicBezTo>
                      <a:pt x="4" y="6"/>
                      <a:pt x="2" y="6"/>
                      <a:pt x="0" y="5"/>
                    </a:cubicBezTo>
                    <a:lnTo>
                      <a:pt x="0" y="0"/>
                    </a:ln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10" name="Freeform 128"/>
              <p:cNvSpPr>
                <a:spLocks/>
              </p:cNvSpPr>
              <p:nvPr/>
            </p:nvSpPr>
            <p:spPr bwMode="auto">
              <a:xfrm>
                <a:off x="3558" y="1458"/>
                <a:ext cx="36" cy="30"/>
              </a:xfrm>
              <a:custGeom>
                <a:avLst/>
                <a:gdLst>
                  <a:gd name="T0" fmla="*/ 60466181 w 6"/>
                  <a:gd name="T1" fmla="*/ 0 h 5"/>
                  <a:gd name="T2" fmla="*/ 60466181 w 6"/>
                  <a:gd name="T3" fmla="*/ 50388485 h 5"/>
                  <a:gd name="T4" fmla="*/ 0 w 6"/>
                  <a:gd name="T5" fmla="*/ 50388485 h 5"/>
                  <a:gd name="T6" fmla="*/ 0 w 6"/>
                  <a:gd name="T7" fmla="*/ 0 h 5"/>
                  <a:gd name="T8" fmla="*/ 60466181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5"/>
                  <a:gd name="T17" fmla="*/ 6 w 6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5">
                    <a:moveTo>
                      <a:pt x="6" y="0"/>
                    </a:moveTo>
                    <a:lnTo>
                      <a:pt x="6" y="5"/>
                    </a:lnTo>
                    <a:cubicBezTo>
                      <a:pt x="4" y="5"/>
                      <a:pt x="2" y="5"/>
                      <a:pt x="0" y="5"/>
                    </a:cubicBezTo>
                    <a:lnTo>
                      <a:pt x="0" y="0"/>
                    </a:ln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11" name="Freeform 129"/>
              <p:cNvSpPr>
                <a:spLocks/>
              </p:cNvSpPr>
              <p:nvPr/>
            </p:nvSpPr>
            <p:spPr bwMode="auto">
              <a:xfrm>
                <a:off x="3510" y="1458"/>
                <a:ext cx="30" cy="30"/>
              </a:xfrm>
              <a:custGeom>
                <a:avLst/>
                <a:gdLst>
                  <a:gd name="T0" fmla="*/ 50388485 w 5"/>
                  <a:gd name="T1" fmla="*/ 0 h 5"/>
                  <a:gd name="T2" fmla="*/ 50388485 w 5"/>
                  <a:gd name="T3" fmla="*/ 50388485 h 5"/>
                  <a:gd name="T4" fmla="*/ 0 w 5"/>
                  <a:gd name="T5" fmla="*/ 50388485 h 5"/>
                  <a:gd name="T6" fmla="*/ 0 w 5"/>
                  <a:gd name="T7" fmla="*/ 0 h 5"/>
                  <a:gd name="T8" fmla="*/ 50388485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5"/>
                  <a:gd name="T17" fmla="*/ 5 w 5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5">
                    <a:moveTo>
                      <a:pt x="5" y="0"/>
                    </a:moveTo>
                    <a:lnTo>
                      <a:pt x="5" y="5"/>
                    </a:lnTo>
                    <a:cubicBezTo>
                      <a:pt x="3" y="5"/>
                      <a:pt x="2" y="5"/>
                      <a:pt x="0" y="5"/>
                    </a:cubicBezTo>
                    <a:lnTo>
                      <a:pt x="0" y="0"/>
                    </a:lnTo>
                    <a:cubicBezTo>
                      <a:pt x="2" y="0"/>
                      <a:pt x="3" y="0"/>
                      <a:pt x="5" y="0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12" name="Freeform 130"/>
              <p:cNvSpPr>
                <a:spLocks/>
              </p:cNvSpPr>
              <p:nvPr/>
            </p:nvSpPr>
            <p:spPr bwMode="auto">
              <a:xfrm>
                <a:off x="3456" y="1458"/>
                <a:ext cx="36" cy="30"/>
              </a:xfrm>
              <a:custGeom>
                <a:avLst/>
                <a:gdLst>
                  <a:gd name="T0" fmla="*/ 60466181 w 6"/>
                  <a:gd name="T1" fmla="*/ 0 h 5"/>
                  <a:gd name="T2" fmla="*/ 60466181 w 6"/>
                  <a:gd name="T3" fmla="*/ 50388485 h 5"/>
                  <a:gd name="T4" fmla="*/ 0 w 6"/>
                  <a:gd name="T5" fmla="*/ 50388485 h 5"/>
                  <a:gd name="T6" fmla="*/ 0 w 6"/>
                  <a:gd name="T7" fmla="*/ 0 h 5"/>
                  <a:gd name="T8" fmla="*/ 60466181 w 6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5"/>
                  <a:gd name="T17" fmla="*/ 6 w 6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5">
                    <a:moveTo>
                      <a:pt x="6" y="0"/>
                    </a:moveTo>
                    <a:lnTo>
                      <a:pt x="6" y="5"/>
                    </a:lnTo>
                    <a:cubicBezTo>
                      <a:pt x="4" y="5"/>
                      <a:pt x="2" y="5"/>
                      <a:pt x="0" y="5"/>
                    </a:cubicBezTo>
                    <a:lnTo>
                      <a:pt x="0" y="0"/>
                    </a:ln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13" name="Freeform 131"/>
              <p:cNvSpPr>
                <a:spLocks/>
              </p:cNvSpPr>
              <p:nvPr/>
            </p:nvSpPr>
            <p:spPr bwMode="auto">
              <a:xfrm>
                <a:off x="3318" y="1446"/>
                <a:ext cx="258" cy="300"/>
              </a:xfrm>
              <a:custGeom>
                <a:avLst/>
                <a:gdLst>
                  <a:gd name="T0" fmla="*/ 433340582 w 43"/>
                  <a:gd name="T1" fmla="*/ 40310784 h 50"/>
                  <a:gd name="T2" fmla="*/ 0 w 43"/>
                  <a:gd name="T3" fmla="*/ 0 h 50"/>
                  <a:gd name="T4" fmla="*/ 0 w 43"/>
                  <a:gd name="T5" fmla="*/ 413185218 h 50"/>
                  <a:gd name="T6" fmla="*/ 433340582 w 43"/>
                  <a:gd name="T7" fmla="*/ 503884454 h 50"/>
                  <a:gd name="T8" fmla="*/ 433340582 w 43"/>
                  <a:gd name="T9" fmla="*/ 4031078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50"/>
                  <a:gd name="T17" fmla="*/ 43 w 43"/>
                  <a:gd name="T18" fmla="*/ 50 h 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50">
                    <a:moveTo>
                      <a:pt x="43" y="4"/>
                    </a:moveTo>
                    <a:lnTo>
                      <a:pt x="0" y="0"/>
                    </a:lnTo>
                    <a:lnTo>
                      <a:pt x="0" y="41"/>
                    </a:lnTo>
                    <a:lnTo>
                      <a:pt x="43" y="50"/>
                    </a:lnTo>
                    <a:lnTo>
                      <a:pt x="43" y="4"/>
                    </a:lnTo>
                  </a:path>
                </a:pathLst>
              </a:custGeom>
              <a:solidFill>
                <a:srgbClr val="965942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14" name="Freeform 132"/>
              <p:cNvSpPr>
                <a:spLocks/>
              </p:cNvSpPr>
              <p:nvPr/>
            </p:nvSpPr>
            <p:spPr bwMode="auto">
              <a:xfrm>
                <a:off x="3738" y="1266"/>
                <a:ext cx="12" cy="36"/>
              </a:xfrm>
              <a:custGeom>
                <a:avLst/>
                <a:gdLst>
                  <a:gd name="T0" fmla="*/ 20155388 w 2"/>
                  <a:gd name="T1" fmla="*/ 10077696 h 6"/>
                  <a:gd name="T2" fmla="*/ 20155388 w 2"/>
                  <a:gd name="T3" fmla="*/ 60466181 h 6"/>
                  <a:gd name="T4" fmla="*/ 0 w 2"/>
                  <a:gd name="T5" fmla="*/ 60466181 h 6"/>
                  <a:gd name="T6" fmla="*/ 0 w 2"/>
                  <a:gd name="T7" fmla="*/ 0 h 6"/>
                  <a:gd name="T8" fmla="*/ 20155388 w 2"/>
                  <a:gd name="T9" fmla="*/ 1007769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6"/>
                  <a:gd name="T17" fmla="*/ 2 w 2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6">
                    <a:moveTo>
                      <a:pt x="2" y="1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</a:path>
                </a:pathLst>
              </a:custGeom>
              <a:solidFill>
                <a:srgbClr val="3A34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15" name="Freeform 133"/>
              <p:cNvSpPr>
                <a:spLocks/>
              </p:cNvSpPr>
              <p:nvPr/>
            </p:nvSpPr>
            <p:spPr bwMode="auto">
              <a:xfrm>
                <a:off x="3708" y="1260"/>
                <a:ext cx="12" cy="36"/>
              </a:xfrm>
              <a:custGeom>
                <a:avLst/>
                <a:gdLst>
                  <a:gd name="T0" fmla="*/ 20155388 w 2"/>
                  <a:gd name="T1" fmla="*/ 10077696 h 6"/>
                  <a:gd name="T2" fmla="*/ 20155388 w 2"/>
                  <a:gd name="T3" fmla="*/ 60466181 h 6"/>
                  <a:gd name="T4" fmla="*/ 0 w 2"/>
                  <a:gd name="T5" fmla="*/ 50388488 h 6"/>
                  <a:gd name="T6" fmla="*/ 0 w 2"/>
                  <a:gd name="T7" fmla="*/ 0 h 6"/>
                  <a:gd name="T8" fmla="*/ 20155388 w 2"/>
                  <a:gd name="T9" fmla="*/ 1007769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6"/>
                  <a:gd name="T17" fmla="*/ 2 w 2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6">
                    <a:moveTo>
                      <a:pt x="2" y="1"/>
                    </a:moveTo>
                    <a:lnTo>
                      <a:pt x="2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" y="1"/>
                    </a:lnTo>
                  </a:path>
                </a:pathLst>
              </a:custGeom>
              <a:solidFill>
                <a:srgbClr val="3A34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16" name="Freeform 134"/>
              <p:cNvSpPr>
                <a:spLocks/>
              </p:cNvSpPr>
              <p:nvPr/>
            </p:nvSpPr>
            <p:spPr bwMode="auto">
              <a:xfrm>
                <a:off x="3678" y="1254"/>
                <a:ext cx="18" cy="36"/>
              </a:xfrm>
              <a:custGeom>
                <a:avLst/>
                <a:gdLst>
                  <a:gd name="T0" fmla="*/ 30233090 w 3"/>
                  <a:gd name="T1" fmla="*/ 0 h 6"/>
                  <a:gd name="T2" fmla="*/ 30233090 w 3"/>
                  <a:gd name="T3" fmla="*/ 60466181 h 6"/>
                  <a:gd name="T4" fmla="*/ 0 w 3"/>
                  <a:gd name="T5" fmla="*/ 50388488 h 6"/>
                  <a:gd name="T6" fmla="*/ 0 w 3"/>
                  <a:gd name="T7" fmla="*/ 0 h 6"/>
                  <a:gd name="T8" fmla="*/ 30233090 w 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6"/>
                  <a:gd name="T17" fmla="*/ 3 w 3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6">
                    <a:moveTo>
                      <a:pt x="3" y="0"/>
                    </a:moveTo>
                    <a:lnTo>
                      <a:pt x="3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3A34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17" name="Freeform 135"/>
              <p:cNvSpPr>
                <a:spLocks/>
              </p:cNvSpPr>
              <p:nvPr/>
            </p:nvSpPr>
            <p:spPr bwMode="auto">
              <a:xfrm>
                <a:off x="3384" y="1104"/>
                <a:ext cx="246" cy="48"/>
              </a:xfrm>
              <a:custGeom>
                <a:avLst/>
                <a:gdLst>
                  <a:gd name="T0" fmla="*/ 413185190 w 41"/>
                  <a:gd name="T1" fmla="*/ 0 h 8"/>
                  <a:gd name="T2" fmla="*/ 413185190 w 41"/>
                  <a:gd name="T3" fmla="*/ 50388432 h 8"/>
                  <a:gd name="T4" fmla="*/ 413185190 w 41"/>
                  <a:gd name="T5" fmla="*/ 50388432 h 8"/>
                  <a:gd name="T6" fmla="*/ 362796633 w 41"/>
                  <a:gd name="T7" fmla="*/ 50388432 h 8"/>
                  <a:gd name="T8" fmla="*/ 362796633 w 41"/>
                  <a:gd name="T9" fmla="*/ 50388432 h 8"/>
                  <a:gd name="T10" fmla="*/ 362796633 w 41"/>
                  <a:gd name="T11" fmla="*/ 0 h 8"/>
                  <a:gd name="T12" fmla="*/ 413185190 w 41"/>
                  <a:gd name="T13" fmla="*/ 0 h 8"/>
                  <a:gd name="T14" fmla="*/ 10077695 w 41"/>
                  <a:gd name="T15" fmla="*/ 40310777 h 8"/>
                  <a:gd name="T16" fmla="*/ 50388485 w 41"/>
                  <a:gd name="T17" fmla="*/ 30233062 h 8"/>
                  <a:gd name="T18" fmla="*/ 40310781 w 41"/>
                  <a:gd name="T19" fmla="*/ 70543814 h 8"/>
                  <a:gd name="T20" fmla="*/ 40310781 w 41"/>
                  <a:gd name="T21" fmla="*/ 70543814 h 8"/>
                  <a:gd name="T22" fmla="*/ 0 w 41"/>
                  <a:gd name="T23" fmla="*/ 80621554 h 8"/>
                  <a:gd name="T24" fmla="*/ 0 w 41"/>
                  <a:gd name="T25" fmla="*/ 70543814 h 8"/>
                  <a:gd name="T26" fmla="*/ 10077695 w 41"/>
                  <a:gd name="T27" fmla="*/ 40310777 h 8"/>
                  <a:gd name="T28" fmla="*/ 80621562 w 41"/>
                  <a:gd name="T29" fmla="*/ 20155388 h 8"/>
                  <a:gd name="T30" fmla="*/ 120932259 w 41"/>
                  <a:gd name="T31" fmla="*/ 20155388 h 8"/>
                  <a:gd name="T32" fmla="*/ 110854567 w 41"/>
                  <a:gd name="T33" fmla="*/ 60466123 h 8"/>
                  <a:gd name="T34" fmla="*/ 70543822 w 41"/>
                  <a:gd name="T35" fmla="*/ 70543814 h 8"/>
                  <a:gd name="T36" fmla="*/ 70543822 w 41"/>
                  <a:gd name="T37" fmla="*/ 70543814 h 8"/>
                  <a:gd name="T38" fmla="*/ 80621562 w 41"/>
                  <a:gd name="T39" fmla="*/ 20155388 h 8"/>
                  <a:gd name="T40" fmla="*/ 141087643 w 41"/>
                  <a:gd name="T41" fmla="*/ 10077694 h 8"/>
                  <a:gd name="T42" fmla="*/ 191476201 w 41"/>
                  <a:gd name="T43" fmla="*/ 10077694 h 8"/>
                  <a:gd name="T44" fmla="*/ 181398508 w 41"/>
                  <a:gd name="T45" fmla="*/ 60466123 h 8"/>
                  <a:gd name="T46" fmla="*/ 141087643 w 41"/>
                  <a:gd name="T47" fmla="*/ 60466123 h 8"/>
                  <a:gd name="T48" fmla="*/ 141087643 w 41"/>
                  <a:gd name="T49" fmla="*/ 10077694 h 8"/>
                  <a:gd name="T50" fmla="*/ 211631441 w 41"/>
                  <a:gd name="T51" fmla="*/ 10077694 h 8"/>
                  <a:gd name="T52" fmla="*/ 262019902 w 41"/>
                  <a:gd name="T53" fmla="*/ 0 h 8"/>
                  <a:gd name="T54" fmla="*/ 251942210 w 41"/>
                  <a:gd name="T55" fmla="*/ 50388432 h 8"/>
                  <a:gd name="T56" fmla="*/ 211631441 w 41"/>
                  <a:gd name="T57" fmla="*/ 60466123 h 8"/>
                  <a:gd name="T58" fmla="*/ 211631441 w 41"/>
                  <a:gd name="T59" fmla="*/ 10077694 h 8"/>
                  <a:gd name="T60" fmla="*/ 282175287 w 41"/>
                  <a:gd name="T61" fmla="*/ 0 h 8"/>
                  <a:gd name="T62" fmla="*/ 332563940 w 41"/>
                  <a:gd name="T63" fmla="*/ 0 h 8"/>
                  <a:gd name="T64" fmla="*/ 332563940 w 41"/>
                  <a:gd name="T65" fmla="*/ 50388432 h 8"/>
                  <a:gd name="T66" fmla="*/ 282175287 w 41"/>
                  <a:gd name="T67" fmla="*/ 50388432 h 8"/>
                  <a:gd name="T68" fmla="*/ 282175287 w 41"/>
                  <a:gd name="T69" fmla="*/ 0 h 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1"/>
                  <a:gd name="T106" fmla="*/ 0 h 8"/>
                  <a:gd name="T107" fmla="*/ 41 w 41"/>
                  <a:gd name="T108" fmla="*/ 8 h 8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1" h="8">
                    <a:moveTo>
                      <a:pt x="41" y="0"/>
                    </a:moveTo>
                    <a:cubicBezTo>
                      <a:pt x="41" y="2"/>
                      <a:pt x="41" y="3"/>
                      <a:pt x="41" y="5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39" y="5"/>
                      <a:pt x="37" y="5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3"/>
                      <a:pt x="36" y="2"/>
                      <a:pt x="36" y="0"/>
                    </a:cubicBezTo>
                    <a:cubicBezTo>
                      <a:pt x="37" y="0"/>
                      <a:pt x="39" y="0"/>
                      <a:pt x="41" y="0"/>
                    </a:cubicBezTo>
                    <a:moveTo>
                      <a:pt x="1" y="4"/>
                    </a:moveTo>
                    <a:cubicBezTo>
                      <a:pt x="2" y="3"/>
                      <a:pt x="4" y="3"/>
                      <a:pt x="5" y="3"/>
                    </a:cubicBezTo>
                    <a:cubicBezTo>
                      <a:pt x="5" y="4"/>
                      <a:pt x="5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moveTo>
                      <a:pt x="8" y="2"/>
                    </a:moveTo>
                    <a:cubicBezTo>
                      <a:pt x="9" y="2"/>
                      <a:pt x="10" y="2"/>
                      <a:pt x="12" y="2"/>
                    </a:cubicBezTo>
                    <a:cubicBezTo>
                      <a:pt x="12" y="3"/>
                      <a:pt x="11" y="5"/>
                      <a:pt x="11" y="6"/>
                    </a:cubicBezTo>
                    <a:cubicBezTo>
                      <a:pt x="10" y="7"/>
                      <a:pt x="8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5"/>
                      <a:pt x="7" y="4"/>
                      <a:pt x="8" y="2"/>
                    </a:cubicBezTo>
                    <a:moveTo>
                      <a:pt x="14" y="1"/>
                    </a:moveTo>
                    <a:cubicBezTo>
                      <a:pt x="16" y="1"/>
                      <a:pt x="17" y="1"/>
                      <a:pt x="19" y="1"/>
                    </a:cubicBezTo>
                    <a:cubicBezTo>
                      <a:pt x="19" y="3"/>
                      <a:pt x="18" y="4"/>
                      <a:pt x="18" y="6"/>
                    </a:cubicBezTo>
                    <a:cubicBezTo>
                      <a:pt x="17" y="6"/>
                      <a:pt x="15" y="6"/>
                      <a:pt x="14" y="6"/>
                    </a:cubicBezTo>
                    <a:cubicBezTo>
                      <a:pt x="14" y="5"/>
                      <a:pt x="14" y="3"/>
                      <a:pt x="14" y="1"/>
                    </a:cubicBezTo>
                    <a:moveTo>
                      <a:pt x="21" y="1"/>
                    </a:moveTo>
                    <a:cubicBezTo>
                      <a:pt x="23" y="1"/>
                      <a:pt x="24" y="1"/>
                      <a:pt x="26" y="0"/>
                    </a:cubicBezTo>
                    <a:cubicBezTo>
                      <a:pt x="26" y="2"/>
                      <a:pt x="26" y="4"/>
                      <a:pt x="25" y="5"/>
                    </a:cubicBezTo>
                    <a:cubicBezTo>
                      <a:pt x="24" y="5"/>
                      <a:pt x="22" y="6"/>
                      <a:pt x="21" y="6"/>
                    </a:cubicBezTo>
                    <a:cubicBezTo>
                      <a:pt x="21" y="4"/>
                      <a:pt x="21" y="2"/>
                      <a:pt x="21" y="1"/>
                    </a:cubicBezTo>
                    <a:moveTo>
                      <a:pt x="28" y="0"/>
                    </a:moveTo>
                    <a:cubicBezTo>
                      <a:pt x="30" y="0"/>
                      <a:pt x="32" y="0"/>
                      <a:pt x="33" y="0"/>
                    </a:cubicBezTo>
                    <a:cubicBezTo>
                      <a:pt x="33" y="2"/>
                      <a:pt x="33" y="4"/>
                      <a:pt x="33" y="5"/>
                    </a:cubicBezTo>
                    <a:cubicBezTo>
                      <a:pt x="31" y="5"/>
                      <a:pt x="30" y="5"/>
                      <a:pt x="28" y="5"/>
                    </a:cubicBezTo>
                    <a:cubicBezTo>
                      <a:pt x="28" y="4"/>
                      <a:pt x="28" y="2"/>
                      <a:pt x="28" y="0"/>
                    </a:cubicBezTo>
                  </a:path>
                </a:pathLst>
              </a:custGeom>
              <a:solidFill>
                <a:srgbClr val="4F4B44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18" name="Freeform 136"/>
              <p:cNvSpPr>
                <a:spLocks/>
              </p:cNvSpPr>
              <p:nvPr/>
            </p:nvSpPr>
            <p:spPr bwMode="auto">
              <a:xfrm>
                <a:off x="3780" y="1356"/>
                <a:ext cx="96" cy="138"/>
              </a:xfrm>
              <a:custGeom>
                <a:avLst/>
                <a:gdLst>
                  <a:gd name="T0" fmla="*/ 0 w 16"/>
                  <a:gd name="T1" fmla="*/ 0 h 23"/>
                  <a:gd name="T2" fmla="*/ 161242915 w 16"/>
                  <a:gd name="T3" fmla="*/ 211631642 h 23"/>
                  <a:gd name="T4" fmla="*/ 110854555 w 16"/>
                  <a:gd name="T5" fmla="*/ 231786835 h 23"/>
                  <a:gd name="T6" fmla="*/ 10077694 w 16"/>
                  <a:gd name="T7" fmla="*/ 70543825 h 23"/>
                  <a:gd name="T8" fmla="*/ 0 w 16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23"/>
                  <a:gd name="T17" fmla="*/ 16 w 16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23">
                    <a:moveTo>
                      <a:pt x="0" y="0"/>
                    </a:moveTo>
                    <a:lnTo>
                      <a:pt x="16" y="21"/>
                    </a:lnTo>
                    <a:lnTo>
                      <a:pt x="11" y="23"/>
                    </a:lnTo>
                    <a:lnTo>
                      <a:pt x="1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3A34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19" name="Freeform 137"/>
              <p:cNvSpPr>
                <a:spLocks/>
              </p:cNvSpPr>
              <p:nvPr/>
            </p:nvSpPr>
            <p:spPr bwMode="auto">
              <a:xfrm>
                <a:off x="1068" y="1164"/>
                <a:ext cx="366" cy="948"/>
              </a:xfrm>
              <a:custGeom>
                <a:avLst/>
                <a:gdLst>
                  <a:gd name="T0" fmla="*/ 231787046 w 61"/>
                  <a:gd name="T1" fmla="*/ 10077695 h 158"/>
                  <a:gd name="T2" fmla="*/ 151165450 w 61"/>
                  <a:gd name="T3" fmla="*/ 30233088 h 158"/>
                  <a:gd name="T4" fmla="*/ 80621572 w 61"/>
                  <a:gd name="T5" fmla="*/ 50388485 h 158"/>
                  <a:gd name="T6" fmla="*/ 0 w 61"/>
                  <a:gd name="T7" fmla="*/ 90699253 h 158"/>
                  <a:gd name="T8" fmla="*/ 20155393 w 61"/>
                  <a:gd name="T9" fmla="*/ 171320814 h 158"/>
                  <a:gd name="T10" fmla="*/ 30233092 w 61"/>
                  <a:gd name="T11" fmla="*/ 191476006 h 158"/>
                  <a:gd name="T12" fmla="*/ 10077696 w 61"/>
                  <a:gd name="T13" fmla="*/ 110854565 h 158"/>
                  <a:gd name="T14" fmla="*/ 100776983 w 61"/>
                  <a:gd name="T15" fmla="*/ 80621561 h 158"/>
                  <a:gd name="T16" fmla="*/ 171320837 w 61"/>
                  <a:gd name="T17" fmla="*/ 50388485 h 158"/>
                  <a:gd name="T18" fmla="*/ 241864739 w 61"/>
                  <a:gd name="T19" fmla="*/ 40310780 h 158"/>
                  <a:gd name="T20" fmla="*/ 312408594 w 61"/>
                  <a:gd name="T21" fmla="*/ 20155390 h 158"/>
                  <a:gd name="T22" fmla="*/ 292253207 w 61"/>
                  <a:gd name="T23" fmla="*/ 0 h 158"/>
                  <a:gd name="T24" fmla="*/ 231787046 w 61"/>
                  <a:gd name="T25" fmla="*/ 10077695 h 158"/>
                  <a:gd name="T26" fmla="*/ 231787046 w 61"/>
                  <a:gd name="T27" fmla="*/ 423262876 h 158"/>
                  <a:gd name="T28" fmla="*/ 594583723 w 61"/>
                  <a:gd name="T29" fmla="*/ 1027924211 h 158"/>
                  <a:gd name="T30" fmla="*/ 503884866 w 61"/>
                  <a:gd name="T31" fmla="*/ 1441108819 h 158"/>
                  <a:gd name="T32" fmla="*/ 503884866 w 61"/>
                  <a:gd name="T33" fmla="*/ 1501574972 h 158"/>
                  <a:gd name="T34" fmla="*/ 513962559 w 61"/>
                  <a:gd name="T35" fmla="*/ 1551963432 h 158"/>
                  <a:gd name="T36" fmla="*/ 524040253 w 61"/>
                  <a:gd name="T37" fmla="*/ 1582196509 h 158"/>
                  <a:gd name="T38" fmla="*/ 524040253 w 61"/>
                  <a:gd name="T39" fmla="*/ 1592274201 h 158"/>
                  <a:gd name="T40" fmla="*/ 524040253 w 61"/>
                  <a:gd name="T41" fmla="*/ 1582196509 h 158"/>
                  <a:gd name="T42" fmla="*/ 513962559 w 61"/>
                  <a:gd name="T43" fmla="*/ 1531808048 h 158"/>
                  <a:gd name="T44" fmla="*/ 513962559 w 61"/>
                  <a:gd name="T45" fmla="*/ 1471341896 h 158"/>
                  <a:gd name="T46" fmla="*/ 614739494 w 61"/>
                  <a:gd name="T47" fmla="*/ 1017846519 h 158"/>
                  <a:gd name="T48" fmla="*/ 231787046 w 61"/>
                  <a:gd name="T49" fmla="*/ 423262876 h 1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"/>
                  <a:gd name="T76" fmla="*/ 0 h 158"/>
                  <a:gd name="T77" fmla="*/ 61 w 61"/>
                  <a:gd name="T78" fmla="*/ 158 h 15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" h="158">
                    <a:moveTo>
                      <a:pt x="23" y="1"/>
                    </a:moveTo>
                    <a:lnTo>
                      <a:pt x="15" y="3"/>
                    </a:lnTo>
                    <a:lnTo>
                      <a:pt x="8" y="5"/>
                    </a:lnTo>
                    <a:lnTo>
                      <a:pt x="0" y="9"/>
                    </a:lnTo>
                    <a:lnTo>
                      <a:pt x="2" y="17"/>
                    </a:lnTo>
                    <a:cubicBezTo>
                      <a:pt x="3" y="18"/>
                      <a:pt x="3" y="18"/>
                      <a:pt x="3" y="19"/>
                    </a:cubicBezTo>
                    <a:lnTo>
                      <a:pt x="1" y="11"/>
                    </a:lnTo>
                    <a:lnTo>
                      <a:pt x="10" y="8"/>
                    </a:lnTo>
                    <a:lnTo>
                      <a:pt x="17" y="5"/>
                    </a:lnTo>
                    <a:lnTo>
                      <a:pt x="24" y="4"/>
                    </a:lnTo>
                    <a:lnTo>
                      <a:pt x="31" y="2"/>
                    </a:lnTo>
                    <a:lnTo>
                      <a:pt x="29" y="0"/>
                    </a:lnTo>
                    <a:lnTo>
                      <a:pt x="23" y="1"/>
                    </a:lnTo>
                    <a:moveTo>
                      <a:pt x="23" y="42"/>
                    </a:moveTo>
                    <a:cubicBezTo>
                      <a:pt x="37" y="58"/>
                      <a:pt x="52" y="77"/>
                      <a:pt x="59" y="102"/>
                    </a:cubicBezTo>
                    <a:cubicBezTo>
                      <a:pt x="55" y="113"/>
                      <a:pt x="49" y="132"/>
                      <a:pt x="50" y="143"/>
                    </a:cubicBezTo>
                    <a:lnTo>
                      <a:pt x="50" y="149"/>
                    </a:lnTo>
                    <a:lnTo>
                      <a:pt x="51" y="154"/>
                    </a:lnTo>
                    <a:lnTo>
                      <a:pt x="52" y="157"/>
                    </a:lnTo>
                    <a:lnTo>
                      <a:pt x="52" y="158"/>
                    </a:lnTo>
                    <a:lnTo>
                      <a:pt x="52" y="157"/>
                    </a:lnTo>
                    <a:lnTo>
                      <a:pt x="51" y="152"/>
                    </a:lnTo>
                    <a:lnTo>
                      <a:pt x="51" y="146"/>
                    </a:lnTo>
                    <a:cubicBezTo>
                      <a:pt x="50" y="135"/>
                      <a:pt x="58" y="113"/>
                      <a:pt x="61" y="101"/>
                    </a:cubicBezTo>
                    <a:cubicBezTo>
                      <a:pt x="54" y="75"/>
                      <a:pt x="38" y="58"/>
                      <a:pt x="23" y="42"/>
                    </a:cubicBezTo>
                  </a:path>
                </a:pathLst>
              </a:custGeom>
              <a:solidFill>
                <a:srgbClr val="C2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20" name="Freeform 138"/>
              <p:cNvSpPr>
                <a:spLocks/>
              </p:cNvSpPr>
              <p:nvPr/>
            </p:nvSpPr>
            <p:spPr bwMode="auto">
              <a:xfrm>
                <a:off x="1230" y="1152"/>
                <a:ext cx="2838" cy="972"/>
              </a:xfrm>
              <a:custGeom>
                <a:avLst/>
                <a:gdLst>
                  <a:gd name="T0" fmla="*/ 0 w 473"/>
                  <a:gd name="T1" fmla="*/ 20155390 h 162"/>
                  <a:gd name="T2" fmla="*/ 403107928 w 473"/>
                  <a:gd name="T3" fmla="*/ 1048079605 h 162"/>
                  <a:gd name="T4" fmla="*/ 251942431 w 473"/>
                  <a:gd name="T5" fmla="*/ 1491497294 h 162"/>
                  <a:gd name="T6" fmla="*/ 251942431 w 473"/>
                  <a:gd name="T7" fmla="*/ 1632585369 h 162"/>
                  <a:gd name="T8" fmla="*/ 342641672 w 473"/>
                  <a:gd name="T9" fmla="*/ 1632585369 h 162"/>
                  <a:gd name="T10" fmla="*/ 534117942 w 473"/>
                  <a:gd name="T11" fmla="*/ 1632585369 h 162"/>
                  <a:gd name="T12" fmla="*/ 755827197 w 473"/>
                  <a:gd name="T13" fmla="*/ 1632585369 h 162"/>
                  <a:gd name="T14" fmla="*/ 1048080498 w 473"/>
                  <a:gd name="T15" fmla="*/ 1582196524 h 162"/>
                  <a:gd name="T16" fmla="*/ 1148856664 w 473"/>
                  <a:gd name="T17" fmla="*/ 1602351908 h 162"/>
                  <a:gd name="T18" fmla="*/ 1269789752 w 473"/>
                  <a:gd name="T19" fmla="*/ 1592274216 h 162"/>
                  <a:gd name="T20" fmla="*/ 1350411299 w 473"/>
                  <a:gd name="T21" fmla="*/ 1592274216 h 162"/>
                  <a:gd name="T22" fmla="*/ 1390722073 w 473"/>
                  <a:gd name="T23" fmla="*/ 1481419602 h 162"/>
                  <a:gd name="T24" fmla="*/ 1592275941 w 473"/>
                  <a:gd name="T25" fmla="*/ 1572118832 h 162"/>
                  <a:gd name="T26" fmla="*/ 1612431712 w 473"/>
                  <a:gd name="T27" fmla="*/ 1491497294 h 162"/>
                  <a:gd name="T28" fmla="*/ 1682975566 w 473"/>
                  <a:gd name="T29" fmla="*/ 1531808063 h 162"/>
                  <a:gd name="T30" fmla="*/ 1713208646 w 473"/>
                  <a:gd name="T31" fmla="*/ 1451186525 h 162"/>
                  <a:gd name="T32" fmla="*/ 1924840207 w 473"/>
                  <a:gd name="T33" fmla="*/ 1501574986 h 162"/>
                  <a:gd name="T34" fmla="*/ 1995384061 w 473"/>
                  <a:gd name="T35" fmla="*/ 1541885755 h 162"/>
                  <a:gd name="T36" fmla="*/ 2147483647 w 473"/>
                  <a:gd name="T37" fmla="*/ 1511652678 h 162"/>
                  <a:gd name="T38" fmla="*/ 2147483647 w 473"/>
                  <a:gd name="T39" fmla="*/ 1441108833 h 162"/>
                  <a:gd name="T40" fmla="*/ 2147483647 w 473"/>
                  <a:gd name="T41" fmla="*/ 1390720372 h 162"/>
                  <a:gd name="T42" fmla="*/ 2147483647 w 473"/>
                  <a:gd name="T43" fmla="*/ 1310098834 h 162"/>
                  <a:gd name="T44" fmla="*/ 2147483647 w 473"/>
                  <a:gd name="T45" fmla="*/ 1128701143 h 162"/>
                  <a:gd name="T46" fmla="*/ 2147483647 w 473"/>
                  <a:gd name="T47" fmla="*/ 524039803 h 162"/>
                  <a:gd name="T48" fmla="*/ 2147483647 w 473"/>
                  <a:gd name="T49" fmla="*/ 554272879 h 162"/>
                  <a:gd name="T50" fmla="*/ 2147483647 w 473"/>
                  <a:gd name="T51" fmla="*/ 574428264 h 162"/>
                  <a:gd name="T52" fmla="*/ 2147483647 w 473"/>
                  <a:gd name="T53" fmla="*/ 554272879 h 162"/>
                  <a:gd name="T54" fmla="*/ 2147483647 w 473"/>
                  <a:gd name="T55" fmla="*/ 513962110 h 162"/>
                  <a:gd name="T56" fmla="*/ 2147483647 w 473"/>
                  <a:gd name="T57" fmla="*/ 443418265 h 162"/>
                  <a:gd name="T58" fmla="*/ 2147483647 w 473"/>
                  <a:gd name="T59" fmla="*/ 403107496 h 162"/>
                  <a:gd name="T60" fmla="*/ 2055850221 w 473"/>
                  <a:gd name="T61" fmla="*/ 332563939 h 162"/>
                  <a:gd name="T62" fmla="*/ 1632587099 w 473"/>
                  <a:gd name="T63" fmla="*/ 251942209 h 162"/>
                  <a:gd name="T64" fmla="*/ 1189167437 w 473"/>
                  <a:gd name="T65" fmla="*/ 161243123 h 162"/>
                  <a:gd name="T66" fmla="*/ 836448936 w 473"/>
                  <a:gd name="T67" fmla="*/ 70543821 h 162"/>
                  <a:gd name="T68" fmla="*/ 534117942 w 473"/>
                  <a:gd name="T69" fmla="*/ 30233089 h 162"/>
                  <a:gd name="T70" fmla="*/ 332563978 w 473"/>
                  <a:gd name="T71" fmla="*/ 10077695 h 162"/>
                  <a:gd name="T72" fmla="*/ 251942431 w 473"/>
                  <a:gd name="T73" fmla="*/ 10077695 h 162"/>
                  <a:gd name="T74" fmla="*/ 191476223 w 473"/>
                  <a:gd name="T75" fmla="*/ 0 h 162"/>
                  <a:gd name="T76" fmla="*/ 151165449 w 473"/>
                  <a:gd name="T77" fmla="*/ 0 h 162"/>
                  <a:gd name="T78" fmla="*/ 90699265 w 473"/>
                  <a:gd name="T79" fmla="*/ 10077695 h 162"/>
                  <a:gd name="T80" fmla="*/ 0 w 473"/>
                  <a:gd name="T81" fmla="*/ 20155390 h 162"/>
                  <a:gd name="T82" fmla="*/ 1632587099 w 473"/>
                  <a:gd name="T83" fmla="*/ 1572118832 h 162"/>
                  <a:gd name="T84" fmla="*/ 1713208646 w 473"/>
                  <a:gd name="T85" fmla="*/ 1572118832 h 162"/>
                  <a:gd name="T86" fmla="*/ 1733364033 w 473"/>
                  <a:gd name="T87" fmla="*/ 1562041139 h 162"/>
                  <a:gd name="T88" fmla="*/ 1652742485 w 473"/>
                  <a:gd name="T89" fmla="*/ 1551963447 h 162"/>
                  <a:gd name="T90" fmla="*/ 1632587099 w 473"/>
                  <a:gd name="T91" fmla="*/ 1572118832 h 162"/>
                  <a:gd name="T92" fmla="*/ 1854296353 w 473"/>
                  <a:gd name="T93" fmla="*/ 1551963447 h 162"/>
                  <a:gd name="T94" fmla="*/ 1884529434 w 473"/>
                  <a:gd name="T95" fmla="*/ 1551963447 h 162"/>
                  <a:gd name="T96" fmla="*/ 1864374047 w 473"/>
                  <a:gd name="T97" fmla="*/ 1551963447 h 162"/>
                  <a:gd name="T98" fmla="*/ 1854296353 w 473"/>
                  <a:gd name="T99" fmla="*/ 1551963447 h 16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73"/>
                  <a:gd name="T151" fmla="*/ 0 h 162"/>
                  <a:gd name="T152" fmla="*/ 473 w 473"/>
                  <a:gd name="T153" fmla="*/ 162 h 16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73" h="162">
                    <a:moveTo>
                      <a:pt x="0" y="2"/>
                    </a:moveTo>
                    <a:cubicBezTo>
                      <a:pt x="14" y="38"/>
                      <a:pt x="31" y="65"/>
                      <a:pt x="40" y="104"/>
                    </a:cubicBezTo>
                    <a:cubicBezTo>
                      <a:pt x="33" y="117"/>
                      <a:pt x="22" y="136"/>
                      <a:pt x="25" y="148"/>
                    </a:cubicBezTo>
                    <a:cubicBezTo>
                      <a:pt x="27" y="153"/>
                      <a:pt x="25" y="156"/>
                      <a:pt x="25" y="162"/>
                    </a:cubicBezTo>
                    <a:lnTo>
                      <a:pt x="34" y="162"/>
                    </a:lnTo>
                    <a:lnTo>
                      <a:pt x="53" y="162"/>
                    </a:lnTo>
                    <a:lnTo>
                      <a:pt x="75" y="162"/>
                    </a:lnTo>
                    <a:cubicBezTo>
                      <a:pt x="74" y="157"/>
                      <a:pt x="95" y="158"/>
                      <a:pt x="104" y="157"/>
                    </a:cubicBezTo>
                    <a:cubicBezTo>
                      <a:pt x="107" y="157"/>
                      <a:pt x="111" y="158"/>
                      <a:pt x="114" y="159"/>
                    </a:cubicBezTo>
                    <a:lnTo>
                      <a:pt x="126" y="158"/>
                    </a:lnTo>
                    <a:lnTo>
                      <a:pt x="134" y="158"/>
                    </a:lnTo>
                    <a:cubicBezTo>
                      <a:pt x="135" y="154"/>
                      <a:pt x="135" y="148"/>
                      <a:pt x="138" y="147"/>
                    </a:cubicBezTo>
                    <a:cubicBezTo>
                      <a:pt x="145" y="146"/>
                      <a:pt x="151" y="155"/>
                      <a:pt x="158" y="156"/>
                    </a:cubicBezTo>
                    <a:cubicBezTo>
                      <a:pt x="161" y="156"/>
                      <a:pt x="158" y="149"/>
                      <a:pt x="160" y="148"/>
                    </a:cubicBezTo>
                    <a:cubicBezTo>
                      <a:pt x="163" y="148"/>
                      <a:pt x="165" y="153"/>
                      <a:pt x="167" y="152"/>
                    </a:cubicBezTo>
                    <a:cubicBezTo>
                      <a:pt x="170" y="151"/>
                      <a:pt x="167" y="144"/>
                      <a:pt x="170" y="144"/>
                    </a:cubicBezTo>
                    <a:cubicBezTo>
                      <a:pt x="177" y="143"/>
                      <a:pt x="184" y="147"/>
                      <a:pt x="191" y="149"/>
                    </a:cubicBezTo>
                    <a:cubicBezTo>
                      <a:pt x="192" y="150"/>
                      <a:pt x="196" y="151"/>
                      <a:pt x="198" y="153"/>
                    </a:cubicBezTo>
                    <a:lnTo>
                      <a:pt x="223" y="150"/>
                    </a:lnTo>
                    <a:lnTo>
                      <a:pt x="273" y="143"/>
                    </a:lnTo>
                    <a:lnTo>
                      <a:pt x="318" y="138"/>
                    </a:lnTo>
                    <a:lnTo>
                      <a:pt x="364" y="130"/>
                    </a:lnTo>
                    <a:lnTo>
                      <a:pt x="456" y="112"/>
                    </a:lnTo>
                    <a:cubicBezTo>
                      <a:pt x="465" y="92"/>
                      <a:pt x="469" y="72"/>
                      <a:pt x="473" y="52"/>
                    </a:cubicBezTo>
                    <a:lnTo>
                      <a:pt x="447" y="55"/>
                    </a:lnTo>
                    <a:lnTo>
                      <a:pt x="371" y="57"/>
                    </a:lnTo>
                    <a:lnTo>
                      <a:pt x="348" y="55"/>
                    </a:lnTo>
                    <a:lnTo>
                      <a:pt x="315" y="51"/>
                    </a:lnTo>
                    <a:lnTo>
                      <a:pt x="267" y="44"/>
                    </a:lnTo>
                    <a:lnTo>
                      <a:pt x="243" y="40"/>
                    </a:lnTo>
                    <a:lnTo>
                      <a:pt x="204" y="33"/>
                    </a:lnTo>
                    <a:lnTo>
                      <a:pt x="162" y="25"/>
                    </a:lnTo>
                    <a:lnTo>
                      <a:pt x="118" y="16"/>
                    </a:lnTo>
                    <a:lnTo>
                      <a:pt x="83" y="7"/>
                    </a:lnTo>
                    <a:lnTo>
                      <a:pt x="53" y="3"/>
                    </a:lnTo>
                    <a:lnTo>
                      <a:pt x="33" y="1"/>
                    </a:lnTo>
                    <a:lnTo>
                      <a:pt x="25" y="1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1"/>
                    </a:lnTo>
                    <a:lnTo>
                      <a:pt x="0" y="2"/>
                    </a:lnTo>
                    <a:moveTo>
                      <a:pt x="162" y="156"/>
                    </a:moveTo>
                    <a:lnTo>
                      <a:pt x="170" y="156"/>
                    </a:lnTo>
                    <a:lnTo>
                      <a:pt x="172" y="155"/>
                    </a:lnTo>
                    <a:cubicBezTo>
                      <a:pt x="169" y="154"/>
                      <a:pt x="167" y="153"/>
                      <a:pt x="164" y="154"/>
                    </a:cubicBezTo>
                    <a:cubicBezTo>
                      <a:pt x="163" y="154"/>
                      <a:pt x="163" y="155"/>
                      <a:pt x="162" y="156"/>
                    </a:cubicBezTo>
                    <a:moveTo>
                      <a:pt x="184" y="154"/>
                    </a:moveTo>
                    <a:lnTo>
                      <a:pt x="187" y="154"/>
                    </a:lnTo>
                    <a:cubicBezTo>
                      <a:pt x="187" y="154"/>
                      <a:pt x="186" y="154"/>
                      <a:pt x="185" y="154"/>
                    </a:cubicBezTo>
                    <a:cubicBezTo>
                      <a:pt x="185" y="154"/>
                      <a:pt x="185" y="154"/>
                      <a:pt x="184" y="154"/>
                    </a:cubicBezTo>
                  </a:path>
                </a:pathLst>
              </a:custGeom>
              <a:solidFill>
                <a:srgbClr val="3A343F"/>
              </a:solidFill>
              <a:ln w="0">
                <a:solidFill>
                  <a:srgbClr val="25221E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21" name="Freeform 139"/>
              <p:cNvSpPr>
                <a:spLocks/>
              </p:cNvSpPr>
              <p:nvPr/>
            </p:nvSpPr>
            <p:spPr bwMode="auto">
              <a:xfrm>
                <a:off x="1368" y="1746"/>
                <a:ext cx="2628" cy="378"/>
              </a:xfrm>
              <a:custGeom>
                <a:avLst/>
                <a:gdLst>
                  <a:gd name="T0" fmla="*/ 2147483647 w 438"/>
                  <a:gd name="T1" fmla="*/ 0 h 63"/>
                  <a:gd name="T2" fmla="*/ 2147483647 w 438"/>
                  <a:gd name="T3" fmla="*/ 251942435 h 63"/>
                  <a:gd name="T4" fmla="*/ 2147483647 w 438"/>
                  <a:gd name="T5" fmla="*/ 332563983 h 63"/>
                  <a:gd name="T6" fmla="*/ 2045772486 w 438"/>
                  <a:gd name="T7" fmla="*/ 382952451 h 63"/>
                  <a:gd name="T8" fmla="*/ 1551965135 w 438"/>
                  <a:gd name="T9" fmla="*/ 433341015 h 63"/>
                  <a:gd name="T10" fmla="*/ 1108545867 w 438"/>
                  <a:gd name="T11" fmla="*/ 463574096 h 63"/>
                  <a:gd name="T12" fmla="*/ 655050249 w 438"/>
                  <a:gd name="T13" fmla="*/ 493807176 h 63"/>
                  <a:gd name="T14" fmla="*/ 382952437 w 438"/>
                  <a:gd name="T15" fmla="*/ 503884870 h 63"/>
                  <a:gd name="T16" fmla="*/ 221709346 w 438"/>
                  <a:gd name="T17" fmla="*/ 503884870 h 63"/>
                  <a:gd name="T18" fmla="*/ 50388490 w 438"/>
                  <a:gd name="T19" fmla="*/ 493807176 h 63"/>
                  <a:gd name="T20" fmla="*/ 0 w 438"/>
                  <a:gd name="T21" fmla="*/ 453496402 h 63"/>
                  <a:gd name="T22" fmla="*/ 0 w 438"/>
                  <a:gd name="T23" fmla="*/ 524040257 h 63"/>
                  <a:gd name="T24" fmla="*/ 10077696 w 438"/>
                  <a:gd name="T25" fmla="*/ 574428725 h 63"/>
                  <a:gd name="T26" fmla="*/ 30233092 w 438"/>
                  <a:gd name="T27" fmla="*/ 614739499 h 63"/>
                  <a:gd name="T28" fmla="*/ 50388490 w 438"/>
                  <a:gd name="T29" fmla="*/ 634894886 h 63"/>
                  <a:gd name="T30" fmla="*/ 141087657 w 438"/>
                  <a:gd name="T31" fmla="*/ 634894886 h 63"/>
                  <a:gd name="T32" fmla="*/ 332563971 w 438"/>
                  <a:gd name="T33" fmla="*/ 634894886 h 63"/>
                  <a:gd name="T34" fmla="*/ 2015539406 w 438"/>
                  <a:gd name="T35" fmla="*/ 513962564 h 63"/>
                  <a:gd name="T36" fmla="*/ 2147483647 w 438"/>
                  <a:gd name="T37" fmla="*/ 443418709 h 63"/>
                  <a:gd name="T38" fmla="*/ 2147483647 w 438"/>
                  <a:gd name="T39" fmla="*/ 393030145 h 63"/>
                  <a:gd name="T40" fmla="*/ 2147483647 w 438"/>
                  <a:gd name="T41" fmla="*/ 312408596 h 63"/>
                  <a:gd name="T42" fmla="*/ 2147483647 w 438"/>
                  <a:gd name="T43" fmla="*/ 131010064 h 63"/>
                  <a:gd name="T44" fmla="*/ 2147483647 w 438"/>
                  <a:gd name="T45" fmla="*/ 0 h 6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38"/>
                  <a:gd name="T70" fmla="*/ 0 h 63"/>
                  <a:gd name="T71" fmla="*/ 438 w 438"/>
                  <a:gd name="T72" fmla="*/ 63 h 6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38" h="63">
                    <a:moveTo>
                      <a:pt x="438" y="0"/>
                    </a:moveTo>
                    <a:lnTo>
                      <a:pt x="315" y="25"/>
                    </a:lnTo>
                    <a:lnTo>
                      <a:pt x="256" y="33"/>
                    </a:lnTo>
                    <a:lnTo>
                      <a:pt x="203" y="38"/>
                    </a:lnTo>
                    <a:lnTo>
                      <a:pt x="154" y="43"/>
                    </a:lnTo>
                    <a:lnTo>
                      <a:pt x="110" y="46"/>
                    </a:lnTo>
                    <a:lnTo>
                      <a:pt x="65" y="49"/>
                    </a:lnTo>
                    <a:lnTo>
                      <a:pt x="38" y="50"/>
                    </a:lnTo>
                    <a:lnTo>
                      <a:pt x="22" y="50"/>
                    </a:lnTo>
                    <a:lnTo>
                      <a:pt x="5" y="49"/>
                    </a:lnTo>
                    <a:lnTo>
                      <a:pt x="0" y="45"/>
                    </a:lnTo>
                    <a:lnTo>
                      <a:pt x="0" y="52"/>
                    </a:lnTo>
                    <a:lnTo>
                      <a:pt x="1" y="57"/>
                    </a:lnTo>
                    <a:lnTo>
                      <a:pt x="3" y="61"/>
                    </a:lnTo>
                    <a:lnTo>
                      <a:pt x="5" y="63"/>
                    </a:lnTo>
                    <a:lnTo>
                      <a:pt x="14" y="63"/>
                    </a:lnTo>
                    <a:lnTo>
                      <a:pt x="33" y="63"/>
                    </a:lnTo>
                    <a:cubicBezTo>
                      <a:pt x="82" y="62"/>
                      <a:pt x="150" y="56"/>
                      <a:pt x="200" y="51"/>
                    </a:cubicBezTo>
                    <a:lnTo>
                      <a:pt x="251" y="44"/>
                    </a:lnTo>
                    <a:lnTo>
                      <a:pt x="295" y="39"/>
                    </a:lnTo>
                    <a:lnTo>
                      <a:pt x="341" y="31"/>
                    </a:lnTo>
                    <a:lnTo>
                      <a:pt x="434" y="13"/>
                    </a:lnTo>
                    <a:lnTo>
                      <a:pt x="438" y="0"/>
                    </a:lnTo>
                  </a:path>
                </a:pathLst>
              </a:custGeom>
              <a:solidFill>
                <a:srgbClr val="C0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22" name="Freeform 140"/>
              <p:cNvSpPr>
                <a:spLocks/>
              </p:cNvSpPr>
              <p:nvPr/>
            </p:nvSpPr>
            <p:spPr bwMode="auto">
              <a:xfrm>
                <a:off x="1230" y="1152"/>
                <a:ext cx="2838" cy="978"/>
              </a:xfrm>
              <a:custGeom>
                <a:avLst/>
                <a:gdLst>
                  <a:gd name="T0" fmla="*/ 0 w 473"/>
                  <a:gd name="T1" fmla="*/ 20155390 h 163"/>
                  <a:gd name="T2" fmla="*/ 10077696 w 473"/>
                  <a:gd name="T3" fmla="*/ 50388485 h 163"/>
                  <a:gd name="T4" fmla="*/ 90699265 w 473"/>
                  <a:gd name="T5" fmla="*/ 40310781 h 163"/>
                  <a:gd name="T6" fmla="*/ 161243142 w 473"/>
                  <a:gd name="T7" fmla="*/ 40310781 h 163"/>
                  <a:gd name="T8" fmla="*/ 191476223 w 473"/>
                  <a:gd name="T9" fmla="*/ 40310781 h 163"/>
                  <a:gd name="T10" fmla="*/ 251942431 w 473"/>
                  <a:gd name="T11" fmla="*/ 40310781 h 163"/>
                  <a:gd name="T12" fmla="*/ 342641672 w 473"/>
                  <a:gd name="T13" fmla="*/ 50388485 h 163"/>
                  <a:gd name="T14" fmla="*/ 544195636 w 473"/>
                  <a:gd name="T15" fmla="*/ 70543822 h 163"/>
                  <a:gd name="T16" fmla="*/ 846526630 w 473"/>
                  <a:gd name="T17" fmla="*/ 110854566 h 163"/>
                  <a:gd name="T18" fmla="*/ 1199245131 w 473"/>
                  <a:gd name="T19" fmla="*/ 191476200 h 163"/>
                  <a:gd name="T20" fmla="*/ 1632587099 w 473"/>
                  <a:gd name="T21" fmla="*/ 282175286 h 163"/>
                  <a:gd name="T22" fmla="*/ 2065927915 w 473"/>
                  <a:gd name="T23" fmla="*/ 352718940 h 163"/>
                  <a:gd name="T24" fmla="*/ 2147483647 w 473"/>
                  <a:gd name="T25" fmla="*/ 433340574 h 163"/>
                  <a:gd name="T26" fmla="*/ 2147483647 w 473"/>
                  <a:gd name="T27" fmla="*/ 463573650 h 163"/>
                  <a:gd name="T28" fmla="*/ 2147483647 w 473"/>
                  <a:gd name="T29" fmla="*/ 534117496 h 163"/>
                  <a:gd name="T30" fmla="*/ 2147483647 w 473"/>
                  <a:gd name="T31" fmla="*/ 574428265 h 163"/>
                  <a:gd name="T32" fmla="*/ 2147483647 w 473"/>
                  <a:gd name="T33" fmla="*/ 584505957 h 163"/>
                  <a:gd name="T34" fmla="*/ 2147483647 w 473"/>
                  <a:gd name="T35" fmla="*/ 564350573 h 163"/>
                  <a:gd name="T36" fmla="*/ 2147483647 w 473"/>
                  <a:gd name="T37" fmla="*/ 534117496 h 163"/>
                  <a:gd name="T38" fmla="*/ 2147483647 w 473"/>
                  <a:gd name="T39" fmla="*/ 524039804 h 163"/>
                  <a:gd name="T40" fmla="*/ 2147483647 w 473"/>
                  <a:gd name="T41" fmla="*/ 554272880 h 163"/>
                  <a:gd name="T42" fmla="*/ 2147483647 w 473"/>
                  <a:gd name="T43" fmla="*/ 574428265 h 163"/>
                  <a:gd name="T44" fmla="*/ 2147483647 w 473"/>
                  <a:gd name="T45" fmla="*/ 554272880 h 163"/>
                  <a:gd name="T46" fmla="*/ 2147483647 w 473"/>
                  <a:gd name="T47" fmla="*/ 513962112 h 163"/>
                  <a:gd name="T48" fmla="*/ 2147483647 w 473"/>
                  <a:gd name="T49" fmla="*/ 443418266 h 163"/>
                  <a:gd name="T50" fmla="*/ 2147483647 w 473"/>
                  <a:gd name="T51" fmla="*/ 403107497 h 163"/>
                  <a:gd name="T52" fmla="*/ 2055850221 w 473"/>
                  <a:gd name="T53" fmla="*/ 332563939 h 163"/>
                  <a:gd name="T54" fmla="*/ 1632587099 w 473"/>
                  <a:gd name="T55" fmla="*/ 251942210 h 163"/>
                  <a:gd name="T56" fmla="*/ 1189167437 w 473"/>
                  <a:gd name="T57" fmla="*/ 161243124 h 163"/>
                  <a:gd name="T58" fmla="*/ 836448936 w 473"/>
                  <a:gd name="T59" fmla="*/ 70543822 h 163"/>
                  <a:gd name="T60" fmla="*/ 534117942 w 473"/>
                  <a:gd name="T61" fmla="*/ 30233089 h 163"/>
                  <a:gd name="T62" fmla="*/ 332563978 w 473"/>
                  <a:gd name="T63" fmla="*/ 10077695 h 163"/>
                  <a:gd name="T64" fmla="*/ 251942431 w 473"/>
                  <a:gd name="T65" fmla="*/ 10077695 h 163"/>
                  <a:gd name="T66" fmla="*/ 191476223 w 473"/>
                  <a:gd name="T67" fmla="*/ 0 h 163"/>
                  <a:gd name="T68" fmla="*/ 151165449 w 473"/>
                  <a:gd name="T69" fmla="*/ 0 h 163"/>
                  <a:gd name="T70" fmla="*/ 90699265 w 473"/>
                  <a:gd name="T71" fmla="*/ 10077695 h 163"/>
                  <a:gd name="T72" fmla="*/ 0 w 473"/>
                  <a:gd name="T73" fmla="*/ 20155390 h 163"/>
                  <a:gd name="T74" fmla="*/ 403107928 w 473"/>
                  <a:gd name="T75" fmla="*/ 1048079608 h 163"/>
                  <a:gd name="T76" fmla="*/ 251942431 w 473"/>
                  <a:gd name="T77" fmla="*/ 1471341913 h 163"/>
                  <a:gd name="T78" fmla="*/ 403107928 w 473"/>
                  <a:gd name="T79" fmla="*/ 1078312684 h 163"/>
                  <a:gd name="T80" fmla="*/ 403107928 w 473"/>
                  <a:gd name="T81" fmla="*/ 1048079608 h 163"/>
                  <a:gd name="T82" fmla="*/ 262020124 w 473"/>
                  <a:gd name="T83" fmla="*/ 1612429988 h 163"/>
                  <a:gd name="T84" fmla="*/ 251942431 w 473"/>
                  <a:gd name="T85" fmla="*/ 1632585373 h 163"/>
                  <a:gd name="T86" fmla="*/ 251942431 w 473"/>
                  <a:gd name="T87" fmla="*/ 1632585373 h 163"/>
                  <a:gd name="T88" fmla="*/ 262020124 w 473"/>
                  <a:gd name="T89" fmla="*/ 1612429988 h 16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73"/>
                  <a:gd name="T136" fmla="*/ 0 h 163"/>
                  <a:gd name="T137" fmla="*/ 473 w 473"/>
                  <a:gd name="T138" fmla="*/ 163 h 16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73" h="163">
                    <a:moveTo>
                      <a:pt x="0" y="2"/>
                    </a:moveTo>
                    <a:cubicBezTo>
                      <a:pt x="0" y="3"/>
                      <a:pt x="1" y="4"/>
                      <a:pt x="1" y="5"/>
                    </a:cubicBezTo>
                    <a:lnTo>
                      <a:pt x="9" y="4"/>
                    </a:lnTo>
                    <a:lnTo>
                      <a:pt x="16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34" y="5"/>
                    </a:lnTo>
                    <a:lnTo>
                      <a:pt x="54" y="7"/>
                    </a:lnTo>
                    <a:lnTo>
                      <a:pt x="84" y="11"/>
                    </a:lnTo>
                    <a:lnTo>
                      <a:pt x="119" y="19"/>
                    </a:lnTo>
                    <a:lnTo>
                      <a:pt x="162" y="28"/>
                    </a:lnTo>
                    <a:lnTo>
                      <a:pt x="205" y="35"/>
                    </a:lnTo>
                    <a:lnTo>
                      <a:pt x="244" y="43"/>
                    </a:lnTo>
                    <a:lnTo>
                      <a:pt x="268" y="46"/>
                    </a:lnTo>
                    <a:lnTo>
                      <a:pt x="317" y="53"/>
                    </a:lnTo>
                    <a:lnTo>
                      <a:pt x="349" y="57"/>
                    </a:lnTo>
                    <a:lnTo>
                      <a:pt x="373" y="58"/>
                    </a:lnTo>
                    <a:lnTo>
                      <a:pt x="449" y="56"/>
                    </a:lnTo>
                    <a:lnTo>
                      <a:pt x="472" y="53"/>
                    </a:lnTo>
                    <a:cubicBezTo>
                      <a:pt x="472" y="53"/>
                      <a:pt x="473" y="52"/>
                      <a:pt x="473" y="52"/>
                    </a:cubicBezTo>
                    <a:lnTo>
                      <a:pt x="447" y="55"/>
                    </a:lnTo>
                    <a:lnTo>
                      <a:pt x="371" y="57"/>
                    </a:lnTo>
                    <a:lnTo>
                      <a:pt x="348" y="55"/>
                    </a:lnTo>
                    <a:lnTo>
                      <a:pt x="315" y="51"/>
                    </a:lnTo>
                    <a:lnTo>
                      <a:pt x="267" y="44"/>
                    </a:lnTo>
                    <a:lnTo>
                      <a:pt x="243" y="40"/>
                    </a:lnTo>
                    <a:lnTo>
                      <a:pt x="204" y="33"/>
                    </a:lnTo>
                    <a:lnTo>
                      <a:pt x="162" y="25"/>
                    </a:lnTo>
                    <a:lnTo>
                      <a:pt x="118" y="16"/>
                    </a:lnTo>
                    <a:lnTo>
                      <a:pt x="83" y="7"/>
                    </a:lnTo>
                    <a:lnTo>
                      <a:pt x="53" y="3"/>
                    </a:lnTo>
                    <a:lnTo>
                      <a:pt x="33" y="1"/>
                    </a:lnTo>
                    <a:lnTo>
                      <a:pt x="25" y="1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1"/>
                    </a:lnTo>
                    <a:lnTo>
                      <a:pt x="0" y="2"/>
                    </a:lnTo>
                    <a:moveTo>
                      <a:pt x="40" y="104"/>
                    </a:moveTo>
                    <a:cubicBezTo>
                      <a:pt x="33" y="117"/>
                      <a:pt x="24" y="134"/>
                      <a:pt x="25" y="146"/>
                    </a:cubicBezTo>
                    <a:cubicBezTo>
                      <a:pt x="26" y="134"/>
                      <a:pt x="34" y="119"/>
                      <a:pt x="40" y="107"/>
                    </a:cubicBezTo>
                    <a:cubicBezTo>
                      <a:pt x="40" y="106"/>
                      <a:pt x="40" y="105"/>
                      <a:pt x="40" y="104"/>
                    </a:cubicBezTo>
                    <a:moveTo>
                      <a:pt x="26" y="160"/>
                    </a:moveTo>
                    <a:cubicBezTo>
                      <a:pt x="26" y="163"/>
                      <a:pt x="25" y="158"/>
                      <a:pt x="25" y="162"/>
                    </a:cubicBezTo>
                    <a:cubicBezTo>
                      <a:pt x="26" y="159"/>
                      <a:pt x="26" y="163"/>
                      <a:pt x="26" y="160"/>
                    </a:cubicBezTo>
                  </a:path>
                </a:pathLst>
              </a:custGeom>
              <a:solidFill>
                <a:srgbClr val="959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23" name="Freeform 141"/>
              <p:cNvSpPr>
                <a:spLocks/>
              </p:cNvSpPr>
              <p:nvPr/>
            </p:nvSpPr>
            <p:spPr bwMode="auto">
              <a:xfrm>
                <a:off x="1212" y="1368"/>
                <a:ext cx="144" cy="138"/>
              </a:xfrm>
              <a:custGeom>
                <a:avLst/>
                <a:gdLst>
                  <a:gd name="T0" fmla="*/ 80621566 w 24"/>
                  <a:gd name="T1" fmla="*/ 181398516 h 23"/>
                  <a:gd name="T2" fmla="*/ 20155392 w 24"/>
                  <a:gd name="T3" fmla="*/ 50388487 h 23"/>
                  <a:gd name="T4" fmla="*/ 0 w 24"/>
                  <a:gd name="T5" fmla="*/ 10077696 h 23"/>
                  <a:gd name="T6" fmla="*/ 40310783 w 24"/>
                  <a:gd name="T7" fmla="*/ 0 h 23"/>
                  <a:gd name="T8" fmla="*/ 120932362 w 24"/>
                  <a:gd name="T9" fmla="*/ 231786835 h 23"/>
                  <a:gd name="T10" fmla="*/ 80621566 w 24"/>
                  <a:gd name="T11" fmla="*/ 18139851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23"/>
                  <a:gd name="T20" fmla="*/ 24 w 24"/>
                  <a:gd name="T21" fmla="*/ 23 h 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23">
                    <a:moveTo>
                      <a:pt x="8" y="18"/>
                    </a:moveTo>
                    <a:cubicBezTo>
                      <a:pt x="14" y="18"/>
                      <a:pt x="17" y="8"/>
                      <a:pt x="2" y="5"/>
                    </a:cubicBezTo>
                    <a:lnTo>
                      <a:pt x="0" y="1"/>
                    </a:lnTo>
                    <a:lnTo>
                      <a:pt x="4" y="0"/>
                    </a:lnTo>
                    <a:cubicBezTo>
                      <a:pt x="24" y="5"/>
                      <a:pt x="20" y="20"/>
                      <a:pt x="12" y="23"/>
                    </a:cubicBezTo>
                    <a:cubicBezTo>
                      <a:pt x="10" y="21"/>
                      <a:pt x="9" y="20"/>
                      <a:pt x="8" y="18"/>
                    </a:cubicBezTo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24" name="Freeform 142"/>
              <p:cNvSpPr>
                <a:spLocks/>
              </p:cNvSpPr>
              <p:nvPr/>
            </p:nvSpPr>
            <p:spPr bwMode="auto">
              <a:xfrm>
                <a:off x="1206" y="1374"/>
                <a:ext cx="138" cy="138"/>
              </a:xfrm>
              <a:custGeom>
                <a:avLst/>
                <a:gdLst>
                  <a:gd name="T0" fmla="*/ 100776975 w 23"/>
                  <a:gd name="T1" fmla="*/ 181398516 h 23"/>
                  <a:gd name="T2" fmla="*/ 20155391 w 23"/>
                  <a:gd name="T3" fmla="*/ 60466180 h 23"/>
                  <a:gd name="T4" fmla="*/ 0 w 23"/>
                  <a:gd name="T5" fmla="*/ 20155391 h 23"/>
                  <a:gd name="T6" fmla="*/ 40310783 w 23"/>
                  <a:gd name="T7" fmla="*/ 0 h 23"/>
                  <a:gd name="T8" fmla="*/ 131009957 w 23"/>
                  <a:gd name="T9" fmla="*/ 231786835 h 23"/>
                  <a:gd name="T10" fmla="*/ 100776975 w 23"/>
                  <a:gd name="T11" fmla="*/ 18139851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23"/>
                  <a:gd name="T20" fmla="*/ 23 w 23"/>
                  <a:gd name="T21" fmla="*/ 23 h 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23">
                    <a:moveTo>
                      <a:pt x="10" y="18"/>
                    </a:moveTo>
                    <a:cubicBezTo>
                      <a:pt x="15" y="17"/>
                      <a:pt x="16" y="8"/>
                      <a:pt x="2" y="6"/>
                    </a:cubicBezTo>
                    <a:lnTo>
                      <a:pt x="0" y="2"/>
                    </a:lnTo>
                    <a:lnTo>
                      <a:pt x="4" y="0"/>
                    </a:lnTo>
                    <a:cubicBezTo>
                      <a:pt x="23" y="5"/>
                      <a:pt x="21" y="19"/>
                      <a:pt x="13" y="23"/>
                    </a:cubicBezTo>
                    <a:cubicBezTo>
                      <a:pt x="12" y="21"/>
                      <a:pt x="11" y="20"/>
                      <a:pt x="10" y="18"/>
                    </a:cubicBezTo>
                  </a:path>
                </a:pathLst>
              </a:custGeom>
              <a:solidFill>
                <a:srgbClr val="504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25" name="Freeform 143"/>
              <p:cNvSpPr>
                <a:spLocks/>
              </p:cNvSpPr>
              <p:nvPr/>
            </p:nvSpPr>
            <p:spPr bwMode="auto">
              <a:xfrm>
                <a:off x="1212" y="1368"/>
                <a:ext cx="138" cy="138"/>
              </a:xfrm>
              <a:custGeom>
                <a:avLst/>
                <a:gdLst>
                  <a:gd name="T0" fmla="*/ 90699258 w 23"/>
                  <a:gd name="T1" fmla="*/ 191476208 h 23"/>
                  <a:gd name="T2" fmla="*/ 20155391 w 23"/>
                  <a:gd name="T3" fmla="*/ 60466180 h 23"/>
                  <a:gd name="T4" fmla="*/ 0 w 23"/>
                  <a:gd name="T5" fmla="*/ 20155391 h 23"/>
                  <a:gd name="T6" fmla="*/ 40310783 w 23"/>
                  <a:gd name="T7" fmla="*/ 0 h 23"/>
                  <a:gd name="T8" fmla="*/ 120932264 w 23"/>
                  <a:gd name="T9" fmla="*/ 231786835 h 23"/>
                  <a:gd name="T10" fmla="*/ 90699258 w 23"/>
                  <a:gd name="T11" fmla="*/ 191476208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23"/>
                  <a:gd name="T20" fmla="*/ 23 w 23"/>
                  <a:gd name="T21" fmla="*/ 23 h 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23">
                    <a:moveTo>
                      <a:pt x="9" y="19"/>
                    </a:moveTo>
                    <a:cubicBezTo>
                      <a:pt x="15" y="18"/>
                      <a:pt x="17" y="8"/>
                      <a:pt x="2" y="6"/>
                    </a:cubicBezTo>
                    <a:lnTo>
                      <a:pt x="0" y="2"/>
                    </a:lnTo>
                    <a:lnTo>
                      <a:pt x="4" y="0"/>
                    </a:lnTo>
                    <a:cubicBezTo>
                      <a:pt x="23" y="5"/>
                      <a:pt x="21" y="20"/>
                      <a:pt x="12" y="23"/>
                    </a:cubicBezTo>
                    <a:cubicBezTo>
                      <a:pt x="11" y="22"/>
                      <a:pt x="10" y="20"/>
                      <a:pt x="9" y="19"/>
                    </a:cubicBezTo>
                  </a:path>
                </a:pathLst>
              </a:custGeom>
              <a:solidFill>
                <a:srgbClr val="7163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26" name="Freeform 144"/>
              <p:cNvSpPr>
                <a:spLocks/>
              </p:cNvSpPr>
              <p:nvPr/>
            </p:nvSpPr>
            <p:spPr bwMode="auto">
              <a:xfrm>
                <a:off x="1350" y="1350"/>
                <a:ext cx="228" cy="228"/>
              </a:xfrm>
              <a:custGeom>
                <a:avLst/>
                <a:gdLst>
                  <a:gd name="T0" fmla="*/ 342641238 w 38"/>
                  <a:gd name="T1" fmla="*/ 100776872 h 38"/>
                  <a:gd name="T2" fmla="*/ 282175279 w 38"/>
                  <a:gd name="T3" fmla="*/ 40310780 h 38"/>
                  <a:gd name="T4" fmla="*/ 282175279 w 38"/>
                  <a:gd name="T5" fmla="*/ 0 h 38"/>
                  <a:gd name="T6" fmla="*/ 241864511 w 38"/>
                  <a:gd name="T7" fmla="*/ 0 h 38"/>
                  <a:gd name="T8" fmla="*/ 382952006 w 38"/>
                  <a:gd name="T9" fmla="*/ 100776872 h 38"/>
                  <a:gd name="T10" fmla="*/ 362796622 w 38"/>
                  <a:gd name="T11" fmla="*/ 70543820 h 38"/>
                  <a:gd name="T12" fmla="*/ 342641238 w 38"/>
                  <a:gd name="T13" fmla="*/ 10077687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38"/>
                  <a:gd name="T23" fmla="*/ 38 w 38"/>
                  <a:gd name="T24" fmla="*/ 38 h 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38">
                    <a:moveTo>
                      <a:pt x="34" y="10"/>
                    </a:moveTo>
                    <a:cubicBezTo>
                      <a:pt x="32" y="27"/>
                      <a:pt x="10" y="17"/>
                      <a:pt x="28" y="4"/>
                    </a:cubicBezTo>
                    <a:lnTo>
                      <a:pt x="28" y="0"/>
                    </a:lnTo>
                    <a:lnTo>
                      <a:pt x="24" y="0"/>
                    </a:lnTo>
                    <a:cubicBezTo>
                      <a:pt x="0" y="20"/>
                      <a:pt x="35" y="38"/>
                      <a:pt x="38" y="10"/>
                    </a:cubicBezTo>
                    <a:lnTo>
                      <a:pt x="36" y="7"/>
                    </a:lnTo>
                    <a:lnTo>
                      <a:pt x="34" y="10"/>
                    </a:lnTo>
                  </a:path>
                </a:pathLst>
              </a:custGeom>
              <a:solidFill>
                <a:srgbClr val="FDC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27" name="Freeform 145"/>
              <p:cNvSpPr>
                <a:spLocks/>
              </p:cNvSpPr>
              <p:nvPr/>
            </p:nvSpPr>
            <p:spPr bwMode="auto">
              <a:xfrm>
                <a:off x="1356" y="1356"/>
                <a:ext cx="228" cy="228"/>
              </a:xfrm>
              <a:custGeom>
                <a:avLst/>
                <a:gdLst>
                  <a:gd name="T0" fmla="*/ 342641238 w 38"/>
                  <a:gd name="T1" fmla="*/ 100776872 h 38"/>
                  <a:gd name="T2" fmla="*/ 282175279 w 38"/>
                  <a:gd name="T3" fmla="*/ 40310780 h 38"/>
                  <a:gd name="T4" fmla="*/ 282175279 w 38"/>
                  <a:gd name="T5" fmla="*/ 0 h 38"/>
                  <a:gd name="T6" fmla="*/ 241864511 w 38"/>
                  <a:gd name="T7" fmla="*/ 0 h 38"/>
                  <a:gd name="T8" fmla="*/ 382952006 w 38"/>
                  <a:gd name="T9" fmla="*/ 100776872 h 38"/>
                  <a:gd name="T10" fmla="*/ 362796622 w 38"/>
                  <a:gd name="T11" fmla="*/ 70543820 h 38"/>
                  <a:gd name="T12" fmla="*/ 342641238 w 38"/>
                  <a:gd name="T13" fmla="*/ 10077687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38"/>
                  <a:gd name="T23" fmla="*/ 38 w 38"/>
                  <a:gd name="T24" fmla="*/ 38 h 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38">
                    <a:moveTo>
                      <a:pt x="34" y="10"/>
                    </a:moveTo>
                    <a:cubicBezTo>
                      <a:pt x="32" y="27"/>
                      <a:pt x="10" y="17"/>
                      <a:pt x="28" y="4"/>
                    </a:cubicBezTo>
                    <a:lnTo>
                      <a:pt x="28" y="0"/>
                    </a:lnTo>
                    <a:lnTo>
                      <a:pt x="24" y="0"/>
                    </a:lnTo>
                    <a:cubicBezTo>
                      <a:pt x="0" y="20"/>
                      <a:pt x="35" y="38"/>
                      <a:pt x="38" y="10"/>
                    </a:cubicBezTo>
                    <a:lnTo>
                      <a:pt x="36" y="7"/>
                    </a:lnTo>
                    <a:lnTo>
                      <a:pt x="34" y="10"/>
                    </a:lnTo>
                  </a:path>
                </a:pathLst>
              </a:custGeom>
              <a:solidFill>
                <a:srgbClr val="4F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28" name="Freeform 146"/>
              <p:cNvSpPr>
                <a:spLocks/>
              </p:cNvSpPr>
              <p:nvPr/>
            </p:nvSpPr>
            <p:spPr bwMode="auto">
              <a:xfrm>
                <a:off x="1356" y="1350"/>
                <a:ext cx="222" cy="228"/>
              </a:xfrm>
              <a:custGeom>
                <a:avLst/>
                <a:gdLst>
                  <a:gd name="T0" fmla="*/ 332563543 w 37"/>
                  <a:gd name="T1" fmla="*/ 110854563 h 38"/>
                  <a:gd name="T2" fmla="*/ 282175276 w 37"/>
                  <a:gd name="T3" fmla="*/ 50388484 h 38"/>
                  <a:gd name="T4" fmla="*/ 282175276 w 37"/>
                  <a:gd name="T5" fmla="*/ 0 h 38"/>
                  <a:gd name="T6" fmla="*/ 231786816 w 37"/>
                  <a:gd name="T7" fmla="*/ 10077695 h 38"/>
                  <a:gd name="T8" fmla="*/ 372874310 w 37"/>
                  <a:gd name="T9" fmla="*/ 110854563 h 38"/>
                  <a:gd name="T10" fmla="*/ 352718927 w 37"/>
                  <a:gd name="T11" fmla="*/ 80621560 h 38"/>
                  <a:gd name="T12" fmla="*/ 332563543 w 37"/>
                  <a:gd name="T13" fmla="*/ 11085456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7"/>
                  <a:gd name="T22" fmla="*/ 0 h 38"/>
                  <a:gd name="T23" fmla="*/ 37 w 37"/>
                  <a:gd name="T24" fmla="*/ 38 h 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7" h="38">
                    <a:moveTo>
                      <a:pt x="33" y="11"/>
                    </a:moveTo>
                    <a:cubicBezTo>
                      <a:pt x="31" y="28"/>
                      <a:pt x="9" y="18"/>
                      <a:pt x="28" y="5"/>
                    </a:cubicBezTo>
                    <a:lnTo>
                      <a:pt x="28" y="0"/>
                    </a:lnTo>
                    <a:lnTo>
                      <a:pt x="23" y="1"/>
                    </a:lnTo>
                    <a:cubicBezTo>
                      <a:pt x="0" y="21"/>
                      <a:pt x="34" y="38"/>
                      <a:pt x="37" y="11"/>
                    </a:cubicBezTo>
                    <a:lnTo>
                      <a:pt x="35" y="8"/>
                    </a:lnTo>
                    <a:lnTo>
                      <a:pt x="33" y="11"/>
                    </a:lnTo>
                  </a:path>
                </a:pathLst>
              </a:custGeom>
              <a:solidFill>
                <a:srgbClr val="C0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29" name="Freeform 147"/>
              <p:cNvSpPr>
                <a:spLocks/>
              </p:cNvSpPr>
              <p:nvPr/>
            </p:nvSpPr>
            <p:spPr bwMode="auto">
              <a:xfrm>
                <a:off x="2640" y="1476"/>
                <a:ext cx="1380" cy="240"/>
              </a:xfrm>
              <a:custGeom>
                <a:avLst/>
                <a:gdLst>
                  <a:gd name="T0" fmla="*/ 0 w 230"/>
                  <a:gd name="T1" fmla="*/ 0 h 40"/>
                  <a:gd name="T2" fmla="*/ 1118623575 w 230"/>
                  <a:gd name="T3" fmla="*/ 241864516 h 40"/>
                  <a:gd name="T4" fmla="*/ 786060271 w 230"/>
                  <a:gd name="T5" fmla="*/ 221709131 h 40"/>
                  <a:gd name="T6" fmla="*/ 1017847410 w 230"/>
                  <a:gd name="T7" fmla="*/ 272097592 h 40"/>
                  <a:gd name="T8" fmla="*/ 947303557 w 230"/>
                  <a:gd name="T9" fmla="*/ 302330861 h 40"/>
                  <a:gd name="T10" fmla="*/ 1118623575 w 230"/>
                  <a:gd name="T11" fmla="*/ 352718937 h 40"/>
                  <a:gd name="T12" fmla="*/ 1682975553 w 230"/>
                  <a:gd name="T13" fmla="*/ 403107494 h 40"/>
                  <a:gd name="T14" fmla="*/ 1834140953 w 230"/>
                  <a:gd name="T15" fmla="*/ 302330861 h 40"/>
                  <a:gd name="T16" fmla="*/ 1995384046 w 230"/>
                  <a:gd name="T17" fmla="*/ 251942208 h 40"/>
                  <a:gd name="T18" fmla="*/ 1632587087 w 230"/>
                  <a:gd name="T19" fmla="*/ 272097592 h 40"/>
                  <a:gd name="T20" fmla="*/ 1350411290 w 230"/>
                  <a:gd name="T21" fmla="*/ 251942208 h 40"/>
                  <a:gd name="T22" fmla="*/ 2147483647 w 230"/>
                  <a:gd name="T23" fmla="*/ 110854566 h 40"/>
                  <a:gd name="T24" fmla="*/ 0 w 230"/>
                  <a:gd name="T25" fmla="*/ 0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30"/>
                  <a:gd name="T40" fmla="*/ 0 h 40"/>
                  <a:gd name="T41" fmla="*/ 230 w 230"/>
                  <a:gd name="T42" fmla="*/ 40 h 4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30" h="40">
                    <a:moveTo>
                      <a:pt x="0" y="0"/>
                    </a:moveTo>
                    <a:cubicBezTo>
                      <a:pt x="38" y="13"/>
                      <a:pt x="76" y="21"/>
                      <a:pt x="111" y="24"/>
                    </a:cubicBezTo>
                    <a:cubicBezTo>
                      <a:pt x="100" y="23"/>
                      <a:pt x="89" y="23"/>
                      <a:pt x="78" y="22"/>
                    </a:cubicBezTo>
                    <a:cubicBezTo>
                      <a:pt x="85" y="24"/>
                      <a:pt x="93" y="25"/>
                      <a:pt x="101" y="27"/>
                    </a:cubicBezTo>
                    <a:cubicBezTo>
                      <a:pt x="99" y="28"/>
                      <a:pt x="96" y="29"/>
                      <a:pt x="94" y="30"/>
                    </a:cubicBezTo>
                    <a:cubicBezTo>
                      <a:pt x="99" y="31"/>
                      <a:pt x="105" y="33"/>
                      <a:pt x="111" y="35"/>
                    </a:cubicBezTo>
                    <a:cubicBezTo>
                      <a:pt x="130" y="37"/>
                      <a:pt x="149" y="38"/>
                      <a:pt x="167" y="40"/>
                    </a:cubicBezTo>
                    <a:cubicBezTo>
                      <a:pt x="172" y="37"/>
                      <a:pt x="177" y="34"/>
                      <a:pt x="182" y="30"/>
                    </a:cubicBezTo>
                    <a:cubicBezTo>
                      <a:pt x="187" y="29"/>
                      <a:pt x="193" y="27"/>
                      <a:pt x="198" y="25"/>
                    </a:cubicBezTo>
                    <a:cubicBezTo>
                      <a:pt x="186" y="26"/>
                      <a:pt x="174" y="26"/>
                      <a:pt x="162" y="27"/>
                    </a:cubicBezTo>
                    <a:cubicBezTo>
                      <a:pt x="162" y="27"/>
                      <a:pt x="147" y="26"/>
                      <a:pt x="134" y="25"/>
                    </a:cubicBezTo>
                    <a:cubicBezTo>
                      <a:pt x="171" y="25"/>
                      <a:pt x="205" y="20"/>
                      <a:pt x="230" y="11"/>
                    </a:cubicBezTo>
                    <a:cubicBezTo>
                      <a:pt x="157" y="23"/>
                      <a:pt x="72" y="15"/>
                      <a:pt x="0" y="0"/>
                    </a:cubicBezTo>
                  </a:path>
                </a:pathLst>
              </a:custGeom>
              <a:solidFill>
                <a:srgbClr val="504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30" name="Freeform 148"/>
              <p:cNvSpPr>
                <a:spLocks/>
              </p:cNvSpPr>
              <p:nvPr/>
            </p:nvSpPr>
            <p:spPr bwMode="auto">
              <a:xfrm>
                <a:off x="1038" y="960"/>
                <a:ext cx="906" cy="288"/>
              </a:xfrm>
              <a:custGeom>
                <a:avLst/>
                <a:gdLst>
                  <a:gd name="T0" fmla="*/ 1521730329 w 151"/>
                  <a:gd name="T1" fmla="*/ 483729062 h 48"/>
                  <a:gd name="T2" fmla="*/ 1300021107 w 151"/>
                  <a:gd name="T3" fmla="*/ 423262905 h 48"/>
                  <a:gd name="T4" fmla="*/ 1189166495 w 151"/>
                  <a:gd name="T5" fmla="*/ 393030115 h 48"/>
                  <a:gd name="T6" fmla="*/ 927147273 w 151"/>
                  <a:gd name="T7" fmla="*/ 362797037 h 48"/>
                  <a:gd name="T8" fmla="*/ 765904010 w 151"/>
                  <a:gd name="T9" fmla="*/ 342641651 h 48"/>
                  <a:gd name="T10" fmla="*/ 564350556 w 151"/>
                  <a:gd name="T11" fmla="*/ 322486265 h 48"/>
                  <a:gd name="T12" fmla="*/ 443418253 w 151"/>
                  <a:gd name="T13" fmla="*/ 322486265 h 48"/>
                  <a:gd name="T14" fmla="*/ 282175278 w 151"/>
                  <a:gd name="T15" fmla="*/ 352719344 h 48"/>
                  <a:gd name="T16" fmla="*/ 231786818 w 151"/>
                  <a:gd name="T17" fmla="*/ 362797037 h 48"/>
                  <a:gd name="T18" fmla="*/ 191476003 w 151"/>
                  <a:gd name="T19" fmla="*/ 332563958 h 48"/>
                  <a:gd name="T20" fmla="*/ 131009947 w 151"/>
                  <a:gd name="T21" fmla="*/ 393030115 h 48"/>
                  <a:gd name="T22" fmla="*/ 131009947 w 151"/>
                  <a:gd name="T23" fmla="*/ 393030115 h 48"/>
                  <a:gd name="T24" fmla="*/ 50388484 w 151"/>
                  <a:gd name="T25" fmla="*/ 423262905 h 48"/>
                  <a:gd name="T26" fmla="*/ 0 w 151"/>
                  <a:gd name="T27" fmla="*/ 312408573 h 48"/>
                  <a:gd name="T28" fmla="*/ 1451186485 w 151"/>
                  <a:gd name="T29" fmla="*/ 332563958 h 48"/>
                  <a:gd name="T30" fmla="*/ 1491497253 w 151"/>
                  <a:gd name="T31" fmla="*/ 433340598 h 48"/>
                  <a:gd name="T32" fmla="*/ 1521730329 w 151"/>
                  <a:gd name="T33" fmla="*/ 483729062 h 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1"/>
                  <a:gd name="T52" fmla="*/ 0 h 48"/>
                  <a:gd name="T53" fmla="*/ 151 w 151"/>
                  <a:gd name="T54" fmla="*/ 48 h 4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1" h="48">
                    <a:moveTo>
                      <a:pt x="151" y="48"/>
                    </a:moveTo>
                    <a:lnTo>
                      <a:pt x="129" y="42"/>
                    </a:lnTo>
                    <a:cubicBezTo>
                      <a:pt x="129" y="34"/>
                      <a:pt x="120" y="30"/>
                      <a:pt x="118" y="39"/>
                    </a:cubicBezTo>
                    <a:lnTo>
                      <a:pt x="92" y="36"/>
                    </a:lnTo>
                    <a:cubicBezTo>
                      <a:pt x="88" y="26"/>
                      <a:pt x="78" y="24"/>
                      <a:pt x="76" y="34"/>
                    </a:cubicBezTo>
                    <a:lnTo>
                      <a:pt x="56" y="32"/>
                    </a:lnTo>
                    <a:cubicBezTo>
                      <a:pt x="54" y="25"/>
                      <a:pt x="45" y="23"/>
                      <a:pt x="44" y="32"/>
                    </a:cubicBezTo>
                    <a:cubicBezTo>
                      <a:pt x="36" y="32"/>
                      <a:pt x="35" y="33"/>
                      <a:pt x="28" y="35"/>
                    </a:cubicBezTo>
                    <a:lnTo>
                      <a:pt x="23" y="36"/>
                    </a:lnTo>
                    <a:cubicBezTo>
                      <a:pt x="22" y="34"/>
                      <a:pt x="21" y="33"/>
                      <a:pt x="19" y="33"/>
                    </a:cubicBezTo>
                    <a:cubicBezTo>
                      <a:pt x="17" y="33"/>
                      <a:pt x="15" y="35"/>
                      <a:pt x="13" y="39"/>
                    </a:cubicBezTo>
                    <a:lnTo>
                      <a:pt x="5" y="42"/>
                    </a:lnTo>
                    <a:lnTo>
                      <a:pt x="0" y="31"/>
                    </a:lnTo>
                    <a:cubicBezTo>
                      <a:pt x="1" y="14"/>
                      <a:pt x="82" y="0"/>
                      <a:pt x="144" y="33"/>
                    </a:cubicBezTo>
                    <a:lnTo>
                      <a:pt x="148" y="43"/>
                    </a:lnTo>
                    <a:lnTo>
                      <a:pt x="151" y="48"/>
                    </a:lnTo>
                  </a:path>
                </a:pathLst>
              </a:custGeom>
              <a:solidFill>
                <a:srgbClr val="C2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31" name="Freeform 149"/>
              <p:cNvSpPr>
                <a:spLocks/>
              </p:cNvSpPr>
              <p:nvPr/>
            </p:nvSpPr>
            <p:spPr bwMode="auto">
              <a:xfrm>
                <a:off x="1038" y="984"/>
                <a:ext cx="912" cy="264"/>
              </a:xfrm>
              <a:custGeom>
                <a:avLst/>
                <a:gdLst>
                  <a:gd name="T0" fmla="*/ 1461264181 w 152"/>
                  <a:gd name="T1" fmla="*/ 292252987 h 44"/>
                  <a:gd name="T2" fmla="*/ 1481419565 w 152"/>
                  <a:gd name="T3" fmla="*/ 372874335 h 44"/>
                  <a:gd name="T4" fmla="*/ 1531808025 w 152"/>
                  <a:gd name="T5" fmla="*/ 443418278 h 44"/>
                  <a:gd name="T6" fmla="*/ 1531808025 w 152"/>
                  <a:gd name="T7" fmla="*/ 443418278 h 44"/>
                  <a:gd name="T8" fmla="*/ 1300021110 w 152"/>
                  <a:gd name="T9" fmla="*/ 382952027 h 44"/>
                  <a:gd name="T10" fmla="*/ 1189166498 w 152"/>
                  <a:gd name="T11" fmla="*/ 352719334 h 44"/>
                  <a:gd name="T12" fmla="*/ 927147276 w 152"/>
                  <a:gd name="T13" fmla="*/ 322486256 h 44"/>
                  <a:gd name="T14" fmla="*/ 765904012 w 152"/>
                  <a:gd name="T15" fmla="*/ 302330871 h 44"/>
                  <a:gd name="T16" fmla="*/ 564350557 w 152"/>
                  <a:gd name="T17" fmla="*/ 282175294 h 44"/>
                  <a:gd name="T18" fmla="*/ 443418254 w 152"/>
                  <a:gd name="T19" fmla="*/ 282175294 h 44"/>
                  <a:gd name="T20" fmla="*/ 282175279 w 152"/>
                  <a:gd name="T21" fmla="*/ 312408564 h 44"/>
                  <a:gd name="T22" fmla="*/ 231786819 w 152"/>
                  <a:gd name="T23" fmla="*/ 322486256 h 44"/>
                  <a:gd name="T24" fmla="*/ 191476003 w 152"/>
                  <a:gd name="T25" fmla="*/ 292252987 h 44"/>
                  <a:gd name="T26" fmla="*/ 131009947 w 152"/>
                  <a:gd name="T27" fmla="*/ 352719334 h 44"/>
                  <a:gd name="T28" fmla="*/ 131009947 w 152"/>
                  <a:gd name="T29" fmla="*/ 352719334 h 44"/>
                  <a:gd name="T30" fmla="*/ 50388484 w 152"/>
                  <a:gd name="T31" fmla="*/ 382952027 h 44"/>
                  <a:gd name="T32" fmla="*/ 0 w 152"/>
                  <a:gd name="T33" fmla="*/ 272097602 h 44"/>
                  <a:gd name="T34" fmla="*/ 1461264181 w 152"/>
                  <a:gd name="T35" fmla="*/ 292252987 h 4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52"/>
                  <a:gd name="T55" fmla="*/ 0 h 44"/>
                  <a:gd name="T56" fmla="*/ 152 w 152"/>
                  <a:gd name="T57" fmla="*/ 44 h 4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52" h="44">
                    <a:moveTo>
                      <a:pt x="145" y="29"/>
                    </a:moveTo>
                    <a:lnTo>
                      <a:pt x="147" y="37"/>
                    </a:lnTo>
                    <a:lnTo>
                      <a:pt x="152" y="44"/>
                    </a:lnTo>
                    <a:lnTo>
                      <a:pt x="129" y="38"/>
                    </a:lnTo>
                    <a:cubicBezTo>
                      <a:pt x="129" y="30"/>
                      <a:pt x="120" y="26"/>
                      <a:pt x="118" y="35"/>
                    </a:cubicBezTo>
                    <a:lnTo>
                      <a:pt x="92" y="32"/>
                    </a:lnTo>
                    <a:cubicBezTo>
                      <a:pt x="88" y="22"/>
                      <a:pt x="78" y="20"/>
                      <a:pt x="76" y="30"/>
                    </a:cubicBezTo>
                    <a:lnTo>
                      <a:pt x="56" y="28"/>
                    </a:lnTo>
                    <a:cubicBezTo>
                      <a:pt x="54" y="21"/>
                      <a:pt x="45" y="19"/>
                      <a:pt x="44" y="28"/>
                    </a:cubicBezTo>
                    <a:cubicBezTo>
                      <a:pt x="36" y="28"/>
                      <a:pt x="35" y="29"/>
                      <a:pt x="28" y="31"/>
                    </a:cubicBezTo>
                    <a:lnTo>
                      <a:pt x="23" y="32"/>
                    </a:lnTo>
                    <a:cubicBezTo>
                      <a:pt x="22" y="30"/>
                      <a:pt x="21" y="29"/>
                      <a:pt x="19" y="29"/>
                    </a:cubicBezTo>
                    <a:cubicBezTo>
                      <a:pt x="17" y="29"/>
                      <a:pt x="15" y="31"/>
                      <a:pt x="13" y="35"/>
                    </a:cubicBezTo>
                    <a:lnTo>
                      <a:pt x="5" y="38"/>
                    </a:lnTo>
                    <a:lnTo>
                      <a:pt x="0" y="27"/>
                    </a:lnTo>
                    <a:cubicBezTo>
                      <a:pt x="6" y="13"/>
                      <a:pt x="80" y="0"/>
                      <a:pt x="145" y="29"/>
                    </a:cubicBezTo>
                  </a:path>
                </a:pathLst>
              </a:custGeom>
              <a:solidFill>
                <a:srgbClr val="8C3A30"/>
              </a:solidFill>
              <a:ln w="0">
                <a:solidFill>
                  <a:srgbClr val="23282B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32" name="Freeform 150"/>
              <p:cNvSpPr>
                <a:spLocks/>
              </p:cNvSpPr>
              <p:nvPr/>
            </p:nvSpPr>
            <p:spPr bwMode="auto">
              <a:xfrm>
                <a:off x="672" y="1698"/>
                <a:ext cx="3702" cy="834"/>
              </a:xfrm>
              <a:custGeom>
                <a:avLst/>
                <a:gdLst>
                  <a:gd name="T0" fmla="*/ 0 w 617"/>
                  <a:gd name="T1" fmla="*/ 1390720285 h 139"/>
                  <a:gd name="T2" fmla="*/ 2147483647 w 617"/>
                  <a:gd name="T3" fmla="*/ 1400797977 h 139"/>
                  <a:gd name="T4" fmla="*/ 2147483647 w 617"/>
                  <a:gd name="T5" fmla="*/ 937224932 h 139"/>
                  <a:gd name="T6" fmla="*/ 2147483647 w 617"/>
                  <a:gd name="T7" fmla="*/ 937224932 h 139"/>
                  <a:gd name="T8" fmla="*/ 2147483647 w 617"/>
                  <a:gd name="T9" fmla="*/ 0 h 139"/>
                  <a:gd name="T10" fmla="*/ 0 w 617"/>
                  <a:gd name="T11" fmla="*/ 997690314 h 139"/>
                  <a:gd name="T12" fmla="*/ 0 w 617"/>
                  <a:gd name="T13" fmla="*/ 1390720285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17"/>
                  <a:gd name="T22" fmla="*/ 0 h 139"/>
                  <a:gd name="T23" fmla="*/ 617 w 617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17" h="139">
                    <a:moveTo>
                      <a:pt x="0" y="138"/>
                    </a:moveTo>
                    <a:lnTo>
                      <a:pt x="253" y="139"/>
                    </a:lnTo>
                    <a:lnTo>
                      <a:pt x="453" y="93"/>
                    </a:lnTo>
                    <a:lnTo>
                      <a:pt x="617" y="93"/>
                    </a:lnTo>
                    <a:lnTo>
                      <a:pt x="617" y="0"/>
                    </a:lnTo>
                    <a:lnTo>
                      <a:pt x="0" y="99"/>
                    </a:lnTo>
                    <a:lnTo>
                      <a:pt x="0" y="138"/>
                    </a:lnTo>
                  </a:path>
                </a:pathLst>
              </a:cu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233" name="Freeform 151"/>
              <p:cNvSpPr>
                <a:spLocks/>
              </p:cNvSpPr>
              <p:nvPr/>
            </p:nvSpPr>
            <p:spPr bwMode="auto">
              <a:xfrm>
                <a:off x="1584" y="1392"/>
                <a:ext cx="1254" cy="228"/>
              </a:xfrm>
              <a:custGeom>
                <a:avLst/>
                <a:gdLst>
                  <a:gd name="T0" fmla="*/ 241864729 w 209"/>
                  <a:gd name="T1" fmla="*/ 20155390 h 38"/>
                  <a:gd name="T2" fmla="*/ 947303531 w 209"/>
                  <a:gd name="T3" fmla="*/ 110854563 h 38"/>
                  <a:gd name="T4" fmla="*/ 1310100481 w 209"/>
                  <a:gd name="T5" fmla="*/ 272097587 h 38"/>
                  <a:gd name="T6" fmla="*/ 1521732036 w 209"/>
                  <a:gd name="T7" fmla="*/ 382952006 h 38"/>
                  <a:gd name="T8" fmla="*/ 241864729 w 209"/>
                  <a:gd name="T9" fmla="*/ 2015539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9"/>
                  <a:gd name="T16" fmla="*/ 0 h 38"/>
                  <a:gd name="T17" fmla="*/ 209 w 209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9" h="38">
                    <a:moveTo>
                      <a:pt x="24" y="2"/>
                    </a:moveTo>
                    <a:cubicBezTo>
                      <a:pt x="44" y="0"/>
                      <a:pt x="76" y="3"/>
                      <a:pt x="94" y="11"/>
                    </a:cubicBezTo>
                    <a:lnTo>
                      <a:pt x="130" y="27"/>
                    </a:lnTo>
                    <a:lnTo>
                      <a:pt x="151" y="38"/>
                    </a:lnTo>
                    <a:cubicBezTo>
                      <a:pt x="0" y="16"/>
                      <a:pt x="209" y="38"/>
                      <a:pt x="24" y="2"/>
                    </a:cubicBezTo>
                  </a:path>
                </a:pathLst>
              </a:custGeom>
              <a:solidFill>
                <a:srgbClr val="504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8923" name="Group 152"/>
            <p:cNvGrpSpPr>
              <a:grpSpLocks/>
            </p:cNvGrpSpPr>
            <p:nvPr/>
          </p:nvGrpSpPr>
          <p:grpSpPr bwMode="auto">
            <a:xfrm>
              <a:off x="1447" y="1680"/>
              <a:ext cx="953" cy="1296"/>
              <a:chOff x="1447" y="2736"/>
              <a:chExt cx="953" cy="1296"/>
            </a:xfrm>
          </p:grpSpPr>
          <p:sp>
            <p:nvSpPr>
              <p:cNvPr id="38924" name="Freeform 153"/>
              <p:cNvSpPr>
                <a:spLocks/>
              </p:cNvSpPr>
              <p:nvPr/>
            </p:nvSpPr>
            <p:spPr bwMode="auto">
              <a:xfrm>
                <a:off x="1844" y="2738"/>
                <a:ext cx="543" cy="247"/>
              </a:xfrm>
              <a:custGeom>
                <a:avLst/>
                <a:gdLst>
                  <a:gd name="T0" fmla="*/ 506 w 543"/>
                  <a:gd name="T1" fmla="*/ 247 h 247"/>
                  <a:gd name="T2" fmla="*/ 543 w 543"/>
                  <a:gd name="T3" fmla="*/ 220 h 247"/>
                  <a:gd name="T4" fmla="*/ 34 w 543"/>
                  <a:gd name="T5" fmla="*/ 0 h 247"/>
                  <a:gd name="T6" fmla="*/ 0 w 543"/>
                  <a:gd name="T7" fmla="*/ 28 h 247"/>
                  <a:gd name="T8" fmla="*/ 506 w 543"/>
                  <a:gd name="T9" fmla="*/ 247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7"/>
                  <a:gd name="T17" fmla="*/ 543 w 543"/>
                  <a:gd name="T18" fmla="*/ 247 h 2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7">
                    <a:moveTo>
                      <a:pt x="506" y="247"/>
                    </a:moveTo>
                    <a:lnTo>
                      <a:pt x="543" y="220"/>
                    </a:lnTo>
                    <a:lnTo>
                      <a:pt x="34" y="0"/>
                    </a:lnTo>
                    <a:lnTo>
                      <a:pt x="0" y="28"/>
                    </a:lnTo>
                    <a:lnTo>
                      <a:pt x="506" y="247"/>
                    </a:lnTo>
                    <a:close/>
                  </a:path>
                </a:pathLst>
              </a:custGeom>
              <a:solidFill>
                <a:srgbClr val="F5C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25" name="Freeform 154"/>
              <p:cNvSpPr>
                <a:spLocks/>
              </p:cNvSpPr>
              <p:nvPr/>
            </p:nvSpPr>
            <p:spPr bwMode="auto">
              <a:xfrm>
                <a:off x="1844" y="2738"/>
                <a:ext cx="543" cy="247"/>
              </a:xfrm>
              <a:custGeom>
                <a:avLst/>
                <a:gdLst>
                  <a:gd name="T0" fmla="*/ 506 w 543"/>
                  <a:gd name="T1" fmla="*/ 247 h 247"/>
                  <a:gd name="T2" fmla="*/ 543 w 543"/>
                  <a:gd name="T3" fmla="*/ 220 h 247"/>
                  <a:gd name="T4" fmla="*/ 34 w 543"/>
                  <a:gd name="T5" fmla="*/ 0 h 247"/>
                  <a:gd name="T6" fmla="*/ 0 w 543"/>
                  <a:gd name="T7" fmla="*/ 28 h 247"/>
                  <a:gd name="T8" fmla="*/ 506 w 543"/>
                  <a:gd name="T9" fmla="*/ 247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7"/>
                  <a:gd name="T17" fmla="*/ 543 w 543"/>
                  <a:gd name="T18" fmla="*/ 247 h 2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7">
                    <a:moveTo>
                      <a:pt x="506" y="247"/>
                    </a:moveTo>
                    <a:lnTo>
                      <a:pt x="543" y="220"/>
                    </a:lnTo>
                    <a:lnTo>
                      <a:pt x="34" y="0"/>
                    </a:lnTo>
                    <a:lnTo>
                      <a:pt x="0" y="28"/>
                    </a:lnTo>
                    <a:lnTo>
                      <a:pt x="506" y="24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26" name="Freeform 155"/>
              <p:cNvSpPr>
                <a:spLocks/>
              </p:cNvSpPr>
              <p:nvPr/>
            </p:nvSpPr>
            <p:spPr bwMode="auto">
              <a:xfrm>
                <a:off x="1805" y="2766"/>
                <a:ext cx="543" cy="248"/>
              </a:xfrm>
              <a:custGeom>
                <a:avLst/>
                <a:gdLst>
                  <a:gd name="T0" fmla="*/ 507 w 543"/>
                  <a:gd name="T1" fmla="*/ 248 h 248"/>
                  <a:gd name="T2" fmla="*/ 543 w 543"/>
                  <a:gd name="T3" fmla="*/ 221 h 248"/>
                  <a:gd name="T4" fmla="*/ 37 w 543"/>
                  <a:gd name="T5" fmla="*/ 0 h 248"/>
                  <a:gd name="T6" fmla="*/ 0 w 543"/>
                  <a:gd name="T7" fmla="*/ 29 h 248"/>
                  <a:gd name="T8" fmla="*/ 507 w 543"/>
                  <a:gd name="T9" fmla="*/ 248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8"/>
                  <a:gd name="T17" fmla="*/ 543 w 54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8">
                    <a:moveTo>
                      <a:pt x="507" y="248"/>
                    </a:moveTo>
                    <a:lnTo>
                      <a:pt x="543" y="221"/>
                    </a:lnTo>
                    <a:lnTo>
                      <a:pt x="37" y="0"/>
                    </a:lnTo>
                    <a:lnTo>
                      <a:pt x="0" y="29"/>
                    </a:lnTo>
                    <a:lnTo>
                      <a:pt x="507" y="248"/>
                    </a:lnTo>
                    <a:close/>
                  </a:path>
                </a:pathLst>
              </a:custGeom>
              <a:solidFill>
                <a:srgbClr val="F5C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27" name="Freeform 156"/>
              <p:cNvSpPr>
                <a:spLocks/>
              </p:cNvSpPr>
              <p:nvPr/>
            </p:nvSpPr>
            <p:spPr bwMode="auto">
              <a:xfrm>
                <a:off x="1805" y="2766"/>
                <a:ext cx="543" cy="248"/>
              </a:xfrm>
              <a:custGeom>
                <a:avLst/>
                <a:gdLst>
                  <a:gd name="T0" fmla="*/ 507 w 543"/>
                  <a:gd name="T1" fmla="*/ 248 h 248"/>
                  <a:gd name="T2" fmla="*/ 543 w 543"/>
                  <a:gd name="T3" fmla="*/ 221 h 248"/>
                  <a:gd name="T4" fmla="*/ 37 w 543"/>
                  <a:gd name="T5" fmla="*/ 0 h 248"/>
                  <a:gd name="T6" fmla="*/ 0 w 543"/>
                  <a:gd name="T7" fmla="*/ 29 h 248"/>
                  <a:gd name="T8" fmla="*/ 507 w 543"/>
                  <a:gd name="T9" fmla="*/ 248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8"/>
                  <a:gd name="T17" fmla="*/ 543 w 54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8">
                    <a:moveTo>
                      <a:pt x="507" y="248"/>
                    </a:moveTo>
                    <a:lnTo>
                      <a:pt x="543" y="221"/>
                    </a:lnTo>
                    <a:lnTo>
                      <a:pt x="37" y="0"/>
                    </a:lnTo>
                    <a:lnTo>
                      <a:pt x="0" y="29"/>
                    </a:lnTo>
                    <a:lnTo>
                      <a:pt x="507" y="24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28" name="Freeform 157"/>
              <p:cNvSpPr>
                <a:spLocks/>
              </p:cNvSpPr>
              <p:nvPr/>
            </p:nvSpPr>
            <p:spPr bwMode="auto">
              <a:xfrm>
                <a:off x="1767" y="2795"/>
                <a:ext cx="543" cy="248"/>
              </a:xfrm>
              <a:custGeom>
                <a:avLst/>
                <a:gdLst>
                  <a:gd name="T0" fmla="*/ 507 w 543"/>
                  <a:gd name="T1" fmla="*/ 248 h 248"/>
                  <a:gd name="T2" fmla="*/ 543 w 543"/>
                  <a:gd name="T3" fmla="*/ 221 h 248"/>
                  <a:gd name="T4" fmla="*/ 37 w 543"/>
                  <a:gd name="T5" fmla="*/ 0 h 248"/>
                  <a:gd name="T6" fmla="*/ 0 w 543"/>
                  <a:gd name="T7" fmla="*/ 29 h 248"/>
                  <a:gd name="T8" fmla="*/ 507 w 543"/>
                  <a:gd name="T9" fmla="*/ 248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8"/>
                  <a:gd name="T17" fmla="*/ 543 w 54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8">
                    <a:moveTo>
                      <a:pt x="507" y="248"/>
                    </a:moveTo>
                    <a:lnTo>
                      <a:pt x="543" y="221"/>
                    </a:lnTo>
                    <a:lnTo>
                      <a:pt x="37" y="0"/>
                    </a:lnTo>
                    <a:lnTo>
                      <a:pt x="0" y="29"/>
                    </a:lnTo>
                    <a:lnTo>
                      <a:pt x="507" y="248"/>
                    </a:lnTo>
                    <a:close/>
                  </a:path>
                </a:pathLst>
              </a:custGeom>
              <a:solidFill>
                <a:srgbClr val="F5C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29" name="Freeform 158"/>
              <p:cNvSpPr>
                <a:spLocks/>
              </p:cNvSpPr>
              <p:nvPr/>
            </p:nvSpPr>
            <p:spPr bwMode="auto">
              <a:xfrm>
                <a:off x="1767" y="2795"/>
                <a:ext cx="543" cy="248"/>
              </a:xfrm>
              <a:custGeom>
                <a:avLst/>
                <a:gdLst>
                  <a:gd name="T0" fmla="*/ 507 w 543"/>
                  <a:gd name="T1" fmla="*/ 248 h 248"/>
                  <a:gd name="T2" fmla="*/ 543 w 543"/>
                  <a:gd name="T3" fmla="*/ 221 h 248"/>
                  <a:gd name="T4" fmla="*/ 37 w 543"/>
                  <a:gd name="T5" fmla="*/ 0 h 248"/>
                  <a:gd name="T6" fmla="*/ 0 w 543"/>
                  <a:gd name="T7" fmla="*/ 29 h 248"/>
                  <a:gd name="T8" fmla="*/ 507 w 543"/>
                  <a:gd name="T9" fmla="*/ 248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8"/>
                  <a:gd name="T17" fmla="*/ 543 w 54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8">
                    <a:moveTo>
                      <a:pt x="507" y="248"/>
                    </a:moveTo>
                    <a:lnTo>
                      <a:pt x="543" y="221"/>
                    </a:lnTo>
                    <a:lnTo>
                      <a:pt x="37" y="0"/>
                    </a:lnTo>
                    <a:lnTo>
                      <a:pt x="0" y="29"/>
                    </a:lnTo>
                    <a:lnTo>
                      <a:pt x="507" y="24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30" name="Freeform 159"/>
              <p:cNvSpPr>
                <a:spLocks/>
              </p:cNvSpPr>
              <p:nvPr/>
            </p:nvSpPr>
            <p:spPr bwMode="auto">
              <a:xfrm>
                <a:off x="1729" y="2824"/>
                <a:ext cx="543" cy="247"/>
              </a:xfrm>
              <a:custGeom>
                <a:avLst/>
                <a:gdLst>
                  <a:gd name="T0" fmla="*/ 506 w 543"/>
                  <a:gd name="T1" fmla="*/ 247 h 247"/>
                  <a:gd name="T2" fmla="*/ 543 w 543"/>
                  <a:gd name="T3" fmla="*/ 220 h 247"/>
                  <a:gd name="T4" fmla="*/ 36 w 543"/>
                  <a:gd name="T5" fmla="*/ 0 h 247"/>
                  <a:gd name="T6" fmla="*/ 0 w 543"/>
                  <a:gd name="T7" fmla="*/ 27 h 247"/>
                  <a:gd name="T8" fmla="*/ 506 w 543"/>
                  <a:gd name="T9" fmla="*/ 247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7"/>
                  <a:gd name="T17" fmla="*/ 543 w 543"/>
                  <a:gd name="T18" fmla="*/ 247 h 2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7">
                    <a:moveTo>
                      <a:pt x="506" y="247"/>
                    </a:moveTo>
                    <a:lnTo>
                      <a:pt x="543" y="220"/>
                    </a:lnTo>
                    <a:lnTo>
                      <a:pt x="36" y="0"/>
                    </a:lnTo>
                    <a:lnTo>
                      <a:pt x="0" y="27"/>
                    </a:lnTo>
                    <a:lnTo>
                      <a:pt x="506" y="247"/>
                    </a:lnTo>
                    <a:close/>
                  </a:path>
                </a:pathLst>
              </a:custGeom>
              <a:solidFill>
                <a:srgbClr val="F5C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31" name="Freeform 160"/>
              <p:cNvSpPr>
                <a:spLocks/>
              </p:cNvSpPr>
              <p:nvPr/>
            </p:nvSpPr>
            <p:spPr bwMode="auto">
              <a:xfrm>
                <a:off x="1729" y="2824"/>
                <a:ext cx="543" cy="247"/>
              </a:xfrm>
              <a:custGeom>
                <a:avLst/>
                <a:gdLst>
                  <a:gd name="T0" fmla="*/ 506 w 543"/>
                  <a:gd name="T1" fmla="*/ 247 h 247"/>
                  <a:gd name="T2" fmla="*/ 543 w 543"/>
                  <a:gd name="T3" fmla="*/ 220 h 247"/>
                  <a:gd name="T4" fmla="*/ 36 w 543"/>
                  <a:gd name="T5" fmla="*/ 0 h 247"/>
                  <a:gd name="T6" fmla="*/ 0 w 543"/>
                  <a:gd name="T7" fmla="*/ 27 h 247"/>
                  <a:gd name="T8" fmla="*/ 506 w 543"/>
                  <a:gd name="T9" fmla="*/ 247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7"/>
                  <a:gd name="T17" fmla="*/ 543 w 543"/>
                  <a:gd name="T18" fmla="*/ 247 h 2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7">
                    <a:moveTo>
                      <a:pt x="506" y="247"/>
                    </a:moveTo>
                    <a:lnTo>
                      <a:pt x="543" y="220"/>
                    </a:lnTo>
                    <a:lnTo>
                      <a:pt x="36" y="0"/>
                    </a:lnTo>
                    <a:lnTo>
                      <a:pt x="0" y="27"/>
                    </a:lnTo>
                    <a:lnTo>
                      <a:pt x="506" y="24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32" name="Freeform 161"/>
              <p:cNvSpPr>
                <a:spLocks/>
              </p:cNvSpPr>
              <p:nvPr/>
            </p:nvSpPr>
            <p:spPr bwMode="auto">
              <a:xfrm>
                <a:off x="1690" y="2853"/>
                <a:ext cx="543" cy="247"/>
              </a:xfrm>
              <a:custGeom>
                <a:avLst/>
                <a:gdLst>
                  <a:gd name="T0" fmla="*/ 507 w 543"/>
                  <a:gd name="T1" fmla="*/ 247 h 247"/>
                  <a:gd name="T2" fmla="*/ 543 w 543"/>
                  <a:gd name="T3" fmla="*/ 218 h 247"/>
                  <a:gd name="T4" fmla="*/ 37 w 543"/>
                  <a:gd name="T5" fmla="*/ 0 h 247"/>
                  <a:gd name="T6" fmla="*/ 0 w 543"/>
                  <a:gd name="T7" fmla="*/ 26 h 247"/>
                  <a:gd name="T8" fmla="*/ 507 w 543"/>
                  <a:gd name="T9" fmla="*/ 247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7"/>
                  <a:gd name="T17" fmla="*/ 543 w 543"/>
                  <a:gd name="T18" fmla="*/ 247 h 2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7">
                    <a:moveTo>
                      <a:pt x="507" y="247"/>
                    </a:moveTo>
                    <a:lnTo>
                      <a:pt x="543" y="218"/>
                    </a:lnTo>
                    <a:lnTo>
                      <a:pt x="37" y="0"/>
                    </a:lnTo>
                    <a:lnTo>
                      <a:pt x="0" y="26"/>
                    </a:lnTo>
                    <a:lnTo>
                      <a:pt x="507" y="247"/>
                    </a:lnTo>
                    <a:close/>
                  </a:path>
                </a:pathLst>
              </a:custGeom>
              <a:solidFill>
                <a:srgbClr val="F5C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33" name="Freeform 162"/>
              <p:cNvSpPr>
                <a:spLocks/>
              </p:cNvSpPr>
              <p:nvPr/>
            </p:nvSpPr>
            <p:spPr bwMode="auto">
              <a:xfrm>
                <a:off x="1690" y="2853"/>
                <a:ext cx="543" cy="247"/>
              </a:xfrm>
              <a:custGeom>
                <a:avLst/>
                <a:gdLst>
                  <a:gd name="T0" fmla="*/ 507 w 543"/>
                  <a:gd name="T1" fmla="*/ 247 h 247"/>
                  <a:gd name="T2" fmla="*/ 543 w 543"/>
                  <a:gd name="T3" fmla="*/ 218 h 247"/>
                  <a:gd name="T4" fmla="*/ 37 w 543"/>
                  <a:gd name="T5" fmla="*/ 0 h 247"/>
                  <a:gd name="T6" fmla="*/ 0 w 543"/>
                  <a:gd name="T7" fmla="*/ 26 h 247"/>
                  <a:gd name="T8" fmla="*/ 507 w 543"/>
                  <a:gd name="T9" fmla="*/ 247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7"/>
                  <a:gd name="T17" fmla="*/ 543 w 543"/>
                  <a:gd name="T18" fmla="*/ 247 h 2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7">
                    <a:moveTo>
                      <a:pt x="507" y="247"/>
                    </a:moveTo>
                    <a:lnTo>
                      <a:pt x="543" y="218"/>
                    </a:lnTo>
                    <a:lnTo>
                      <a:pt x="37" y="0"/>
                    </a:lnTo>
                    <a:lnTo>
                      <a:pt x="0" y="26"/>
                    </a:lnTo>
                    <a:lnTo>
                      <a:pt x="507" y="24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34" name="Freeform 163"/>
              <p:cNvSpPr>
                <a:spLocks/>
              </p:cNvSpPr>
              <p:nvPr/>
            </p:nvSpPr>
            <p:spPr bwMode="auto">
              <a:xfrm>
                <a:off x="1652" y="2881"/>
                <a:ext cx="543" cy="248"/>
              </a:xfrm>
              <a:custGeom>
                <a:avLst/>
                <a:gdLst>
                  <a:gd name="T0" fmla="*/ 508 w 543"/>
                  <a:gd name="T1" fmla="*/ 248 h 248"/>
                  <a:gd name="T2" fmla="*/ 543 w 543"/>
                  <a:gd name="T3" fmla="*/ 219 h 248"/>
                  <a:gd name="T4" fmla="*/ 36 w 543"/>
                  <a:gd name="T5" fmla="*/ 0 h 248"/>
                  <a:gd name="T6" fmla="*/ 0 w 543"/>
                  <a:gd name="T7" fmla="*/ 27 h 248"/>
                  <a:gd name="T8" fmla="*/ 508 w 543"/>
                  <a:gd name="T9" fmla="*/ 248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8"/>
                  <a:gd name="T17" fmla="*/ 543 w 54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8">
                    <a:moveTo>
                      <a:pt x="508" y="248"/>
                    </a:moveTo>
                    <a:lnTo>
                      <a:pt x="543" y="219"/>
                    </a:lnTo>
                    <a:lnTo>
                      <a:pt x="36" y="0"/>
                    </a:lnTo>
                    <a:lnTo>
                      <a:pt x="0" y="27"/>
                    </a:lnTo>
                    <a:lnTo>
                      <a:pt x="508" y="248"/>
                    </a:lnTo>
                    <a:close/>
                  </a:path>
                </a:pathLst>
              </a:custGeom>
              <a:solidFill>
                <a:srgbClr val="F5C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35" name="Freeform 164"/>
              <p:cNvSpPr>
                <a:spLocks/>
              </p:cNvSpPr>
              <p:nvPr/>
            </p:nvSpPr>
            <p:spPr bwMode="auto">
              <a:xfrm>
                <a:off x="1652" y="2881"/>
                <a:ext cx="543" cy="248"/>
              </a:xfrm>
              <a:custGeom>
                <a:avLst/>
                <a:gdLst>
                  <a:gd name="T0" fmla="*/ 508 w 543"/>
                  <a:gd name="T1" fmla="*/ 248 h 248"/>
                  <a:gd name="T2" fmla="*/ 543 w 543"/>
                  <a:gd name="T3" fmla="*/ 219 h 248"/>
                  <a:gd name="T4" fmla="*/ 36 w 543"/>
                  <a:gd name="T5" fmla="*/ 0 h 248"/>
                  <a:gd name="T6" fmla="*/ 0 w 543"/>
                  <a:gd name="T7" fmla="*/ 27 h 248"/>
                  <a:gd name="T8" fmla="*/ 508 w 543"/>
                  <a:gd name="T9" fmla="*/ 248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8"/>
                  <a:gd name="T17" fmla="*/ 543 w 54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8">
                    <a:moveTo>
                      <a:pt x="508" y="248"/>
                    </a:moveTo>
                    <a:lnTo>
                      <a:pt x="543" y="219"/>
                    </a:lnTo>
                    <a:lnTo>
                      <a:pt x="36" y="0"/>
                    </a:lnTo>
                    <a:lnTo>
                      <a:pt x="0" y="27"/>
                    </a:lnTo>
                    <a:lnTo>
                      <a:pt x="508" y="24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36" name="Freeform 165"/>
              <p:cNvSpPr>
                <a:spLocks/>
              </p:cNvSpPr>
              <p:nvPr/>
            </p:nvSpPr>
            <p:spPr bwMode="auto">
              <a:xfrm>
                <a:off x="1614" y="2910"/>
                <a:ext cx="543" cy="248"/>
              </a:xfrm>
              <a:custGeom>
                <a:avLst/>
                <a:gdLst>
                  <a:gd name="T0" fmla="*/ 508 w 543"/>
                  <a:gd name="T1" fmla="*/ 248 h 248"/>
                  <a:gd name="T2" fmla="*/ 543 w 543"/>
                  <a:gd name="T3" fmla="*/ 219 h 248"/>
                  <a:gd name="T4" fmla="*/ 36 w 543"/>
                  <a:gd name="T5" fmla="*/ 0 h 248"/>
                  <a:gd name="T6" fmla="*/ 0 w 543"/>
                  <a:gd name="T7" fmla="*/ 27 h 248"/>
                  <a:gd name="T8" fmla="*/ 508 w 543"/>
                  <a:gd name="T9" fmla="*/ 248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8"/>
                  <a:gd name="T17" fmla="*/ 543 w 54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8">
                    <a:moveTo>
                      <a:pt x="508" y="248"/>
                    </a:moveTo>
                    <a:lnTo>
                      <a:pt x="543" y="219"/>
                    </a:lnTo>
                    <a:lnTo>
                      <a:pt x="36" y="0"/>
                    </a:lnTo>
                    <a:lnTo>
                      <a:pt x="0" y="27"/>
                    </a:lnTo>
                    <a:lnTo>
                      <a:pt x="508" y="248"/>
                    </a:lnTo>
                    <a:close/>
                  </a:path>
                </a:pathLst>
              </a:custGeom>
              <a:solidFill>
                <a:srgbClr val="F5C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37" name="Freeform 166"/>
              <p:cNvSpPr>
                <a:spLocks/>
              </p:cNvSpPr>
              <p:nvPr/>
            </p:nvSpPr>
            <p:spPr bwMode="auto">
              <a:xfrm>
                <a:off x="1614" y="2910"/>
                <a:ext cx="543" cy="248"/>
              </a:xfrm>
              <a:custGeom>
                <a:avLst/>
                <a:gdLst>
                  <a:gd name="T0" fmla="*/ 508 w 543"/>
                  <a:gd name="T1" fmla="*/ 248 h 248"/>
                  <a:gd name="T2" fmla="*/ 543 w 543"/>
                  <a:gd name="T3" fmla="*/ 219 h 248"/>
                  <a:gd name="T4" fmla="*/ 36 w 543"/>
                  <a:gd name="T5" fmla="*/ 0 h 248"/>
                  <a:gd name="T6" fmla="*/ 0 w 543"/>
                  <a:gd name="T7" fmla="*/ 27 h 248"/>
                  <a:gd name="T8" fmla="*/ 508 w 543"/>
                  <a:gd name="T9" fmla="*/ 248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8"/>
                  <a:gd name="T17" fmla="*/ 543 w 54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8">
                    <a:moveTo>
                      <a:pt x="508" y="248"/>
                    </a:moveTo>
                    <a:lnTo>
                      <a:pt x="543" y="219"/>
                    </a:lnTo>
                    <a:lnTo>
                      <a:pt x="36" y="0"/>
                    </a:lnTo>
                    <a:lnTo>
                      <a:pt x="0" y="27"/>
                    </a:lnTo>
                    <a:lnTo>
                      <a:pt x="508" y="24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38" name="Freeform 167"/>
              <p:cNvSpPr>
                <a:spLocks/>
              </p:cNvSpPr>
              <p:nvPr/>
            </p:nvSpPr>
            <p:spPr bwMode="auto">
              <a:xfrm>
                <a:off x="1577" y="2939"/>
                <a:ext cx="543" cy="247"/>
              </a:xfrm>
              <a:custGeom>
                <a:avLst/>
                <a:gdLst>
                  <a:gd name="T0" fmla="*/ 507 w 543"/>
                  <a:gd name="T1" fmla="*/ 247 h 247"/>
                  <a:gd name="T2" fmla="*/ 543 w 543"/>
                  <a:gd name="T3" fmla="*/ 219 h 247"/>
                  <a:gd name="T4" fmla="*/ 35 w 543"/>
                  <a:gd name="T5" fmla="*/ 0 h 247"/>
                  <a:gd name="T6" fmla="*/ 0 w 543"/>
                  <a:gd name="T7" fmla="*/ 27 h 247"/>
                  <a:gd name="T8" fmla="*/ 507 w 543"/>
                  <a:gd name="T9" fmla="*/ 247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7"/>
                  <a:gd name="T17" fmla="*/ 543 w 543"/>
                  <a:gd name="T18" fmla="*/ 247 h 2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7">
                    <a:moveTo>
                      <a:pt x="507" y="247"/>
                    </a:moveTo>
                    <a:lnTo>
                      <a:pt x="543" y="219"/>
                    </a:lnTo>
                    <a:lnTo>
                      <a:pt x="35" y="0"/>
                    </a:lnTo>
                    <a:lnTo>
                      <a:pt x="0" y="27"/>
                    </a:lnTo>
                    <a:lnTo>
                      <a:pt x="507" y="247"/>
                    </a:lnTo>
                    <a:close/>
                  </a:path>
                </a:pathLst>
              </a:custGeom>
              <a:solidFill>
                <a:srgbClr val="F5C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39" name="Freeform 168"/>
              <p:cNvSpPr>
                <a:spLocks/>
              </p:cNvSpPr>
              <p:nvPr/>
            </p:nvSpPr>
            <p:spPr bwMode="auto">
              <a:xfrm>
                <a:off x="1577" y="2939"/>
                <a:ext cx="543" cy="247"/>
              </a:xfrm>
              <a:custGeom>
                <a:avLst/>
                <a:gdLst>
                  <a:gd name="T0" fmla="*/ 507 w 543"/>
                  <a:gd name="T1" fmla="*/ 247 h 247"/>
                  <a:gd name="T2" fmla="*/ 543 w 543"/>
                  <a:gd name="T3" fmla="*/ 219 h 247"/>
                  <a:gd name="T4" fmla="*/ 35 w 543"/>
                  <a:gd name="T5" fmla="*/ 0 h 247"/>
                  <a:gd name="T6" fmla="*/ 0 w 543"/>
                  <a:gd name="T7" fmla="*/ 27 h 247"/>
                  <a:gd name="T8" fmla="*/ 507 w 543"/>
                  <a:gd name="T9" fmla="*/ 247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7"/>
                  <a:gd name="T17" fmla="*/ 543 w 543"/>
                  <a:gd name="T18" fmla="*/ 247 h 2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7">
                    <a:moveTo>
                      <a:pt x="507" y="247"/>
                    </a:moveTo>
                    <a:lnTo>
                      <a:pt x="543" y="219"/>
                    </a:lnTo>
                    <a:lnTo>
                      <a:pt x="35" y="0"/>
                    </a:lnTo>
                    <a:lnTo>
                      <a:pt x="0" y="27"/>
                    </a:lnTo>
                    <a:lnTo>
                      <a:pt x="507" y="24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40" name="Freeform 169"/>
              <p:cNvSpPr>
                <a:spLocks/>
              </p:cNvSpPr>
              <p:nvPr/>
            </p:nvSpPr>
            <p:spPr bwMode="auto">
              <a:xfrm>
                <a:off x="1539" y="2968"/>
                <a:ext cx="543" cy="247"/>
              </a:xfrm>
              <a:custGeom>
                <a:avLst/>
                <a:gdLst>
                  <a:gd name="T0" fmla="*/ 506 w 543"/>
                  <a:gd name="T1" fmla="*/ 247 h 247"/>
                  <a:gd name="T2" fmla="*/ 543 w 543"/>
                  <a:gd name="T3" fmla="*/ 218 h 247"/>
                  <a:gd name="T4" fmla="*/ 36 w 543"/>
                  <a:gd name="T5" fmla="*/ 0 h 247"/>
                  <a:gd name="T6" fmla="*/ 0 w 543"/>
                  <a:gd name="T7" fmla="*/ 27 h 247"/>
                  <a:gd name="T8" fmla="*/ 506 w 543"/>
                  <a:gd name="T9" fmla="*/ 247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7"/>
                  <a:gd name="T17" fmla="*/ 543 w 543"/>
                  <a:gd name="T18" fmla="*/ 247 h 2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7">
                    <a:moveTo>
                      <a:pt x="506" y="247"/>
                    </a:moveTo>
                    <a:lnTo>
                      <a:pt x="543" y="218"/>
                    </a:lnTo>
                    <a:lnTo>
                      <a:pt x="36" y="0"/>
                    </a:lnTo>
                    <a:lnTo>
                      <a:pt x="0" y="27"/>
                    </a:lnTo>
                    <a:lnTo>
                      <a:pt x="506" y="247"/>
                    </a:lnTo>
                    <a:close/>
                  </a:path>
                </a:pathLst>
              </a:custGeom>
              <a:solidFill>
                <a:srgbClr val="F5C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41" name="Freeform 170"/>
              <p:cNvSpPr>
                <a:spLocks/>
              </p:cNvSpPr>
              <p:nvPr/>
            </p:nvSpPr>
            <p:spPr bwMode="auto">
              <a:xfrm>
                <a:off x="1539" y="2968"/>
                <a:ext cx="543" cy="247"/>
              </a:xfrm>
              <a:custGeom>
                <a:avLst/>
                <a:gdLst>
                  <a:gd name="T0" fmla="*/ 506 w 543"/>
                  <a:gd name="T1" fmla="*/ 247 h 247"/>
                  <a:gd name="T2" fmla="*/ 543 w 543"/>
                  <a:gd name="T3" fmla="*/ 218 h 247"/>
                  <a:gd name="T4" fmla="*/ 36 w 543"/>
                  <a:gd name="T5" fmla="*/ 0 h 247"/>
                  <a:gd name="T6" fmla="*/ 0 w 543"/>
                  <a:gd name="T7" fmla="*/ 27 h 247"/>
                  <a:gd name="T8" fmla="*/ 506 w 543"/>
                  <a:gd name="T9" fmla="*/ 247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7"/>
                  <a:gd name="T17" fmla="*/ 543 w 543"/>
                  <a:gd name="T18" fmla="*/ 247 h 2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7">
                    <a:moveTo>
                      <a:pt x="506" y="247"/>
                    </a:moveTo>
                    <a:lnTo>
                      <a:pt x="543" y="218"/>
                    </a:lnTo>
                    <a:lnTo>
                      <a:pt x="36" y="0"/>
                    </a:lnTo>
                    <a:lnTo>
                      <a:pt x="0" y="27"/>
                    </a:lnTo>
                    <a:lnTo>
                      <a:pt x="506" y="24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42" name="Freeform 171"/>
              <p:cNvSpPr>
                <a:spLocks/>
              </p:cNvSpPr>
              <p:nvPr/>
            </p:nvSpPr>
            <p:spPr bwMode="auto">
              <a:xfrm>
                <a:off x="1500" y="2997"/>
                <a:ext cx="543" cy="245"/>
              </a:xfrm>
              <a:custGeom>
                <a:avLst/>
                <a:gdLst>
                  <a:gd name="T0" fmla="*/ 507 w 543"/>
                  <a:gd name="T1" fmla="*/ 245 h 245"/>
                  <a:gd name="T2" fmla="*/ 543 w 543"/>
                  <a:gd name="T3" fmla="*/ 218 h 245"/>
                  <a:gd name="T4" fmla="*/ 37 w 543"/>
                  <a:gd name="T5" fmla="*/ 0 h 245"/>
                  <a:gd name="T6" fmla="*/ 0 w 543"/>
                  <a:gd name="T7" fmla="*/ 26 h 245"/>
                  <a:gd name="T8" fmla="*/ 507 w 543"/>
                  <a:gd name="T9" fmla="*/ 245 h 2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5"/>
                  <a:gd name="T17" fmla="*/ 543 w 543"/>
                  <a:gd name="T18" fmla="*/ 245 h 2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5">
                    <a:moveTo>
                      <a:pt x="507" y="245"/>
                    </a:moveTo>
                    <a:lnTo>
                      <a:pt x="543" y="218"/>
                    </a:lnTo>
                    <a:lnTo>
                      <a:pt x="37" y="0"/>
                    </a:lnTo>
                    <a:lnTo>
                      <a:pt x="0" y="26"/>
                    </a:lnTo>
                    <a:lnTo>
                      <a:pt x="507" y="245"/>
                    </a:lnTo>
                    <a:close/>
                  </a:path>
                </a:pathLst>
              </a:custGeom>
              <a:solidFill>
                <a:srgbClr val="F5C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43" name="Freeform 172"/>
              <p:cNvSpPr>
                <a:spLocks/>
              </p:cNvSpPr>
              <p:nvPr/>
            </p:nvSpPr>
            <p:spPr bwMode="auto">
              <a:xfrm>
                <a:off x="1500" y="2997"/>
                <a:ext cx="543" cy="245"/>
              </a:xfrm>
              <a:custGeom>
                <a:avLst/>
                <a:gdLst>
                  <a:gd name="T0" fmla="*/ 507 w 543"/>
                  <a:gd name="T1" fmla="*/ 245 h 245"/>
                  <a:gd name="T2" fmla="*/ 543 w 543"/>
                  <a:gd name="T3" fmla="*/ 218 h 245"/>
                  <a:gd name="T4" fmla="*/ 37 w 543"/>
                  <a:gd name="T5" fmla="*/ 0 h 245"/>
                  <a:gd name="T6" fmla="*/ 0 w 543"/>
                  <a:gd name="T7" fmla="*/ 26 h 245"/>
                  <a:gd name="T8" fmla="*/ 507 w 543"/>
                  <a:gd name="T9" fmla="*/ 245 h 2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5"/>
                  <a:gd name="T17" fmla="*/ 543 w 543"/>
                  <a:gd name="T18" fmla="*/ 245 h 2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5">
                    <a:moveTo>
                      <a:pt x="507" y="245"/>
                    </a:moveTo>
                    <a:lnTo>
                      <a:pt x="543" y="218"/>
                    </a:lnTo>
                    <a:lnTo>
                      <a:pt x="37" y="0"/>
                    </a:lnTo>
                    <a:lnTo>
                      <a:pt x="0" y="26"/>
                    </a:lnTo>
                    <a:lnTo>
                      <a:pt x="507" y="24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44" name="Freeform 173"/>
              <p:cNvSpPr>
                <a:spLocks/>
              </p:cNvSpPr>
              <p:nvPr/>
            </p:nvSpPr>
            <p:spPr bwMode="auto">
              <a:xfrm>
                <a:off x="1462" y="3025"/>
                <a:ext cx="543" cy="246"/>
              </a:xfrm>
              <a:custGeom>
                <a:avLst/>
                <a:gdLst>
                  <a:gd name="T0" fmla="*/ 508 w 543"/>
                  <a:gd name="T1" fmla="*/ 246 h 246"/>
                  <a:gd name="T2" fmla="*/ 543 w 543"/>
                  <a:gd name="T3" fmla="*/ 219 h 246"/>
                  <a:gd name="T4" fmla="*/ 36 w 543"/>
                  <a:gd name="T5" fmla="*/ 0 h 246"/>
                  <a:gd name="T6" fmla="*/ 0 w 543"/>
                  <a:gd name="T7" fmla="*/ 27 h 246"/>
                  <a:gd name="T8" fmla="*/ 508 w 543"/>
                  <a:gd name="T9" fmla="*/ 246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6"/>
                  <a:gd name="T17" fmla="*/ 543 w 543"/>
                  <a:gd name="T18" fmla="*/ 246 h 2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6">
                    <a:moveTo>
                      <a:pt x="508" y="246"/>
                    </a:moveTo>
                    <a:lnTo>
                      <a:pt x="543" y="219"/>
                    </a:lnTo>
                    <a:lnTo>
                      <a:pt x="36" y="0"/>
                    </a:lnTo>
                    <a:lnTo>
                      <a:pt x="0" y="27"/>
                    </a:lnTo>
                    <a:lnTo>
                      <a:pt x="508" y="246"/>
                    </a:lnTo>
                    <a:close/>
                  </a:path>
                </a:pathLst>
              </a:custGeom>
              <a:solidFill>
                <a:srgbClr val="F5C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45" name="Freeform 174"/>
              <p:cNvSpPr>
                <a:spLocks/>
              </p:cNvSpPr>
              <p:nvPr/>
            </p:nvSpPr>
            <p:spPr bwMode="auto">
              <a:xfrm>
                <a:off x="1462" y="3025"/>
                <a:ext cx="543" cy="246"/>
              </a:xfrm>
              <a:custGeom>
                <a:avLst/>
                <a:gdLst>
                  <a:gd name="T0" fmla="*/ 508 w 543"/>
                  <a:gd name="T1" fmla="*/ 246 h 246"/>
                  <a:gd name="T2" fmla="*/ 543 w 543"/>
                  <a:gd name="T3" fmla="*/ 219 h 246"/>
                  <a:gd name="T4" fmla="*/ 36 w 543"/>
                  <a:gd name="T5" fmla="*/ 0 h 246"/>
                  <a:gd name="T6" fmla="*/ 0 w 543"/>
                  <a:gd name="T7" fmla="*/ 27 h 246"/>
                  <a:gd name="T8" fmla="*/ 508 w 543"/>
                  <a:gd name="T9" fmla="*/ 246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3"/>
                  <a:gd name="T16" fmla="*/ 0 h 246"/>
                  <a:gd name="T17" fmla="*/ 543 w 543"/>
                  <a:gd name="T18" fmla="*/ 246 h 2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3" h="246">
                    <a:moveTo>
                      <a:pt x="508" y="246"/>
                    </a:moveTo>
                    <a:lnTo>
                      <a:pt x="543" y="219"/>
                    </a:lnTo>
                    <a:lnTo>
                      <a:pt x="36" y="0"/>
                    </a:lnTo>
                    <a:lnTo>
                      <a:pt x="0" y="27"/>
                    </a:lnTo>
                    <a:lnTo>
                      <a:pt x="508" y="246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46" name="Freeform 175"/>
              <p:cNvSpPr>
                <a:spLocks/>
              </p:cNvSpPr>
              <p:nvPr/>
            </p:nvSpPr>
            <p:spPr bwMode="auto">
              <a:xfrm>
                <a:off x="1458" y="3054"/>
                <a:ext cx="511" cy="261"/>
              </a:xfrm>
              <a:custGeom>
                <a:avLst/>
                <a:gdLst>
                  <a:gd name="T0" fmla="*/ 509 w 511"/>
                  <a:gd name="T1" fmla="*/ 261 h 261"/>
                  <a:gd name="T2" fmla="*/ 511 w 511"/>
                  <a:gd name="T3" fmla="*/ 219 h 261"/>
                  <a:gd name="T4" fmla="*/ 2 w 511"/>
                  <a:gd name="T5" fmla="*/ 0 h 261"/>
                  <a:gd name="T6" fmla="*/ 0 w 511"/>
                  <a:gd name="T7" fmla="*/ 42 h 261"/>
                  <a:gd name="T8" fmla="*/ 509 w 511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1"/>
                  <a:gd name="T16" fmla="*/ 0 h 261"/>
                  <a:gd name="T17" fmla="*/ 511 w 511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1" h="261">
                    <a:moveTo>
                      <a:pt x="509" y="261"/>
                    </a:moveTo>
                    <a:lnTo>
                      <a:pt x="511" y="219"/>
                    </a:lnTo>
                    <a:lnTo>
                      <a:pt x="2" y="0"/>
                    </a:lnTo>
                    <a:lnTo>
                      <a:pt x="0" y="42"/>
                    </a:lnTo>
                    <a:lnTo>
                      <a:pt x="509" y="261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47" name="Freeform 176"/>
              <p:cNvSpPr>
                <a:spLocks/>
              </p:cNvSpPr>
              <p:nvPr/>
            </p:nvSpPr>
            <p:spPr bwMode="auto">
              <a:xfrm>
                <a:off x="1458" y="3054"/>
                <a:ext cx="511" cy="261"/>
              </a:xfrm>
              <a:custGeom>
                <a:avLst/>
                <a:gdLst>
                  <a:gd name="T0" fmla="*/ 509 w 511"/>
                  <a:gd name="T1" fmla="*/ 261 h 261"/>
                  <a:gd name="T2" fmla="*/ 511 w 511"/>
                  <a:gd name="T3" fmla="*/ 219 h 261"/>
                  <a:gd name="T4" fmla="*/ 2 w 511"/>
                  <a:gd name="T5" fmla="*/ 0 h 261"/>
                  <a:gd name="T6" fmla="*/ 0 w 511"/>
                  <a:gd name="T7" fmla="*/ 42 h 261"/>
                  <a:gd name="T8" fmla="*/ 509 w 511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1"/>
                  <a:gd name="T16" fmla="*/ 0 h 261"/>
                  <a:gd name="T17" fmla="*/ 511 w 511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1" h="261">
                    <a:moveTo>
                      <a:pt x="509" y="261"/>
                    </a:moveTo>
                    <a:lnTo>
                      <a:pt x="511" y="219"/>
                    </a:lnTo>
                    <a:lnTo>
                      <a:pt x="2" y="0"/>
                    </a:lnTo>
                    <a:lnTo>
                      <a:pt x="0" y="42"/>
                    </a:lnTo>
                    <a:lnTo>
                      <a:pt x="509" y="26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48" name="Freeform 177"/>
              <p:cNvSpPr>
                <a:spLocks/>
              </p:cNvSpPr>
              <p:nvPr/>
            </p:nvSpPr>
            <p:spPr bwMode="auto">
              <a:xfrm>
                <a:off x="1458" y="3098"/>
                <a:ext cx="509" cy="263"/>
              </a:xfrm>
              <a:custGeom>
                <a:avLst/>
                <a:gdLst>
                  <a:gd name="T0" fmla="*/ 509 w 509"/>
                  <a:gd name="T1" fmla="*/ 263 h 263"/>
                  <a:gd name="T2" fmla="*/ 509 w 509"/>
                  <a:gd name="T3" fmla="*/ 219 h 263"/>
                  <a:gd name="T4" fmla="*/ 0 w 509"/>
                  <a:gd name="T5" fmla="*/ 0 h 263"/>
                  <a:gd name="T6" fmla="*/ 0 w 509"/>
                  <a:gd name="T7" fmla="*/ 42 h 263"/>
                  <a:gd name="T8" fmla="*/ 509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9" y="263"/>
                    </a:moveTo>
                    <a:lnTo>
                      <a:pt x="509" y="219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9" y="263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49" name="Freeform 178"/>
              <p:cNvSpPr>
                <a:spLocks/>
              </p:cNvSpPr>
              <p:nvPr/>
            </p:nvSpPr>
            <p:spPr bwMode="auto">
              <a:xfrm>
                <a:off x="1458" y="3098"/>
                <a:ext cx="509" cy="263"/>
              </a:xfrm>
              <a:custGeom>
                <a:avLst/>
                <a:gdLst>
                  <a:gd name="T0" fmla="*/ 509 w 509"/>
                  <a:gd name="T1" fmla="*/ 263 h 263"/>
                  <a:gd name="T2" fmla="*/ 509 w 509"/>
                  <a:gd name="T3" fmla="*/ 219 h 263"/>
                  <a:gd name="T4" fmla="*/ 0 w 509"/>
                  <a:gd name="T5" fmla="*/ 0 h 263"/>
                  <a:gd name="T6" fmla="*/ 0 w 509"/>
                  <a:gd name="T7" fmla="*/ 42 h 263"/>
                  <a:gd name="T8" fmla="*/ 509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9" y="263"/>
                    </a:moveTo>
                    <a:lnTo>
                      <a:pt x="509" y="219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9" y="26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50" name="Freeform 179"/>
              <p:cNvSpPr>
                <a:spLocks/>
              </p:cNvSpPr>
              <p:nvPr/>
            </p:nvSpPr>
            <p:spPr bwMode="auto">
              <a:xfrm>
                <a:off x="1458" y="3142"/>
                <a:ext cx="509" cy="263"/>
              </a:xfrm>
              <a:custGeom>
                <a:avLst/>
                <a:gdLst>
                  <a:gd name="T0" fmla="*/ 507 w 509"/>
                  <a:gd name="T1" fmla="*/ 263 h 263"/>
                  <a:gd name="T2" fmla="*/ 509 w 509"/>
                  <a:gd name="T3" fmla="*/ 221 h 263"/>
                  <a:gd name="T4" fmla="*/ 0 w 509"/>
                  <a:gd name="T5" fmla="*/ 0 h 263"/>
                  <a:gd name="T6" fmla="*/ 0 w 509"/>
                  <a:gd name="T7" fmla="*/ 44 h 263"/>
                  <a:gd name="T8" fmla="*/ 507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7" y="263"/>
                    </a:moveTo>
                    <a:lnTo>
                      <a:pt x="509" y="221"/>
                    </a:lnTo>
                    <a:lnTo>
                      <a:pt x="0" y="0"/>
                    </a:lnTo>
                    <a:lnTo>
                      <a:pt x="0" y="44"/>
                    </a:lnTo>
                    <a:lnTo>
                      <a:pt x="507" y="263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51" name="Freeform 180"/>
              <p:cNvSpPr>
                <a:spLocks/>
              </p:cNvSpPr>
              <p:nvPr/>
            </p:nvSpPr>
            <p:spPr bwMode="auto">
              <a:xfrm>
                <a:off x="1458" y="3142"/>
                <a:ext cx="509" cy="263"/>
              </a:xfrm>
              <a:custGeom>
                <a:avLst/>
                <a:gdLst>
                  <a:gd name="T0" fmla="*/ 507 w 509"/>
                  <a:gd name="T1" fmla="*/ 263 h 263"/>
                  <a:gd name="T2" fmla="*/ 509 w 509"/>
                  <a:gd name="T3" fmla="*/ 221 h 263"/>
                  <a:gd name="T4" fmla="*/ 0 w 509"/>
                  <a:gd name="T5" fmla="*/ 0 h 263"/>
                  <a:gd name="T6" fmla="*/ 0 w 509"/>
                  <a:gd name="T7" fmla="*/ 44 h 263"/>
                  <a:gd name="T8" fmla="*/ 507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7" y="263"/>
                    </a:moveTo>
                    <a:lnTo>
                      <a:pt x="509" y="221"/>
                    </a:lnTo>
                    <a:lnTo>
                      <a:pt x="0" y="0"/>
                    </a:lnTo>
                    <a:lnTo>
                      <a:pt x="0" y="44"/>
                    </a:lnTo>
                    <a:lnTo>
                      <a:pt x="507" y="26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52" name="Freeform 181"/>
              <p:cNvSpPr>
                <a:spLocks/>
              </p:cNvSpPr>
              <p:nvPr/>
            </p:nvSpPr>
            <p:spPr bwMode="auto">
              <a:xfrm>
                <a:off x="1456" y="3188"/>
                <a:ext cx="509" cy="261"/>
              </a:xfrm>
              <a:custGeom>
                <a:avLst/>
                <a:gdLst>
                  <a:gd name="T0" fmla="*/ 509 w 509"/>
                  <a:gd name="T1" fmla="*/ 261 h 261"/>
                  <a:gd name="T2" fmla="*/ 509 w 509"/>
                  <a:gd name="T3" fmla="*/ 219 h 261"/>
                  <a:gd name="T4" fmla="*/ 2 w 509"/>
                  <a:gd name="T5" fmla="*/ 0 h 261"/>
                  <a:gd name="T6" fmla="*/ 0 w 509"/>
                  <a:gd name="T7" fmla="*/ 43 h 261"/>
                  <a:gd name="T8" fmla="*/ 509 w 509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1"/>
                  <a:gd name="T17" fmla="*/ 509 w 509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1">
                    <a:moveTo>
                      <a:pt x="509" y="261"/>
                    </a:moveTo>
                    <a:lnTo>
                      <a:pt x="509" y="219"/>
                    </a:lnTo>
                    <a:lnTo>
                      <a:pt x="2" y="0"/>
                    </a:lnTo>
                    <a:lnTo>
                      <a:pt x="0" y="43"/>
                    </a:lnTo>
                    <a:lnTo>
                      <a:pt x="509" y="261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53" name="Freeform 182"/>
              <p:cNvSpPr>
                <a:spLocks/>
              </p:cNvSpPr>
              <p:nvPr/>
            </p:nvSpPr>
            <p:spPr bwMode="auto">
              <a:xfrm>
                <a:off x="1456" y="3188"/>
                <a:ext cx="509" cy="261"/>
              </a:xfrm>
              <a:custGeom>
                <a:avLst/>
                <a:gdLst>
                  <a:gd name="T0" fmla="*/ 509 w 509"/>
                  <a:gd name="T1" fmla="*/ 261 h 261"/>
                  <a:gd name="T2" fmla="*/ 509 w 509"/>
                  <a:gd name="T3" fmla="*/ 219 h 261"/>
                  <a:gd name="T4" fmla="*/ 2 w 509"/>
                  <a:gd name="T5" fmla="*/ 0 h 261"/>
                  <a:gd name="T6" fmla="*/ 0 w 509"/>
                  <a:gd name="T7" fmla="*/ 43 h 261"/>
                  <a:gd name="T8" fmla="*/ 509 w 509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1"/>
                  <a:gd name="T17" fmla="*/ 509 w 509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1">
                    <a:moveTo>
                      <a:pt x="509" y="261"/>
                    </a:moveTo>
                    <a:lnTo>
                      <a:pt x="509" y="219"/>
                    </a:lnTo>
                    <a:lnTo>
                      <a:pt x="2" y="0"/>
                    </a:lnTo>
                    <a:lnTo>
                      <a:pt x="0" y="43"/>
                    </a:lnTo>
                    <a:lnTo>
                      <a:pt x="509" y="26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54" name="Freeform 183"/>
              <p:cNvSpPr>
                <a:spLocks/>
              </p:cNvSpPr>
              <p:nvPr/>
            </p:nvSpPr>
            <p:spPr bwMode="auto">
              <a:xfrm>
                <a:off x="1456" y="3232"/>
                <a:ext cx="509" cy="263"/>
              </a:xfrm>
              <a:custGeom>
                <a:avLst/>
                <a:gdLst>
                  <a:gd name="T0" fmla="*/ 509 w 509"/>
                  <a:gd name="T1" fmla="*/ 263 h 263"/>
                  <a:gd name="T2" fmla="*/ 509 w 509"/>
                  <a:gd name="T3" fmla="*/ 221 h 263"/>
                  <a:gd name="T4" fmla="*/ 0 w 509"/>
                  <a:gd name="T5" fmla="*/ 0 h 263"/>
                  <a:gd name="T6" fmla="*/ 0 w 509"/>
                  <a:gd name="T7" fmla="*/ 43 h 263"/>
                  <a:gd name="T8" fmla="*/ 509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9" y="263"/>
                    </a:moveTo>
                    <a:lnTo>
                      <a:pt x="509" y="221"/>
                    </a:lnTo>
                    <a:lnTo>
                      <a:pt x="0" y="0"/>
                    </a:lnTo>
                    <a:lnTo>
                      <a:pt x="0" y="43"/>
                    </a:lnTo>
                    <a:lnTo>
                      <a:pt x="509" y="263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55" name="Freeform 184"/>
              <p:cNvSpPr>
                <a:spLocks/>
              </p:cNvSpPr>
              <p:nvPr/>
            </p:nvSpPr>
            <p:spPr bwMode="auto">
              <a:xfrm>
                <a:off x="1456" y="3232"/>
                <a:ext cx="509" cy="263"/>
              </a:xfrm>
              <a:custGeom>
                <a:avLst/>
                <a:gdLst>
                  <a:gd name="T0" fmla="*/ 509 w 509"/>
                  <a:gd name="T1" fmla="*/ 263 h 263"/>
                  <a:gd name="T2" fmla="*/ 509 w 509"/>
                  <a:gd name="T3" fmla="*/ 221 h 263"/>
                  <a:gd name="T4" fmla="*/ 0 w 509"/>
                  <a:gd name="T5" fmla="*/ 0 h 263"/>
                  <a:gd name="T6" fmla="*/ 0 w 509"/>
                  <a:gd name="T7" fmla="*/ 43 h 263"/>
                  <a:gd name="T8" fmla="*/ 509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9" y="263"/>
                    </a:moveTo>
                    <a:lnTo>
                      <a:pt x="509" y="221"/>
                    </a:lnTo>
                    <a:lnTo>
                      <a:pt x="0" y="0"/>
                    </a:lnTo>
                    <a:lnTo>
                      <a:pt x="0" y="43"/>
                    </a:lnTo>
                    <a:lnTo>
                      <a:pt x="509" y="26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56" name="Freeform 185"/>
              <p:cNvSpPr>
                <a:spLocks/>
              </p:cNvSpPr>
              <p:nvPr/>
            </p:nvSpPr>
            <p:spPr bwMode="auto">
              <a:xfrm>
                <a:off x="1454" y="3279"/>
                <a:ext cx="509" cy="260"/>
              </a:xfrm>
              <a:custGeom>
                <a:avLst/>
                <a:gdLst>
                  <a:gd name="T0" fmla="*/ 509 w 509"/>
                  <a:gd name="T1" fmla="*/ 260 h 260"/>
                  <a:gd name="T2" fmla="*/ 509 w 509"/>
                  <a:gd name="T3" fmla="*/ 218 h 260"/>
                  <a:gd name="T4" fmla="*/ 2 w 509"/>
                  <a:gd name="T5" fmla="*/ 0 h 260"/>
                  <a:gd name="T6" fmla="*/ 0 w 509"/>
                  <a:gd name="T7" fmla="*/ 42 h 260"/>
                  <a:gd name="T8" fmla="*/ 509 w 509"/>
                  <a:gd name="T9" fmla="*/ 260 h 2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0"/>
                  <a:gd name="T17" fmla="*/ 509 w 509"/>
                  <a:gd name="T18" fmla="*/ 260 h 2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0">
                    <a:moveTo>
                      <a:pt x="509" y="260"/>
                    </a:moveTo>
                    <a:lnTo>
                      <a:pt x="509" y="218"/>
                    </a:lnTo>
                    <a:lnTo>
                      <a:pt x="2" y="0"/>
                    </a:lnTo>
                    <a:lnTo>
                      <a:pt x="0" y="42"/>
                    </a:lnTo>
                    <a:lnTo>
                      <a:pt x="509" y="260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57" name="Freeform 186"/>
              <p:cNvSpPr>
                <a:spLocks/>
              </p:cNvSpPr>
              <p:nvPr/>
            </p:nvSpPr>
            <p:spPr bwMode="auto">
              <a:xfrm>
                <a:off x="1454" y="3279"/>
                <a:ext cx="509" cy="260"/>
              </a:xfrm>
              <a:custGeom>
                <a:avLst/>
                <a:gdLst>
                  <a:gd name="T0" fmla="*/ 509 w 509"/>
                  <a:gd name="T1" fmla="*/ 260 h 260"/>
                  <a:gd name="T2" fmla="*/ 509 w 509"/>
                  <a:gd name="T3" fmla="*/ 218 h 260"/>
                  <a:gd name="T4" fmla="*/ 2 w 509"/>
                  <a:gd name="T5" fmla="*/ 0 h 260"/>
                  <a:gd name="T6" fmla="*/ 0 w 509"/>
                  <a:gd name="T7" fmla="*/ 42 h 260"/>
                  <a:gd name="T8" fmla="*/ 509 w 509"/>
                  <a:gd name="T9" fmla="*/ 260 h 2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0"/>
                  <a:gd name="T17" fmla="*/ 509 w 509"/>
                  <a:gd name="T18" fmla="*/ 260 h 2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0">
                    <a:moveTo>
                      <a:pt x="509" y="260"/>
                    </a:moveTo>
                    <a:lnTo>
                      <a:pt x="509" y="218"/>
                    </a:lnTo>
                    <a:lnTo>
                      <a:pt x="2" y="0"/>
                    </a:lnTo>
                    <a:lnTo>
                      <a:pt x="0" y="42"/>
                    </a:lnTo>
                    <a:lnTo>
                      <a:pt x="509" y="26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58" name="Freeform 187"/>
              <p:cNvSpPr>
                <a:spLocks/>
              </p:cNvSpPr>
              <p:nvPr/>
            </p:nvSpPr>
            <p:spPr bwMode="auto">
              <a:xfrm>
                <a:off x="1454" y="3323"/>
                <a:ext cx="509" cy="261"/>
              </a:xfrm>
              <a:custGeom>
                <a:avLst/>
                <a:gdLst>
                  <a:gd name="T0" fmla="*/ 509 w 509"/>
                  <a:gd name="T1" fmla="*/ 261 h 261"/>
                  <a:gd name="T2" fmla="*/ 509 w 509"/>
                  <a:gd name="T3" fmla="*/ 218 h 261"/>
                  <a:gd name="T4" fmla="*/ 0 w 509"/>
                  <a:gd name="T5" fmla="*/ 0 h 261"/>
                  <a:gd name="T6" fmla="*/ 0 w 509"/>
                  <a:gd name="T7" fmla="*/ 42 h 261"/>
                  <a:gd name="T8" fmla="*/ 509 w 509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1"/>
                  <a:gd name="T17" fmla="*/ 509 w 509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1">
                    <a:moveTo>
                      <a:pt x="509" y="261"/>
                    </a:moveTo>
                    <a:lnTo>
                      <a:pt x="509" y="218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9" y="261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59" name="Freeform 188"/>
              <p:cNvSpPr>
                <a:spLocks/>
              </p:cNvSpPr>
              <p:nvPr/>
            </p:nvSpPr>
            <p:spPr bwMode="auto">
              <a:xfrm>
                <a:off x="1454" y="3323"/>
                <a:ext cx="509" cy="261"/>
              </a:xfrm>
              <a:custGeom>
                <a:avLst/>
                <a:gdLst>
                  <a:gd name="T0" fmla="*/ 509 w 509"/>
                  <a:gd name="T1" fmla="*/ 261 h 261"/>
                  <a:gd name="T2" fmla="*/ 509 w 509"/>
                  <a:gd name="T3" fmla="*/ 218 h 261"/>
                  <a:gd name="T4" fmla="*/ 0 w 509"/>
                  <a:gd name="T5" fmla="*/ 0 h 261"/>
                  <a:gd name="T6" fmla="*/ 0 w 509"/>
                  <a:gd name="T7" fmla="*/ 42 h 261"/>
                  <a:gd name="T8" fmla="*/ 509 w 509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1"/>
                  <a:gd name="T17" fmla="*/ 509 w 509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1">
                    <a:moveTo>
                      <a:pt x="509" y="261"/>
                    </a:moveTo>
                    <a:lnTo>
                      <a:pt x="509" y="218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9" y="26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60" name="Freeform 189"/>
              <p:cNvSpPr>
                <a:spLocks/>
              </p:cNvSpPr>
              <p:nvPr/>
            </p:nvSpPr>
            <p:spPr bwMode="auto">
              <a:xfrm>
                <a:off x="1454" y="3367"/>
                <a:ext cx="509" cy="263"/>
              </a:xfrm>
              <a:custGeom>
                <a:avLst/>
                <a:gdLst>
                  <a:gd name="T0" fmla="*/ 507 w 509"/>
                  <a:gd name="T1" fmla="*/ 263 h 263"/>
                  <a:gd name="T2" fmla="*/ 509 w 509"/>
                  <a:gd name="T3" fmla="*/ 220 h 263"/>
                  <a:gd name="T4" fmla="*/ 0 w 509"/>
                  <a:gd name="T5" fmla="*/ 0 h 263"/>
                  <a:gd name="T6" fmla="*/ 0 w 509"/>
                  <a:gd name="T7" fmla="*/ 42 h 263"/>
                  <a:gd name="T8" fmla="*/ 507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7" y="263"/>
                    </a:moveTo>
                    <a:lnTo>
                      <a:pt x="509" y="220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7" y="263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61" name="Freeform 190"/>
              <p:cNvSpPr>
                <a:spLocks/>
              </p:cNvSpPr>
              <p:nvPr/>
            </p:nvSpPr>
            <p:spPr bwMode="auto">
              <a:xfrm>
                <a:off x="1454" y="3367"/>
                <a:ext cx="509" cy="263"/>
              </a:xfrm>
              <a:custGeom>
                <a:avLst/>
                <a:gdLst>
                  <a:gd name="T0" fmla="*/ 507 w 509"/>
                  <a:gd name="T1" fmla="*/ 263 h 263"/>
                  <a:gd name="T2" fmla="*/ 509 w 509"/>
                  <a:gd name="T3" fmla="*/ 220 h 263"/>
                  <a:gd name="T4" fmla="*/ 0 w 509"/>
                  <a:gd name="T5" fmla="*/ 0 h 263"/>
                  <a:gd name="T6" fmla="*/ 0 w 509"/>
                  <a:gd name="T7" fmla="*/ 42 h 263"/>
                  <a:gd name="T8" fmla="*/ 507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7" y="263"/>
                    </a:moveTo>
                    <a:lnTo>
                      <a:pt x="509" y="220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7" y="26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62" name="Freeform 191"/>
              <p:cNvSpPr>
                <a:spLocks/>
              </p:cNvSpPr>
              <p:nvPr/>
            </p:nvSpPr>
            <p:spPr bwMode="auto">
              <a:xfrm>
                <a:off x="1452" y="3413"/>
                <a:ext cx="509" cy="261"/>
              </a:xfrm>
              <a:custGeom>
                <a:avLst/>
                <a:gdLst>
                  <a:gd name="T0" fmla="*/ 509 w 509"/>
                  <a:gd name="T1" fmla="*/ 261 h 261"/>
                  <a:gd name="T2" fmla="*/ 509 w 509"/>
                  <a:gd name="T3" fmla="*/ 219 h 261"/>
                  <a:gd name="T4" fmla="*/ 2 w 509"/>
                  <a:gd name="T5" fmla="*/ 0 h 261"/>
                  <a:gd name="T6" fmla="*/ 0 w 509"/>
                  <a:gd name="T7" fmla="*/ 42 h 261"/>
                  <a:gd name="T8" fmla="*/ 509 w 509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1"/>
                  <a:gd name="T17" fmla="*/ 509 w 509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1">
                    <a:moveTo>
                      <a:pt x="509" y="261"/>
                    </a:moveTo>
                    <a:lnTo>
                      <a:pt x="509" y="219"/>
                    </a:lnTo>
                    <a:lnTo>
                      <a:pt x="2" y="0"/>
                    </a:lnTo>
                    <a:lnTo>
                      <a:pt x="0" y="42"/>
                    </a:lnTo>
                    <a:lnTo>
                      <a:pt x="509" y="261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63" name="Freeform 192"/>
              <p:cNvSpPr>
                <a:spLocks/>
              </p:cNvSpPr>
              <p:nvPr/>
            </p:nvSpPr>
            <p:spPr bwMode="auto">
              <a:xfrm>
                <a:off x="1452" y="3413"/>
                <a:ext cx="509" cy="261"/>
              </a:xfrm>
              <a:custGeom>
                <a:avLst/>
                <a:gdLst>
                  <a:gd name="T0" fmla="*/ 509 w 509"/>
                  <a:gd name="T1" fmla="*/ 261 h 261"/>
                  <a:gd name="T2" fmla="*/ 509 w 509"/>
                  <a:gd name="T3" fmla="*/ 219 h 261"/>
                  <a:gd name="T4" fmla="*/ 2 w 509"/>
                  <a:gd name="T5" fmla="*/ 0 h 261"/>
                  <a:gd name="T6" fmla="*/ 0 w 509"/>
                  <a:gd name="T7" fmla="*/ 42 h 261"/>
                  <a:gd name="T8" fmla="*/ 509 w 509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1"/>
                  <a:gd name="T17" fmla="*/ 509 w 509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1">
                    <a:moveTo>
                      <a:pt x="509" y="261"/>
                    </a:moveTo>
                    <a:lnTo>
                      <a:pt x="509" y="219"/>
                    </a:lnTo>
                    <a:lnTo>
                      <a:pt x="2" y="0"/>
                    </a:lnTo>
                    <a:lnTo>
                      <a:pt x="0" y="42"/>
                    </a:lnTo>
                    <a:lnTo>
                      <a:pt x="509" y="26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64" name="Freeform 193"/>
              <p:cNvSpPr>
                <a:spLocks/>
              </p:cNvSpPr>
              <p:nvPr/>
            </p:nvSpPr>
            <p:spPr bwMode="auto">
              <a:xfrm>
                <a:off x="1452" y="3457"/>
                <a:ext cx="509" cy="261"/>
              </a:xfrm>
              <a:custGeom>
                <a:avLst/>
                <a:gdLst>
                  <a:gd name="T0" fmla="*/ 507 w 509"/>
                  <a:gd name="T1" fmla="*/ 261 h 261"/>
                  <a:gd name="T2" fmla="*/ 509 w 509"/>
                  <a:gd name="T3" fmla="*/ 219 h 261"/>
                  <a:gd name="T4" fmla="*/ 0 w 509"/>
                  <a:gd name="T5" fmla="*/ 0 h 261"/>
                  <a:gd name="T6" fmla="*/ 0 w 509"/>
                  <a:gd name="T7" fmla="*/ 42 h 261"/>
                  <a:gd name="T8" fmla="*/ 507 w 509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1"/>
                  <a:gd name="T17" fmla="*/ 509 w 509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1">
                    <a:moveTo>
                      <a:pt x="507" y="261"/>
                    </a:moveTo>
                    <a:lnTo>
                      <a:pt x="509" y="219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7" y="261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65" name="Freeform 194"/>
              <p:cNvSpPr>
                <a:spLocks/>
              </p:cNvSpPr>
              <p:nvPr/>
            </p:nvSpPr>
            <p:spPr bwMode="auto">
              <a:xfrm>
                <a:off x="1452" y="3457"/>
                <a:ext cx="509" cy="261"/>
              </a:xfrm>
              <a:custGeom>
                <a:avLst/>
                <a:gdLst>
                  <a:gd name="T0" fmla="*/ 507 w 509"/>
                  <a:gd name="T1" fmla="*/ 261 h 261"/>
                  <a:gd name="T2" fmla="*/ 509 w 509"/>
                  <a:gd name="T3" fmla="*/ 219 h 261"/>
                  <a:gd name="T4" fmla="*/ 0 w 509"/>
                  <a:gd name="T5" fmla="*/ 0 h 261"/>
                  <a:gd name="T6" fmla="*/ 0 w 509"/>
                  <a:gd name="T7" fmla="*/ 42 h 261"/>
                  <a:gd name="T8" fmla="*/ 507 w 509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1"/>
                  <a:gd name="T17" fmla="*/ 509 w 509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1">
                    <a:moveTo>
                      <a:pt x="507" y="261"/>
                    </a:moveTo>
                    <a:lnTo>
                      <a:pt x="509" y="219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7" y="26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66" name="Freeform 195"/>
              <p:cNvSpPr>
                <a:spLocks/>
              </p:cNvSpPr>
              <p:nvPr/>
            </p:nvSpPr>
            <p:spPr bwMode="auto">
              <a:xfrm>
                <a:off x="1450" y="3501"/>
                <a:ext cx="509" cy="263"/>
              </a:xfrm>
              <a:custGeom>
                <a:avLst/>
                <a:gdLst>
                  <a:gd name="T0" fmla="*/ 509 w 509"/>
                  <a:gd name="T1" fmla="*/ 263 h 263"/>
                  <a:gd name="T2" fmla="*/ 509 w 509"/>
                  <a:gd name="T3" fmla="*/ 219 h 263"/>
                  <a:gd name="T4" fmla="*/ 2 w 509"/>
                  <a:gd name="T5" fmla="*/ 0 h 263"/>
                  <a:gd name="T6" fmla="*/ 0 w 509"/>
                  <a:gd name="T7" fmla="*/ 42 h 263"/>
                  <a:gd name="T8" fmla="*/ 509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9" y="263"/>
                    </a:moveTo>
                    <a:lnTo>
                      <a:pt x="509" y="219"/>
                    </a:lnTo>
                    <a:lnTo>
                      <a:pt x="2" y="0"/>
                    </a:lnTo>
                    <a:lnTo>
                      <a:pt x="0" y="42"/>
                    </a:lnTo>
                    <a:lnTo>
                      <a:pt x="509" y="263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67" name="Freeform 196"/>
              <p:cNvSpPr>
                <a:spLocks/>
              </p:cNvSpPr>
              <p:nvPr/>
            </p:nvSpPr>
            <p:spPr bwMode="auto">
              <a:xfrm>
                <a:off x="1450" y="3501"/>
                <a:ext cx="509" cy="263"/>
              </a:xfrm>
              <a:custGeom>
                <a:avLst/>
                <a:gdLst>
                  <a:gd name="T0" fmla="*/ 509 w 509"/>
                  <a:gd name="T1" fmla="*/ 263 h 263"/>
                  <a:gd name="T2" fmla="*/ 509 w 509"/>
                  <a:gd name="T3" fmla="*/ 219 h 263"/>
                  <a:gd name="T4" fmla="*/ 2 w 509"/>
                  <a:gd name="T5" fmla="*/ 0 h 263"/>
                  <a:gd name="T6" fmla="*/ 0 w 509"/>
                  <a:gd name="T7" fmla="*/ 42 h 263"/>
                  <a:gd name="T8" fmla="*/ 509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9" y="263"/>
                    </a:moveTo>
                    <a:lnTo>
                      <a:pt x="509" y="219"/>
                    </a:lnTo>
                    <a:lnTo>
                      <a:pt x="2" y="0"/>
                    </a:lnTo>
                    <a:lnTo>
                      <a:pt x="0" y="42"/>
                    </a:lnTo>
                    <a:lnTo>
                      <a:pt x="509" y="26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68" name="Freeform 197"/>
              <p:cNvSpPr>
                <a:spLocks/>
              </p:cNvSpPr>
              <p:nvPr/>
            </p:nvSpPr>
            <p:spPr bwMode="auto">
              <a:xfrm>
                <a:off x="1450" y="3545"/>
                <a:ext cx="509" cy="263"/>
              </a:xfrm>
              <a:custGeom>
                <a:avLst/>
                <a:gdLst>
                  <a:gd name="T0" fmla="*/ 509 w 509"/>
                  <a:gd name="T1" fmla="*/ 263 h 263"/>
                  <a:gd name="T2" fmla="*/ 509 w 509"/>
                  <a:gd name="T3" fmla="*/ 221 h 263"/>
                  <a:gd name="T4" fmla="*/ 0 w 509"/>
                  <a:gd name="T5" fmla="*/ 0 h 263"/>
                  <a:gd name="T6" fmla="*/ 0 w 509"/>
                  <a:gd name="T7" fmla="*/ 42 h 263"/>
                  <a:gd name="T8" fmla="*/ 509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9" y="263"/>
                    </a:moveTo>
                    <a:lnTo>
                      <a:pt x="509" y="221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9" y="263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69" name="Freeform 198"/>
              <p:cNvSpPr>
                <a:spLocks/>
              </p:cNvSpPr>
              <p:nvPr/>
            </p:nvSpPr>
            <p:spPr bwMode="auto">
              <a:xfrm>
                <a:off x="1450" y="3545"/>
                <a:ext cx="509" cy="263"/>
              </a:xfrm>
              <a:custGeom>
                <a:avLst/>
                <a:gdLst>
                  <a:gd name="T0" fmla="*/ 509 w 509"/>
                  <a:gd name="T1" fmla="*/ 263 h 263"/>
                  <a:gd name="T2" fmla="*/ 509 w 509"/>
                  <a:gd name="T3" fmla="*/ 221 h 263"/>
                  <a:gd name="T4" fmla="*/ 0 w 509"/>
                  <a:gd name="T5" fmla="*/ 0 h 263"/>
                  <a:gd name="T6" fmla="*/ 0 w 509"/>
                  <a:gd name="T7" fmla="*/ 42 h 263"/>
                  <a:gd name="T8" fmla="*/ 509 w 509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3"/>
                  <a:gd name="T17" fmla="*/ 509 w 509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3">
                    <a:moveTo>
                      <a:pt x="509" y="263"/>
                    </a:moveTo>
                    <a:lnTo>
                      <a:pt x="509" y="221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9" y="26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70" name="Freeform 199"/>
              <p:cNvSpPr>
                <a:spLocks/>
              </p:cNvSpPr>
              <p:nvPr/>
            </p:nvSpPr>
            <p:spPr bwMode="auto">
              <a:xfrm>
                <a:off x="1450" y="3591"/>
                <a:ext cx="509" cy="261"/>
              </a:xfrm>
              <a:custGeom>
                <a:avLst/>
                <a:gdLst>
                  <a:gd name="T0" fmla="*/ 507 w 509"/>
                  <a:gd name="T1" fmla="*/ 261 h 261"/>
                  <a:gd name="T2" fmla="*/ 509 w 509"/>
                  <a:gd name="T3" fmla="*/ 219 h 261"/>
                  <a:gd name="T4" fmla="*/ 0 w 509"/>
                  <a:gd name="T5" fmla="*/ 0 h 261"/>
                  <a:gd name="T6" fmla="*/ 0 w 509"/>
                  <a:gd name="T7" fmla="*/ 42 h 261"/>
                  <a:gd name="T8" fmla="*/ 507 w 509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1"/>
                  <a:gd name="T17" fmla="*/ 509 w 509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1">
                    <a:moveTo>
                      <a:pt x="507" y="261"/>
                    </a:moveTo>
                    <a:lnTo>
                      <a:pt x="509" y="219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7" y="261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71" name="Freeform 200"/>
              <p:cNvSpPr>
                <a:spLocks/>
              </p:cNvSpPr>
              <p:nvPr/>
            </p:nvSpPr>
            <p:spPr bwMode="auto">
              <a:xfrm>
                <a:off x="1450" y="3591"/>
                <a:ext cx="509" cy="261"/>
              </a:xfrm>
              <a:custGeom>
                <a:avLst/>
                <a:gdLst>
                  <a:gd name="T0" fmla="*/ 507 w 509"/>
                  <a:gd name="T1" fmla="*/ 261 h 261"/>
                  <a:gd name="T2" fmla="*/ 509 w 509"/>
                  <a:gd name="T3" fmla="*/ 219 h 261"/>
                  <a:gd name="T4" fmla="*/ 0 w 509"/>
                  <a:gd name="T5" fmla="*/ 0 h 261"/>
                  <a:gd name="T6" fmla="*/ 0 w 509"/>
                  <a:gd name="T7" fmla="*/ 42 h 261"/>
                  <a:gd name="T8" fmla="*/ 507 w 509"/>
                  <a:gd name="T9" fmla="*/ 26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9"/>
                  <a:gd name="T16" fmla="*/ 0 h 261"/>
                  <a:gd name="T17" fmla="*/ 509 w 509"/>
                  <a:gd name="T18" fmla="*/ 261 h 2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9" h="261">
                    <a:moveTo>
                      <a:pt x="507" y="261"/>
                    </a:moveTo>
                    <a:lnTo>
                      <a:pt x="509" y="219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7" y="26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72" name="Freeform 201"/>
              <p:cNvSpPr>
                <a:spLocks/>
              </p:cNvSpPr>
              <p:nvPr/>
            </p:nvSpPr>
            <p:spPr bwMode="auto">
              <a:xfrm>
                <a:off x="1449" y="3635"/>
                <a:ext cx="508" cy="263"/>
              </a:xfrm>
              <a:custGeom>
                <a:avLst/>
                <a:gdLst>
                  <a:gd name="T0" fmla="*/ 508 w 508"/>
                  <a:gd name="T1" fmla="*/ 263 h 263"/>
                  <a:gd name="T2" fmla="*/ 508 w 508"/>
                  <a:gd name="T3" fmla="*/ 221 h 263"/>
                  <a:gd name="T4" fmla="*/ 1 w 508"/>
                  <a:gd name="T5" fmla="*/ 0 h 263"/>
                  <a:gd name="T6" fmla="*/ 0 w 508"/>
                  <a:gd name="T7" fmla="*/ 43 h 263"/>
                  <a:gd name="T8" fmla="*/ 508 w 508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8"/>
                  <a:gd name="T16" fmla="*/ 0 h 263"/>
                  <a:gd name="T17" fmla="*/ 508 w 508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8" h="263">
                    <a:moveTo>
                      <a:pt x="508" y="263"/>
                    </a:moveTo>
                    <a:lnTo>
                      <a:pt x="508" y="221"/>
                    </a:lnTo>
                    <a:lnTo>
                      <a:pt x="1" y="0"/>
                    </a:lnTo>
                    <a:lnTo>
                      <a:pt x="0" y="43"/>
                    </a:lnTo>
                    <a:lnTo>
                      <a:pt x="508" y="263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73" name="Freeform 202"/>
              <p:cNvSpPr>
                <a:spLocks/>
              </p:cNvSpPr>
              <p:nvPr/>
            </p:nvSpPr>
            <p:spPr bwMode="auto">
              <a:xfrm>
                <a:off x="1449" y="3635"/>
                <a:ext cx="508" cy="263"/>
              </a:xfrm>
              <a:custGeom>
                <a:avLst/>
                <a:gdLst>
                  <a:gd name="T0" fmla="*/ 508 w 508"/>
                  <a:gd name="T1" fmla="*/ 263 h 263"/>
                  <a:gd name="T2" fmla="*/ 508 w 508"/>
                  <a:gd name="T3" fmla="*/ 221 h 263"/>
                  <a:gd name="T4" fmla="*/ 1 w 508"/>
                  <a:gd name="T5" fmla="*/ 0 h 263"/>
                  <a:gd name="T6" fmla="*/ 0 w 508"/>
                  <a:gd name="T7" fmla="*/ 43 h 263"/>
                  <a:gd name="T8" fmla="*/ 508 w 508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8"/>
                  <a:gd name="T16" fmla="*/ 0 h 263"/>
                  <a:gd name="T17" fmla="*/ 508 w 508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8" h="263">
                    <a:moveTo>
                      <a:pt x="508" y="263"/>
                    </a:moveTo>
                    <a:lnTo>
                      <a:pt x="508" y="221"/>
                    </a:lnTo>
                    <a:lnTo>
                      <a:pt x="1" y="0"/>
                    </a:lnTo>
                    <a:lnTo>
                      <a:pt x="0" y="43"/>
                    </a:lnTo>
                    <a:lnTo>
                      <a:pt x="508" y="26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74" name="Freeform 203"/>
              <p:cNvSpPr>
                <a:spLocks/>
              </p:cNvSpPr>
              <p:nvPr/>
            </p:nvSpPr>
            <p:spPr bwMode="auto">
              <a:xfrm>
                <a:off x="1449" y="3679"/>
                <a:ext cx="508" cy="263"/>
              </a:xfrm>
              <a:custGeom>
                <a:avLst/>
                <a:gdLst>
                  <a:gd name="T0" fmla="*/ 506 w 508"/>
                  <a:gd name="T1" fmla="*/ 263 h 263"/>
                  <a:gd name="T2" fmla="*/ 508 w 508"/>
                  <a:gd name="T3" fmla="*/ 221 h 263"/>
                  <a:gd name="T4" fmla="*/ 0 w 508"/>
                  <a:gd name="T5" fmla="*/ 0 h 263"/>
                  <a:gd name="T6" fmla="*/ 0 w 508"/>
                  <a:gd name="T7" fmla="*/ 45 h 263"/>
                  <a:gd name="T8" fmla="*/ 506 w 508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8"/>
                  <a:gd name="T16" fmla="*/ 0 h 263"/>
                  <a:gd name="T17" fmla="*/ 508 w 508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8" h="263">
                    <a:moveTo>
                      <a:pt x="506" y="263"/>
                    </a:moveTo>
                    <a:lnTo>
                      <a:pt x="508" y="221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506" y="263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75" name="Freeform 204"/>
              <p:cNvSpPr>
                <a:spLocks/>
              </p:cNvSpPr>
              <p:nvPr/>
            </p:nvSpPr>
            <p:spPr bwMode="auto">
              <a:xfrm>
                <a:off x="1449" y="3679"/>
                <a:ext cx="508" cy="263"/>
              </a:xfrm>
              <a:custGeom>
                <a:avLst/>
                <a:gdLst>
                  <a:gd name="T0" fmla="*/ 506 w 508"/>
                  <a:gd name="T1" fmla="*/ 263 h 263"/>
                  <a:gd name="T2" fmla="*/ 508 w 508"/>
                  <a:gd name="T3" fmla="*/ 221 h 263"/>
                  <a:gd name="T4" fmla="*/ 0 w 508"/>
                  <a:gd name="T5" fmla="*/ 0 h 263"/>
                  <a:gd name="T6" fmla="*/ 0 w 508"/>
                  <a:gd name="T7" fmla="*/ 45 h 263"/>
                  <a:gd name="T8" fmla="*/ 506 w 508"/>
                  <a:gd name="T9" fmla="*/ 263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8"/>
                  <a:gd name="T16" fmla="*/ 0 h 263"/>
                  <a:gd name="T17" fmla="*/ 508 w 508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8" h="263">
                    <a:moveTo>
                      <a:pt x="506" y="263"/>
                    </a:moveTo>
                    <a:lnTo>
                      <a:pt x="508" y="221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506" y="26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76" name="Freeform 205"/>
              <p:cNvSpPr>
                <a:spLocks/>
              </p:cNvSpPr>
              <p:nvPr/>
            </p:nvSpPr>
            <p:spPr bwMode="auto">
              <a:xfrm>
                <a:off x="1447" y="3726"/>
                <a:ext cx="508" cy="260"/>
              </a:xfrm>
              <a:custGeom>
                <a:avLst/>
                <a:gdLst>
                  <a:gd name="T0" fmla="*/ 508 w 508"/>
                  <a:gd name="T1" fmla="*/ 260 h 260"/>
                  <a:gd name="T2" fmla="*/ 508 w 508"/>
                  <a:gd name="T3" fmla="*/ 218 h 260"/>
                  <a:gd name="T4" fmla="*/ 2 w 508"/>
                  <a:gd name="T5" fmla="*/ 0 h 260"/>
                  <a:gd name="T6" fmla="*/ 0 w 508"/>
                  <a:gd name="T7" fmla="*/ 42 h 260"/>
                  <a:gd name="T8" fmla="*/ 508 w 508"/>
                  <a:gd name="T9" fmla="*/ 260 h 2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8"/>
                  <a:gd name="T16" fmla="*/ 0 h 260"/>
                  <a:gd name="T17" fmla="*/ 508 w 508"/>
                  <a:gd name="T18" fmla="*/ 260 h 2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8" h="260">
                    <a:moveTo>
                      <a:pt x="508" y="260"/>
                    </a:moveTo>
                    <a:lnTo>
                      <a:pt x="508" y="218"/>
                    </a:lnTo>
                    <a:lnTo>
                      <a:pt x="2" y="0"/>
                    </a:lnTo>
                    <a:lnTo>
                      <a:pt x="0" y="42"/>
                    </a:lnTo>
                    <a:lnTo>
                      <a:pt x="508" y="260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77" name="Freeform 206"/>
              <p:cNvSpPr>
                <a:spLocks/>
              </p:cNvSpPr>
              <p:nvPr/>
            </p:nvSpPr>
            <p:spPr bwMode="auto">
              <a:xfrm>
                <a:off x="1447" y="3726"/>
                <a:ext cx="508" cy="260"/>
              </a:xfrm>
              <a:custGeom>
                <a:avLst/>
                <a:gdLst>
                  <a:gd name="T0" fmla="*/ 508 w 508"/>
                  <a:gd name="T1" fmla="*/ 260 h 260"/>
                  <a:gd name="T2" fmla="*/ 508 w 508"/>
                  <a:gd name="T3" fmla="*/ 218 h 260"/>
                  <a:gd name="T4" fmla="*/ 2 w 508"/>
                  <a:gd name="T5" fmla="*/ 0 h 260"/>
                  <a:gd name="T6" fmla="*/ 0 w 508"/>
                  <a:gd name="T7" fmla="*/ 42 h 260"/>
                  <a:gd name="T8" fmla="*/ 508 w 508"/>
                  <a:gd name="T9" fmla="*/ 260 h 2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8"/>
                  <a:gd name="T16" fmla="*/ 0 h 260"/>
                  <a:gd name="T17" fmla="*/ 508 w 508"/>
                  <a:gd name="T18" fmla="*/ 260 h 2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8" h="260">
                    <a:moveTo>
                      <a:pt x="508" y="260"/>
                    </a:moveTo>
                    <a:lnTo>
                      <a:pt x="508" y="218"/>
                    </a:lnTo>
                    <a:lnTo>
                      <a:pt x="2" y="0"/>
                    </a:lnTo>
                    <a:lnTo>
                      <a:pt x="0" y="42"/>
                    </a:lnTo>
                    <a:lnTo>
                      <a:pt x="508" y="26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78" name="Freeform 207"/>
              <p:cNvSpPr>
                <a:spLocks/>
              </p:cNvSpPr>
              <p:nvPr/>
            </p:nvSpPr>
            <p:spPr bwMode="auto">
              <a:xfrm>
                <a:off x="1447" y="3770"/>
                <a:ext cx="508" cy="262"/>
              </a:xfrm>
              <a:custGeom>
                <a:avLst/>
                <a:gdLst>
                  <a:gd name="T0" fmla="*/ 508 w 508"/>
                  <a:gd name="T1" fmla="*/ 262 h 262"/>
                  <a:gd name="T2" fmla="*/ 508 w 508"/>
                  <a:gd name="T3" fmla="*/ 220 h 262"/>
                  <a:gd name="T4" fmla="*/ 0 w 508"/>
                  <a:gd name="T5" fmla="*/ 0 h 262"/>
                  <a:gd name="T6" fmla="*/ 0 w 508"/>
                  <a:gd name="T7" fmla="*/ 42 h 262"/>
                  <a:gd name="T8" fmla="*/ 508 w 508"/>
                  <a:gd name="T9" fmla="*/ 262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8"/>
                  <a:gd name="T16" fmla="*/ 0 h 262"/>
                  <a:gd name="T17" fmla="*/ 508 w 508"/>
                  <a:gd name="T18" fmla="*/ 262 h 2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8" h="262">
                    <a:moveTo>
                      <a:pt x="508" y="262"/>
                    </a:moveTo>
                    <a:lnTo>
                      <a:pt x="508" y="220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8" y="262"/>
                    </a:lnTo>
                    <a:close/>
                  </a:path>
                </a:pathLst>
              </a:custGeom>
              <a:solidFill>
                <a:srgbClr val="E77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79" name="Freeform 208"/>
              <p:cNvSpPr>
                <a:spLocks/>
              </p:cNvSpPr>
              <p:nvPr/>
            </p:nvSpPr>
            <p:spPr bwMode="auto">
              <a:xfrm>
                <a:off x="1447" y="3770"/>
                <a:ext cx="508" cy="262"/>
              </a:xfrm>
              <a:custGeom>
                <a:avLst/>
                <a:gdLst>
                  <a:gd name="T0" fmla="*/ 508 w 508"/>
                  <a:gd name="T1" fmla="*/ 262 h 262"/>
                  <a:gd name="T2" fmla="*/ 508 w 508"/>
                  <a:gd name="T3" fmla="*/ 220 h 262"/>
                  <a:gd name="T4" fmla="*/ 0 w 508"/>
                  <a:gd name="T5" fmla="*/ 0 h 262"/>
                  <a:gd name="T6" fmla="*/ 0 w 508"/>
                  <a:gd name="T7" fmla="*/ 42 h 262"/>
                  <a:gd name="T8" fmla="*/ 508 w 508"/>
                  <a:gd name="T9" fmla="*/ 262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8"/>
                  <a:gd name="T16" fmla="*/ 0 h 262"/>
                  <a:gd name="T17" fmla="*/ 508 w 508"/>
                  <a:gd name="T18" fmla="*/ 262 h 2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8" h="262">
                    <a:moveTo>
                      <a:pt x="508" y="262"/>
                    </a:moveTo>
                    <a:lnTo>
                      <a:pt x="508" y="220"/>
                    </a:lnTo>
                    <a:lnTo>
                      <a:pt x="0" y="0"/>
                    </a:lnTo>
                    <a:lnTo>
                      <a:pt x="0" y="42"/>
                    </a:lnTo>
                    <a:lnTo>
                      <a:pt x="508" y="26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80" name="Freeform 209"/>
              <p:cNvSpPr>
                <a:spLocks/>
              </p:cNvSpPr>
              <p:nvPr/>
            </p:nvSpPr>
            <p:spPr bwMode="auto">
              <a:xfrm>
                <a:off x="1487" y="2741"/>
                <a:ext cx="474" cy="344"/>
              </a:xfrm>
              <a:custGeom>
                <a:avLst/>
                <a:gdLst>
                  <a:gd name="T0" fmla="*/ 474 w 474"/>
                  <a:gd name="T1" fmla="*/ 20 h 344"/>
                  <a:gd name="T2" fmla="*/ 46 w 474"/>
                  <a:gd name="T3" fmla="*/ 344 h 344"/>
                  <a:gd name="T4" fmla="*/ 0 w 474"/>
                  <a:gd name="T5" fmla="*/ 325 h 344"/>
                  <a:gd name="T6" fmla="*/ 430 w 474"/>
                  <a:gd name="T7" fmla="*/ 0 h 344"/>
                  <a:gd name="T8" fmla="*/ 474 w 474"/>
                  <a:gd name="T9" fmla="*/ 2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4"/>
                  <a:gd name="T16" fmla="*/ 0 h 344"/>
                  <a:gd name="T17" fmla="*/ 474 w 474"/>
                  <a:gd name="T18" fmla="*/ 344 h 3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4" h="344">
                    <a:moveTo>
                      <a:pt x="474" y="20"/>
                    </a:moveTo>
                    <a:lnTo>
                      <a:pt x="46" y="344"/>
                    </a:lnTo>
                    <a:lnTo>
                      <a:pt x="0" y="325"/>
                    </a:lnTo>
                    <a:lnTo>
                      <a:pt x="430" y="0"/>
                    </a:lnTo>
                    <a:lnTo>
                      <a:pt x="474" y="20"/>
                    </a:lnTo>
                    <a:close/>
                  </a:path>
                </a:pathLst>
              </a:custGeom>
              <a:solidFill>
                <a:srgbClr val="4E4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81" name="Freeform 210"/>
              <p:cNvSpPr>
                <a:spLocks/>
              </p:cNvSpPr>
              <p:nvPr/>
            </p:nvSpPr>
            <p:spPr bwMode="auto">
              <a:xfrm>
                <a:off x="1487" y="2741"/>
                <a:ext cx="474" cy="344"/>
              </a:xfrm>
              <a:custGeom>
                <a:avLst/>
                <a:gdLst>
                  <a:gd name="T0" fmla="*/ 474 w 474"/>
                  <a:gd name="T1" fmla="*/ 20 h 344"/>
                  <a:gd name="T2" fmla="*/ 46 w 474"/>
                  <a:gd name="T3" fmla="*/ 344 h 344"/>
                  <a:gd name="T4" fmla="*/ 0 w 474"/>
                  <a:gd name="T5" fmla="*/ 325 h 344"/>
                  <a:gd name="T6" fmla="*/ 430 w 474"/>
                  <a:gd name="T7" fmla="*/ 0 h 344"/>
                  <a:gd name="T8" fmla="*/ 474 w 474"/>
                  <a:gd name="T9" fmla="*/ 2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4"/>
                  <a:gd name="T16" fmla="*/ 0 h 344"/>
                  <a:gd name="T17" fmla="*/ 474 w 474"/>
                  <a:gd name="T18" fmla="*/ 344 h 3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4" h="344">
                    <a:moveTo>
                      <a:pt x="474" y="20"/>
                    </a:moveTo>
                    <a:lnTo>
                      <a:pt x="46" y="344"/>
                    </a:lnTo>
                    <a:lnTo>
                      <a:pt x="0" y="325"/>
                    </a:lnTo>
                    <a:lnTo>
                      <a:pt x="430" y="0"/>
                    </a:lnTo>
                    <a:lnTo>
                      <a:pt x="474" y="2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82" name="Freeform 211"/>
              <p:cNvSpPr>
                <a:spLocks/>
              </p:cNvSpPr>
              <p:nvPr/>
            </p:nvSpPr>
            <p:spPr bwMode="auto">
              <a:xfrm>
                <a:off x="1481" y="2736"/>
                <a:ext cx="472" cy="343"/>
              </a:xfrm>
              <a:custGeom>
                <a:avLst/>
                <a:gdLst>
                  <a:gd name="T0" fmla="*/ 472 w 472"/>
                  <a:gd name="T1" fmla="*/ 19 h 343"/>
                  <a:gd name="T2" fmla="*/ 44 w 472"/>
                  <a:gd name="T3" fmla="*/ 343 h 343"/>
                  <a:gd name="T4" fmla="*/ 0 w 472"/>
                  <a:gd name="T5" fmla="*/ 324 h 343"/>
                  <a:gd name="T6" fmla="*/ 428 w 472"/>
                  <a:gd name="T7" fmla="*/ 0 h 343"/>
                  <a:gd name="T8" fmla="*/ 472 w 472"/>
                  <a:gd name="T9" fmla="*/ 19 h 3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2"/>
                  <a:gd name="T16" fmla="*/ 0 h 343"/>
                  <a:gd name="T17" fmla="*/ 472 w 472"/>
                  <a:gd name="T18" fmla="*/ 343 h 3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2" h="343">
                    <a:moveTo>
                      <a:pt x="472" y="19"/>
                    </a:moveTo>
                    <a:lnTo>
                      <a:pt x="44" y="343"/>
                    </a:lnTo>
                    <a:lnTo>
                      <a:pt x="0" y="324"/>
                    </a:lnTo>
                    <a:lnTo>
                      <a:pt x="428" y="0"/>
                    </a:lnTo>
                    <a:lnTo>
                      <a:pt x="472" y="19"/>
                    </a:lnTo>
                    <a:close/>
                  </a:path>
                </a:pathLst>
              </a:custGeom>
              <a:solidFill>
                <a:srgbClr val="B76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83" name="Freeform 212"/>
              <p:cNvSpPr>
                <a:spLocks/>
              </p:cNvSpPr>
              <p:nvPr/>
            </p:nvSpPr>
            <p:spPr bwMode="auto">
              <a:xfrm>
                <a:off x="1481" y="2736"/>
                <a:ext cx="472" cy="343"/>
              </a:xfrm>
              <a:custGeom>
                <a:avLst/>
                <a:gdLst>
                  <a:gd name="T0" fmla="*/ 472 w 472"/>
                  <a:gd name="T1" fmla="*/ 19 h 343"/>
                  <a:gd name="T2" fmla="*/ 44 w 472"/>
                  <a:gd name="T3" fmla="*/ 343 h 343"/>
                  <a:gd name="T4" fmla="*/ 0 w 472"/>
                  <a:gd name="T5" fmla="*/ 324 h 343"/>
                  <a:gd name="T6" fmla="*/ 428 w 472"/>
                  <a:gd name="T7" fmla="*/ 0 h 343"/>
                  <a:gd name="T8" fmla="*/ 472 w 472"/>
                  <a:gd name="T9" fmla="*/ 19 h 3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2"/>
                  <a:gd name="T16" fmla="*/ 0 h 343"/>
                  <a:gd name="T17" fmla="*/ 472 w 472"/>
                  <a:gd name="T18" fmla="*/ 343 h 3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2" h="343">
                    <a:moveTo>
                      <a:pt x="472" y="19"/>
                    </a:moveTo>
                    <a:lnTo>
                      <a:pt x="44" y="343"/>
                    </a:lnTo>
                    <a:lnTo>
                      <a:pt x="0" y="324"/>
                    </a:lnTo>
                    <a:lnTo>
                      <a:pt x="428" y="0"/>
                    </a:lnTo>
                    <a:lnTo>
                      <a:pt x="472" y="19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84" name="Freeform 213"/>
              <p:cNvSpPr>
                <a:spLocks/>
              </p:cNvSpPr>
              <p:nvPr/>
            </p:nvSpPr>
            <p:spPr bwMode="auto">
              <a:xfrm>
                <a:off x="1742" y="2897"/>
                <a:ext cx="405" cy="190"/>
              </a:xfrm>
              <a:custGeom>
                <a:avLst/>
                <a:gdLst>
                  <a:gd name="T0" fmla="*/ 405 w 405"/>
                  <a:gd name="T1" fmla="*/ 163 h 190"/>
                  <a:gd name="T2" fmla="*/ 370 w 405"/>
                  <a:gd name="T3" fmla="*/ 190 h 190"/>
                  <a:gd name="T4" fmla="*/ 0 w 405"/>
                  <a:gd name="T5" fmla="*/ 27 h 190"/>
                  <a:gd name="T6" fmla="*/ 37 w 405"/>
                  <a:gd name="T7" fmla="*/ 0 h 190"/>
                  <a:gd name="T8" fmla="*/ 405 w 405"/>
                  <a:gd name="T9" fmla="*/ 163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5"/>
                  <a:gd name="T16" fmla="*/ 0 h 190"/>
                  <a:gd name="T17" fmla="*/ 405 w 405"/>
                  <a:gd name="T18" fmla="*/ 190 h 1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5" h="190">
                    <a:moveTo>
                      <a:pt x="405" y="163"/>
                    </a:moveTo>
                    <a:lnTo>
                      <a:pt x="370" y="190"/>
                    </a:lnTo>
                    <a:lnTo>
                      <a:pt x="0" y="27"/>
                    </a:lnTo>
                    <a:lnTo>
                      <a:pt x="37" y="0"/>
                    </a:lnTo>
                    <a:lnTo>
                      <a:pt x="405" y="163"/>
                    </a:lnTo>
                    <a:close/>
                  </a:path>
                </a:pathLst>
              </a:custGeom>
              <a:solidFill>
                <a:srgbClr val="4E4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85" name="Freeform 214"/>
              <p:cNvSpPr>
                <a:spLocks/>
              </p:cNvSpPr>
              <p:nvPr/>
            </p:nvSpPr>
            <p:spPr bwMode="auto">
              <a:xfrm>
                <a:off x="1742" y="2897"/>
                <a:ext cx="405" cy="190"/>
              </a:xfrm>
              <a:custGeom>
                <a:avLst/>
                <a:gdLst>
                  <a:gd name="T0" fmla="*/ 405 w 405"/>
                  <a:gd name="T1" fmla="*/ 163 h 190"/>
                  <a:gd name="T2" fmla="*/ 370 w 405"/>
                  <a:gd name="T3" fmla="*/ 190 h 190"/>
                  <a:gd name="T4" fmla="*/ 0 w 405"/>
                  <a:gd name="T5" fmla="*/ 27 h 190"/>
                  <a:gd name="T6" fmla="*/ 37 w 405"/>
                  <a:gd name="T7" fmla="*/ 0 h 190"/>
                  <a:gd name="T8" fmla="*/ 405 w 405"/>
                  <a:gd name="T9" fmla="*/ 163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5"/>
                  <a:gd name="T16" fmla="*/ 0 h 190"/>
                  <a:gd name="T17" fmla="*/ 405 w 405"/>
                  <a:gd name="T18" fmla="*/ 190 h 1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5" h="190">
                    <a:moveTo>
                      <a:pt x="405" y="163"/>
                    </a:moveTo>
                    <a:lnTo>
                      <a:pt x="370" y="190"/>
                    </a:lnTo>
                    <a:lnTo>
                      <a:pt x="0" y="27"/>
                    </a:lnTo>
                    <a:lnTo>
                      <a:pt x="37" y="0"/>
                    </a:lnTo>
                    <a:lnTo>
                      <a:pt x="405" y="16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86" name="Freeform 215"/>
              <p:cNvSpPr>
                <a:spLocks/>
              </p:cNvSpPr>
              <p:nvPr/>
            </p:nvSpPr>
            <p:spPr bwMode="auto">
              <a:xfrm>
                <a:off x="1875" y="2789"/>
                <a:ext cx="303" cy="267"/>
              </a:xfrm>
              <a:custGeom>
                <a:avLst/>
                <a:gdLst>
                  <a:gd name="T0" fmla="*/ 303 w 303"/>
                  <a:gd name="T1" fmla="*/ 240 h 267"/>
                  <a:gd name="T2" fmla="*/ 266 w 303"/>
                  <a:gd name="T3" fmla="*/ 267 h 267"/>
                  <a:gd name="T4" fmla="*/ 0 w 303"/>
                  <a:gd name="T5" fmla="*/ 27 h 267"/>
                  <a:gd name="T6" fmla="*/ 36 w 303"/>
                  <a:gd name="T7" fmla="*/ 0 h 267"/>
                  <a:gd name="T8" fmla="*/ 303 w 303"/>
                  <a:gd name="T9" fmla="*/ 240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3"/>
                  <a:gd name="T16" fmla="*/ 0 h 267"/>
                  <a:gd name="T17" fmla="*/ 303 w 303"/>
                  <a:gd name="T18" fmla="*/ 267 h 26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3" h="267">
                    <a:moveTo>
                      <a:pt x="303" y="240"/>
                    </a:moveTo>
                    <a:lnTo>
                      <a:pt x="266" y="267"/>
                    </a:lnTo>
                    <a:lnTo>
                      <a:pt x="0" y="27"/>
                    </a:lnTo>
                    <a:lnTo>
                      <a:pt x="36" y="0"/>
                    </a:lnTo>
                    <a:lnTo>
                      <a:pt x="303" y="240"/>
                    </a:lnTo>
                    <a:close/>
                  </a:path>
                </a:pathLst>
              </a:custGeom>
              <a:solidFill>
                <a:srgbClr val="4E4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87" name="Freeform 216"/>
              <p:cNvSpPr>
                <a:spLocks/>
              </p:cNvSpPr>
              <p:nvPr/>
            </p:nvSpPr>
            <p:spPr bwMode="auto">
              <a:xfrm>
                <a:off x="1875" y="2789"/>
                <a:ext cx="303" cy="267"/>
              </a:xfrm>
              <a:custGeom>
                <a:avLst/>
                <a:gdLst>
                  <a:gd name="T0" fmla="*/ 303 w 303"/>
                  <a:gd name="T1" fmla="*/ 240 h 267"/>
                  <a:gd name="T2" fmla="*/ 266 w 303"/>
                  <a:gd name="T3" fmla="*/ 267 h 267"/>
                  <a:gd name="T4" fmla="*/ 0 w 303"/>
                  <a:gd name="T5" fmla="*/ 27 h 267"/>
                  <a:gd name="T6" fmla="*/ 36 w 303"/>
                  <a:gd name="T7" fmla="*/ 0 h 267"/>
                  <a:gd name="T8" fmla="*/ 303 w 303"/>
                  <a:gd name="T9" fmla="*/ 240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3"/>
                  <a:gd name="T16" fmla="*/ 0 h 267"/>
                  <a:gd name="T17" fmla="*/ 303 w 303"/>
                  <a:gd name="T18" fmla="*/ 267 h 26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3" h="267">
                    <a:moveTo>
                      <a:pt x="303" y="240"/>
                    </a:moveTo>
                    <a:lnTo>
                      <a:pt x="266" y="267"/>
                    </a:lnTo>
                    <a:lnTo>
                      <a:pt x="0" y="27"/>
                    </a:lnTo>
                    <a:lnTo>
                      <a:pt x="36" y="0"/>
                    </a:lnTo>
                    <a:lnTo>
                      <a:pt x="303" y="24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88" name="Freeform 217"/>
              <p:cNvSpPr>
                <a:spLocks/>
              </p:cNvSpPr>
              <p:nvPr/>
            </p:nvSpPr>
            <p:spPr bwMode="auto">
              <a:xfrm>
                <a:off x="1748" y="2887"/>
                <a:ext cx="403" cy="188"/>
              </a:xfrm>
              <a:custGeom>
                <a:avLst/>
                <a:gdLst>
                  <a:gd name="T0" fmla="*/ 403 w 403"/>
                  <a:gd name="T1" fmla="*/ 161 h 188"/>
                  <a:gd name="T2" fmla="*/ 368 w 403"/>
                  <a:gd name="T3" fmla="*/ 188 h 188"/>
                  <a:gd name="T4" fmla="*/ 0 w 403"/>
                  <a:gd name="T5" fmla="*/ 27 h 188"/>
                  <a:gd name="T6" fmla="*/ 34 w 403"/>
                  <a:gd name="T7" fmla="*/ 0 h 188"/>
                  <a:gd name="T8" fmla="*/ 403 w 403"/>
                  <a:gd name="T9" fmla="*/ 16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"/>
                  <a:gd name="T16" fmla="*/ 0 h 188"/>
                  <a:gd name="T17" fmla="*/ 403 w 403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" h="188">
                    <a:moveTo>
                      <a:pt x="403" y="161"/>
                    </a:moveTo>
                    <a:lnTo>
                      <a:pt x="368" y="188"/>
                    </a:lnTo>
                    <a:lnTo>
                      <a:pt x="0" y="27"/>
                    </a:lnTo>
                    <a:lnTo>
                      <a:pt x="34" y="0"/>
                    </a:lnTo>
                    <a:lnTo>
                      <a:pt x="403" y="161"/>
                    </a:lnTo>
                    <a:close/>
                  </a:path>
                </a:pathLst>
              </a:custGeom>
              <a:solidFill>
                <a:srgbClr val="B76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89" name="Freeform 218"/>
              <p:cNvSpPr>
                <a:spLocks/>
              </p:cNvSpPr>
              <p:nvPr/>
            </p:nvSpPr>
            <p:spPr bwMode="auto">
              <a:xfrm>
                <a:off x="1748" y="2887"/>
                <a:ext cx="403" cy="188"/>
              </a:xfrm>
              <a:custGeom>
                <a:avLst/>
                <a:gdLst>
                  <a:gd name="T0" fmla="*/ 403 w 403"/>
                  <a:gd name="T1" fmla="*/ 161 h 188"/>
                  <a:gd name="T2" fmla="*/ 368 w 403"/>
                  <a:gd name="T3" fmla="*/ 188 h 188"/>
                  <a:gd name="T4" fmla="*/ 0 w 403"/>
                  <a:gd name="T5" fmla="*/ 27 h 188"/>
                  <a:gd name="T6" fmla="*/ 34 w 403"/>
                  <a:gd name="T7" fmla="*/ 0 h 188"/>
                  <a:gd name="T8" fmla="*/ 403 w 403"/>
                  <a:gd name="T9" fmla="*/ 16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"/>
                  <a:gd name="T16" fmla="*/ 0 h 188"/>
                  <a:gd name="T17" fmla="*/ 403 w 403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" h="188">
                    <a:moveTo>
                      <a:pt x="403" y="161"/>
                    </a:moveTo>
                    <a:lnTo>
                      <a:pt x="368" y="188"/>
                    </a:lnTo>
                    <a:lnTo>
                      <a:pt x="0" y="27"/>
                    </a:lnTo>
                    <a:lnTo>
                      <a:pt x="34" y="0"/>
                    </a:lnTo>
                    <a:lnTo>
                      <a:pt x="403" y="16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90" name="Freeform 219"/>
              <p:cNvSpPr>
                <a:spLocks/>
              </p:cNvSpPr>
              <p:nvPr/>
            </p:nvSpPr>
            <p:spPr bwMode="auto">
              <a:xfrm>
                <a:off x="1915" y="2768"/>
                <a:ext cx="405" cy="188"/>
              </a:xfrm>
              <a:custGeom>
                <a:avLst/>
                <a:gdLst>
                  <a:gd name="T0" fmla="*/ 405 w 405"/>
                  <a:gd name="T1" fmla="*/ 161 h 188"/>
                  <a:gd name="T2" fmla="*/ 368 w 405"/>
                  <a:gd name="T3" fmla="*/ 188 h 188"/>
                  <a:gd name="T4" fmla="*/ 0 w 405"/>
                  <a:gd name="T5" fmla="*/ 27 h 188"/>
                  <a:gd name="T6" fmla="*/ 36 w 405"/>
                  <a:gd name="T7" fmla="*/ 0 h 188"/>
                  <a:gd name="T8" fmla="*/ 405 w 405"/>
                  <a:gd name="T9" fmla="*/ 16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5"/>
                  <a:gd name="T16" fmla="*/ 0 h 188"/>
                  <a:gd name="T17" fmla="*/ 405 w 405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5" h="188">
                    <a:moveTo>
                      <a:pt x="405" y="161"/>
                    </a:moveTo>
                    <a:lnTo>
                      <a:pt x="368" y="188"/>
                    </a:lnTo>
                    <a:lnTo>
                      <a:pt x="0" y="27"/>
                    </a:lnTo>
                    <a:lnTo>
                      <a:pt x="36" y="0"/>
                    </a:lnTo>
                    <a:lnTo>
                      <a:pt x="405" y="161"/>
                    </a:lnTo>
                    <a:close/>
                  </a:path>
                </a:pathLst>
              </a:custGeom>
              <a:solidFill>
                <a:srgbClr val="4E4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91" name="Freeform 220"/>
              <p:cNvSpPr>
                <a:spLocks/>
              </p:cNvSpPr>
              <p:nvPr/>
            </p:nvSpPr>
            <p:spPr bwMode="auto">
              <a:xfrm>
                <a:off x="1915" y="2768"/>
                <a:ext cx="405" cy="188"/>
              </a:xfrm>
              <a:custGeom>
                <a:avLst/>
                <a:gdLst>
                  <a:gd name="T0" fmla="*/ 405 w 405"/>
                  <a:gd name="T1" fmla="*/ 161 h 188"/>
                  <a:gd name="T2" fmla="*/ 368 w 405"/>
                  <a:gd name="T3" fmla="*/ 188 h 188"/>
                  <a:gd name="T4" fmla="*/ 0 w 405"/>
                  <a:gd name="T5" fmla="*/ 27 h 188"/>
                  <a:gd name="T6" fmla="*/ 36 w 405"/>
                  <a:gd name="T7" fmla="*/ 0 h 188"/>
                  <a:gd name="T8" fmla="*/ 405 w 405"/>
                  <a:gd name="T9" fmla="*/ 16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5"/>
                  <a:gd name="T16" fmla="*/ 0 h 188"/>
                  <a:gd name="T17" fmla="*/ 405 w 405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5" h="188">
                    <a:moveTo>
                      <a:pt x="405" y="161"/>
                    </a:moveTo>
                    <a:lnTo>
                      <a:pt x="368" y="188"/>
                    </a:lnTo>
                    <a:lnTo>
                      <a:pt x="0" y="27"/>
                    </a:lnTo>
                    <a:lnTo>
                      <a:pt x="36" y="0"/>
                    </a:lnTo>
                    <a:lnTo>
                      <a:pt x="405" y="16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92" name="Freeform 221"/>
              <p:cNvSpPr>
                <a:spLocks/>
              </p:cNvSpPr>
              <p:nvPr/>
            </p:nvSpPr>
            <p:spPr bwMode="auto">
              <a:xfrm>
                <a:off x="1921" y="2757"/>
                <a:ext cx="403" cy="188"/>
              </a:xfrm>
              <a:custGeom>
                <a:avLst/>
                <a:gdLst>
                  <a:gd name="T0" fmla="*/ 403 w 403"/>
                  <a:gd name="T1" fmla="*/ 161 h 188"/>
                  <a:gd name="T2" fmla="*/ 368 w 403"/>
                  <a:gd name="T3" fmla="*/ 188 h 188"/>
                  <a:gd name="T4" fmla="*/ 0 w 403"/>
                  <a:gd name="T5" fmla="*/ 27 h 188"/>
                  <a:gd name="T6" fmla="*/ 34 w 403"/>
                  <a:gd name="T7" fmla="*/ 0 h 188"/>
                  <a:gd name="T8" fmla="*/ 403 w 403"/>
                  <a:gd name="T9" fmla="*/ 16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"/>
                  <a:gd name="T16" fmla="*/ 0 h 188"/>
                  <a:gd name="T17" fmla="*/ 403 w 403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" h="188">
                    <a:moveTo>
                      <a:pt x="403" y="161"/>
                    </a:moveTo>
                    <a:lnTo>
                      <a:pt x="368" y="188"/>
                    </a:lnTo>
                    <a:lnTo>
                      <a:pt x="0" y="27"/>
                    </a:lnTo>
                    <a:lnTo>
                      <a:pt x="34" y="0"/>
                    </a:lnTo>
                    <a:lnTo>
                      <a:pt x="403" y="161"/>
                    </a:lnTo>
                    <a:close/>
                  </a:path>
                </a:pathLst>
              </a:custGeom>
              <a:solidFill>
                <a:srgbClr val="B76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93" name="Freeform 222"/>
              <p:cNvSpPr>
                <a:spLocks/>
              </p:cNvSpPr>
              <p:nvPr/>
            </p:nvSpPr>
            <p:spPr bwMode="auto">
              <a:xfrm>
                <a:off x="1921" y="2757"/>
                <a:ext cx="403" cy="188"/>
              </a:xfrm>
              <a:custGeom>
                <a:avLst/>
                <a:gdLst>
                  <a:gd name="T0" fmla="*/ 403 w 403"/>
                  <a:gd name="T1" fmla="*/ 161 h 188"/>
                  <a:gd name="T2" fmla="*/ 368 w 403"/>
                  <a:gd name="T3" fmla="*/ 188 h 188"/>
                  <a:gd name="T4" fmla="*/ 0 w 403"/>
                  <a:gd name="T5" fmla="*/ 27 h 188"/>
                  <a:gd name="T6" fmla="*/ 34 w 403"/>
                  <a:gd name="T7" fmla="*/ 0 h 188"/>
                  <a:gd name="T8" fmla="*/ 403 w 403"/>
                  <a:gd name="T9" fmla="*/ 16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"/>
                  <a:gd name="T16" fmla="*/ 0 h 188"/>
                  <a:gd name="T17" fmla="*/ 403 w 403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" h="188">
                    <a:moveTo>
                      <a:pt x="403" y="161"/>
                    </a:moveTo>
                    <a:lnTo>
                      <a:pt x="368" y="188"/>
                    </a:lnTo>
                    <a:lnTo>
                      <a:pt x="0" y="27"/>
                    </a:lnTo>
                    <a:lnTo>
                      <a:pt x="34" y="0"/>
                    </a:lnTo>
                    <a:lnTo>
                      <a:pt x="403" y="16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94" name="Freeform 223"/>
              <p:cNvSpPr>
                <a:spLocks/>
              </p:cNvSpPr>
              <p:nvPr/>
            </p:nvSpPr>
            <p:spPr bwMode="auto">
              <a:xfrm>
                <a:off x="1886" y="2784"/>
                <a:ext cx="301" cy="264"/>
              </a:xfrm>
              <a:custGeom>
                <a:avLst/>
                <a:gdLst>
                  <a:gd name="T0" fmla="*/ 301 w 301"/>
                  <a:gd name="T1" fmla="*/ 237 h 264"/>
                  <a:gd name="T2" fmla="*/ 267 w 301"/>
                  <a:gd name="T3" fmla="*/ 264 h 264"/>
                  <a:gd name="T4" fmla="*/ 0 w 301"/>
                  <a:gd name="T5" fmla="*/ 26 h 264"/>
                  <a:gd name="T6" fmla="*/ 35 w 301"/>
                  <a:gd name="T7" fmla="*/ 0 h 264"/>
                  <a:gd name="T8" fmla="*/ 301 w 301"/>
                  <a:gd name="T9" fmla="*/ 237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1"/>
                  <a:gd name="T16" fmla="*/ 0 h 264"/>
                  <a:gd name="T17" fmla="*/ 301 w 301"/>
                  <a:gd name="T18" fmla="*/ 264 h 2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1" h="264">
                    <a:moveTo>
                      <a:pt x="301" y="237"/>
                    </a:moveTo>
                    <a:lnTo>
                      <a:pt x="267" y="264"/>
                    </a:lnTo>
                    <a:lnTo>
                      <a:pt x="0" y="26"/>
                    </a:lnTo>
                    <a:lnTo>
                      <a:pt x="35" y="0"/>
                    </a:lnTo>
                    <a:lnTo>
                      <a:pt x="301" y="237"/>
                    </a:lnTo>
                    <a:close/>
                  </a:path>
                </a:pathLst>
              </a:custGeom>
              <a:solidFill>
                <a:srgbClr val="B76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95" name="Freeform 224"/>
              <p:cNvSpPr>
                <a:spLocks/>
              </p:cNvSpPr>
              <p:nvPr/>
            </p:nvSpPr>
            <p:spPr bwMode="auto">
              <a:xfrm>
                <a:off x="1886" y="2784"/>
                <a:ext cx="301" cy="264"/>
              </a:xfrm>
              <a:custGeom>
                <a:avLst/>
                <a:gdLst>
                  <a:gd name="T0" fmla="*/ 301 w 301"/>
                  <a:gd name="T1" fmla="*/ 237 h 264"/>
                  <a:gd name="T2" fmla="*/ 267 w 301"/>
                  <a:gd name="T3" fmla="*/ 264 h 264"/>
                  <a:gd name="T4" fmla="*/ 0 w 301"/>
                  <a:gd name="T5" fmla="*/ 26 h 264"/>
                  <a:gd name="T6" fmla="*/ 35 w 301"/>
                  <a:gd name="T7" fmla="*/ 0 h 264"/>
                  <a:gd name="T8" fmla="*/ 301 w 301"/>
                  <a:gd name="T9" fmla="*/ 237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1"/>
                  <a:gd name="T16" fmla="*/ 0 h 264"/>
                  <a:gd name="T17" fmla="*/ 301 w 301"/>
                  <a:gd name="T18" fmla="*/ 264 h 2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1" h="264">
                    <a:moveTo>
                      <a:pt x="301" y="237"/>
                    </a:moveTo>
                    <a:lnTo>
                      <a:pt x="267" y="264"/>
                    </a:lnTo>
                    <a:lnTo>
                      <a:pt x="0" y="26"/>
                    </a:lnTo>
                    <a:lnTo>
                      <a:pt x="35" y="0"/>
                    </a:lnTo>
                    <a:lnTo>
                      <a:pt x="301" y="23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96" name="Freeform 225"/>
              <p:cNvSpPr>
                <a:spLocks/>
              </p:cNvSpPr>
              <p:nvPr/>
            </p:nvSpPr>
            <p:spPr bwMode="auto">
              <a:xfrm>
                <a:off x="1562" y="3031"/>
                <a:ext cx="549" cy="79"/>
              </a:xfrm>
              <a:custGeom>
                <a:avLst/>
                <a:gdLst>
                  <a:gd name="T0" fmla="*/ 549 w 549"/>
                  <a:gd name="T1" fmla="*/ 52 h 79"/>
                  <a:gd name="T2" fmla="*/ 514 w 549"/>
                  <a:gd name="T3" fmla="*/ 79 h 79"/>
                  <a:gd name="T4" fmla="*/ 0 w 549"/>
                  <a:gd name="T5" fmla="*/ 27 h 79"/>
                  <a:gd name="T6" fmla="*/ 34 w 549"/>
                  <a:gd name="T7" fmla="*/ 0 h 79"/>
                  <a:gd name="T8" fmla="*/ 549 w 549"/>
                  <a:gd name="T9" fmla="*/ 52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9"/>
                  <a:gd name="T16" fmla="*/ 0 h 79"/>
                  <a:gd name="T17" fmla="*/ 549 w 549"/>
                  <a:gd name="T18" fmla="*/ 79 h 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9" h="79">
                    <a:moveTo>
                      <a:pt x="549" y="52"/>
                    </a:moveTo>
                    <a:lnTo>
                      <a:pt x="514" y="79"/>
                    </a:lnTo>
                    <a:lnTo>
                      <a:pt x="0" y="27"/>
                    </a:lnTo>
                    <a:lnTo>
                      <a:pt x="34" y="0"/>
                    </a:lnTo>
                    <a:lnTo>
                      <a:pt x="549" y="52"/>
                    </a:lnTo>
                    <a:close/>
                  </a:path>
                </a:pathLst>
              </a:custGeom>
              <a:solidFill>
                <a:srgbClr val="4E4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97" name="Freeform 226"/>
              <p:cNvSpPr>
                <a:spLocks/>
              </p:cNvSpPr>
              <p:nvPr/>
            </p:nvSpPr>
            <p:spPr bwMode="auto">
              <a:xfrm>
                <a:off x="1562" y="3031"/>
                <a:ext cx="549" cy="79"/>
              </a:xfrm>
              <a:custGeom>
                <a:avLst/>
                <a:gdLst>
                  <a:gd name="T0" fmla="*/ 549 w 549"/>
                  <a:gd name="T1" fmla="*/ 52 h 79"/>
                  <a:gd name="T2" fmla="*/ 514 w 549"/>
                  <a:gd name="T3" fmla="*/ 79 h 79"/>
                  <a:gd name="T4" fmla="*/ 0 w 549"/>
                  <a:gd name="T5" fmla="*/ 27 h 79"/>
                  <a:gd name="T6" fmla="*/ 34 w 549"/>
                  <a:gd name="T7" fmla="*/ 0 h 79"/>
                  <a:gd name="T8" fmla="*/ 549 w 549"/>
                  <a:gd name="T9" fmla="*/ 52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9"/>
                  <a:gd name="T16" fmla="*/ 0 h 79"/>
                  <a:gd name="T17" fmla="*/ 549 w 549"/>
                  <a:gd name="T18" fmla="*/ 79 h 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9" h="79">
                    <a:moveTo>
                      <a:pt x="549" y="52"/>
                    </a:moveTo>
                    <a:lnTo>
                      <a:pt x="514" y="79"/>
                    </a:lnTo>
                    <a:lnTo>
                      <a:pt x="0" y="27"/>
                    </a:lnTo>
                    <a:lnTo>
                      <a:pt x="34" y="0"/>
                    </a:lnTo>
                    <a:lnTo>
                      <a:pt x="549" y="5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98" name="Freeform 227"/>
              <p:cNvSpPr>
                <a:spLocks/>
              </p:cNvSpPr>
              <p:nvPr/>
            </p:nvSpPr>
            <p:spPr bwMode="auto">
              <a:xfrm>
                <a:off x="1567" y="3021"/>
                <a:ext cx="549" cy="81"/>
              </a:xfrm>
              <a:custGeom>
                <a:avLst/>
                <a:gdLst>
                  <a:gd name="T0" fmla="*/ 549 w 549"/>
                  <a:gd name="T1" fmla="*/ 54 h 81"/>
                  <a:gd name="T2" fmla="*/ 515 w 549"/>
                  <a:gd name="T3" fmla="*/ 81 h 81"/>
                  <a:gd name="T4" fmla="*/ 0 w 549"/>
                  <a:gd name="T5" fmla="*/ 27 h 81"/>
                  <a:gd name="T6" fmla="*/ 35 w 549"/>
                  <a:gd name="T7" fmla="*/ 0 h 81"/>
                  <a:gd name="T8" fmla="*/ 549 w 549"/>
                  <a:gd name="T9" fmla="*/ 54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9"/>
                  <a:gd name="T16" fmla="*/ 0 h 81"/>
                  <a:gd name="T17" fmla="*/ 549 w 549"/>
                  <a:gd name="T18" fmla="*/ 81 h 8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9" h="81">
                    <a:moveTo>
                      <a:pt x="549" y="54"/>
                    </a:moveTo>
                    <a:lnTo>
                      <a:pt x="515" y="81"/>
                    </a:lnTo>
                    <a:lnTo>
                      <a:pt x="0" y="27"/>
                    </a:lnTo>
                    <a:lnTo>
                      <a:pt x="35" y="0"/>
                    </a:lnTo>
                    <a:lnTo>
                      <a:pt x="549" y="54"/>
                    </a:lnTo>
                    <a:close/>
                  </a:path>
                </a:pathLst>
              </a:custGeom>
              <a:solidFill>
                <a:srgbClr val="B76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999" name="Freeform 228"/>
              <p:cNvSpPr>
                <a:spLocks/>
              </p:cNvSpPr>
              <p:nvPr/>
            </p:nvSpPr>
            <p:spPr bwMode="auto">
              <a:xfrm>
                <a:off x="1567" y="3021"/>
                <a:ext cx="549" cy="81"/>
              </a:xfrm>
              <a:custGeom>
                <a:avLst/>
                <a:gdLst>
                  <a:gd name="T0" fmla="*/ 549 w 549"/>
                  <a:gd name="T1" fmla="*/ 54 h 81"/>
                  <a:gd name="T2" fmla="*/ 515 w 549"/>
                  <a:gd name="T3" fmla="*/ 81 h 81"/>
                  <a:gd name="T4" fmla="*/ 0 w 549"/>
                  <a:gd name="T5" fmla="*/ 27 h 81"/>
                  <a:gd name="T6" fmla="*/ 35 w 549"/>
                  <a:gd name="T7" fmla="*/ 0 h 81"/>
                  <a:gd name="T8" fmla="*/ 549 w 549"/>
                  <a:gd name="T9" fmla="*/ 54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9"/>
                  <a:gd name="T16" fmla="*/ 0 h 81"/>
                  <a:gd name="T17" fmla="*/ 549 w 549"/>
                  <a:gd name="T18" fmla="*/ 81 h 8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9" h="81">
                    <a:moveTo>
                      <a:pt x="549" y="54"/>
                    </a:moveTo>
                    <a:lnTo>
                      <a:pt x="515" y="81"/>
                    </a:lnTo>
                    <a:lnTo>
                      <a:pt x="0" y="27"/>
                    </a:lnTo>
                    <a:lnTo>
                      <a:pt x="35" y="0"/>
                    </a:lnTo>
                    <a:lnTo>
                      <a:pt x="549" y="5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00" name="Freeform 229"/>
              <p:cNvSpPr>
                <a:spLocks/>
              </p:cNvSpPr>
              <p:nvPr/>
            </p:nvSpPr>
            <p:spPr bwMode="auto">
              <a:xfrm>
                <a:off x="1531" y="3052"/>
                <a:ext cx="403" cy="188"/>
              </a:xfrm>
              <a:custGeom>
                <a:avLst/>
                <a:gdLst>
                  <a:gd name="T0" fmla="*/ 403 w 403"/>
                  <a:gd name="T1" fmla="*/ 165 h 188"/>
                  <a:gd name="T2" fmla="*/ 367 w 403"/>
                  <a:gd name="T3" fmla="*/ 188 h 188"/>
                  <a:gd name="T4" fmla="*/ 0 w 403"/>
                  <a:gd name="T5" fmla="*/ 27 h 188"/>
                  <a:gd name="T6" fmla="*/ 35 w 403"/>
                  <a:gd name="T7" fmla="*/ 0 h 188"/>
                  <a:gd name="T8" fmla="*/ 403 w 403"/>
                  <a:gd name="T9" fmla="*/ 165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"/>
                  <a:gd name="T16" fmla="*/ 0 h 188"/>
                  <a:gd name="T17" fmla="*/ 403 w 403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" h="188">
                    <a:moveTo>
                      <a:pt x="403" y="165"/>
                    </a:moveTo>
                    <a:lnTo>
                      <a:pt x="367" y="188"/>
                    </a:lnTo>
                    <a:lnTo>
                      <a:pt x="0" y="27"/>
                    </a:lnTo>
                    <a:lnTo>
                      <a:pt x="35" y="0"/>
                    </a:lnTo>
                    <a:lnTo>
                      <a:pt x="403" y="165"/>
                    </a:lnTo>
                    <a:close/>
                  </a:path>
                </a:pathLst>
              </a:custGeom>
              <a:solidFill>
                <a:srgbClr val="B76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01" name="Freeform 230"/>
              <p:cNvSpPr>
                <a:spLocks/>
              </p:cNvSpPr>
              <p:nvPr/>
            </p:nvSpPr>
            <p:spPr bwMode="auto">
              <a:xfrm>
                <a:off x="1531" y="3052"/>
                <a:ext cx="403" cy="188"/>
              </a:xfrm>
              <a:custGeom>
                <a:avLst/>
                <a:gdLst>
                  <a:gd name="T0" fmla="*/ 403 w 403"/>
                  <a:gd name="T1" fmla="*/ 165 h 188"/>
                  <a:gd name="T2" fmla="*/ 367 w 403"/>
                  <a:gd name="T3" fmla="*/ 188 h 188"/>
                  <a:gd name="T4" fmla="*/ 0 w 403"/>
                  <a:gd name="T5" fmla="*/ 27 h 188"/>
                  <a:gd name="T6" fmla="*/ 35 w 403"/>
                  <a:gd name="T7" fmla="*/ 0 h 188"/>
                  <a:gd name="T8" fmla="*/ 403 w 403"/>
                  <a:gd name="T9" fmla="*/ 165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"/>
                  <a:gd name="T16" fmla="*/ 0 h 188"/>
                  <a:gd name="T17" fmla="*/ 403 w 403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" h="188">
                    <a:moveTo>
                      <a:pt x="403" y="165"/>
                    </a:moveTo>
                    <a:lnTo>
                      <a:pt x="367" y="188"/>
                    </a:lnTo>
                    <a:lnTo>
                      <a:pt x="0" y="27"/>
                    </a:lnTo>
                    <a:lnTo>
                      <a:pt x="35" y="0"/>
                    </a:lnTo>
                    <a:lnTo>
                      <a:pt x="403" y="16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02" name="Freeform 231"/>
              <p:cNvSpPr>
                <a:spLocks/>
              </p:cNvSpPr>
              <p:nvPr/>
            </p:nvSpPr>
            <p:spPr bwMode="auto">
              <a:xfrm>
                <a:off x="1909" y="2924"/>
                <a:ext cx="461" cy="341"/>
              </a:xfrm>
              <a:custGeom>
                <a:avLst/>
                <a:gdLst>
                  <a:gd name="T0" fmla="*/ 461 w 461"/>
                  <a:gd name="T1" fmla="*/ 28 h 341"/>
                  <a:gd name="T2" fmla="*/ 46 w 461"/>
                  <a:gd name="T3" fmla="*/ 341 h 341"/>
                  <a:gd name="T4" fmla="*/ 0 w 461"/>
                  <a:gd name="T5" fmla="*/ 322 h 341"/>
                  <a:gd name="T6" fmla="*/ 428 w 461"/>
                  <a:gd name="T7" fmla="*/ 0 h 341"/>
                  <a:gd name="T8" fmla="*/ 461 w 461"/>
                  <a:gd name="T9" fmla="*/ 15 h 341"/>
                  <a:gd name="T10" fmla="*/ 461 w 461"/>
                  <a:gd name="T11" fmla="*/ 28 h 3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1"/>
                  <a:gd name="T19" fmla="*/ 0 h 341"/>
                  <a:gd name="T20" fmla="*/ 461 w 461"/>
                  <a:gd name="T21" fmla="*/ 341 h 3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1" h="341">
                    <a:moveTo>
                      <a:pt x="461" y="28"/>
                    </a:moveTo>
                    <a:lnTo>
                      <a:pt x="46" y="341"/>
                    </a:lnTo>
                    <a:lnTo>
                      <a:pt x="0" y="322"/>
                    </a:lnTo>
                    <a:lnTo>
                      <a:pt x="428" y="0"/>
                    </a:lnTo>
                    <a:lnTo>
                      <a:pt x="461" y="15"/>
                    </a:lnTo>
                    <a:lnTo>
                      <a:pt x="461" y="28"/>
                    </a:lnTo>
                    <a:close/>
                  </a:path>
                </a:pathLst>
              </a:custGeom>
              <a:solidFill>
                <a:srgbClr val="4E4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03" name="Freeform 232"/>
              <p:cNvSpPr>
                <a:spLocks/>
              </p:cNvSpPr>
              <p:nvPr/>
            </p:nvSpPr>
            <p:spPr bwMode="auto">
              <a:xfrm>
                <a:off x="1909" y="2924"/>
                <a:ext cx="461" cy="341"/>
              </a:xfrm>
              <a:custGeom>
                <a:avLst/>
                <a:gdLst>
                  <a:gd name="T0" fmla="*/ 461 w 461"/>
                  <a:gd name="T1" fmla="*/ 28 h 341"/>
                  <a:gd name="T2" fmla="*/ 46 w 461"/>
                  <a:gd name="T3" fmla="*/ 341 h 341"/>
                  <a:gd name="T4" fmla="*/ 0 w 461"/>
                  <a:gd name="T5" fmla="*/ 322 h 341"/>
                  <a:gd name="T6" fmla="*/ 428 w 461"/>
                  <a:gd name="T7" fmla="*/ 0 h 341"/>
                  <a:gd name="T8" fmla="*/ 461 w 461"/>
                  <a:gd name="T9" fmla="*/ 15 h 341"/>
                  <a:gd name="T10" fmla="*/ 461 w 461"/>
                  <a:gd name="T11" fmla="*/ 28 h 3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1"/>
                  <a:gd name="T19" fmla="*/ 0 h 341"/>
                  <a:gd name="T20" fmla="*/ 461 w 461"/>
                  <a:gd name="T21" fmla="*/ 341 h 3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1" h="341">
                    <a:moveTo>
                      <a:pt x="461" y="28"/>
                    </a:moveTo>
                    <a:lnTo>
                      <a:pt x="46" y="341"/>
                    </a:lnTo>
                    <a:lnTo>
                      <a:pt x="0" y="322"/>
                    </a:lnTo>
                    <a:lnTo>
                      <a:pt x="428" y="0"/>
                    </a:lnTo>
                    <a:lnTo>
                      <a:pt x="461" y="15"/>
                    </a:lnTo>
                    <a:lnTo>
                      <a:pt x="461" y="2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04" name="Freeform 233"/>
              <p:cNvSpPr>
                <a:spLocks/>
              </p:cNvSpPr>
              <p:nvPr/>
            </p:nvSpPr>
            <p:spPr bwMode="auto">
              <a:xfrm>
                <a:off x="1896" y="2918"/>
                <a:ext cx="474" cy="343"/>
              </a:xfrm>
              <a:custGeom>
                <a:avLst/>
                <a:gdLst>
                  <a:gd name="T0" fmla="*/ 474 w 474"/>
                  <a:gd name="T1" fmla="*/ 19 h 343"/>
                  <a:gd name="T2" fmla="*/ 46 w 474"/>
                  <a:gd name="T3" fmla="*/ 343 h 343"/>
                  <a:gd name="T4" fmla="*/ 0 w 474"/>
                  <a:gd name="T5" fmla="*/ 324 h 343"/>
                  <a:gd name="T6" fmla="*/ 428 w 474"/>
                  <a:gd name="T7" fmla="*/ 0 h 343"/>
                  <a:gd name="T8" fmla="*/ 474 w 474"/>
                  <a:gd name="T9" fmla="*/ 19 h 3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4"/>
                  <a:gd name="T16" fmla="*/ 0 h 343"/>
                  <a:gd name="T17" fmla="*/ 474 w 474"/>
                  <a:gd name="T18" fmla="*/ 343 h 3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4" h="343">
                    <a:moveTo>
                      <a:pt x="474" y="19"/>
                    </a:moveTo>
                    <a:lnTo>
                      <a:pt x="46" y="343"/>
                    </a:lnTo>
                    <a:lnTo>
                      <a:pt x="0" y="324"/>
                    </a:lnTo>
                    <a:lnTo>
                      <a:pt x="428" y="0"/>
                    </a:lnTo>
                    <a:lnTo>
                      <a:pt x="474" y="19"/>
                    </a:lnTo>
                    <a:close/>
                  </a:path>
                </a:pathLst>
              </a:custGeom>
              <a:solidFill>
                <a:srgbClr val="B76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05" name="Freeform 234"/>
              <p:cNvSpPr>
                <a:spLocks/>
              </p:cNvSpPr>
              <p:nvPr/>
            </p:nvSpPr>
            <p:spPr bwMode="auto">
              <a:xfrm>
                <a:off x="1896" y="2918"/>
                <a:ext cx="474" cy="343"/>
              </a:xfrm>
              <a:custGeom>
                <a:avLst/>
                <a:gdLst>
                  <a:gd name="T0" fmla="*/ 474 w 474"/>
                  <a:gd name="T1" fmla="*/ 19 h 343"/>
                  <a:gd name="T2" fmla="*/ 46 w 474"/>
                  <a:gd name="T3" fmla="*/ 343 h 343"/>
                  <a:gd name="T4" fmla="*/ 0 w 474"/>
                  <a:gd name="T5" fmla="*/ 324 h 343"/>
                  <a:gd name="T6" fmla="*/ 428 w 474"/>
                  <a:gd name="T7" fmla="*/ 0 h 343"/>
                  <a:gd name="T8" fmla="*/ 474 w 474"/>
                  <a:gd name="T9" fmla="*/ 19 h 3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4"/>
                  <a:gd name="T16" fmla="*/ 0 h 343"/>
                  <a:gd name="T17" fmla="*/ 474 w 474"/>
                  <a:gd name="T18" fmla="*/ 343 h 3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4" h="343">
                    <a:moveTo>
                      <a:pt x="474" y="19"/>
                    </a:moveTo>
                    <a:lnTo>
                      <a:pt x="46" y="343"/>
                    </a:lnTo>
                    <a:lnTo>
                      <a:pt x="0" y="324"/>
                    </a:lnTo>
                    <a:lnTo>
                      <a:pt x="428" y="0"/>
                    </a:lnTo>
                    <a:lnTo>
                      <a:pt x="474" y="19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06" name="Freeform 235"/>
              <p:cNvSpPr>
                <a:spLocks/>
              </p:cNvSpPr>
              <p:nvPr/>
            </p:nvSpPr>
            <p:spPr bwMode="auto">
              <a:xfrm>
                <a:off x="1500" y="3081"/>
                <a:ext cx="52" cy="760"/>
              </a:xfrm>
              <a:custGeom>
                <a:avLst/>
                <a:gdLst>
                  <a:gd name="T0" fmla="*/ 52 w 52"/>
                  <a:gd name="T1" fmla="*/ 19 h 760"/>
                  <a:gd name="T2" fmla="*/ 46 w 52"/>
                  <a:gd name="T3" fmla="*/ 760 h 760"/>
                  <a:gd name="T4" fmla="*/ 0 w 52"/>
                  <a:gd name="T5" fmla="*/ 740 h 760"/>
                  <a:gd name="T6" fmla="*/ 6 w 52"/>
                  <a:gd name="T7" fmla="*/ 0 h 760"/>
                  <a:gd name="T8" fmla="*/ 52 w 52"/>
                  <a:gd name="T9" fmla="*/ 19 h 7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760"/>
                  <a:gd name="T17" fmla="*/ 52 w 52"/>
                  <a:gd name="T18" fmla="*/ 760 h 7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760">
                    <a:moveTo>
                      <a:pt x="52" y="19"/>
                    </a:moveTo>
                    <a:lnTo>
                      <a:pt x="46" y="760"/>
                    </a:lnTo>
                    <a:lnTo>
                      <a:pt x="0" y="740"/>
                    </a:lnTo>
                    <a:lnTo>
                      <a:pt x="6" y="0"/>
                    </a:lnTo>
                    <a:lnTo>
                      <a:pt x="52" y="19"/>
                    </a:lnTo>
                    <a:close/>
                  </a:path>
                </a:pathLst>
              </a:custGeom>
              <a:solidFill>
                <a:srgbClr val="F6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07" name="Freeform 236"/>
              <p:cNvSpPr>
                <a:spLocks/>
              </p:cNvSpPr>
              <p:nvPr/>
            </p:nvSpPr>
            <p:spPr bwMode="auto">
              <a:xfrm>
                <a:off x="1500" y="3081"/>
                <a:ext cx="52" cy="760"/>
              </a:xfrm>
              <a:custGeom>
                <a:avLst/>
                <a:gdLst>
                  <a:gd name="T0" fmla="*/ 52 w 52"/>
                  <a:gd name="T1" fmla="*/ 19 h 760"/>
                  <a:gd name="T2" fmla="*/ 46 w 52"/>
                  <a:gd name="T3" fmla="*/ 760 h 760"/>
                  <a:gd name="T4" fmla="*/ 0 w 52"/>
                  <a:gd name="T5" fmla="*/ 740 h 760"/>
                  <a:gd name="T6" fmla="*/ 6 w 52"/>
                  <a:gd name="T7" fmla="*/ 0 h 760"/>
                  <a:gd name="T8" fmla="*/ 52 w 52"/>
                  <a:gd name="T9" fmla="*/ 19 h 7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760"/>
                  <a:gd name="T17" fmla="*/ 52 w 52"/>
                  <a:gd name="T18" fmla="*/ 760 h 7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760">
                    <a:moveTo>
                      <a:pt x="52" y="19"/>
                    </a:moveTo>
                    <a:lnTo>
                      <a:pt x="46" y="760"/>
                    </a:lnTo>
                    <a:lnTo>
                      <a:pt x="0" y="740"/>
                    </a:lnTo>
                    <a:lnTo>
                      <a:pt x="6" y="0"/>
                    </a:lnTo>
                    <a:lnTo>
                      <a:pt x="52" y="19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08" name="Freeform 237"/>
              <p:cNvSpPr>
                <a:spLocks/>
              </p:cNvSpPr>
              <p:nvPr/>
            </p:nvSpPr>
            <p:spPr bwMode="auto">
              <a:xfrm>
                <a:off x="1525" y="3081"/>
                <a:ext cx="373" cy="228"/>
              </a:xfrm>
              <a:custGeom>
                <a:avLst/>
                <a:gdLst>
                  <a:gd name="T0" fmla="*/ 373 w 373"/>
                  <a:gd name="T1" fmla="*/ 165 h 228"/>
                  <a:gd name="T2" fmla="*/ 373 w 373"/>
                  <a:gd name="T3" fmla="*/ 228 h 228"/>
                  <a:gd name="T4" fmla="*/ 2 w 373"/>
                  <a:gd name="T5" fmla="*/ 63 h 228"/>
                  <a:gd name="T6" fmla="*/ 0 w 373"/>
                  <a:gd name="T7" fmla="*/ 0 h 228"/>
                  <a:gd name="T8" fmla="*/ 373 w 373"/>
                  <a:gd name="T9" fmla="*/ 165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3"/>
                  <a:gd name="T16" fmla="*/ 0 h 228"/>
                  <a:gd name="T17" fmla="*/ 373 w 373"/>
                  <a:gd name="T18" fmla="*/ 228 h 2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3" h="228">
                    <a:moveTo>
                      <a:pt x="373" y="165"/>
                    </a:moveTo>
                    <a:lnTo>
                      <a:pt x="373" y="228"/>
                    </a:lnTo>
                    <a:lnTo>
                      <a:pt x="2" y="63"/>
                    </a:lnTo>
                    <a:lnTo>
                      <a:pt x="0" y="0"/>
                    </a:lnTo>
                    <a:lnTo>
                      <a:pt x="373" y="165"/>
                    </a:lnTo>
                    <a:close/>
                  </a:path>
                </a:pathLst>
              </a:custGeom>
              <a:solidFill>
                <a:srgbClr val="4D4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09" name="Freeform 238"/>
              <p:cNvSpPr>
                <a:spLocks/>
              </p:cNvSpPr>
              <p:nvPr/>
            </p:nvSpPr>
            <p:spPr bwMode="auto">
              <a:xfrm>
                <a:off x="1525" y="3081"/>
                <a:ext cx="373" cy="228"/>
              </a:xfrm>
              <a:custGeom>
                <a:avLst/>
                <a:gdLst>
                  <a:gd name="T0" fmla="*/ 373 w 373"/>
                  <a:gd name="T1" fmla="*/ 165 h 228"/>
                  <a:gd name="T2" fmla="*/ 373 w 373"/>
                  <a:gd name="T3" fmla="*/ 228 h 228"/>
                  <a:gd name="T4" fmla="*/ 2 w 373"/>
                  <a:gd name="T5" fmla="*/ 63 h 228"/>
                  <a:gd name="T6" fmla="*/ 0 w 373"/>
                  <a:gd name="T7" fmla="*/ 0 h 228"/>
                  <a:gd name="T8" fmla="*/ 373 w 373"/>
                  <a:gd name="T9" fmla="*/ 165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3"/>
                  <a:gd name="T16" fmla="*/ 0 h 228"/>
                  <a:gd name="T17" fmla="*/ 373 w 373"/>
                  <a:gd name="T18" fmla="*/ 228 h 2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3" h="228">
                    <a:moveTo>
                      <a:pt x="373" y="165"/>
                    </a:moveTo>
                    <a:lnTo>
                      <a:pt x="373" y="228"/>
                    </a:lnTo>
                    <a:lnTo>
                      <a:pt x="2" y="63"/>
                    </a:lnTo>
                    <a:lnTo>
                      <a:pt x="0" y="0"/>
                    </a:lnTo>
                    <a:lnTo>
                      <a:pt x="373" y="16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10" name="Freeform 239"/>
              <p:cNvSpPr>
                <a:spLocks/>
              </p:cNvSpPr>
              <p:nvPr/>
            </p:nvSpPr>
            <p:spPr bwMode="auto">
              <a:xfrm>
                <a:off x="1909" y="3250"/>
                <a:ext cx="46" cy="782"/>
              </a:xfrm>
              <a:custGeom>
                <a:avLst/>
                <a:gdLst>
                  <a:gd name="T0" fmla="*/ 46 w 46"/>
                  <a:gd name="T1" fmla="*/ 19 h 782"/>
                  <a:gd name="T2" fmla="*/ 35 w 46"/>
                  <a:gd name="T3" fmla="*/ 777 h 782"/>
                  <a:gd name="T4" fmla="*/ 21 w 46"/>
                  <a:gd name="T5" fmla="*/ 782 h 782"/>
                  <a:gd name="T6" fmla="*/ 0 w 46"/>
                  <a:gd name="T7" fmla="*/ 0 h 782"/>
                  <a:gd name="T8" fmla="*/ 46 w 46"/>
                  <a:gd name="T9" fmla="*/ 19 h 7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6"/>
                  <a:gd name="T16" fmla="*/ 0 h 782"/>
                  <a:gd name="T17" fmla="*/ 46 w 46"/>
                  <a:gd name="T18" fmla="*/ 782 h 7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6" h="782">
                    <a:moveTo>
                      <a:pt x="46" y="19"/>
                    </a:moveTo>
                    <a:lnTo>
                      <a:pt x="35" y="777"/>
                    </a:lnTo>
                    <a:lnTo>
                      <a:pt x="21" y="782"/>
                    </a:lnTo>
                    <a:lnTo>
                      <a:pt x="0" y="0"/>
                    </a:lnTo>
                    <a:lnTo>
                      <a:pt x="46" y="19"/>
                    </a:lnTo>
                    <a:close/>
                  </a:path>
                </a:pathLst>
              </a:custGeom>
              <a:solidFill>
                <a:srgbClr val="F6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11" name="Freeform 240"/>
              <p:cNvSpPr>
                <a:spLocks/>
              </p:cNvSpPr>
              <p:nvPr/>
            </p:nvSpPr>
            <p:spPr bwMode="auto">
              <a:xfrm>
                <a:off x="1909" y="3250"/>
                <a:ext cx="46" cy="782"/>
              </a:xfrm>
              <a:custGeom>
                <a:avLst/>
                <a:gdLst>
                  <a:gd name="T0" fmla="*/ 46 w 46"/>
                  <a:gd name="T1" fmla="*/ 19 h 782"/>
                  <a:gd name="T2" fmla="*/ 35 w 46"/>
                  <a:gd name="T3" fmla="*/ 777 h 782"/>
                  <a:gd name="T4" fmla="*/ 21 w 46"/>
                  <a:gd name="T5" fmla="*/ 782 h 782"/>
                  <a:gd name="T6" fmla="*/ 0 w 46"/>
                  <a:gd name="T7" fmla="*/ 0 h 782"/>
                  <a:gd name="T8" fmla="*/ 46 w 46"/>
                  <a:gd name="T9" fmla="*/ 19 h 7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6"/>
                  <a:gd name="T16" fmla="*/ 0 h 782"/>
                  <a:gd name="T17" fmla="*/ 46 w 46"/>
                  <a:gd name="T18" fmla="*/ 782 h 7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6" h="782">
                    <a:moveTo>
                      <a:pt x="46" y="19"/>
                    </a:moveTo>
                    <a:lnTo>
                      <a:pt x="35" y="777"/>
                    </a:lnTo>
                    <a:lnTo>
                      <a:pt x="21" y="782"/>
                    </a:lnTo>
                    <a:lnTo>
                      <a:pt x="0" y="0"/>
                    </a:lnTo>
                    <a:lnTo>
                      <a:pt x="46" y="19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12" name="Freeform 241"/>
              <p:cNvSpPr>
                <a:spLocks/>
              </p:cNvSpPr>
              <p:nvPr/>
            </p:nvSpPr>
            <p:spPr bwMode="auto">
              <a:xfrm>
                <a:off x="1514" y="3449"/>
                <a:ext cx="405" cy="188"/>
              </a:xfrm>
              <a:custGeom>
                <a:avLst/>
                <a:gdLst>
                  <a:gd name="T0" fmla="*/ 405 w 405"/>
                  <a:gd name="T1" fmla="*/ 165 h 188"/>
                  <a:gd name="T2" fmla="*/ 366 w 405"/>
                  <a:gd name="T3" fmla="*/ 188 h 188"/>
                  <a:gd name="T4" fmla="*/ 0 w 405"/>
                  <a:gd name="T5" fmla="*/ 27 h 188"/>
                  <a:gd name="T6" fmla="*/ 34 w 405"/>
                  <a:gd name="T7" fmla="*/ 0 h 188"/>
                  <a:gd name="T8" fmla="*/ 405 w 405"/>
                  <a:gd name="T9" fmla="*/ 165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5"/>
                  <a:gd name="T16" fmla="*/ 0 h 188"/>
                  <a:gd name="T17" fmla="*/ 405 w 405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5" h="188">
                    <a:moveTo>
                      <a:pt x="405" y="165"/>
                    </a:moveTo>
                    <a:lnTo>
                      <a:pt x="366" y="188"/>
                    </a:lnTo>
                    <a:lnTo>
                      <a:pt x="0" y="27"/>
                    </a:lnTo>
                    <a:lnTo>
                      <a:pt x="34" y="0"/>
                    </a:lnTo>
                    <a:lnTo>
                      <a:pt x="405" y="165"/>
                    </a:lnTo>
                    <a:close/>
                  </a:path>
                </a:pathLst>
              </a:custGeom>
              <a:solidFill>
                <a:srgbClr val="B76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13" name="Freeform 242"/>
              <p:cNvSpPr>
                <a:spLocks/>
              </p:cNvSpPr>
              <p:nvPr/>
            </p:nvSpPr>
            <p:spPr bwMode="auto">
              <a:xfrm>
                <a:off x="1514" y="3449"/>
                <a:ext cx="405" cy="188"/>
              </a:xfrm>
              <a:custGeom>
                <a:avLst/>
                <a:gdLst>
                  <a:gd name="T0" fmla="*/ 405 w 405"/>
                  <a:gd name="T1" fmla="*/ 165 h 188"/>
                  <a:gd name="T2" fmla="*/ 366 w 405"/>
                  <a:gd name="T3" fmla="*/ 188 h 188"/>
                  <a:gd name="T4" fmla="*/ 0 w 405"/>
                  <a:gd name="T5" fmla="*/ 27 h 188"/>
                  <a:gd name="T6" fmla="*/ 34 w 405"/>
                  <a:gd name="T7" fmla="*/ 0 h 188"/>
                  <a:gd name="T8" fmla="*/ 405 w 405"/>
                  <a:gd name="T9" fmla="*/ 165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5"/>
                  <a:gd name="T16" fmla="*/ 0 h 188"/>
                  <a:gd name="T17" fmla="*/ 405 w 405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5" h="188">
                    <a:moveTo>
                      <a:pt x="405" y="165"/>
                    </a:moveTo>
                    <a:lnTo>
                      <a:pt x="366" y="188"/>
                    </a:lnTo>
                    <a:lnTo>
                      <a:pt x="0" y="27"/>
                    </a:lnTo>
                    <a:lnTo>
                      <a:pt x="34" y="0"/>
                    </a:lnTo>
                    <a:lnTo>
                      <a:pt x="405" y="16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14" name="Freeform 243"/>
              <p:cNvSpPr>
                <a:spLocks/>
              </p:cNvSpPr>
              <p:nvPr/>
            </p:nvSpPr>
            <p:spPr bwMode="auto">
              <a:xfrm>
                <a:off x="1527" y="3453"/>
                <a:ext cx="371" cy="226"/>
              </a:xfrm>
              <a:custGeom>
                <a:avLst/>
                <a:gdLst>
                  <a:gd name="T0" fmla="*/ 371 w 371"/>
                  <a:gd name="T1" fmla="*/ 163 h 226"/>
                  <a:gd name="T2" fmla="*/ 371 w 371"/>
                  <a:gd name="T3" fmla="*/ 226 h 226"/>
                  <a:gd name="T4" fmla="*/ 0 w 371"/>
                  <a:gd name="T5" fmla="*/ 61 h 226"/>
                  <a:gd name="T6" fmla="*/ 0 w 371"/>
                  <a:gd name="T7" fmla="*/ 0 h 226"/>
                  <a:gd name="T8" fmla="*/ 371 w 371"/>
                  <a:gd name="T9" fmla="*/ 163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1"/>
                  <a:gd name="T16" fmla="*/ 0 h 226"/>
                  <a:gd name="T17" fmla="*/ 371 w 371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1" h="226">
                    <a:moveTo>
                      <a:pt x="371" y="163"/>
                    </a:moveTo>
                    <a:lnTo>
                      <a:pt x="371" y="226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371" y="163"/>
                    </a:lnTo>
                    <a:close/>
                  </a:path>
                </a:pathLst>
              </a:custGeom>
              <a:solidFill>
                <a:srgbClr val="4D4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15" name="Freeform 244"/>
              <p:cNvSpPr>
                <a:spLocks/>
              </p:cNvSpPr>
              <p:nvPr/>
            </p:nvSpPr>
            <p:spPr bwMode="auto">
              <a:xfrm>
                <a:off x="1527" y="3453"/>
                <a:ext cx="371" cy="226"/>
              </a:xfrm>
              <a:custGeom>
                <a:avLst/>
                <a:gdLst>
                  <a:gd name="T0" fmla="*/ 371 w 371"/>
                  <a:gd name="T1" fmla="*/ 163 h 226"/>
                  <a:gd name="T2" fmla="*/ 371 w 371"/>
                  <a:gd name="T3" fmla="*/ 226 h 226"/>
                  <a:gd name="T4" fmla="*/ 0 w 371"/>
                  <a:gd name="T5" fmla="*/ 61 h 226"/>
                  <a:gd name="T6" fmla="*/ 0 w 371"/>
                  <a:gd name="T7" fmla="*/ 0 h 226"/>
                  <a:gd name="T8" fmla="*/ 371 w 371"/>
                  <a:gd name="T9" fmla="*/ 163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1"/>
                  <a:gd name="T16" fmla="*/ 0 h 226"/>
                  <a:gd name="T17" fmla="*/ 371 w 371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1" h="226">
                    <a:moveTo>
                      <a:pt x="371" y="163"/>
                    </a:moveTo>
                    <a:lnTo>
                      <a:pt x="371" y="226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371" y="16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16" name="Freeform 245"/>
              <p:cNvSpPr>
                <a:spLocks/>
              </p:cNvSpPr>
              <p:nvPr/>
            </p:nvSpPr>
            <p:spPr bwMode="auto">
              <a:xfrm>
                <a:off x="1508" y="3789"/>
                <a:ext cx="405" cy="188"/>
              </a:xfrm>
              <a:custGeom>
                <a:avLst/>
                <a:gdLst>
                  <a:gd name="T0" fmla="*/ 405 w 405"/>
                  <a:gd name="T1" fmla="*/ 165 h 188"/>
                  <a:gd name="T2" fmla="*/ 367 w 405"/>
                  <a:gd name="T3" fmla="*/ 188 h 188"/>
                  <a:gd name="T4" fmla="*/ 0 w 405"/>
                  <a:gd name="T5" fmla="*/ 27 h 188"/>
                  <a:gd name="T6" fmla="*/ 36 w 405"/>
                  <a:gd name="T7" fmla="*/ 0 h 188"/>
                  <a:gd name="T8" fmla="*/ 405 w 405"/>
                  <a:gd name="T9" fmla="*/ 165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5"/>
                  <a:gd name="T16" fmla="*/ 0 h 188"/>
                  <a:gd name="T17" fmla="*/ 405 w 405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5" h="188">
                    <a:moveTo>
                      <a:pt x="405" y="165"/>
                    </a:moveTo>
                    <a:lnTo>
                      <a:pt x="367" y="188"/>
                    </a:lnTo>
                    <a:lnTo>
                      <a:pt x="0" y="27"/>
                    </a:lnTo>
                    <a:lnTo>
                      <a:pt x="36" y="0"/>
                    </a:lnTo>
                    <a:lnTo>
                      <a:pt x="405" y="165"/>
                    </a:lnTo>
                    <a:close/>
                  </a:path>
                </a:pathLst>
              </a:custGeom>
              <a:solidFill>
                <a:srgbClr val="B76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17" name="Freeform 246"/>
              <p:cNvSpPr>
                <a:spLocks/>
              </p:cNvSpPr>
              <p:nvPr/>
            </p:nvSpPr>
            <p:spPr bwMode="auto">
              <a:xfrm>
                <a:off x="1508" y="3789"/>
                <a:ext cx="405" cy="188"/>
              </a:xfrm>
              <a:custGeom>
                <a:avLst/>
                <a:gdLst>
                  <a:gd name="T0" fmla="*/ 405 w 405"/>
                  <a:gd name="T1" fmla="*/ 165 h 188"/>
                  <a:gd name="T2" fmla="*/ 367 w 405"/>
                  <a:gd name="T3" fmla="*/ 188 h 188"/>
                  <a:gd name="T4" fmla="*/ 0 w 405"/>
                  <a:gd name="T5" fmla="*/ 27 h 188"/>
                  <a:gd name="T6" fmla="*/ 36 w 405"/>
                  <a:gd name="T7" fmla="*/ 0 h 188"/>
                  <a:gd name="T8" fmla="*/ 405 w 405"/>
                  <a:gd name="T9" fmla="*/ 165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5"/>
                  <a:gd name="T16" fmla="*/ 0 h 188"/>
                  <a:gd name="T17" fmla="*/ 405 w 405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5" h="188">
                    <a:moveTo>
                      <a:pt x="405" y="165"/>
                    </a:moveTo>
                    <a:lnTo>
                      <a:pt x="367" y="188"/>
                    </a:lnTo>
                    <a:lnTo>
                      <a:pt x="0" y="27"/>
                    </a:lnTo>
                    <a:lnTo>
                      <a:pt x="36" y="0"/>
                    </a:lnTo>
                    <a:lnTo>
                      <a:pt x="405" y="16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18" name="Freeform 247"/>
              <p:cNvSpPr>
                <a:spLocks/>
              </p:cNvSpPr>
              <p:nvPr/>
            </p:nvSpPr>
            <p:spPr bwMode="auto">
              <a:xfrm>
                <a:off x="1516" y="3789"/>
                <a:ext cx="376" cy="222"/>
              </a:xfrm>
              <a:custGeom>
                <a:avLst/>
                <a:gdLst>
                  <a:gd name="T0" fmla="*/ 376 w 376"/>
                  <a:gd name="T1" fmla="*/ 165 h 222"/>
                  <a:gd name="T2" fmla="*/ 370 w 376"/>
                  <a:gd name="T3" fmla="*/ 222 h 222"/>
                  <a:gd name="T4" fmla="*/ 0 w 376"/>
                  <a:gd name="T5" fmla="*/ 61 h 222"/>
                  <a:gd name="T6" fmla="*/ 0 w 376"/>
                  <a:gd name="T7" fmla="*/ 0 h 222"/>
                  <a:gd name="T8" fmla="*/ 376 w 376"/>
                  <a:gd name="T9" fmla="*/ 165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6"/>
                  <a:gd name="T16" fmla="*/ 0 h 222"/>
                  <a:gd name="T17" fmla="*/ 376 w 376"/>
                  <a:gd name="T18" fmla="*/ 222 h 2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6" h="222">
                    <a:moveTo>
                      <a:pt x="376" y="165"/>
                    </a:moveTo>
                    <a:lnTo>
                      <a:pt x="370" y="222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376" y="165"/>
                    </a:lnTo>
                    <a:close/>
                  </a:path>
                </a:pathLst>
              </a:custGeom>
              <a:solidFill>
                <a:srgbClr val="4D4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19" name="Freeform 248"/>
              <p:cNvSpPr>
                <a:spLocks/>
              </p:cNvSpPr>
              <p:nvPr/>
            </p:nvSpPr>
            <p:spPr bwMode="auto">
              <a:xfrm>
                <a:off x="1516" y="3789"/>
                <a:ext cx="376" cy="222"/>
              </a:xfrm>
              <a:custGeom>
                <a:avLst/>
                <a:gdLst>
                  <a:gd name="T0" fmla="*/ 376 w 376"/>
                  <a:gd name="T1" fmla="*/ 165 h 222"/>
                  <a:gd name="T2" fmla="*/ 370 w 376"/>
                  <a:gd name="T3" fmla="*/ 222 h 222"/>
                  <a:gd name="T4" fmla="*/ 0 w 376"/>
                  <a:gd name="T5" fmla="*/ 61 h 222"/>
                  <a:gd name="T6" fmla="*/ 0 w 376"/>
                  <a:gd name="T7" fmla="*/ 0 h 222"/>
                  <a:gd name="T8" fmla="*/ 376 w 376"/>
                  <a:gd name="T9" fmla="*/ 165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6"/>
                  <a:gd name="T16" fmla="*/ 0 h 222"/>
                  <a:gd name="T17" fmla="*/ 376 w 376"/>
                  <a:gd name="T18" fmla="*/ 222 h 2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6" h="222">
                    <a:moveTo>
                      <a:pt x="376" y="165"/>
                    </a:moveTo>
                    <a:lnTo>
                      <a:pt x="370" y="222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376" y="16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20" name="Freeform 249"/>
              <p:cNvSpPr>
                <a:spLocks/>
              </p:cNvSpPr>
              <p:nvPr/>
            </p:nvSpPr>
            <p:spPr bwMode="auto">
              <a:xfrm>
                <a:off x="1886" y="3246"/>
                <a:ext cx="56" cy="785"/>
              </a:xfrm>
              <a:custGeom>
                <a:avLst/>
                <a:gdLst>
                  <a:gd name="T0" fmla="*/ 56 w 56"/>
                  <a:gd name="T1" fmla="*/ 19 h 785"/>
                  <a:gd name="T2" fmla="*/ 44 w 56"/>
                  <a:gd name="T3" fmla="*/ 785 h 785"/>
                  <a:gd name="T4" fmla="*/ 0 w 56"/>
                  <a:gd name="T5" fmla="*/ 765 h 785"/>
                  <a:gd name="T6" fmla="*/ 12 w 56"/>
                  <a:gd name="T7" fmla="*/ 0 h 785"/>
                  <a:gd name="T8" fmla="*/ 56 w 56"/>
                  <a:gd name="T9" fmla="*/ 19 h 7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"/>
                  <a:gd name="T16" fmla="*/ 0 h 785"/>
                  <a:gd name="T17" fmla="*/ 56 w 56"/>
                  <a:gd name="T18" fmla="*/ 785 h 7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" h="785">
                    <a:moveTo>
                      <a:pt x="56" y="19"/>
                    </a:moveTo>
                    <a:lnTo>
                      <a:pt x="44" y="785"/>
                    </a:lnTo>
                    <a:lnTo>
                      <a:pt x="0" y="765"/>
                    </a:lnTo>
                    <a:lnTo>
                      <a:pt x="12" y="0"/>
                    </a:lnTo>
                    <a:lnTo>
                      <a:pt x="56" y="19"/>
                    </a:lnTo>
                    <a:close/>
                  </a:path>
                </a:pathLst>
              </a:custGeom>
              <a:solidFill>
                <a:srgbClr val="4D4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21" name="Freeform 250"/>
              <p:cNvSpPr>
                <a:spLocks/>
              </p:cNvSpPr>
              <p:nvPr/>
            </p:nvSpPr>
            <p:spPr bwMode="auto">
              <a:xfrm>
                <a:off x="1886" y="3246"/>
                <a:ext cx="56" cy="785"/>
              </a:xfrm>
              <a:custGeom>
                <a:avLst/>
                <a:gdLst>
                  <a:gd name="T0" fmla="*/ 56 w 56"/>
                  <a:gd name="T1" fmla="*/ 19 h 785"/>
                  <a:gd name="T2" fmla="*/ 44 w 56"/>
                  <a:gd name="T3" fmla="*/ 785 h 785"/>
                  <a:gd name="T4" fmla="*/ 0 w 56"/>
                  <a:gd name="T5" fmla="*/ 765 h 785"/>
                  <a:gd name="T6" fmla="*/ 12 w 56"/>
                  <a:gd name="T7" fmla="*/ 0 h 785"/>
                  <a:gd name="T8" fmla="*/ 56 w 56"/>
                  <a:gd name="T9" fmla="*/ 19 h 7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"/>
                  <a:gd name="T16" fmla="*/ 0 h 785"/>
                  <a:gd name="T17" fmla="*/ 56 w 56"/>
                  <a:gd name="T18" fmla="*/ 785 h 7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" h="785">
                    <a:moveTo>
                      <a:pt x="56" y="19"/>
                    </a:moveTo>
                    <a:lnTo>
                      <a:pt x="44" y="785"/>
                    </a:lnTo>
                    <a:lnTo>
                      <a:pt x="0" y="765"/>
                    </a:lnTo>
                    <a:lnTo>
                      <a:pt x="12" y="0"/>
                    </a:lnTo>
                    <a:lnTo>
                      <a:pt x="56" y="19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22" name="Freeform 251"/>
              <p:cNvSpPr>
                <a:spLocks/>
              </p:cNvSpPr>
              <p:nvPr/>
            </p:nvSpPr>
            <p:spPr bwMode="auto">
              <a:xfrm>
                <a:off x="1483" y="3069"/>
                <a:ext cx="50" cy="787"/>
              </a:xfrm>
              <a:custGeom>
                <a:avLst/>
                <a:gdLst>
                  <a:gd name="T0" fmla="*/ 50 w 50"/>
                  <a:gd name="T1" fmla="*/ 20 h 787"/>
                  <a:gd name="T2" fmla="*/ 44 w 50"/>
                  <a:gd name="T3" fmla="*/ 787 h 787"/>
                  <a:gd name="T4" fmla="*/ 0 w 50"/>
                  <a:gd name="T5" fmla="*/ 768 h 787"/>
                  <a:gd name="T6" fmla="*/ 6 w 50"/>
                  <a:gd name="T7" fmla="*/ 0 h 787"/>
                  <a:gd name="T8" fmla="*/ 50 w 50"/>
                  <a:gd name="T9" fmla="*/ 20 h 7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787"/>
                  <a:gd name="T17" fmla="*/ 50 w 50"/>
                  <a:gd name="T18" fmla="*/ 787 h 7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787">
                    <a:moveTo>
                      <a:pt x="50" y="20"/>
                    </a:moveTo>
                    <a:lnTo>
                      <a:pt x="44" y="787"/>
                    </a:lnTo>
                    <a:lnTo>
                      <a:pt x="0" y="768"/>
                    </a:lnTo>
                    <a:lnTo>
                      <a:pt x="6" y="0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4D4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23" name="Freeform 252"/>
              <p:cNvSpPr>
                <a:spLocks/>
              </p:cNvSpPr>
              <p:nvPr/>
            </p:nvSpPr>
            <p:spPr bwMode="auto">
              <a:xfrm>
                <a:off x="1483" y="3069"/>
                <a:ext cx="50" cy="787"/>
              </a:xfrm>
              <a:custGeom>
                <a:avLst/>
                <a:gdLst>
                  <a:gd name="T0" fmla="*/ 50 w 50"/>
                  <a:gd name="T1" fmla="*/ 20 h 787"/>
                  <a:gd name="T2" fmla="*/ 44 w 50"/>
                  <a:gd name="T3" fmla="*/ 787 h 787"/>
                  <a:gd name="T4" fmla="*/ 0 w 50"/>
                  <a:gd name="T5" fmla="*/ 768 h 787"/>
                  <a:gd name="T6" fmla="*/ 6 w 50"/>
                  <a:gd name="T7" fmla="*/ 0 h 787"/>
                  <a:gd name="T8" fmla="*/ 50 w 50"/>
                  <a:gd name="T9" fmla="*/ 20 h 7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787"/>
                  <a:gd name="T17" fmla="*/ 50 w 50"/>
                  <a:gd name="T18" fmla="*/ 787 h 7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787">
                    <a:moveTo>
                      <a:pt x="50" y="20"/>
                    </a:moveTo>
                    <a:lnTo>
                      <a:pt x="44" y="787"/>
                    </a:lnTo>
                    <a:lnTo>
                      <a:pt x="0" y="768"/>
                    </a:lnTo>
                    <a:lnTo>
                      <a:pt x="6" y="0"/>
                    </a:lnTo>
                    <a:lnTo>
                      <a:pt x="50" y="2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24" name="Freeform 253"/>
              <p:cNvSpPr>
                <a:spLocks/>
              </p:cNvSpPr>
              <p:nvPr/>
            </p:nvSpPr>
            <p:spPr bwMode="auto">
              <a:xfrm>
                <a:off x="1946" y="3319"/>
                <a:ext cx="420" cy="357"/>
              </a:xfrm>
              <a:custGeom>
                <a:avLst/>
                <a:gdLst>
                  <a:gd name="T0" fmla="*/ 418 w 420"/>
                  <a:gd name="T1" fmla="*/ 42 h 357"/>
                  <a:gd name="T2" fmla="*/ 420 w 420"/>
                  <a:gd name="T3" fmla="*/ 0 h 357"/>
                  <a:gd name="T4" fmla="*/ 0 w 420"/>
                  <a:gd name="T5" fmla="*/ 314 h 357"/>
                  <a:gd name="T6" fmla="*/ 0 w 420"/>
                  <a:gd name="T7" fmla="*/ 357 h 357"/>
                  <a:gd name="T8" fmla="*/ 418 w 420"/>
                  <a:gd name="T9" fmla="*/ 42 h 3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7"/>
                  <a:gd name="T17" fmla="*/ 420 w 420"/>
                  <a:gd name="T18" fmla="*/ 357 h 3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7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4"/>
                    </a:lnTo>
                    <a:lnTo>
                      <a:pt x="0" y="357"/>
                    </a:lnTo>
                    <a:lnTo>
                      <a:pt x="418" y="42"/>
                    </a:lnTo>
                    <a:close/>
                  </a:path>
                </a:pathLst>
              </a:custGeom>
              <a:solidFill>
                <a:srgbClr val="8F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25" name="Freeform 254"/>
              <p:cNvSpPr>
                <a:spLocks/>
              </p:cNvSpPr>
              <p:nvPr/>
            </p:nvSpPr>
            <p:spPr bwMode="auto">
              <a:xfrm>
                <a:off x="1946" y="3319"/>
                <a:ext cx="420" cy="357"/>
              </a:xfrm>
              <a:custGeom>
                <a:avLst/>
                <a:gdLst>
                  <a:gd name="T0" fmla="*/ 418 w 420"/>
                  <a:gd name="T1" fmla="*/ 42 h 357"/>
                  <a:gd name="T2" fmla="*/ 420 w 420"/>
                  <a:gd name="T3" fmla="*/ 0 h 357"/>
                  <a:gd name="T4" fmla="*/ 0 w 420"/>
                  <a:gd name="T5" fmla="*/ 314 h 357"/>
                  <a:gd name="T6" fmla="*/ 0 w 420"/>
                  <a:gd name="T7" fmla="*/ 357 h 357"/>
                  <a:gd name="T8" fmla="*/ 418 w 420"/>
                  <a:gd name="T9" fmla="*/ 42 h 3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7"/>
                  <a:gd name="T17" fmla="*/ 420 w 420"/>
                  <a:gd name="T18" fmla="*/ 357 h 3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7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4"/>
                    </a:lnTo>
                    <a:lnTo>
                      <a:pt x="0" y="357"/>
                    </a:lnTo>
                    <a:lnTo>
                      <a:pt x="418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26" name="Freeform 255"/>
              <p:cNvSpPr>
                <a:spLocks/>
              </p:cNvSpPr>
              <p:nvPr/>
            </p:nvSpPr>
            <p:spPr bwMode="auto">
              <a:xfrm>
                <a:off x="1969" y="2958"/>
                <a:ext cx="420" cy="359"/>
              </a:xfrm>
              <a:custGeom>
                <a:avLst/>
                <a:gdLst>
                  <a:gd name="T0" fmla="*/ 418 w 420"/>
                  <a:gd name="T1" fmla="*/ 42 h 359"/>
                  <a:gd name="T2" fmla="*/ 420 w 420"/>
                  <a:gd name="T3" fmla="*/ 0 h 359"/>
                  <a:gd name="T4" fmla="*/ 0 w 420"/>
                  <a:gd name="T5" fmla="*/ 317 h 359"/>
                  <a:gd name="T6" fmla="*/ 0 w 420"/>
                  <a:gd name="T7" fmla="*/ 359 h 359"/>
                  <a:gd name="T8" fmla="*/ 418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7"/>
                    </a:lnTo>
                    <a:lnTo>
                      <a:pt x="0" y="359"/>
                    </a:lnTo>
                    <a:lnTo>
                      <a:pt x="418" y="42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27" name="Freeform 256"/>
              <p:cNvSpPr>
                <a:spLocks/>
              </p:cNvSpPr>
              <p:nvPr/>
            </p:nvSpPr>
            <p:spPr bwMode="auto">
              <a:xfrm>
                <a:off x="1969" y="2958"/>
                <a:ext cx="420" cy="359"/>
              </a:xfrm>
              <a:custGeom>
                <a:avLst/>
                <a:gdLst>
                  <a:gd name="T0" fmla="*/ 418 w 420"/>
                  <a:gd name="T1" fmla="*/ 42 h 359"/>
                  <a:gd name="T2" fmla="*/ 420 w 420"/>
                  <a:gd name="T3" fmla="*/ 0 h 359"/>
                  <a:gd name="T4" fmla="*/ 0 w 420"/>
                  <a:gd name="T5" fmla="*/ 317 h 359"/>
                  <a:gd name="T6" fmla="*/ 0 w 420"/>
                  <a:gd name="T7" fmla="*/ 359 h 359"/>
                  <a:gd name="T8" fmla="*/ 418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7"/>
                    </a:lnTo>
                    <a:lnTo>
                      <a:pt x="0" y="359"/>
                    </a:lnTo>
                    <a:lnTo>
                      <a:pt x="418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28" name="Freeform 257"/>
              <p:cNvSpPr>
                <a:spLocks/>
              </p:cNvSpPr>
              <p:nvPr/>
            </p:nvSpPr>
            <p:spPr bwMode="auto">
              <a:xfrm>
                <a:off x="1951" y="3668"/>
                <a:ext cx="421" cy="359"/>
              </a:xfrm>
              <a:custGeom>
                <a:avLst/>
                <a:gdLst>
                  <a:gd name="T0" fmla="*/ 421 w 421"/>
                  <a:gd name="T1" fmla="*/ 42 h 359"/>
                  <a:gd name="T2" fmla="*/ 421 w 421"/>
                  <a:gd name="T3" fmla="*/ 0 h 359"/>
                  <a:gd name="T4" fmla="*/ 2 w 421"/>
                  <a:gd name="T5" fmla="*/ 317 h 359"/>
                  <a:gd name="T6" fmla="*/ 0 w 421"/>
                  <a:gd name="T7" fmla="*/ 359 h 359"/>
                  <a:gd name="T8" fmla="*/ 421 w 421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1"/>
                  <a:gd name="T16" fmla="*/ 0 h 359"/>
                  <a:gd name="T17" fmla="*/ 421 w 421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1" h="359">
                    <a:moveTo>
                      <a:pt x="421" y="42"/>
                    </a:moveTo>
                    <a:lnTo>
                      <a:pt x="421" y="0"/>
                    </a:lnTo>
                    <a:lnTo>
                      <a:pt x="2" y="317"/>
                    </a:lnTo>
                    <a:lnTo>
                      <a:pt x="0" y="359"/>
                    </a:lnTo>
                    <a:lnTo>
                      <a:pt x="421" y="42"/>
                    </a:lnTo>
                    <a:close/>
                  </a:path>
                </a:pathLst>
              </a:custGeom>
              <a:solidFill>
                <a:srgbClr val="8F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29" name="Freeform 258"/>
              <p:cNvSpPr>
                <a:spLocks/>
              </p:cNvSpPr>
              <p:nvPr/>
            </p:nvSpPr>
            <p:spPr bwMode="auto">
              <a:xfrm>
                <a:off x="1951" y="3668"/>
                <a:ext cx="421" cy="359"/>
              </a:xfrm>
              <a:custGeom>
                <a:avLst/>
                <a:gdLst>
                  <a:gd name="T0" fmla="*/ 421 w 421"/>
                  <a:gd name="T1" fmla="*/ 42 h 359"/>
                  <a:gd name="T2" fmla="*/ 421 w 421"/>
                  <a:gd name="T3" fmla="*/ 0 h 359"/>
                  <a:gd name="T4" fmla="*/ 2 w 421"/>
                  <a:gd name="T5" fmla="*/ 317 h 359"/>
                  <a:gd name="T6" fmla="*/ 0 w 421"/>
                  <a:gd name="T7" fmla="*/ 359 h 359"/>
                  <a:gd name="T8" fmla="*/ 421 w 421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1"/>
                  <a:gd name="T16" fmla="*/ 0 h 359"/>
                  <a:gd name="T17" fmla="*/ 421 w 421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1" h="359">
                    <a:moveTo>
                      <a:pt x="421" y="42"/>
                    </a:moveTo>
                    <a:lnTo>
                      <a:pt x="421" y="0"/>
                    </a:lnTo>
                    <a:lnTo>
                      <a:pt x="2" y="317"/>
                    </a:lnTo>
                    <a:lnTo>
                      <a:pt x="0" y="359"/>
                    </a:lnTo>
                    <a:lnTo>
                      <a:pt x="421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30" name="Freeform 259"/>
              <p:cNvSpPr>
                <a:spLocks/>
              </p:cNvSpPr>
              <p:nvPr/>
            </p:nvSpPr>
            <p:spPr bwMode="auto">
              <a:xfrm>
                <a:off x="1967" y="3002"/>
                <a:ext cx="420" cy="359"/>
              </a:xfrm>
              <a:custGeom>
                <a:avLst/>
                <a:gdLst>
                  <a:gd name="T0" fmla="*/ 420 w 420"/>
                  <a:gd name="T1" fmla="*/ 42 h 359"/>
                  <a:gd name="T2" fmla="*/ 420 w 420"/>
                  <a:gd name="T3" fmla="*/ 0 h 359"/>
                  <a:gd name="T4" fmla="*/ 2 w 420"/>
                  <a:gd name="T5" fmla="*/ 319 h 359"/>
                  <a:gd name="T6" fmla="*/ 0 w 420"/>
                  <a:gd name="T7" fmla="*/ 359 h 359"/>
                  <a:gd name="T8" fmla="*/ 420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20" y="42"/>
                    </a:moveTo>
                    <a:lnTo>
                      <a:pt x="420" y="0"/>
                    </a:lnTo>
                    <a:lnTo>
                      <a:pt x="2" y="319"/>
                    </a:lnTo>
                    <a:lnTo>
                      <a:pt x="0" y="359"/>
                    </a:lnTo>
                    <a:lnTo>
                      <a:pt x="420" y="42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31" name="Freeform 260"/>
              <p:cNvSpPr>
                <a:spLocks/>
              </p:cNvSpPr>
              <p:nvPr/>
            </p:nvSpPr>
            <p:spPr bwMode="auto">
              <a:xfrm>
                <a:off x="1967" y="3002"/>
                <a:ext cx="420" cy="359"/>
              </a:xfrm>
              <a:custGeom>
                <a:avLst/>
                <a:gdLst>
                  <a:gd name="T0" fmla="*/ 420 w 420"/>
                  <a:gd name="T1" fmla="*/ 42 h 359"/>
                  <a:gd name="T2" fmla="*/ 420 w 420"/>
                  <a:gd name="T3" fmla="*/ 0 h 359"/>
                  <a:gd name="T4" fmla="*/ 2 w 420"/>
                  <a:gd name="T5" fmla="*/ 319 h 359"/>
                  <a:gd name="T6" fmla="*/ 0 w 420"/>
                  <a:gd name="T7" fmla="*/ 359 h 359"/>
                  <a:gd name="T8" fmla="*/ 420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20" y="42"/>
                    </a:moveTo>
                    <a:lnTo>
                      <a:pt x="420" y="0"/>
                    </a:lnTo>
                    <a:lnTo>
                      <a:pt x="2" y="319"/>
                    </a:lnTo>
                    <a:lnTo>
                      <a:pt x="0" y="359"/>
                    </a:lnTo>
                    <a:lnTo>
                      <a:pt x="420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32" name="Freeform 261"/>
              <p:cNvSpPr>
                <a:spLocks/>
              </p:cNvSpPr>
              <p:nvPr/>
            </p:nvSpPr>
            <p:spPr bwMode="auto">
              <a:xfrm>
                <a:off x="1967" y="3046"/>
                <a:ext cx="420" cy="361"/>
              </a:xfrm>
              <a:custGeom>
                <a:avLst/>
                <a:gdLst>
                  <a:gd name="T0" fmla="*/ 418 w 420"/>
                  <a:gd name="T1" fmla="*/ 43 h 361"/>
                  <a:gd name="T2" fmla="*/ 420 w 420"/>
                  <a:gd name="T3" fmla="*/ 0 h 361"/>
                  <a:gd name="T4" fmla="*/ 0 w 420"/>
                  <a:gd name="T5" fmla="*/ 319 h 361"/>
                  <a:gd name="T6" fmla="*/ 0 w 420"/>
                  <a:gd name="T7" fmla="*/ 361 h 361"/>
                  <a:gd name="T8" fmla="*/ 418 w 420"/>
                  <a:gd name="T9" fmla="*/ 43 h 3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61"/>
                  <a:gd name="T17" fmla="*/ 420 w 420"/>
                  <a:gd name="T18" fmla="*/ 361 h 3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61">
                    <a:moveTo>
                      <a:pt x="418" y="43"/>
                    </a:moveTo>
                    <a:lnTo>
                      <a:pt x="420" y="0"/>
                    </a:lnTo>
                    <a:lnTo>
                      <a:pt x="0" y="319"/>
                    </a:lnTo>
                    <a:lnTo>
                      <a:pt x="0" y="361"/>
                    </a:lnTo>
                    <a:lnTo>
                      <a:pt x="418" y="43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33" name="Freeform 262"/>
              <p:cNvSpPr>
                <a:spLocks/>
              </p:cNvSpPr>
              <p:nvPr/>
            </p:nvSpPr>
            <p:spPr bwMode="auto">
              <a:xfrm>
                <a:off x="1967" y="3046"/>
                <a:ext cx="420" cy="361"/>
              </a:xfrm>
              <a:custGeom>
                <a:avLst/>
                <a:gdLst>
                  <a:gd name="T0" fmla="*/ 418 w 420"/>
                  <a:gd name="T1" fmla="*/ 43 h 361"/>
                  <a:gd name="T2" fmla="*/ 420 w 420"/>
                  <a:gd name="T3" fmla="*/ 0 h 361"/>
                  <a:gd name="T4" fmla="*/ 0 w 420"/>
                  <a:gd name="T5" fmla="*/ 319 h 361"/>
                  <a:gd name="T6" fmla="*/ 0 w 420"/>
                  <a:gd name="T7" fmla="*/ 361 h 361"/>
                  <a:gd name="T8" fmla="*/ 418 w 420"/>
                  <a:gd name="T9" fmla="*/ 43 h 3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61"/>
                  <a:gd name="T17" fmla="*/ 420 w 420"/>
                  <a:gd name="T18" fmla="*/ 361 h 3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61">
                    <a:moveTo>
                      <a:pt x="418" y="43"/>
                    </a:moveTo>
                    <a:lnTo>
                      <a:pt x="420" y="0"/>
                    </a:lnTo>
                    <a:lnTo>
                      <a:pt x="0" y="319"/>
                    </a:lnTo>
                    <a:lnTo>
                      <a:pt x="0" y="361"/>
                    </a:lnTo>
                    <a:lnTo>
                      <a:pt x="418" y="4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34" name="Freeform 263"/>
              <p:cNvSpPr>
                <a:spLocks/>
              </p:cNvSpPr>
              <p:nvPr/>
            </p:nvSpPr>
            <p:spPr bwMode="auto">
              <a:xfrm>
                <a:off x="1965" y="3091"/>
                <a:ext cx="420" cy="360"/>
              </a:xfrm>
              <a:custGeom>
                <a:avLst/>
                <a:gdLst>
                  <a:gd name="T0" fmla="*/ 420 w 420"/>
                  <a:gd name="T1" fmla="*/ 42 h 360"/>
                  <a:gd name="T2" fmla="*/ 420 w 420"/>
                  <a:gd name="T3" fmla="*/ 0 h 360"/>
                  <a:gd name="T4" fmla="*/ 2 w 420"/>
                  <a:gd name="T5" fmla="*/ 318 h 360"/>
                  <a:gd name="T6" fmla="*/ 0 w 420"/>
                  <a:gd name="T7" fmla="*/ 360 h 360"/>
                  <a:gd name="T8" fmla="*/ 420 w 420"/>
                  <a:gd name="T9" fmla="*/ 42 h 3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60"/>
                  <a:gd name="T17" fmla="*/ 420 w 420"/>
                  <a:gd name="T18" fmla="*/ 360 h 3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60">
                    <a:moveTo>
                      <a:pt x="420" y="42"/>
                    </a:moveTo>
                    <a:lnTo>
                      <a:pt x="420" y="0"/>
                    </a:lnTo>
                    <a:lnTo>
                      <a:pt x="2" y="318"/>
                    </a:lnTo>
                    <a:lnTo>
                      <a:pt x="0" y="360"/>
                    </a:lnTo>
                    <a:lnTo>
                      <a:pt x="420" y="42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35" name="Freeform 264"/>
              <p:cNvSpPr>
                <a:spLocks/>
              </p:cNvSpPr>
              <p:nvPr/>
            </p:nvSpPr>
            <p:spPr bwMode="auto">
              <a:xfrm>
                <a:off x="1965" y="3091"/>
                <a:ext cx="420" cy="360"/>
              </a:xfrm>
              <a:custGeom>
                <a:avLst/>
                <a:gdLst>
                  <a:gd name="T0" fmla="*/ 420 w 420"/>
                  <a:gd name="T1" fmla="*/ 42 h 360"/>
                  <a:gd name="T2" fmla="*/ 420 w 420"/>
                  <a:gd name="T3" fmla="*/ 0 h 360"/>
                  <a:gd name="T4" fmla="*/ 2 w 420"/>
                  <a:gd name="T5" fmla="*/ 318 h 360"/>
                  <a:gd name="T6" fmla="*/ 0 w 420"/>
                  <a:gd name="T7" fmla="*/ 360 h 360"/>
                  <a:gd name="T8" fmla="*/ 420 w 420"/>
                  <a:gd name="T9" fmla="*/ 42 h 3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60"/>
                  <a:gd name="T17" fmla="*/ 420 w 420"/>
                  <a:gd name="T18" fmla="*/ 360 h 3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60">
                    <a:moveTo>
                      <a:pt x="420" y="42"/>
                    </a:moveTo>
                    <a:lnTo>
                      <a:pt x="420" y="0"/>
                    </a:lnTo>
                    <a:lnTo>
                      <a:pt x="2" y="318"/>
                    </a:lnTo>
                    <a:lnTo>
                      <a:pt x="0" y="360"/>
                    </a:lnTo>
                    <a:lnTo>
                      <a:pt x="420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36" name="Freeform 265"/>
              <p:cNvSpPr>
                <a:spLocks/>
              </p:cNvSpPr>
              <p:nvPr/>
            </p:nvSpPr>
            <p:spPr bwMode="auto">
              <a:xfrm>
                <a:off x="1965" y="3135"/>
                <a:ext cx="420" cy="360"/>
              </a:xfrm>
              <a:custGeom>
                <a:avLst/>
                <a:gdLst>
                  <a:gd name="T0" fmla="*/ 418 w 420"/>
                  <a:gd name="T1" fmla="*/ 42 h 360"/>
                  <a:gd name="T2" fmla="*/ 420 w 420"/>
                  <a:gd name="T3" fmla="*/ 0 h 360"/>
                  <a:gd name="T4" fmla="*/ 0 w 420"/>
                  <a:gd name="T5" fmla="*/ 318 h 360"/>
                  <a:gd name="T6" fmla="*/ 0 w 420"/>
                  <a:gd name="T7" fmla="*/ 360 h 360"/>
                  <a:gd name="T8" fmla="*/ 418 w 420"/>
                  <a:gd name="T9" fmla="*/ 42 h 3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60"/>
                  <a:gd name="T17" fmla="*/ 420 w 420"/>
                  <a:gd name="T18" fmla="*/ 360 h 3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60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8"/>
                    </a:lnTo>
                    <a:lnTo>
                      <a:pt x="0" y="360"/>
                    </a:lnTo>
                    <a:lnTo>
                      <a:pt x="418" y="42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37" name="Freeform 266"/>
              <p:cNvSpPr>
                <a:spLocks/>
              </p:cNvSpPr>
              <p:nvPr/>
            </p:nvSpPr>
            <p:spPr bwMode="auto">
              <a:xfrm>
                <a:off x="1965" y="3135"/>
                <a:ext cx="420" cy="360"/>
              </a:xfrm>
              <a:custGeom>
                <a:avLst/>
                <a:gdLst>
                  <a:gd name="T0" fmla="*/ 418 w 420"/>
                  <a:gd name="T1" fmla="*/ 42 h 360"/>
                  <a:gd name="T2" fmla="*/ 420 w 420"/>
                  <a:gd name="T3" fmla="*/ 0 h 360"/>
                  <a:gd name="T4" fmla="*/ 0 w 420"/>
                  <a:gd name="T5" fmla="*/ 318 h 360"/>
                  <a:gd name="T6" fmla="*/ 0 w 420"/>
                  <a:gd name="T7" fmla="*/ 360 h 360"/>
                  <a:gd name="T8" fmla="*/ 418 w 420"/>
                  <a:gd name="T9" fmla="*/ 42 h 3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60"/>
                  <a:gd name="T17" fmla="*/ 420 w 420"/>
                  <a:gd name="T18" fmla="*/ 360 h 3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60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8"/>
                    </a:lnTo>
                    <a:lnTo>
                      <a:pt x="0" y="360"/>
                    </a:lnTo>
                    <a:lnTo>
                      <a:pt x="418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38" name="Freeform 267"/>
              <p:cNvSpPr>
                <a:spLocks/>
              </p:cNvSpPr>
              <p:nvPr/>
            </p:nvSpPr>
            <p:spPr bwMode="auto">
              <a:xfrm>
                <a:off x="1963" y="3181"/>
                <a:ext cx="420" cy="358"/>
              </a:xfrm>
              <a:custGeom>
                <a:avLst/>
                <a:gdLst>
                  <a:gd name="T0" fmla="*/ 420 w 420"/>
                  <a:gd name="T1" fmla="*/ 40 h 358"/>
                  <a:gd name="T2" fmla="*/ 420 w 420"/>
                  <a:gd name="T3" fmla="*/ 0 h 358"/>
                  <a:gd name="T4" fmla="*/ 2 w 420"/>
                  <a:gd name="T5" fmla="*/ 316 h 358"/>
                  <a:gd name="T6" fmla="*/ 0 w 420"/>
                  <a:gd name="T7" fmla="*/ 358 h 358"/>
                  <a:gd name="T8" fmla="*/ 420 w 420"/>
                  <a:gd name="T9" fmla="*/ 40 h 3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8"/>
                  <a:gd name="T17" fmla="*/ 420 w 420"/>
                  <a:gd name="T18" fmla="*/ 358 h 3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8">
                    <a:moveTo>
                      <a:pt x="420" y="40"/>
                    </a:moveTo>
                    <a:lnTo>
                      <a:pt x="420" y="0"/>
                    </a:lnTo>
                    <a:lnTo>
                      <a:pt x="2" y="316"/>
                    </a:lnTo>
                    <a:lnTo>
                      <a:pt x="0" y="358"/>
                    </a:lnTo>
                    <a:lnTo>
                      <a:pt x="420" y="40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39" name="Freeform 268"/>
              <p:cNvSpPr>
                <a:spLocks/>
              </p:cNvSpPr>
              <p:nvPr/>
            </p:nvSpPr>
            <p:spPr bwMode="auto">
              <a:xfrm>
                <a:off x="1963" y="3181"/>
                <a:ext cx="420" cy="358"/>
              </a:xfrm>
              <a:custGeom>
                <a:avLst/>
                <a:gdLst>
                  <a:gd name="T0" fmla="*/ 420 w 420"/>
                  <a:gd name="T1" fmla="*/ 40 h 358"/>
                  <a:gd name="T2" fmla="*/ 420 w 420"/>
                  <a:gd name="T3" fmla="*/ 0 h 358"/>
                  <a:gd name="T4" fmla="*/ 2 w 420"/>
                  <a:gd name="T5" fmla="*/ 316 h 358"/>
                  <a:gd name="T6" fmla="*/ 0 w 420"/>
                  <a:gd name="T7" fmla="*/ 358 h 358"/>
                  <a:gd name="T8" fmla="*/ 420 w 420"/>
                  <a:gd name="T9" fmla="*/ 40 h 3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8"/>
                  <a:gd name="T17" fmla="*/ 420 w 420"/>
                  <a:gd name="T18" fmla="*/ 358 h 3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8">
                    <a:moveTo>
                      <a:pt x="420" y="40"/>
                    </a:moveTo>
                    <a:lnTo>
                      <a:pt x="420" y="0"/>
                    </a:lnTo>
                    <a:lnTo>
                      <a:pt x="2" y="316"/>
                    </a:lnTo>
                    <a:lnTo>
                      <a:pt x="0" y="358"/>
                    </a:lnTo>
                    <a:lnTo>
                      <a:pt x="420" y="4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40" name="Freeform 269"/>
              <p:cNvSpPr>
                <a:spLocks/>
              </p:cNvSpPr>
              <p:nvPr/>
            </p:nvSpPr>
            <p:spPr bwMode="auto">
              <a:xfrm>
                <a:off x="1963" y="3225"/>
                <a:ext cx="420" cy="359"/>
              </a:xfrm>
              <a:custGeom>
                <a:avLst/>
                <a:gdLst>
                  <a:gd name="T0" fmla="*/ 418 w 420"/>
                  <a:gd name="T1" fmla="*/ 42 h 359"/>
                  <a:gd name="T2" fmla="*/ 420 w 420"/>
                  <a:gd name="T3" fmla="*/ 0 h 359"/>
                  <a:gd name="T4" fmla="*/ 0 w 420"/>
                  <a:gd name="T5" fmla="*/ 316 h 359"/>
                  <a:gd name="T6" fmla="*/ 0 w 420"/>
                  <a:gd name="T7" fmla="*/ 359 h 359"/>
                  <a:gd name="T8" fmla="*/ 418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6"/>
                    </a:lnTo>
                    <a:lnTo>
                      <a:pt x="0" y="359"/>
                    </a:lnTo>
                    <a:lnTo>
                      <a:pt x="418" y="42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41" name="Freeform 270"/>
              <p:cNvSpPr>
                <a:spLocks/>
              </p:cNvSpPr>
              <p:nvPr/>
            </p:nvSpPr>
            <p:spPr bwMode="auto">
              <a:xfrm>
                <a:off x="1963" y="3225"/>
                <a:ext cx="420" cy="359"/>
              </a:xfrm>
              <a:custGeom>
                <a:avLst/>
                <a:gdLst>
                  <a:gd name="T0" fmla="*/ 418 w 420"/>
                  <a:gd name="T1" fmla="*/ 42 h 359"/>
                  <a:gd name="T2" fmla="*/ 420 w 420"/>
                  <a:gd name="T3" fmla="*/ 0 h 359"/>
                  <a:gd name="T4" fmla="*/ 0 w 420"/>
                  <a:gd name="T5" fmla="*/ 316 h 359"/>
                  <a:gd name="T6" fmla="*/ 0 w 420"/>
                  <a:gd name="T7" fmla="*/ 359 h 359"/>
                  <a:gd name="T8" fmla="*/ 418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6"/>
                    </a:lnTo>
                    <a:lnTo>
                      <a:pt x="0" y="359"/>
                    </a:lnTo>
                    <a:lnTo>
                      <a:pt x="418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42" name="Freeform 271"/>
              <p:cNvSpPr>
                <a:spLocks/>
              </p:cNvSpPr>
              <p:nvPr/>
            </p:nvSpPr>
            <p:spPr bwMode="auto">
              <a:xfrm>
                <a:off x="1961" y="3269"/>
                <a:ext cx="420" cy="359"/>
              </a:xfrm>
              <a:custGeom>
                <a:avLst/>
                <a:gdLst>
                  <a:gd name="T0" fmla="*/ 420 w 420"/>
                  <a:gd name="T1" fmla="*/ 42 h 359"/>
                  <a:gd name="T2" fmla="*/ 420 w 420"/>
                  <a:gd name="T3" fmla="*/ 0 h 359"/>
                  <a:gd name="T4" fmla="*/ 0 w 420"/>
                  <a:gd name="T5" fmla="*/ 316 h 359"/>
                  <a:gd name="T6" fmla="*/ 0 w 420"/>
                  <a:gd name="T7" fmla="*/ 359 h 359"/>
                  <a:gd name="T8" fmla="*/ 420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20" y="42"/>
                    </a:moveTo>
                    <a:lnTo>
                      <a:pt x="420" y="0"/>
                    </a:lnTo>
                    <a:lnTo>
                      <a:pt x="0" y="316"/>
                    </a:lnTo>
                    <a:lnTo>
                      <a:pt x="0" y="359"/>
                    </a:lnTo>
                    <a:lnTo>
                      <a:pt x="420" y="42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43" name="Freeform 272"/>
              <p:cNvSpPr>
                <a:spLocks/>
              </p:cNvSpPr>
              <p:nvPr/>
            </p:nvSpPr>
            <p:spPr bwMode="auto">
              <a:xfrm>
                <a:off x="1961" y="3269"/>
                <a:ext cx="420" cy="359"/>
              </a:xfrm>
              <a:custGeom>
                <a:avLst/>
                <a:gdLst>
                  <a:gd name="T0" fmla="*/ 420 w 420"/>
                  <a:gd name="T1" fmla="*/ 42 h 359"/>
                  <a:gd name="T2" fmla="*/ 420 w 420"/>
                  <a:gd name="T3" fmla="*/ 0 h 359"/>
                  <a:gd name="T4" fmla="*/ 0 w 420"/>
                  <a:gd name="T5" fmla="*/ 316 h 359"/>
                  <a:gd name="T6" fmla="*/ 0 w 420"/>
                  <a:gd name="T7" fmla="*/ 359 h 359"/>
                  <a:gd name="T8" fmla="*/ 420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20" y="42"/>
                    </a:moveTo>
                    <a:lnTo>
                      <a:pt x="420" y="0"/>
                    </a:lnTo>
                    <a:lnTo>
                      <a:pt x="0" y="316"/>
                    </a:lnTo>
                    <a:lnTo>
                      <a:pt x="0" y="359"/>
                    </a:lnTo>
                    <a:lnTo>
                      <a:pt x="420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44" name="Freeform 273"/>
              <p:cNvSpPr>
                <a:spLocks/>
              </p:cNvSpPr>
              <p:nvPr/>
            </p:nvSpPr>
            <p:spPr bwMode="auto">
              <a:xfrm>
                <a:off x="1959" y="3357"/>
                <a:ext cx="420" cy="359"/>
              </a:xfrm>
              <a:custGeom>
                <a:avLst/>
                <a:gdLst>
                  <a:gd name="T0" fmla="*/ 420 w 420"/>
                  <a:gd name="T1" fmla="*/ 42 h 359"/>
                  <a:gd name="T2" fmla="*/ 420 w 420"/>
                  <a:gd name="T3" fmla="*/ 0 h 359"/>
                  <a:gd name="T4" fmla="*/ 0 w 420"/>
                  <a:gd name="T5" fmla="*/ 317 h 359"/>
                  <a:gd name="T6" fmla="*/ 0 w 420"/>
                  <a:gd name="T7" fmla="*/ 359 h 359"/>
                  <a:gd name="T8" fmla="*/ 420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20" y="42"/>
                    </a:moveTo>
                    <a:lnTo>
                      <a:pt x="420" y="0"/>
                    </a:lnTo>
                    <a:lnTo>
                      <a:pt x="0" y="317"/>
                    </a:lnTo>
                    <a:lnTo>
                      <a:pt x="0" y="359"/>
                    </a:lnTo>
                    <a:lnTo>
                      <a:pt x="420" y="42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45" name="Freeform 274"/>
              <p:cNvSpPr>
                <a:spLocks/>
              </p:cNvSpPr>
              <p:nvPr/>
            </p:nvSpPr>
            <p:spPr bwMode="auto">
              <a:xfrm>
                <a:off x="1959" y="3357"/>
                <a:ext cx="420" cy="359"/>
              </a:xfrm>
              <a:custGeom>
                <a:avLst/>
                <a:gdLst>
                  <a:gd name="T0" fmla="*/ 420 w 420"/>
                  <a:gd name="T1" fmla="*/ 42 h 359"/>
                  <a:gd name="T2" fmla="*/ 420 w 420"/>
                  <a:gd name="T3" fmla="*/ 0 h 359"/>
                  <a:gd name="T4" fmla="*/ 0 w 420"/>
                  <a:gd name="T5" fmla="*/ 317 h 359"/>
                  <a:gd name="T6" fmla="*/ 0 w 420"/>
                  <a:gd name="T7" fmla="*/ 359 h 359"/>
                  <a:gd name="T8" fmla="*/ 420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20" y="42"/>
                    </a:moveTo>
                    <a:lnTo>
                      <a:pt x="420" y="0"/>
                    </a:lnTo>
                    <a:lnTo>
                      <a:pt x="0" y="317"/>
                    </a:lnTo>
                    <a:lnTo>
                      <a:pt x="0" y="359"/>
                    </a:lnTo>
                    <a:lnTo>
                      <a:pt x="420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46" name="Freeform 275"/>
              <p:cNvSpPr>
                <a:spLocks/>
              </p:cNvSpPr>
              <p:nvPr/>
            </p:nvSpPr>
            <p:spPr bwMode="auto">
              <a:xfrm>
                <a:off x="1957" y="3401"/>
                <a:ext cx="422" cy="359"/>
              </a:xfrm>
              <a:custGeom>
                <a:avLst/>
                <a:gdLst>
                  <a:gd name="T0" fmla="*/ 420 w 422"/>
                  <a:gd name="T1" fmla="*/ 43 h 359"/>
                  <a:gd name="T2" fmla="*/ 422 w 422"/>
                  <a:gd name="T3" fmla="*/ 0 h 359"/>
                  <a:gd name="T4" fmla="*/ 2 w 422"/>
                  <a:gd name="T5" fmla="*/ 317 h 359"/>
                  <a:gd name="T6" fmla="*/ 0 w 422"/>
                  <a:gd name="T7" fmla="*/ 359 h 359"/>
                  <a:gd name="T8" fmla="*/ 420 w 422"/>
                  <a:gd name="T9" fmla="*/ 43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2"/>
                  <a:gd name="T16" fmla="*/ 0 h 359"/>
                  <a:gd name="T17" fmla="*/ 422 w 422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2" h="359">
                    <a:moveTo>
                      <a:pt x="420" y="43"/>
                    </a:moveTo>
                    <a:lnTo>
                      <a:pt x="422" y="0"/>
                    </a:lnTo>
                    <a:lnTo>
                      <a:pt x="2" y="317"/>
                    </a:lnTo>
                    <a:lnTo>
                      <a:pt x="0" y="359"/>
                    </a:lnTo>
                    <a:lnTo>
                      <a:pt x="420" y="43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47" name="Freeform 276"/>
              <p:cNvSpPr>
                <a:spLocks/>
              </p:cNvSpPr>
              <p:nvPr/>
            </p:nvSpPr>
            <p:spPr bwMode="auto">
              <a:xfrm>
                <a:off x="1957" y="3401"/>
                <a:ext cx="422" cy="359"/>
              </a:xfrm>
              <a:custGeom>
                <a:avLst/>
                <a:gdLst>
                  <a:gd name="T0" fmla="*/ 420 w 422"/>
                  <a:gd name="T1" fmla="*/ 43 h 359"/>
                  <a:gd name="T2" fmla="*/ 422 w 422"/>
                  <a:gd name="T3" fmla="*/ 0 h 359"/>
                  <a:gd name="T4" fmla="*/ 2 w 422"/>
                  <a:gd name="T5" fmla="*/ 317 h 359"/>
                  <a:gd name="T6" fmla="*/ 0 w 422"/>
                  <a:gd name="T7" fmla="*/ 359 h 359"/>
                  <a:gd name="T8" fmla="*/ 420 w 422"/>
                  <a:gd name="T9" fmla="*/ 43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2"/>
                  <a:gd name="T16" fmla="*/ 0 h 359"/>
                  <a:gd name="T17" fmla="*/ 422 w 422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2" h="359">
                    <a:moveTo>
                      <a:pt x="420" y="43"/>
                    </a:moveTo>
                    <a:lnTo>
                      <a:pt x="422" y="0"/>
                    </a:lnTo>
                    <a:lnTo>
                      <a:pt x="2" y="317"/>
                    </a:lnTo>
                    <a:lnTo>
                      <a:pt x="0" y="359"/>
                    </a:lnTo>
                    <a:lnTo>
                      <a:pt x="420" y="4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48" name="Freeform 277"/>
              <p:cNvSpPr>
                <a:spLocks/>
              </p:cNvSpPr>
              <p:nvPr/>
            </p:nvSpPr>
            <p:spPr bwMode="auto">
              <a:xfrm>
                <a:off x="1957" y="3445"/>
                <a:ext cx="420" cy="359"/>
              </a:xfrm>
              <a:custGeom>
                <a:avLst/>
                <a:gdLst>
                  <a:gd name="T0" fmla="*/ 420 w 420"/>
                  <a:gd name="T1" fmla="*/ 43 h 359"/>
                  <a:gd name="T2" fmla="*/ 420 w 420"/>
                  <a:gd name="T3" fmla="*/ 0 h 359"/>
                  <a:gd name="T4" fmla="*/ 0 w 420"/>
                  <a:gd name="T5" fmla="*/ 317 h 359"/>
                  <a:gd name="T6" fmla="*/ 0 w 420"/>
                  <a:gd name="T7" fmla="*/ 359 h 359"/>
                  <a:gd name="T8" fmla="*/ 420 w 420"/>
                  <a:gd name="T9" fmla="*/ 43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20" y="43"/>
                    </a:moveTo>
                    <a:lnTo>
                      <a:pt x="420" y="0"/>
                    </a:lnTo>
                    <a:lnTo>
                      <a:pt x="0" y="317"/>
                    </a:lnTo>
                    <a:lnTo>
                      <a:pt x="0" y="359"/>
                    </a:lnTo>
                    <a:lnTo>
                      <a:pt x="420" y="43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49" name="Freeform 278"/>
              <p:cNvSpPr>
                <a:spLocks/>
              </p:cNvSpPr>
              <p:nvPr/>
            </p:nvSpPr>
            <p:spPr bwMode="auto">
              <a:xfrm>
                <a:off x="1957" y="3445"/>
                <a:ext cx="420" cy="359"/>
              </a:xfrm>
              <a:custGeom>
                <a:avLst/>
                <a:gdLst>
                  <a:gd name="T0" fmla="*/ 420 w 420"/>
                  <a:gd name="T1" fmla="*/ 43 h 359"/>
                  <a:gd name="T2" fmla="*/ 420 w 420"/>
                  <a:gd name="T3" fmla="*/ 0 h 359"/>
                  <a:gd name="T4" fmla="*/ 0 w 420"/>
                  <a:gd name="T5" fmla="*/ 317 h 359"/>
                  <a:gd name="T6" fmla="*/ 0 w 420"/>
                  <a:gd name="T7" fmla="*/ 359 h 359"/>
                  <a:gd name="T8" fmla="*/ 420 w 420"/>
                  <a:gd name="T9" fmla="*/ 43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20" y="43"/>
                    </a:moveTo>
                    <a:lnTo>
                      <a:pt x="420" y="0"/>
                    </a:lnTo>
                    <a:lnTo>
                      <a:pt x="0" y="317"/>
                    </a:lnTo>
                    <a:lnTo>
                      <a:pt x="0" y="359"/>
                    </a:lnTo>
                    <a:lnTo>
                      <a:pt x="420" y="4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50" name="Freeform 279"/>
              <p:cNvSpPr>
                <a:spLocks/>
              </p:cNvSpPr>
              <p:nvPr/>
            </p:nvSpPr>
            <p:spPr bwMode="auto">
              <a:xfrm>
                <a:off x="1955" y="3490"/>
                <a:ext cx="420" cy="358"/>
              </a:xfrm>
              <a:custGeom>
                <a:avLst/>
                <a:gdLst>
                  <a:gd name="T0" fmla="*/ 420 w 420"/>
                  <a:gd name="T1" fmla="*/ 42 h 358"/>
                  <a:gd name="T2" fmla="*/ 420 w 420"/>
                  <a:gd name="T3" fmla="*/ 0 h 358"/>
                  <a:gd name="T4" fmla="*/ 2 w 420"/>
                  <a:gd name="T5" fmla="*/ 316 h 358"/>
                  <a:gd name="T6" fmla="*/ 0 w 420"/>
                  <a:gd name="T7" fmla="*/ 358 h 358"/>
                  <a:gd name="T8" fmla="*/ 420 w 420"/>
                  <a:gd name="T9" fmla="*/ 42 h 3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8"/>
                  <a:gd name="T17" fmla="*/ 420 w 420"/>
                  <a:gd name="T18" fmla="*/ 358 h 3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8">
                    <a:moveTo>
                      <a:pt x="420" y="42"/>
                    </a:moveTo>
                    <a:lnTo>
                      <a:pt x="420" y="0"/>
                    </a:lnTo>
                    <a:lnTo>
                      <a:pt x="2" y="316"/>
                    </a:lnTo>
                    <a:lnTo>
                      <a:pt x="0" y="358"/>
                    </a:lnTo>
                    <a:lnTo>
                      <a:pt x="420" y="42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51" name="Freeform 280"/>
              <p:cNvSpPr>
                <a:spLocks/>
              </p:cNvSpPr>
              <p:nvPr/>
            </p:nvSpPr>
            <p:spPr bwMode="auto">
              <a:xfrm>
                <a:off x="1955" y="3490"/>
                <a:ext cx="420" cy="358"/>
              </a:xfrm>
              <a:custGeom>
                <a:avLst/>
                <a:gdLst>
                  <a:gd name="T0" fmla="*/ 420 w 420"/>
                  <a:gd name="T1" fmla="*/ 42 h 358"/>
                  <a:gd name="T2" fmla="*/ 420 w 420"/>
                  <a:gd name="T3" fmla="*/ 0 h 358"/>
                  <a:gd name="T4" fmla="*/ 2 w 420"/>
                  <a:gd name="T5" fmla="*/ 316 h 358"/>
                  <a:gd name="T6" fmla="*/ 0 w 420"/>
                  <a:gd name="T7" fmla="*/ 358 h 358"/>
                  <a:gd name="T8" fmla="*/ 420 w 420"/>
                  <a:gd name="T9" fmla="*/ 42 h 3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8"/>
                  <a:gd name="T17" fmla="*/ 420 w 420"/>
                  <a:gd name="T18" fmla="*/ 358 h 3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8">
                    <a:moveTo>
                      <a:pt x="420" y="42"/>
                    </a:moveTo>
                    <a:lnTo>
                      <a:pt x="420" y="0"/>
                    </a:lnTo>
                    <a:lnTo>
                      <a:pt x="2" y="316"/>
                    </a:lnTo>
                    <a:lnTo>
                      <a:pt x="0" y="358"/>
                    </a:lnTo>
                    <a:lnTo>
                      <a:pt x="420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52" name="Freeform 281"/>
              <p:cNvSpPr>
                <a:spLocks/>
              </p:cNvSpPr>
              <p:nvPr/>
            </p:nvSpPr>
            <p:spPr bwMode="auto">
              <a:xfrm>
                <a:off x="1955" y="3534"/>
                <a:ext cx="420" cy="358"/>
              </a:xfrm>
              <a:custGeom>
                <a:avLst/>
                <a:gdLst>
                  <a:gd name="T0" fmla="*/ 418 w 420"/>
                  <a:gd name="T1" fmla="*/ 42 h 358"/>
                  <a:gd name="T2" fmla="*/ 420 w 420"/>
                  <a:gd name="T3" fmla="*/ 0 h 358"/>
                  <a:gd name="T4" fmla="*/ 0 w 420"/>
                  <a:gd name="T5" fmla="*/ 318 h 358"/>
                  <a:gd name="T6" fmla="*/ 0 w 420"/>
                  <a:gd name="T7" fmla="*/ 358 h 358"/>
                  <a:gd name="T8" fmla="*/ 418 w 420"/>
                  <a:gd name="T9" fmla="*/ 42 h 3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8"/>
                  <a:gd name="T17" fmla="*/ 420 w 420"/>
                  <a:gd name="T18" fmla="*/ 358 h 3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8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8"/>
                    </a:lnTo>
                    <a:lnTo>
                      <a:pt x="0" y="358"/>
                    </a:lnTo>
                    <a:lnTo>
                      <a:pt x="418" y="42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53" name="Freeform 282"/>
              <p:cNvSpPr>
                <a:spLocks/>
              </p:cNvSpPr>
              <p:nvPr/>
            </p:nvSpPr>
            <p:spPr bwMode="auto">
              <a:xfrm>
                <a:off x="1955" y="3534"/>
                <a:ext cx="420" cy="358"/>
              </a:xfrm>
              <a:custGeom>
                <a:avLst/>
                <a:gdLst>
                  <a:gd name="T0" fmla="*/ 418 w 420"/>
                  <a:gd name="T1" fmla="*/ 42 h 358"/>
                  <a:gd name="T2" fmla="*/ 420 w 420"/>
                  <a:gd name="T3" fmla="*/ 0 h 358"/>
                  <a:gd name="T4" fmla="*/ 0 w 420"/>
                  <a:gd name="T5" fmla="*/ 318 h 358"/>
                  <a:gd name="T6" fmla="*/ 0 w 420"/>
                  <a:gd name="T7" fmla="*/ 358 h 358"/>
                  <a:gd name="T8" fmla="*/ 418 w 420"/>
                  <a:gd name="T9" fmla="*/ 42 h 3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8"/>
                  <a:gd name="T17" fmla="*/ 420 w 420"/>
                  <a:gd name="T18" fmla="*/ 358 h 3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8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8"/>
                    </a:lnTo>
                    <a:lnTo>
                      <a:pt x="0" y="358"/>
                    </a:lnTo>
                    <a:lnTo>
                      <a:pt x="418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54" name="Freeform 283"/>
              <p:cNvSpPr>
                <a:spLocks/>
              </p:cNvSpPr>
              <p:nvPr/>
            </p:nvSpPr>
            <p:spPr bwMode="auto">
              <a:xfrm>
                <a:off x="1953" y="3578"/>
                <a:ext cx="420" cy="360"/>
              </a:xfrm>
              <a:custGeom>
                <a:avLst/>
                <a:gdLst>
                  <a:gd name="T0" fmla="*/ 420 w 420"/>
                  <a:gd name="T1" fmla="*/ 42 h 360"/>
                  <a:gd name="T2" fmla="*/ 420 w 420"/>
                  <a:gd name="T3" fmla="*/ 0 h 360"/>
                  <a:gd name="T4" fmla="*/ 2 w 420"/>
                  <a:gd name="T5" fmla="*/ 318 h 360"/>
                  <a:gd name="T6" fmla="*/ 0 w 420"/>
                  <a:gd name="T7" fmla="*/ 360 h 360"/>
                  <a:gd name="T8" fmla="*/ 420 w 420"/>
                  <a:gd name="T9" fmla="*/ 42 h 3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60"/>
                  <a:gd name="T17" fmla="*/ 420 w 420"/>
                  <a:gd name="T18" fmla="*/ 360 h 3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60">
                    <a:moveTo>
                      <a:pt x="420" y="42"/>
                    </a:moveTo>
                    <a:lnTo>
                      <a:pt x="420" y="0"/>
                    </a:lnTo>
                    <a:lnTo>
                      <a:pt x="2" y="318"/>
                    </a:lnTo>
                    <a:lnTo>
                      <a:pt x="0" y="360"/>
                    </a:lnTo>
                    <a:lnTo>
                      <a:pt x="420" y="42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55" name="Freeform 284"/>
              <p:cNvSpPr>
                <a:spLocks/>
              </p:cNvSpPr>
              <p:nvPr/>
            </p:nvSpPr>
            <p:spPr bwMode="auto">
              <a:xfrm>
                <a:off x="1953" y="3578"/>
                <a:ext cx="420" cy="360"/>
              </a:xfrm>
              <a:custGeom>
                <a:avLst/>
                <a:gdLst>
                  <a:gd name="T0" fmla="*/ 420 w 420"/>
                  <a:gd name="T1" fmla="*/ 42 h 360"/>
                  <a:gd name="T2" fmla="*/ 420 w 420"/>
                  <a:gd name="T3" fmla="*/ 0 h 360"/>
                  <a:gd name="T4" fmla="*/ 2 w 420"/>
                  <a:gd name="T5" fmla="*/ 318 h 360"/>
                  <a:gd name="T6" fmla="*/ 0 w 420"/>
                  <a:gd name="T7" fmla="*/ 360 h 360"/>
                  <a:gd name="T8" fmla="*/ 420 w 420"/>
                  <a:gd name="T9" fmla="*/ 42 h 3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60"/>
                  <a:gd name="T17" fmla="*/ 420 w 420"/>
                  <a:gd name="T18" fmla="*/ 360 h 3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60">
                    <a:moveTo>
                      <a:pt x="420" y="42"/>
                    </a:moveTo>
                    <a:lnTo>
                      <a:pt x="420" y="0"/>
                    </a:lnTo>
                    <a:lnTo>
                      <a:pt x="2" y="318"/>
                    </a:lnTo>
                    <a:lnTo>
                      <a:pt x="0" y="360"/>
                    </a:lnTo>
                    <a:lnTo>
                      <a:pt x="420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56" name="Freeform 285"/>
              <p:cNvSpPr>
                <a:spLocks/>
              </p:cNvSpPr>
              <p:nvPr/>
            </p:nvSpPr>
            <p:spPr bwMode="auto">
              <a:xfrm>
                <a:off x="1953" y="3622"/>
                <a:ext cx="420" cy="361"/>
              </a:xfrm>
              <a:custGeom>
                <a:avLst/>
                <a:gdLst>
                  <a:gd name="T0" fmla="*/ 419 w 420"/>
                  <a:gd name="T1" fmla="*/ 42 h 361"/>
                  <a:gd name="T2" fmla="*/ 420 w 420"/>
                  <a:gd name="T3" fmla="*/ 0 h 361"/>
                  <a:gd name="T4" fmla="*/ 0 w 420"/>
                  <a:gd name="T5" fmla="*/ 318 h 361"/>
                  <a:gd name="T6" fmla="*/ 0 w 420"/>
                  <a:gd name="T7" fmla="*/ 361 h 361"/>
                  <a:gd name="T8" fmla="*/ 419 w 420"/>
                  <a:gd name="T9" fmla="*/ 42 h 3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61"/>
                  <a:gd name="T17" fmla="*/ 420 w 420"/>
                  <a:gd name="T18" fmla="*/ 361 h 3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61">
                    <a:moveTo>
                      <a:pt x="419" y="42"/>
                    </a:moveTo>
                    <a:lnTo>
                      <a:pt x="420" y="0"/>
                    </a:lnTo>
                    <a:lnTo>
                      <a:pt x="0" y="318"/>
                    </a:lnTo>
                    <a:lnTo>
                      <a:pt x="0" y="361"/>
                    </a:lnTo>
                    <a:lnTo>
                      <a:pt x="419" y="42"/>
                    </a:lnTo>
                    <a:close/>
                  </a:path>
                </a:pathLst>
              </a:custGeom>
              <a:solidFill>
                <a:srgbClr val="EE9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57" name="Freeform 286"/>
              <p:cNvSpPr>
                <a:spLocks/>
              </p:cNvSpPr>
              <p:nvPr/>
            </p:nvSpPr>
            <p:spPr bwMode="auto">
              <a:xfrm>
                <a:off x="1953" y="3622"/>
                <a:ext cx="420" cy="361"/>
              </a:xfrm>
              <a:custGeom>
                <a:avLst/>
                <a:gdLst>
                  <a:gd name="T0" fmla="*/ 419 w 420"/>
                  <a:gd name="T1" fmla="*/ 42 h 361"/>
                  <a:gd name="T2" fmla="*/ 420 w 420"/>
                  <a:gd name="T3" fmla="*/ 0 h 361"/>
                  <a:gd name="T4" fmla="*/ 0 w 420"/>
                  <a:gd name="T5" fmla="*/ 318 h 361"/>
                  <a:gd name="T6" fmla="*/ 0 w 420"/>
                  <a:gd name="T7" fmla="*/ 361 h 361"/>
                  <a:gd name="T8" fmla="*/ 419 w 420"/>
                  <a:gd name="T9" fmla="*/ 42 h 3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61"/>
                  <a:gd name="T17" fmla="*/ 420 w 420"/>
                  <a:gd name="T18" fmla="*/ 361 h 3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61">
                    <a:moveTo>
                      <a:pt x="419" y="42"/>
                    </a:moveTo>
                    <a:lnTo>
                      <a:pt x="420" y="0"/>
                    </a:lnTo>
                    <a:lnTo>
                      <a:pt x="0" y="318"/>
                    </a:lnTo>
                    <a:lnTo>
                      <a:pt x="0" y="361"/>
                    </a:lnTo>
                    <a:lnTo>
                      <a:pt x="419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58" name="Freeform 287"/>
              <p:cNvSpPr>
                <a:spLocks/>
              </p:cNvSpPr>
              <p:nvPr/>
            </p:nvSpPr>
            <p:spPr bwMode="auto">
              <a:xfrm>
                <a:off x="1970" y="2954"/>
                <a:ext cx="421" cy="357"/>
              </a:xfrm>
              <a:custGeom>
                <a:avLst/>
                <a:gdLst>
                  <a:gd name="T0" fmla="*/ 419 w 421"/>
                  <a:gd name="T1" fmla="*/ 41 h 357"/>
                  <a:gd name="T2" fmla="*/ 421 w 421"/>
                  <a:gd name="T3" fmla="*/ 0 h 357"/>
                  <a:gd name="T4" fmla="*/ 2 w 421"/>
                  <a:gd name="T5" fmla="*/ 315 h 357"/>
                  <a:gd name="T6" fmla="*/ 0 w 421"/>
                  <a:gd name="T7" fmla="*/ 357 h 357"/>
                  <a:gd name="T8" fmla="*/ 419 w 421"/>
                  <a:gd name="T9" fmla="*/ 41 h 3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1"/>
                  <a:gd name="T16" fmla="*/ 0 h 357"/>
                  <a:gd name="T17" fmla="*/ 421 w 421"/>
                  <a:gd name="T18" fmla="*/ 357 h 3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1" h="357">
                    <a:moveTo>
                      <a:pt x="419" y="41"/>
                    </a:moveTo>
                    <a:lnTo>
                      <a:pt x="421" y="0"/>
                    </a:lnTo>
                    <a:lnTo>
                      <a:pt x="2" y="315"/>
                    </a:lnTo>
                    <a:lnTo>
                      <a:pt x="0" y="357"/>
                    </a:lnTo>
                    <a:lnTo>
                      <a:pt x="419" y="41"/>
                    </a:lnTo>
                    <a:close/>
                  </a:path>
                </a:pathLst>
              </a:custGeom>
              <a:solidFill>
                <a:srgbClr val="8F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59" name="Freeform 288"/>
              <p:cNvSpPr>
                <a:spLocks/>
              </p:cNvSpPr>
              <p:nvPr/>
            </p:nvSpPr>
            <p:spPr bwMode="auto">
              <a:xfrm>
                <a:off x="1970" y="2954"/>
                <a:ext cx="421" cy="357"/>
              </a:xfrm>
              <a:custGeom>
                <a:avLst/>
                <a:gdLst>
                  <a:gd name="T0" fmla="*/ 419 w 421"/>
                  <a:gd name="T1" fmla="*/ 41 h 357"/>
                  <a:gd name="T2" fmla="*/ 421 w 421"/>
                  <a:gd name="T3" fmla="*/ 0 h 357"/>
                  <a:gd name="T4" fmla="*/ 2 w 421"/>
                  <a:gd name="T5" fmla="*/ 315 h 357"/>
                  <a:gd name="T6" fmla="*/ 0 w 421"/>
                  <a:gd name="T7" fmla="*/ 357 h 357"/>
                  <a:gd name="T8" fmla="*/ 419 w 421"/>
                  <a:gd name="T9" fmla="*/ 41 h 3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1"/>
                  <a:gd name="T16" fmla="*/ 0 h 357"/>
                  <a:gd name="T17" fmla="*/ 421 w 421"/>
                  <a:gd name="T18" fmla="*/ 357 h 3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1" h="357">
                    <a:moveTo>
                      <a:pt x="419" y="41"/>
                    </a:moveTo>
                    <a:lnTo>
                      <a:pt x="421" y="0"/>
                    </a:lnTo>
                    <a:lnTo>
                      <a:pt x="2" y="315"/>
                    </a:lnTo>
                    <a:lnTo>
                      <a:pt x="0" y="357"/>
                    </a:lnTo>
                    <a:lnTo>
                      <a:pt x="419" y="4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60" name="Freeform 289"/>
              <p:cNvSpPr>
                <a:spLocks/>
              </p:cNvSpPr>
              <p:nvPr/>
            </p:nvSpPr>
            <p:spPr bwMode="auto">
              <a:xfrm>
                <a:off x="1972" y="3315"/>
                <a:ext cx="421" cy="359"/>
              </a:xfrm>
              <a:custGeom>
                <a:avLst/>
                <a:gdLst>
                  <a:gd name="T0" fmla="*/ 421 w 421"/>
                  <a:gd name="T1" fmla="*/ 42 h 359"/>
                  <a:gd name="T2" fmla="*/ 421 w 421"/>
                  <a:gd name="T3" fmla="*/ 0 h 359"/>
                  <a:gd name="T4" fmla="*/ 2 w 421"/>
                  <a:gd name="T5" fmla="*/ 317 h 359"/>
                  <a:gd name="T6" fmla="*/ 0 w 421"/>
                  <a:gd name="T7" fmla="*/ 359 h 359"/>
                  <a:gd name="T8" fmla="*/ 421 w 421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1"/>
                  <a:gd name="T16" fmla="*/ 0 h 359"/>
                  <a:gd name="T17" fmla="*/ 421 w 421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1" h="359">
                    <a:moveTo>
                      <a:pt x="421" y="42"/>
                    </a:moveTo>
                    <a:lnTo>
                      <a:pt x="421" y="0"/>
                    </a:lnTo>
                    <a:lnTo>
                      <a:pt x="2" y="317"/>
                    </a:lnTo>
                    <a:lnTo>
                      <a:pt x="0" y="359"/>
                    </a:lnTo>
                    <a:lnTo>
                      <a:pt x="421" y="42"/>
                    </a:lnTo>
                    <a:close/>
                  </a:path>
                </a:pathLst>
              </a:custGeom>
              <a:solidFill>
                <a:srgbClr val="F6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61" name="Freeform 290"/>
              <p:cNvSpPr>
                <a:spLocks/>
              </p:cNvSpPr>
              <p:nvPr/>
            </p:nvSpPr>
            <p:spPr bwMode="auto">
              <a:xfrm>
                <a:off x="1972" y="3315"/>
                <a:ext cx="421" cy="359"/>
              </a:xfrm>
              <a:custGeom>
                <a:avLst/>
                <a:gdLst>
                  <a:gd name="T0" fmla="*/ 421 w 421"/>
                  <a:gd name="T1" fmla="*/ 42 h 359"/>
                  <a:gd name="T2" fmla="*/ 421 w 421"/>
                  <a:gd name="T3" fmla="*/ 0 h 359"/>
                  <a:gd name="T4" fmla="*/ 2 w 421"/>
                  <a:gd name="T5" fmla="*/ 317 h 359"/>
                  <a:gd name="T6" fmla="*/ 0 w 421"/>
                  <a:gd name="T7" fmla="*/ 359 h 359"/>
                  <a:gd name="T8" fmla="*/ 421 w 421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1"/>
                  <a:gd name="T16" fmla="*/ 0 h 359"/>
                  <a:gd name="T17" fmla="*/ 421 w 421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1" h="359">
                    <a:moveTo>
                      <a:pt x="421" y="42"/>
                    </a:moveTo>
                    <a:lnTo>
                      <a:pt x="421" y="0"/>
                    </a:lnTo>
                    <a:lnTo>
                      <a:pt x="2" y="317"/>
                    </a:lnTo>
                    <a:lnTo>
                      <a:pt x="0" y="359"/>
                    </a:lnTo>
                    <a:lnTo>
                      <a:pt x="421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62" name="Freeform 291"/>
              <p:cNvSpPr>
                <a:spLocks/>
              </p:cNvSpPr>
              <p:nvPr/>
            </p:nvSpPr>
            <p:spPr bwMode="auto">
              <a:xfrm>
                <a:off x="1965" y="3670"/>
                <a:ext cx="420" cy="359"/>
              </a:xfrm>
              <a:custGeom>
                <a:avLst/>
                <a:gdLst>
                  <a:gd name="T0" fmla="*/ 418 w 420"/>
                  <a:gd name="T1" fmla="*/ 42 h 359"/>
                  <a:gd name="T2" fmla="*/ 420 w 420"/>
                  <a:gd name="T3" fmla="*/ 0 h 359"/>
                  <a:gd name="T4" fmla="*/ 0 w 420"/>
                  <a:gd name="T5" fmla="*/ 316 h 359"/>
                  <a:gd name="T6" fmla="*/ 0 w 420"/>
                  <a:gd name="T7" fmla="*/ 359 h 359"/>
                  <a:gd name="T8" fmla="*/ 418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6"/>
                    </a:lnTo>
                    <a:lnTo>
                      <a:pt x="0" y="359"/>
                    </a:lnTo>
                    <a:lnTo>
                      <a:pt x="418" y="42"/>
                    </a:lnTo>
                    <a:close/>
                  </a:path>
                </a:pathLst>
              </a:custGeom>
              <a:solidFill>
                <a:srgbClr val="F6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63" name="Freeform 292"/>
              <p:cNvSpPr>
                <a:spLocks/>
              </p:cNvSpPr>
              <p:nvPr/>
            </p:nvSpPr>
            <p:spPr bwMode="auto">
              <a:xfrm>
                <a:off x="1965" y="3670"/>
                <a:ext cx="420" cy="359"/>
              </a:xfrm>
              <a:custGeom>
                <a:avLst/>
                <a:gdLst>
                  <a:gd name="T0" fmla="*/ 418 w 420"/>
                  <a:gd name="T1" fmla="*/ 42 h 359"/>
                  <a:gd name="T2" fmla="*/ 420 w 420"/>
                  <a:gd name="T3" fmla="*/ 0 h 359"/>
                  <a:gd name="T4" fmla="*/ 0 w 420"/>
                  <a:gd name="T5" fmla="*/ 316 h 359"/>
                  <a:gd name="T6" fmla="*/ 0 w 420"/>
                  <a:gd name="T7" fmla="*/ 359 h 359"/>
                  <a:gd name="T8" fmla="*/ 418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18" y="42"/>
                    </a:moveTo>
                    <a:lnTo>
                      <a:pt x="420" y="0"/>
                    </a:lnTo>
                    <a:lnTo>
                      <a:pt x="0" y="316"/>
                    </a:lnTo>
                    <a:lnTo>
                      <a:pt x="0" y="359"/>
                    </a:lnTo>
                    <a:lnTo>
                      <a:pt x="418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64" name="Freeform 293"/>
              <p:cNvSpPr>
                <a:spLocks/>
              </p:cNvSpPr>
              <p:nvPr/>
            </p:nvSpPr>
            <p:spPr bwMode="auto">
              <a:xfrm>
                <a:off x="2341" y="2952"/>
                <a:ext cx="55" cy="749"/>
              </a:xfrm>
              <a:custGeom>
                <a:avLst/>
                <a:gdLst>
                  <a:gd name="T0" fmla="*/ 40 w 55"/>
                  <a:gd name="T1" fmla="*/ 720 h 749"/>
                  <a:gd name="T2" fmla="*/ 55 w 55"/>
                  <a:gd name="T3" fmla="*/ 0 h 749"/>
                  <a:gd name="T4" fmla="*/ 15 w 55"/>
                  <a:gd name="T5" fmla="*/ 29 h 749"/>
                  <a:gd name="T6" fmla="*/ 0 w 55"/>
                  <a:gd name="T7" fmla="*/ 749 h 749"/>
                  <a:gd name="T8" fmla="*/ 40 w 55"/>
                  <a:gd name="T9" fmla="*/ 720 h 7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749"/>
                  <a:gd name="T17" fmla="*/ 55 w 55"/>
                  <a:gd name="T18" fmla="*/ 749 h 7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749">
                    <a:moveTo>
                      <a:pt x="40" y="720"/>
                    </a:moveTo>
                    <a:lnTo>
                      <a:pt x="55" y="0"/>
                    </a:lnTo>
                    <a:lnTo>
                      <a:pt x="15" y="29"/>
                    </a:lnTo>
                    <a:lnTo>
                      <a:pt x="0" y="749"/>
                    </a:lnTo>
                    <a:lnTo>
                      <a:pt x="40" y="720"/>
                    </a:lnTo>
                    <a:close/>
                  </a:path>
                </a:pathLst>
              </a:custGeom>
              <a:solidFill>
                <a:srgbClr val="F6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65" name="Freeform 294"/>
              <p:cNvSpPr>
                <a:spLocks/>
              </p:cNvSpPr>
              <p:nvPr/>
            </p:nvSpPr>
            <p:spPr bwMode="auto">
              <a:xfrm>
                <a:off x="2341" y="2952"/>
                <a:ext cx="55" cy="749"/>
              </a:xfrm>
              <a:custGeom>
                <a:avLst/>
                <a:gdLst>
                  <a:gd name="T0" fmla="*/ 40 w 55"/>
                  <a:gd name="T1" fmla="*/ 720 h 749"/>
                  <a:gd name="T2" fmla="*/ 55 w 55"/>
                  <a:gd name="T3" fmla="*/ 0 h 749"/>
                  <a:gd name="T4" fmla="*/ 15 w 55"/>
                  <a:gd name="T5" fmla="*/ 29 h 749"/>
                  <a:gd name="T6" fmla="*/ 0 w 55"/>
                  <a:gd name="T7" fmla="*/ 749 h 749"/>
                  <a:gd name="T8" fmla="*/ 40 w 55"/>
                  <a:gd name="T9" fmla="*/ 720 h 7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749"/>
                  <a:gd name="T17" fmla="*/ 55 w 55"/>
                  <a:gd name="T18" fmla="*/ 749 h 7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749">
                    <a:moveTo>
                      <a:pt x="40" y="720"/>
                    </a:moveTo>
                    <a:lnTo>
                      <a:pt x="55" y="0"/>
                    </a:lnTo>
                    <a:lnTo>
                      <a:pt x="15" y="29"/>
                    </a:lnTo>
                    <a:lnTo>
                      <a:pt x="0" y="749"/>
                    </a:lnTo>
                    <a:lnTo>
                      <a:pt x="40" y="72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66" name="Freeform 295"/>
              <p:cNvSpPr>
                <a:spLocks/>
              </p:cNvSpPr>
              <p:nvPr/>
            </p:nvSpPr>
            <p:spPr bwMode="auto">
              <a:xfrm>
                <a:off x="1953" y="3275"/>
                <a:ext cx="58" cy="748"/>
              </a:xfrm>
              <a:custGeom>
                <a:avLst/>
                <a:gdLst>
                  <a:gd name="T0" fmla="*/ 40 w 58"/>
                  <a:gd name="T1" fmla="*/ 719 h 748"/>
                  <a:gd name="T2" fmla="*/ 58 w 58"/>
                  <a:gd name="T3" fmla="*/ 0 h 748"/>
                  <a:gd name="T4" fmla="*/ 16 w 58"/>
                  <a:gd name="T5" fmla="*/ 28 h 748"/>
                  <a:gd name="T6" fmla="*/ 0 w 58"/>
                  <a:gd name="T7" fmla="*/ 748 h 748"/>
                  <a:gd name="T8" fmla="*/ 40 w 58"/>
                  <a:gd name="T9" fmla="*/ 719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8"/>
                  <a:gd name="T16" fmla="*/ 0 h 748"/>
                  <a:gd name="T17" fmla="*/ 58 w 58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8" h="748">
                    <a:moveTo>
                      <a:pt x="40" y="719"/>
                    </a:moveTo>
                    <a:lnTo>
                      <a:pt x="58" y="0"/>
                    </a:lnTo>
                    <a:lnTo>
                      <a:pt x="16" y="28"/>
                    </a:lnTo>
                    <a:lnTo>
                      <a:pt x="0" y="748"/>
                    </a:lnTo>
                    <a:lnTo>
                      <a:pt x="40" y="719"/>
                    </a:lnTo>
                    <a:close/>
                  </a:path>
                </a:pathLst>
              </a:custGeom>
              <a:solidFill>
                <a:srgbClr val="8F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67" name="Freeform 296"/>
              <p:cNvSpPr>
                <a:spLocks/>
              </p:cNvSpPr>
              <p:nvPr/>
            </p:nvSpPr>
            <p:spPr bwMode="auto">
              <a:xfrm>
                <a:off x="1953" y="3275"/>
                <a:ext cx="58" cy="748"/>
              </a:xfrm>
              <a:custGeom>
                <a:avLst/>
                <a:gdLst>
                  <a:gd name="T0" fmla="*/ 40 w 58"/>
                  <a:gd name="T1" fmla="*/ 719 h 748"/>
                  <a:gd name="T2" fmla="*/ 58 w 58"/>
                  <a:gd name="T3" fmla="*/ 0 h 748"/>
                  <a:gd name="T4" fmla="*/ 16 w 58"/>
                  <a:gd name="T5" fmla="*/ 28 h 748"/>
                  <a:gd name="T6" fmla="*/ 0 w 58"/>
                  <a:gd name="T7" fmla="*/ 748 h 748"/>
                  <a:gd name="T8" fmla="*/ 40 w 58"/>
                  <a:gd name="T9" fmla="*/ 719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8"/>
                  <a:gd name="T16" fmla="*/ 0 h 748"/>
                  <a:gd name="T17" fmla="*/ 58 w 58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8" h="748">
                    <a:moveTo>
                      <a:pt x="40" y="719"/>
                    </a:moveTo>
                    <a:lnTo>
                      <a:pt x="58" y="0"/>
                    </a:lnTo>
                    <a:lnTo>
                      <a:pt x="16" y="28"/>
                    </a:lnTo>
                    <a:lnTo>
                      <a:pt x="0" y="748"/>
                    </a:lnTo>
                    <a:lnTo>
                      <a:pt x="40" y="719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68" name="Freeform 297"/>
              <p:cNvSpPr>
                <a:spLocks/>
              </p:cNvSpPr>
              <p:nvPr/>
            </p:nvSpPr>
            <p:spPr bwMode="auto">
              <a:xfrm>
                <a:off x="1965" y="3280"/>
                <a:ext cx="55" cy="749"/>
              </a:xfrm>
              <a:custGeom>
                <a:avLst/>
                <a:gdLst>
                  <a:gd name="T0" fmla="*/ 40 w 55"/>
                  <a:gd name="T1" fmla="*/ 720 h 749"/>
                  <a:gd name="T2" fmla="*/ 55 w 55"/>
                  <a:gd name="T3" fmla="*/ 0 h 749"/>
                  <a:gd name="T4" fmla="*/ 15 w 55"/>
                  <a:gd name="T5" fmla="*/ 29 h 749"/>
                  <a:gd name="T6" fmla="*/ 0 w 55"/>
                  <a:gd name="T7" fmla="*/ 749 h 749"/>
                  <a:gd name="T8" fmla="*/ 40 w 55"/>
                  <a:gd name="T9" fmla="*/ 720 h 7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749"/>
                  <a:gd name="T17" fmla="*/ 55 w 55"/>
                  <a:gd name="T18" fmla="*/ 749 h 7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749">
                    <a:moveTo>
                      <a:pt x="40" y="720"/>
                    </a:moveTo>
                    <a:lnTo>
                      <a:pt x="55" y="0"/>
                    </a:lnTo>
                    <a:lnTo>
                      <a:pt x="15" y="29"/>
                    </a:lnTo>
                    <a:lnTo>
                      <a:pt x="0" y="749"/>
                    </a:lnTo>
                    <a:lnTo>
                      <a:pt x="40" y="720"/>
                    </a:lnTo>
                    <a:close/>
                  </a:path>
                </a:pathLst>
              </a:custGeom>
              <a:solidFill>
                <a:srgbClr val="F6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69" name="Freeform 298"/>
              <p:cNvSpPr>
                <a:spLocks/>
              </p:cNvSpPr>
              <p:nvPr/>
            </p:nvSpPr>
            <p:spPr bwMode="auto">
              <a:xfrm>
                <a:off x="1965" y="3280"/>
                <a:ext cx="55" cy="749"/>
              </a:xfrm>
              <a:custGeom>
                <a:avLst/>
                <a:gdLst>
                  <a:gd name="T0" fmla="*/ 40 w 55"/>
                  <a:gd name="T1" fmla="*/ 720 h 749"/>
                  <a:gd name="T2" fmla="*/ 55 w 55"/>
                  <a:gd name="T3" fmla="*/ 0 h 749"/>
                  <a:gd name="T4" fmla="*/ 15 w 55"/>
                  <a:gd name="T5" fmla="*/ 29 h 749"/>
                  <a:gd name="T6" fmla="*/ 0 w 55"/>
                  <a:gd name="T7" fmla="*/ 749 h 749"/>
                  <a:gd name="T8" fmla="*/ 40 w 55"/>
                  <a:gd name="T9" fmla="*/ 720 h 7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749"/>
                  <a:gd name="T17" fmla="*/ 55 w 55"/>
                  <a:gd name="T18" fmla="*/ 749 h 7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749">
                    <a:moveTo>
                      <a:pt x="40" y="720"/>
                    </a:moveTo>
                    <a:lnTo>
                      <a:pt x="55" y="0"/>
                    </a:lnTo>
                    <a:lnTo>
                      <a:pt x="15" y="29"/>
                    </a:lnTo>
                    <a:lnTo>
                      <a:pt x="0" y="749"/>
                    </a:lnTo>
                    <a:lnTo>
                      <a:pt x="40" y="72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70" name="Freeform 299"/>
              <p:cNvSpPr>
                <a:spLocks/>
              </p:cNvSpPr>
              <p:nvPr/>
            </p:nvSpPr>
            <p:spPr bwMode="auto">
              <a:xfrm>
                <a:off x="1980" y="2960"/>
                <a:ext cx="420" cy="359"/>
              </a:xfrm>
              <a:custGeom>
                <a:avLst/>
                <a:gdLst>
                  <a:gd name="T0" fmla="*/ 420 w 420"/>
                  <a:gd name="T1" fmla="*/ 42 h 359"/>
                  <a:gd name="T2" fmla="*/ 420 w 420"/>
                  <a:gd name="T3" fmla="*/ 0 h 359"/>
                  <a:gd name="T4" fmla="*/ 2 w 420"/>
                  <a:gd name="T5" fmla="*/ 319 h 359"/>
                  <a:gd name="T6" fmla="*/ 0 w 420"/>
                  <a:gd name="T7" fmla="*/ 359 h 359"/>
                  <a:gd name="T8" fmla="*/ 420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20" y="42"/>
                    </a:moveTo>
                    <a:lnTo>
                      <a:pt x="420" y="0"/>
                    </a:lnTo>
                    <a:lnTo>
                      <a:pt x="2" y="319"/>
                    </a:lnTo>
                    <a:lnTo>
                      <a:pt x="0" y="359"/>
                    </a:lnTo>
                    <a:lnTo>
                      <a:pt x="420" y="42"/>
                    </a:lnTo>
                    <a:close/>
                  </a:path>
                </a:pathLst>
              </a:custGeom>
              <a:solidFill>
                <a:srgbClr val="F6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71" name="Freeform 300"/>
              <p:cNvSpPr>
                <a:spLocks/>
              </p:cNvSpPr>
              <p:nvPr/>
            </p:nvSpPr>
            <p:spPr bwMode="auto">
              <a:xfrm>
                <a:off x="1980" y="2960"/>
                <a:ext cx="420" cy="359"/>
              </a:xfrm>
              <a:custGeom>
                <a:avLst/>
                <a:gdLst>
                  <a:gd name="T0" fmla="*/ 420 w 420"/>
                  <a:gd name="T1" fmla="*/ 42 h 359"/>
                  <a:gd name="T2" fmla="*/ 420 w 420"/>
                  <a:gd name="T3" fmla="*/ 0 h 359"/>
                  <a:gd name="T4" fmla="*/ 2 w 420"/>
                  <a:gd name="T5" fmla="*/ 319 h 359"/>
                  <a:gd name="T6" fmla="*/ 0 w 420"/>
                  <a:gd name="T7" fmla="*/ 359 h 359"/>
                  <a:gd name="T8" fmla="*/ 420 w 420"/>
                  <a:gd name="T9" fmla="*/ 42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0"/>
                  <a:gd name="T16" fmla="*/ 0 h 359"/>
                  <a:gd name="T17" fmla="*/ 420 w 420"/>
                  <a:gd name="T18" fmla="*/ 359 h 3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0" h="359">
                    <a:moveTo>
                      <a:pt x="420" y="42"/>
                    </a:moveTo>
                    <a:lnTo>
                      <a:pt x="420" y="0"/>
                    </a:lnTo>
                    <a:lnTo>
                      <a:pt x="2" y="319"/>
                    </a:lnTo>
                    <a:lnTo>
                      <a:pt x="0" y="359"/>
                    </a:lnTo>
                    <a:lnTo>
                      <a:pt x="420" y="4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72" name="Freeform 301"/>
              <p:cNvSpPr>
                <a:spLocks/>
              </p:cNvSpPr>
              <p:nvPr/>
            </p:nvSpPr>
            <p:spPr bwMode="auto">
              <a:xfrm>
                <a:off x="1583" y="3267"/>
                <a:ext cx="32" cy="63"/>
              </a:xfrm>
              <a:custGeom>
                <a:avLst/>
                <a:gdLst>
                  <a:gd name="T0" fmla="*/ 0 w 32"/>
                  <a:gd name="T1" fmla="*/ 0 h 63"/>
                  <a:gd name="T2" fmla="*/ 0 w 32"/>
                  <a:gd name="T3" fmla="*/ 48 h 63"/>
                  <a:gd name="T4" fmla="*/ 32 w 32"/>
                  <a:gd name="T5" fmla="*/ 63 h 63"/>
                  <a:gd name="T6" fmla="*/ 32 w 32"/>
                  <a:gd name="T7" fmla="*/ 15 h 63"/>
                  <a:gd name="T8" fmla="*/ 0 w 32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63"/>
                  <a:gd name="T17" fmla="*/ 32 w 32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63">
                    <a:moveTo>
                      <a:pt x="0" y="0"/>
                    </a:moveTo>
                    <a:lnTo>
                      <a:pt x="0" y="48"/>
                    </a:lnTo>
                    <a:lnTo>
                      <a:pt x="32" y="63"/>
                    </a:lnTo>
                    <a:lnTo>
                      <a:pt x="32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A1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73" name="Freeform 302"/>
              <p:cNvSpPr>
                <a:spLocks/>
              </p:cNvSpPr>
              <p:nvPr/>
            </p:nvSpPr>
            <p:spPr bwMode="auto">
              <a:xfrm>
                <a:off x="1567" y="3229"/>
                <a:ext cx="71" cy="53"/>
              </a:xfrm>
              <a:custGeom>
                <a:avLst/>
                <a:gdLst>
                  <a:gd name="T0" fmla="*/ 33 w 71"/>
                  <a:gd name="T1" fmla="*/ 0 h 53"/>
                  <a:gd name="T2" fmla="*/ 71 w 71"/>
                  <a:gd name="T3" fmla="*/ 53 h 53"/>
                  <a:gd name="T4" fmla="*/ 0 w 71"/>
                  <a:gd name="T5" fmla="*/ 15 h 53"/>
                  <a:gd name="T6" fmla="*/ 33 w 71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1"/>
                  <a:gd name="T13" fmla="*/ 0 h 53"/>
                  <a:gd name="T14" fmla="*/ 71 w 71"/>
                  <a:gd name="T15" fmla="*/ 53 h 5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1" h="53">
                    <a:moveTo>
                      <a:pt x="33" y="0"/>
                    </a:moveTo>
                    <a:lnTo>
                      <a:pt x="71" y="53"/>
                    </a:lnTo>
                    <a:lnTo>
                      <a:pt x="0" y="15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A1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74" name="Freeform 303"/>
              <p:cNvSpPr>
                <a:spLocks/>
              </p:cNvSpPr>
              <p:nvPr/>
            </p:nvSpPr>
            <p:spPr bwMode="auto">
              <a:xfrm>
                <a:off x="2057" y="3777"/>
                <a:ext cx="46" cy="87"/>
              </a:xfrm>
              <a:custGeom>
                <a:avLst/>
                <a:gdLst>
                  <a:gd name="T0" fmla="*/ 0 w 46"/>
                  <a:gd name="T1" fmla="*/ 23 h 87"/>
                  <a:gd name="T2" fmla="*/ 0 w 46"/>
                  <a:gd name="T3" fmla="*/ 87 h 87"/>
                  <a:gd name="T4" fmla="*/ 46 w 46"/>
                  <a:gd name="T5" fmla="*/ 64 h 87"/>
                  <a:gd name="T6" fmla="*/ 46 w 46"/>
                  <a:gd name="T7" fmla="*/ 0 h 87"/>
                  <a:gd name="T8" fmla="*/ 0 w 46"/>
                  <a:gd name="T9" fmla="*/ 23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6"/>
                  <a:gd name="T16" fmla="*/ 0 h 87"/>
                  <a:gd name="T17" fmla="*/ 46 w 46"/>
                  <a:gd name="T18" fmla="*/ 87 h 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6" h="87">
                    <a:moveTo>
                      <a:pt x="0" y="23"/>
                    </a:moveTo>
                    <a:lnTo>
                      <a:pt x="0" y="87"/>
                    </a:lnTo>
                    <a:lnTo>
                      <a:pt x="46" y="64"/>
                    </a:lnTo>
                    <a:lnTo>
                      <a:pt x="46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1A1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75" name="Freeform 304"/>
              <p:cNvSpPr>
                <a:spLocks/>
              </p:cNvSpPr>
              <p:nvPr/>
            </p:nvSpPr>
            <p:spPr bwMode="auto">
              <a:xfrm>
                <a:off x="2032" y="3716"/>
                <a:ext cx="94" cy="84"/>
              </a:xfrm>
              <a:custGeom>
                <a:avLst/>
                <a:gdLst>
                  <a:gd name="T0" fmla="*/ 48 w 94"/>
                  <a:gd name="T1" fmla="*/ 0 h 84"/>
                  <a:gd name="T2" fmla="*/ 0 w 94"/>
                  <a:gd name="T3" fmla="*/ 84 h 84"/>
                  <a:gd name="T4" fmla="*/ 94 w 94"/>
                  <a:gd name="T5" fmla="*/ 38 h 84"/>
                  <a:gd name="T6" fmla="*/ 48 w 94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4"/>
                  <a:gd name="T13" fmla="*/ 0 h 84"/>
                  <a:gd name="T14" fmla="*/ 94 w 94"/>
                  <a:gd name="T15" fmla="*/ 84 h 8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4" h="84">
                    <a:moveTo>
                      <a:pt x="48" y="0"/>
                    </a:moveTo>
                    <a:lnTo>
                      <a:pt x="0" y="84"/>
                    </a:lnTo>
                    <a:lnTo>
                      <a:pt x="94" y="38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A1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76" name="Freeform 305"/>
              <p:cNvSpPr>
                <a:spLocks/>
              </p:cNvSpPr>
              <p:nvPr/>
            </p:nvSpPr>
            <p:spPr bwMode="auto">
              <a:xfrm>
                <a:off x="1786" y="3328"/>
                <a:ext cx="65" cy="152"/>
              </a:xfrm>
              <a:custGeom>
                <a:avLst/>
                <a:gdLst>
                  <a:gd name="T0" fmla="*/ 23 w 65"/>
                  <a:gd name="T1" fmla="*/ 37 h 152"/>
                  <a:gd name="T2" fmla="*/ 19 w 65"/>
                  <a:gd name="T3" fmla="*/ 31 h 152"/>
                  <a:gd name="T4" fmla="*/ 16 w 65"/>
                  <a:gd name="T5" fmla="*/ 23 h 152"/>
                  <a:gd name="T6" fmla="*/ 12 w 65"/>
                  <a:gd name="T7" fmla="*/ 18 h 152"/>
                  <a:gd name="T8" fmla="*/ 19 w 65"/>
                  <a:gd name="T9" fmla="*/ 14 h 152"/>
                  <a:gd name="T10" fmla="*/ 29 w 65"/>
                  <a:gd name="T11" fmla="*/ 16 h 152"/>
                  <a:gd name="T12" fmla="*/ 44 w 65"/>
                  <a:gd name="T13" fmla="*/ 25 h 152"/>
                  <a:gd name="T14" fmla="*/ 52 w 65"/>
                  <a:gd name="T15" fmla="*/ 39 h 152"/>
                  <a:gd name="T16" fmla="*/ 56 w 65"/>
                  <a:gd name="T17" fmla="*/ 46 h 152"/>
                  <a:gd name="T18" fmla="*/ 52 w 65"/>
                  <a:gd name="T19" fmla="*/ 56 h 152"/>
                  <a:gd name="T20" fmla="*/ 42 w 65"/>
                  <a:gd name="T21" fmla="*/ 54 h 152"/>
                  <a:gd name="T22" fmla="*/ 29 w 65"/>
                  <a:gd name="T23" fmla="*/ 62 h 152"/>
                  <a:gd name="T24" fmla="*/ 21 w 65"/>
                  <a:gd name="T25" fmla="*/ 66 h 152"/>
                  <a:gd name="T26" fmla="*/ 19 w 65"/>
                  <a:gd name="T27" fmla="*/ 77 h 152"/>
                  <a:gd name="T28" fmla="*/ 23 w 65"/>
                  <a:gd name="T29" fmla="*/ 100 h 152"/>
                  <a:gd name="T30" fmla="*/ 25 w 65"/>
                  <a:gd name="T31" fmla="*/ 117 h 152"/>
                  <a:gd name="T32" fmla="*/ 29 w 65"/>
                  <a:gd name="T33" fmla="*/ 125 h 152"/>
                  <a:gd name="T34" fmla="*/ 33 w 65"/>
                  <a:gd name="T35" fmla="*/ 131 h 152"/>
                  <a:gd name="T36" fmla="*/ 25 w 65"/>
                  <a:gd name="T37" fmla="*/ 135 h 152"/>
                  <a:gd name="T38" fmla="*/ 19 w 65"/>
                  <a:gd name="T39" fmla="*/ 139 h 152"/>
                  <a:gd name="T40" fmla="*/ 16 w 65"/>
                  <a:gd name="T41" fmla="*/ 133 h 152"/>
                  <a:gd name="T42" fmla="*/ 12 w 65"/>
                  <a:gd name="T43" fmla="*/ 125 h 152"/>
                  <a:gd name="T44" fmla="*/ 8 w 65"/>
                  <a:gd name="T45" fmla="*/ 119 h 152"/>
                  <a:gd name="T46" fmla="*/ 6 w 65"/>
                  <a:gd name="T47" fmla="*/ 102 h 152"/>
                  <a:gd name="T48" fmla="*/ 2 w 65"/>
                  <a:gd name="T49" fmla="*/ 94 h 152"/>
                  <a:gd name="T50" fmla="*/ 0 w 65"/>
                  <a:gd name="T51" fmla="*/ 106 h 152"/>
                  <a:gd name="T52" fmla="*/ 0 w 65"/>
                  <a:gd name="T53" fmla="*/ 123 h 152"/>
                  <a:gd name="T54" fmla="*/ 8 w 65"/>
                  <a:gd name="T55" fmla="*/ 137 h 152"/>
                  <a:gd name="T56" fmla="*/ 12 w 65"/>
                  <a:gd name="T57" fmla="*/ 142 h 152"/>
                  <a:gd name="T58" fmla="*/ 23 w 65"/>
                  <a:gd name="T59" fmla="*/ 146 h 152"/>
                  <a:gd name="T60" fmla="*/ 27 w 65"/>
                  <a:gd name="T61" fmla="*/ 152 h 152"/>
                  <a:gd name="T62" fmla="*/ 33 w 65"/>
                  <a:gd name="T63" fmla="*/ 148 h 152"/>
                  <a:gd name="T64" fmla="*/ 41 w 65"/>
                  <a:gd name="T65" fmla="*/ 144 h 152"/>
                  <a:gd name="T66" fmla="*/ 42 w 65"/>
                  <a:gd name="T67" fmla="*/ 135 h 152"/>
                  <a:gd name="T68" fmla="*/ 39 w 65"/>
                  <a:gd name="T69" fmla="*/ 127 h 152"/>
                  <a:gd name="T70" fmla="*/ 42 w 65"/>
                  <a:gd name="T71" fmla="*/ 117 h 152"/>
                  <a:gd name="T72" fmla="*/ 31 w 65"/>
                  <a:gd name="T73" fmla="*/ 96 h 152"/>
                  <a:gd name="T74" fmla="*/ 27 w 65"/>
                  <a:gd name="T75" fmla="*/ 91 h 152"/>
                  <a:gd name="T76" fmla="*/ 29 w 65"/>
                  <a:gd name="T77" fmla="*/ 79 h 152"/>
                  <a:gd name="T78" fmla="*/ 25 w 65"/>
                  <a:gd name="T79" fmla="*/ 73 h 152"/>
                  <a:gd name="T80" fmla="*/ 33 w 65"/>
                  <a:gd name="T81" fmla="*/ 69 h 152"/>
                  <a:gd name="T82" fmla="*/ 39 w 65"/>
                  <a:gd name="T83" fmla="*/ 66 h 152"/>
                  <a:gd name="T84" fmla="*/ 56 w 65"/>
                  <a:gd name="T85" fmla="*/ 64 h 152"/>
                  <a:gd name="T86" fmla="*/ 64 w 65"/>
                  <a:gd name="T87" fmla="*/ 60 h 152"/>
                  <a:gd name="T88" fmla="*/ 60 w 65"/>
                  <a:gd name="T89" fmla="*/ 52 h 152"/>
                  <a:gd name="T90" fmla="*/ 65 w 65"/>
                  <a:gd name="T91" fmla="*/ 48 h 152"/>
                  <a:gd name="T92" fmla="*/ 62 w 65"/>
                  <a:gd name="T93" fmla="*/ 43 h 152"/>
                  <a:gd name="T94" fmla="*/ 58 w 65"/>
                  <a:gd name="T95" fmla="*/ 35 h 152"/>
                  <a:gd name="T96" fmla="*/ 54 w 65"/>
                  <a:gd name="T97" fmla="*/ 29 h 152"/>
                  <a:gd name="T98" fmla="*/ 37 w 65"/>
                  <a:gd name="T99" fmla="*/ 12 h 152"/>
                  <a:gd name="T100" fmla="*/ 33 w 65"/>
                  <a:gd name="T101" fmla="*/ 6 h 152"/>
                  <a:gd name="T102" fmla="*/ 21 w 65"/>
                  <a:gd name="T103" fmla="*/ 2 h 152"/>
                  <a:gd name="T104" fmla="*/ 12 w 65"/>
                  <a:gd name="T105" fmla="*/ 0 h 152"/>
                  <a:gd name="T106" fmla="*/ 8 w 65"/>
                  <a:gd name="T107" fmla="*/ 10 h 152"/>
                  <a:gd name="T108" fmla="*/ 2 w 65"/>
                  <a:gd name="T109" fmla="*/ 14 h 152"/>
                  <a:gd name="T110" fmla="*/ 6 w 65"/>
                  <a:gd name="T111" fmla="*/ 22 h 152"/>
                  <a:gd name="T112" fmla="*/ 2 w 65"/>
                  <a:gd name="T113" fmla="*/ 33 h 152"/>
                  <a:gd name="T114" fmla="*/ 6 w 65"/>
                  <a:gd name="T115" fmla="*/ 39 h 152"/>
                  <a:gd name="T116" fmla="*/ 18 w 65"/>
                  <a:gd name="T117" fmla="*/ 43 h 152"/>
                  <a:gd name="T118" fmla="*/ 23 w 65"/>
                  <a:gd name="T119" fmla="*/ 37 h 15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65"/>
                  <a:gd name="T181" fmla="*/ 0 h 152"/>
                  <a:gd name="T182" fmla="*/ 65 w 65"/>
                  <a:gd name="T183" fmla="*/ 152 h 15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65" h="152">
                    <a:moveTo>
                      <a:pt x="23" y="37"/>
                    </a:moveTo>
                    <a:lnTo>
                      <a:pt x="19" y="31"/>
                    </a:lnTo>
                    <a:lnTo>
                      <a:pt x="16" y="23"/>
                    </a:lnTo>
                    <a:lnTo>
                      <a:pt x="12" y="18"/>
                    </a:lnTo>
                    <a:lnTo>
                      <a:pt x="19" y="14"/>
                    </a:lnTo>
                    <a:lnTo>
                      <a:pt x="29" y="16"/>
                    </a:lnTo>
                    <a:lnTo>
                      <a:pt x="44" y="25"/>
                    </a:lnTo>
                    <a:lnTo>
                      <a:pt x="52" y="39"/>
                    </a:lnTo>
                    <a:lnTo>
                      <a:pt x="56" y="46"/>
                    </a:lnTo>
                    <a:lnTo>
                      <a:pt x="52" y="56"/>
                    </a:lnTo>
                    <a:lnTo>
                      <a:pt x="42" y="54"/>
                    </a:lnTo>
                    <a:lnTo>
                      <a:pt x="29" y="62"/>
                    </a:lnTo>
                    <a:lnTo>
                      <a:pt x="21" y="66"/>
                    </a:lnTo>
                    <a:lnTo>
                      <a:pt x="19" y="77"/>
                    </a:lnTo>
                    <a:lnTo>
                      <a:pt x="23" y="100"/>
                    </a:lnTo>
                    <a:lnTo>
                      <a:pt x="25" y="117"/>
                    </a:lnTo>
                    <a:lnTo>
                      <a:pt x="29" y="125"/>
                    </a:lnTo>
                    <a:lnTo>
                      <a:pt x="33" y="131"/>
                    </a:lnTo>
                    <a:lnTo>
                      <a:pt x="25" y="135"/>
                    </a:lnTo>
                    <a:lnTo>
                      <a:pt x="19" y="139"/>
                    </a:lnTo>
                    <a:lnTo>
                      <a:pt x="16" y="133"/>
                    </a:lnTo>
                    <a:lnTo>
                      <a:pt x="12" y="125"/>
                    </a:lnTo>
                    <a:lnTo>
                      <a:pt x="8" y="119"/>
                    </a:lnTo>
                    <a:lnTo>
                      <a:pt x="6" y="102"/>
                    </a:lnTo>
                    <a:lnTo>
                      <a:pt x="2" y="94"/>
                    </a:lnTo>
                    <a:lnTo>
                      <a:pt x="0" y="106"/>
                    </a:lnTo>
                    <a:lnTo>
                      <a:pt x="0" y="123"/>
                    </a:lnTo>
                    <a:lnTo>
                      <a:pt x="8" y="137"/>
                    </a:lnTo>
                    <a:lnTo>
                      <a:pt x="12" y="142"/>
                    </a:lnTo>
                    <a:lnTo>
                      <a:pt x="23" y="146"/>
                    </a:lnTo>
                    <a:lnTo>
                      <a:pt x="27" y="152"/>
                    </a:lnTo>
                    <a:lnTo>
                      <a:pt x="33" y="148"/>
                    </a:lnTo>
                    <a:lnTo>
                      <a:pt x="41" y="144"/>
                    </a:lnTo>
                    <a:lnTo>
                      <a:pt x="42" y="135"/>
                    </a:lnTo>
                    <a:lnTo>
                      <a:pt x="39" y="127"/>
                    </a:lnTo>
                    <a:lnTo>
                      <a:pt x="42" y="117"/>
                    </a:lnTo>
                    <a:lnTo>
                      <a:pt x="31" y="96"/>
                    </a:lnTo>
                    <a:lnTo>
                      <a:pt x="27" y="91"/>
                    </a:lnTo>
                    <a:lnTo>
                      <a:pt x="29" y="79"/>
                    </a:lnTo>
                    <a:lnTo>
                      <a:pt x="25" y="73"/>
                    </a:lnTo>
                    <a:lnTo>
                      <a:pt x="33" y="69"/>
                    </a:lnTo>
                    <a:lnTo>
                      <a:pt x="39" y="66"/>
                    </a:lnTo>
                    <a:lnTo>
                      <a:pt x="56" y="64"/>
                    </a:lnTo>
                    <a:lnTo>
                      <a:pt x="64" y="60"/>
                    </a:lnTo>
                    <a:lnTo>
                      <a:pt x="60" y="52"/>
                    </a:lnTo>
                    <a:lnTo>
                      <a:pt x="65" y="48"/>
                    </a:lnTo>
                    <a:lnTo>
                      <a:pt x="62" y="43"/>
                    </a:lnTo>
                    <a:lnTo>
                      <a:pt x="58" y="35"/>
                    </a:lnTo>
                    <a:lnTo>
                      <a:pt x="54" y="29"/>
                    </a:lnTo>
                    <a:lnTo>
                      <a:pt x="37" y="12"/>
                    </a:lnTo>
                    <a:lnTo>
                      <a:pt x="33" y="6"/>
                    </a:lnTo>
                    <a:lnTo>
                      <a:pt x="21" y="2"/>
                    </a:lnTo>
                    <a:lnTo>
                      <a:pt x="12" y="0"/>
                    </a:lnTo>
                    <a:lnTo>
                      <a:pt x="8" y="10"/>
                    </a:lnTo>
                    <a:lnTo>
                      <a:pt x="2" y="14"/>
                    </a:lnTo>
                    <a:lnTo>
                      <a:pt x="6" y="22"/>
                    </a:lnTo>
                    <a:lnTo>
                      <a:pt x="2" y="33"/>
                    </a:lnTo>
                    <a:lnTo>
                      <a:pt x="6" y="39"/>
                    </a:lnTo>
                    <a:lnTo>
                      <a:pt x="18" y="43"/>
                    </a:lnTo>
                    <a:lnTo>
                      <a:pt x="23" y="37"/>
                    </a:lnTo>
                    <a:close/>
                  </a:path>
                </a:pathLst>
              </a:custGeom>
              <a:solidFill>
                <a:srgbClr val="1A1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77" name="Freeform 306"/>
              <p:cNvSpPr>
                <a:spLocks/>
              </p:cNvSpPr>
              <p:nvPr/>
            </p:nvSpPr>
            <p:spPr bwMode="auto">
              <a:xfrm>
                <a:off x="1784" y="3399"/>
                <a:ext cx="64" cy="18"/>
              </a:xfrm>
              <a:custGeom>
                <a:avLst/>
                <a:gdLst>
                  <a:gd name="T0" fmla="*/ 0 w 64"/>
                  <a:gd name="T1" fmla="*/ 0 h 18"/>
                  <a:gd name="T2" fmla="*/ 60 w 64"/>
                  <a:gd name="T3" fmla="*/ 10 h 18"/>
                  <a:gd name="T4" fmla="*/ 64 w 64"/>
                  <a:gd name="T5" fmla="*/ 18 h 18"/>
                  <a:gd name="T6" fmla="*/ 0 w 64"/>
                  <a:gd name="T7" fmla="*/ 18 h 18"/>
                  <a:gd name="T8" fmla="*/ 0 w 64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4"/>
                  <a:gd name="T16" fmla="*/ 0 h 18"/>
                  <a:gd name="T17" fmla="*/ 64 w 64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4" h="18">
                    <a:moveTo>
                      <a:pt x="0" y="0"/>
                    </a:moveTo>
                    <a:lnTo>
                      <a:pt x="60" y="10"/>
                    </a:lnTo>
                    <a:lnTo>
                      <a:pt x="64" y="18"/>
                    </a:lnTo>
                    <a:lnTo>
                      <a:pt x="0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A1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78" name="Freeform 307"/>
              <p:cNvSpPr>
                <a:spLocks/>
              </p:cNvSpPr>
              <p:nvPr/>
            </p:nvSpPr>
            <p:spPr bwMode="auto">
              <a:xfrm>
                <a:off x="1790" y="3374"/>
                <a:ext cx="56" cy="73"/>
              </a:xfrm>
              <a:custGeom>
                <a:avLst/>
                <a:gdLst>
                  <a:gd name="T0" fmla="*/ 6 w 56"/>
                  <a:gd name="T1" fmla="*/ 0 h 73"/>
                  <a:gd name="T2" fmla="*/ 56 w 56"/>
                  <a:gd name="T3" fmla="*/ 70 h 73"/>
                  <a:gd name="T4" fmla="*/ 48 w 56"/>
                  <a:gd name="T5" fmla="*/ 73 h 73"/>
                  <a:gd name="T6" fmla="*/ 0 w 56"/>
                  <a:gd name="T7" fmla="*/ 4 h 73"/>
                  <a:gd name="T8" fmla="*/ 6 w 56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"/>
                  <a:gd name="T16" fmla="*/ 0 h 73"/>
                  <a:gd name="T17" fmla="*/ 56 w 56"/>
                  <a:gd name="T18" fmla="*/ 73 h 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" h="73">
                    <a:moveTo>
                      <a:pt x="6" y="0"/>
                    </a:moveTo>
                    <a:lnTo>
                      <a:pt x="56" y="70"/>
                    </a:lnTo>
                    <a:lnTo>
                      <a:pt x="48" y="73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1A1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79" name="Freeform 308"/>
              <p:cNvSpPr>
                <a:spLocks/>
              </p:cNvSpPr>
              <p:nvPr/>
            </p:nvSpPr>
            <p:spPr bwMode="auto">
              <a:xfrm>
                <a:off x="2187" y="3123"/>
                <a:ext cx="135" cy="274"/>
              </a:xfrm>
              <a:custGeom>
                <a:avLst/>
                <a:gdLst>
                  <a:gd name="T0" fmla="*/ 0 w 135"/>
                  <a:gd name="T1" fmla="*/ 274 h 274"/>
                  <a:gd name="T2" fmla="*/ 4 w 135"/>
                  <a:gd name="T3" fmla="*/ 102 h 274"/>
                  <a:gd name="T4" fmla="*/ 131 w 135"/>
                  <a:gd name="T5" fmla="*/ 0 h 274"/>
                  <a:gd name="T6" fmla="*/ 135 w 135"/>
                  <a:gd name="T7" fmla="*/ 179 h 274"/>
                  <a:gd name="T8" fmla="*/ 0 w 135"/>
                  <a:gd name="T9" fmla="*/ 274 h 274"/>
                  <a:gd name="T10" fmla="*/ 12 w 135"/>
                  <a:gd name="T11" fmla="*/ 255 h 274"/>
                  <a:gd name="T12" fmla="*/ 121 w 135"/>
                  <a:gd name="T13" fmla="*/ 171 h 274"/>
                  <a:gd name="T14" fmla="*/ 119 w 135"/>
                  <a:gd name="T15" fmla="*/ 21 h 274"/>
                  <a:gd name="T16" fmla="*/ 18 w 135"/>
                  <a:gd name="T17" fmla="*/ 109 h 274"/>
                  <a:gd name="T18" fmla="*/ 12 w 135"/>
                  <a:gd name="T19" fmla="*/ 255 h 274"/>
                  <a:gd name="T20" fmla="*/ 0 w 135"/>
                  <a:gd name="T21" fmla="*/ 274 h 2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5"/>
                  <a:gd name="T34" fmla="*/ 0 h 274"/>
                  <a:gd name="T35" fmla="*/ 135 w 135"/>
                  <a:gd name="T36" fmla="*/ 274 h 27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5" h="274">
                    <a:moveTo>
                      <a:pt x="0" y="274"/>
                    </a:moveTo>
                    <a:lnTo>
                      <a:pt x="4" y="102"/>
                    </a:lnTo>
                    <a:lnTo>
                      <a:pt x="131" y="0"/>
                    </a:lnTo>
                    <a:lnTo>
                      <a:pt x="135" y="179"/>
                    </a:lnTo>
                    <a:lnTo>
                      <a:pt x="0" y="274"/>
                    </a:lnTo>
                    <a:lnTo>
                      <a:pt x="12" y="255"/>
                    </a:lnTo>
                    <a:lnTo>
                      <a:pt x="121" y="171"/>
                    </a:lnTo>
                    <a:lnTo>
                      <a:pt x="119" y="21"/>
                    </a:lnTo>
                    <a:lnTo>
                      <a:pt x="18" y="109"/>
                    </a:lnTo>
                    <a:lnTo>
                      <a:pt x="12" y="255"/>
                    </a:lnTo>
                    <a:lnTo>
                      <a:pt x="0" y="274"/>
                    </a:lnTo>
                    <a:close/>
                  </a:path>
                </a:pathLst>
              </a:custGeom>
              <a:solidFill>
                <a:srgbClr val="1A1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80" name="Freeform 309"/>
              <p:cNvSpPr>
                <a:spLocks/>
              </p:cNvSpPr>
              <p:nvPr/>
            </p:nvSpPr>
            <p:spPr bwMode="auto">
              <a:xfrm>
                <a:off x="2187" y="3123"/>
                <a:ext cx="135" cy="274"/>
              </a:xfrm>
              <a:custGeom>
                <a:avLst/>
                <a:gdLst>
                  <a:gd name="T0" fmla="*/ 0 w 135"/>
                  <a:gd name="T1" fmla="*/ 274 h 274"/>
                  <a:gd name="T2" fmla="*/ 4 w 135"/>
                  <a:gd name="T3" fmla="*/ 102 h 274"/>
                  <a:gd name="T4" fmla="*/ 131 w 135"/>
                  <a:gd name="T5" fmla="*/ 0 h 274"/>
                  <a:gd name="T6" fmla="*/ 135 w 135"/>
                  <a:gd name="T7" fmla="*/ 179 h 274"/>
                  <a:gd name="T8" fmla="*/ 0 w 135"/>
                  <a:gd name="T9" fmla="*/ 274 h 274"/>
                  <a:gd name="T10" fmla="*/ 12 w 135"/>
                  <a:gd name="T11" fmla="*/ 255 h 274"/>
                  <a:gd name="T12" fmla="*/ 121 w 135"/>
                  <a:gd name="T13" fmla="*/ 171 h 274"/>
                  <a:gd name="T14" fmla="*/ 119 w 135"/>
                  <a:gd name="T15" fmla="*/ 21 h 274"/>
                  <a:gd name="T16" fmla="*/ 18 w 135"/>
                  <a:gd name="T17" fmla="*/ 109 h 274"/>
                  <a:gd name="T18" fmla="*/ 12 w 135"/>
                  <a:gd name="T19" fmla="*/ 255 h 274"/>
                  <a:gd name="T20" fmla="*/ 0 w 135"/>
                  <a:gd name="T21" fmla="*/ 274 h 2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5"/>
                  <a:gd name="T34" fmla="*/ 0 h 274"/>
                  <a:gd name="T35" fmla="*/ 135 w 135"/>
                  <a:gd name="T36" fmla="*/ 274 h 27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5" h="274">
                    <a:moveTo>
                      <a:pt x="0" y="274"/>
                    </a:moveTo>
                    <a:lnTo>
                      <a:pt x="4" y="102"/>
                    </a:lnTo>
                    <a:lnTo>
                      <a:pt x="131" y="0"/>
                    </a:lnTo>
                    <a:lnTo>
                      <a:pt x="135" y="179"/>
                    </a:lnTo>
                    <a:lnTo>
                      <a:pt x="0" y="274"/>
                    </a:lnTo>
                    <a:lnTo>
                      <a:pt x="12" y="255"/>
                    </a:lnTo>
                    <a:lnTo>
                      <a:pt x="121" y="171"/>
                    </a:lnTo>
                    <a:lnTo>
                      <a:pt x="119" y="21"/>
                    </a:lnTo>
                    <a:lnTo>
                      <a:pt x="18" y="109"/>
                    </a:lnTo>
                    <a:lnTo>
                      <a:pt x="12" y="255"/>
                    </a:lnTo>
                    <a:lnTo>
                      <a:pt x="0" y="274"/>
                    </a:lnTo>
                  </a:path>
                </a:pathLst>
              </a:custGeom>
              <a:noFill/>
              <a:ln w="0">
                <a:solidFill>
                  <a:srgbClr val="272E3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81" name="Freeform 310"/>
              <p:cNvSpPr>
                <a:spLocks/>
              </p:cNvSpPr>
              <p:nvPr/>
            </p:nvSpPr>
            <p:spPr bwMode="auto">
              <a:xfrm>
                <a:off x="2206" y="3200"/>
                <a:ext cx="75" cy="67"/>
              </a:xfrm>
              <a:custGeom>
                <a:avLst/>
                <a:gdLst>
                  <a:gd name="T0" fmla="*/ 0 w 75"/>
                  <a:gd name="T1" fmla="*/ 44 h 67"/>
                  <a:gd name="T2" fmla="*/ 62 w 75"/>
                  <a:gd name="T3" fmla="*/ 0 h 67"/>
                  <a:gd name="T4" fmla="*/ 75 w 75"/>
                  <a:gd name="T5" fmla="*/ 25 h 67"/>
                  <a:gd name="T6" fmla="*/ 75 w 75"/>
                  <a:gd name="T7" fmla="*/ 42 h 67"/>
                  <a:gd name="T8" fmla="*/ 60 w 75"/>
                  <a:gd name="T9" fmla="*/ 52 h 67"/>
                  <a:gd name="T10" fmla="*/ 52 w 75"/>
                  <a:gd name="T11" fmla="*/ 65 h 67"/>
                  <a:gd name="T12" fmla="*/ 47 w 75"/>
                  <a:gd name="T13" fmla="*/ 61 h 67"/>
                  <a:gd name="T14" fmla="*/ 35 w 75"/>
                  <a:gd name="T15" fmla="*/ 63 h 67"/>
                  <a:gd name="T16" fmla="*/ 25 w 75"/>
                  <a:gd name="T17" fmla="*/ 67 h 67"/>
                  <a:gd name="T18" fmla="*/ 18 w 75"/>
                  <a:gd name="T19" fmla="*/ 63 h 67"/>
                  <a:gd name="T20" fmla="*/ 4 w 75"/>
                  <a:gd name="T21" fmla="*/ 54 h 67"/>
                  <a:gd name="T22" fmla="*/ 0 w 75"/>
                  <a:gd name="T23" fmla="*/ 44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5"/>
                  <a:gd name="T37" fmla="*/ 0 h 67"/>
                  <a:gd name="T38" fmla="*/ 75 w 75"/>
                  <a:gd name="T39" fmla="*/ 67 h 6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5" h="67">
                    <a:moveTo>
                      <a:pt x="0" y="44"/>
                    </a:moveTo>
                    <a:lnTo>
                      <a:pt x="62" y="0"/>
                    </a:lnTo>
                    <a:lnTo>
                      <a:pt x="75" y="25"/>
                    </a:lnTo>
                    <a:lnTo>
                      <a:pt x="75" y="42"/>
                    </a:lnTo>
                    <a:lnTo>
                      <a:pt x="60" y="52"/>
                    </a:lnTo>
                    <a:lnTo>
                      <a:pt x="52" y="65"/>
                    </a:lnTo>
                    <a:lnTo>
                      <a:pt x="47" y="61"/>
                    </a:lnTo>
                    <a:lnTo>
                      <a:pt x="35" y="63"/>
                    </a:lnTo>
                    <a:lnTo>
                      <a:pt x="25" y="67"/>
                    </a:lnTo>
                    <a:lnTo>
                      <a:pt x="18" y="63"/>
                    </a:lnTo>
                    <a:lnTo>
                      <a:pt x="4" y="54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1A1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82" name="Freeform 311"/>
              <p:cNvSpPr>
                <a:spLocks/>
              </p:cNvSpPr>
              <p:nvPr/>
            </p:nvSpPr>
            <p:spPr bwMode="auto">
              <a:xfrm>
                <a:off x="2270" y="3177"/>
                <a:ext cx="25" cy="42"/>
              </a:xfrm>
              <a:custGeom>
                <a:avLst/>
                <a:gdLst>
                  <a:gd name="T0" fmla="*/ 0 w 25"/>
                  <a:gd name="T1" fmla="*/ 15 h 42"/>
                  <a:gd name="T2" fmla="*/ 15 w 25"/>
                  <a:gd name="T3" fmla="*/ 42 h 42"/>
                  <a:gd name="T4" fmla="*/ 17 w 25"/>
                  <a:gd name="T5" fmla="*/ 34 h 42"/>
                  <a:gd name="T6" fmla="*/ 21 w 25"/>
                  <a:gd name="T7" fmla="*/ 29 h 42"/>
                  <a:gd name="T8" fmla="*/ 25 w 25"/>
                  <a:gd name="T9" fmla="*/ 21 h 42"/>
                  <a:gd name="T10" fmla="*/ 19 w 25"/>
                  <a:gd name="T11" fmla="*/ 0 h 42"/>
                  <a:gd name="T12" fmla="*/ 0 w 25"/>
                  <a:gd name="T13" fmla="*/ 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42"/>
                  <a:gd name="T23" fmla="*/ 25 w 25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42">
                    <a:moveTo>
                      <a:pt x="0" y="15"/>
                    </a:moveTo>
                    <a:lnTo>
                      <a:pt x="15" y="42"/>
                    </a:lnTo>
                    <a:lnTo>
                      <a:pt x="17" y="34"/>
                    </a:lnTo>
                    <a:lnTo>
                      <a:pt x="21" y="29"/>
                    </a:lnTo>
                    <a:lnTo>
                      <a:pt x="25" y="21"/>
                    </a:lnTo>
                    <a:lnTo>
                      <a:pt x="19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1A1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83" name="Freeform 312"/>
              <p:cNvSpPr>
                <a:spLocks/>
              </p:cNvSpPr>
              <p:nvPr/>
            </p:nvSpPr>
            <p:spPr bwMode="auto">
              <a:xfrm>
                <a:off x="2237" y="3265"/>
                <a:ext cx="46" cy="67"/>
              </a:xfrm>
              <a:custGeom>
                <a:avLst/>
                <a:gdLst>
                  <a:gd name="T0" fmla="*/ 21 w 46"/>
                  <a:gd name="T1" fmla="*/ 0 h 67"/>
                  <a:gd name="T2" fmla="*/ 16 w 46"/>
                  <a:gd name="T3" fmla="*/ 14 h 67"/>
                  <a:gd name="T4" fmla="*/ 14 w 46"/>
                  <a:gd name="T5" fmla="*/ 48 h 67"/>
                  <a:gd name="T6" fmla="*/ 0 w 46"/>
                  <a:gd name="T7" fmla="*/ 58 h 67"/>
                  <a:gd name="T8" fmla="*/ 4 w 46"/>
                  <a:gd name="T9" fmla="*/ 67 h 67"/>
                  <a:gd name="T10" fmla="*/ 46 w 46"/>
                  <a:gd name="T11" fmla="*/ 40 h 67"/>
                  <a:gd name="T12" fmla="*/ 46 w 46"/>
                  <a:gd name="T13" fmla="*/ 23 h 67"/>
                  <a:gd name="T14" fmla="*/ 25 w 46"/>
                  <a:gd name="T15" fmla="*/ 46 h 67"/>
                  <a:gd name="T16" fmla="*/ 21 w 46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6"/>
                  <a:gd name="T28" fmla="*/ 0 h 67"/>
                  <a:gd name="T29" fmla="*/ 46 w 46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6" h="67">
                    <a:moveTo>
                      <a:pt x="21" y="0"/>
                    </a:moveTo>
                    <a:lnTo>
                      <a:pt x="16" y="14"/>
                    </a:lnTo>
                    <a:lnTo>
                      <a:pt x="14" y="48"/>
                    </a:lnTo>
                    <a:lnTo>
                      <a:pt x="0" y="58"/>
                    </a:lnTo>
                    <a:lnTo>
                      <a:pt x="4" y="67"/>
                    </a:lnTo>
                    <a:lnTo>
                      <a:pt x="46" y="40"/>
                    </a:lnTo>
                    <a:lnTo>
                      <a:pt x="46" y="23"/>
                    </a:lnTo>
                    <a:lnTo>
                      <a:pt x="25" y="4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A1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84" name="Freeform 313"/>
              <p:cNvSpPr>
                <a:spLocks/>
              </p:cNvSpPr>
              <p:nvPr/>
            </p:nvSpPr>
            <p:spPr bwMode="auto">
              <a:xfrm>
                <a:off x="2162" y="3457"/>
                <a:ext cx="156" cy="311"/>
              </a:xfrm>
              <a:custGeom>
                <a:avLst/>
                <a:gdLst>
                  <a:gd name="T0" fmla="*/ 23 w 156"/>
                  <a:gd name="T1" fmla="*/ 88 h 311"/>
                  <a:gd name="T2" fmla="*/ 133 w 156"/>
                  <a:gd name="T3" fmla="*/ 6 h 311"/>
                  <a:gd name="T4" fmla="*/ 142 w 156"/>
                  <a:gd name="T5" fmla="*/ 2 h 311"/>
                  <a:gd name="T6" fmla="*/ 150 w 156"/>
                  <a:gd name="T7" fmla="*/ 0 h 311"/>
                  <a:gd name="T8" fmla="*/ 152 w 156"/>
                  <a:gd name="T9" fmla="*/ 0 h 311"/>
                  <a:gd name="T10" fmla="*/ 154 w 156"/>
                  <a:gd name="T11" fmla="*/ 2 h 311"/>
                  <a:gd name="T12" fmla="*/ 156 w 156"/>
                  <a:gd name="T13" fmla="*/ 4 h 311"/>
                  <a:gd name="T14" fmla="*/ 156 w 156"/>
                  <a:gd name="T15" fmla="*/ 8 h 311"/>
                  <a:gd name="T16" fmla="*/ 156 w 156"/>
                  <a:gd name="T17" fmla="*/ 186 h 311"/>
                  <a:gd name="T18" fmla="*/ 154 w 156"/>
                  <a:gd name="T19" fmla="*/ 196 h 311"/>
                  <a:gd name="T20" fmla="*/ 150 w 156"/>
                  <a:gd name="T21" fmla="*/ 205 h 311"/>
                  <a:gd name="T22" fmla="*/ 142 w 156"/>
                  <a:gd name="T23" fmla="*/ 215 h 311"/>
                  <a:gd name="T24" fmla="*/ 133 w 156"/>
                  <a:gd name="T25" fmla="*/ 224 h 311"/>
                  <a:gd name="T26" fmla="*/ 23 w 156"/>
                  <a:gd name="T27" fmla="*/ 305 h 311"/>
                  <a:gd name="T28" fmla="*/ 16 w 156"/>
                  <a:gd name="T29" fmla="*/ 309 h 311"/>
                  <a:gd name="T30" fmla="*/ 8 w 156"/>
                  <a:gd name="T31" fmla="*/ 311 h 311"/>
                  <a:gd name="T32" fmla="*/ 4 w 156"/>
                  <a:gd name="T33" fmla="*/ 311 h 311"/>
                  <a:gd name="T34" fmla="*/ 2 w 156"/>
                  <a:gd name="T35" fmla="*/ 309 h 311"/>
                  <a:gd name="T36" fmla="*/ 0 w 156"/>
                  <a:gd name="T37" fmla="*/ 307 h 311"/>
                  <a:gd name="T38" fmla="*/ 0 w 156"/>
                  <a:gd name="T39" fmla="*/ 303 h 311"/>
                  <a:gd name="T40" fmla="*/ 0 w 156"/>
                  <a:gd name="T41" fmla="*/ 125 h 311"/>
                  <a:gd name="T42" fmla="*/ 2 w 156"/>
                  <a:gd name="T43" fmla="*/ 115 h 311"/>
                  <a:gd name="T44" fmla="*/ 8 w 156"/>
                  <a:gd name="T45" fmla="*/ 105 h 311"/>
                  <a:gd name="T46" fmla="*/ 16 w 156"/>
                  <a:gd name="T47" fmla="*/ 96 h 311"/>
                  <a:gd name="T48" fmla="*/ 23 w 156"/>
                  <a:gd name="T49" fmla="*/ 88 h 3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56"/>
                  <a:gd name="T76" fmla="*/ 0 h 311"/>
                  <a:gd name="T77" fmla="*/ 156 w 156"/>
                  <a:gd name="T78" fmla="*/ 311 h 31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56" h="311">
                    <a:moveTo>
                      <a:pt x="23" y="88"/>
                    </a:moveTo>
                    <a:lnTo>
                      <a:pt x="133" y="6"/>
                    </a:lnTo>
                    <a:lnTo>
                      <a:pt x="142" y="2"/>
                    </a:lnTo>
                    <a:lnTo>
                      <a:pt x="150" y="0"/>
                    </a:lnTo>
                    <a:lnTo>
                      <a:pt x="152" y="0"/>
                    </a:lnTo>
                    <a:lnTo>
                      <a:pt x="154" y="2"/>
                    </a:lnTo>
                    <a:lnTo>
                      <a:pt x="156" y="4"/>
                    </a:lnTo>
                    <a:lnTo>
                      <a:pt x="156" y="8"/>
                    </a:lnTo>
                    <a:lnTo>
                      <a:pt x="156" y="186"/>
                    </a:lnTo>
                    <a:lnTo>
                      <a:pt x="154" y="196"/>
                    </a:lnTo>
                    <a:lnTo>
                      <a:pt x="150" y="205"/>
                    </a:lnTo>
                    <a:lnTo>
                      <a:pt x="142" y="215"/>
                    </a:lnTo>
                    <a:lnTo>
                      <a:pt x="133" y="224"/>
                    </a:lnTo>
                    <a:lnTo>
                      <a:pt x="23" y="305"/>
                    </a:lnTo>
                    <a:lnTo>
                      <a:pt x="16" y="309"/>
                    </a:lnTo>
                    <a:lnTo>
                      <a:pt x="8" y="311"/>
                    </a:lnTo>
                    <a:lnTo>
                      <a:pt x="4" y="311"/>
                    </a:lnTo>
                    <a:lnTo>
                      <a:pt x="2" y="309"/>
                    </a:lnTo>
                    <a:lnTo>
                      <a:pt x="0" y="307"/>
                    </a:lnTo>
                    <a:lnTo>
                      <a:pt x="0" y="303"/>
                    </a:lnTo>
                    <a:lnTo>
                      <a:pt x="0" y="125"/>
                    </a:lnTo>
                    <a:lnTo>
                      <a:pt x="2" y="115"/>
                    </a:lnTo>
                    <a:lnTo>
                      <a:pt x="8" y="105"/>
                    </a:lnTo>
                    <a:lnTo>
                      <a:pt x="16" y="96"/>
                    </a:lnTo>
                    <a:lnTo>
                      <a:pt x="23" y="88"/>
                    </a:lnTo>
                    <a:close/>
                  </a:path>
                </a:pathLst>
              </a:custGeom>
              <a:solidFill>
                <a:srgbClr val="EF9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85" name="Freeform 314"/>
              <p:cNvSpPr>
                <a:spLocks/>
              </p:cNvSpPr>
              <p:nvPr/>
            </p:nvSpPr>
            <p:spPr bwMode="auto">
              <a:xfrm>
                <a:off x="2162" y="3457"/>
                <a:ext cx="156" cy="311"/>
              </a:xfrm>
              <a:custGeom>
                <a:avLst/>
                <a:gdLst>
                  <a:gd name="T0" fmla="*/ 23 w 156"/>
                  <a:gd name="T1" fmla="*/ 88 h 311"/>
                  <a:gd name="T2" fmla="*/ 133 w 156"/>
                  <a:gd name="T3" fmla="*/ 6 h 311"/>
                  <a:gd name="T4" fmla="*/ 142 w 156"/>
                  <a:gd name="T5" fmla="*/ 2 h 311"/>
                  <a:gd name="T6" fmla="*/ 150 w 156"/>
                  <a:gd name="T7" fmla="*/ 0 h 311"/>
                  <a:gd name="T8" fmla="*/ 152 w 156"/>
                  <a:gd name="T9" fmla="*/ 0 h 311"/>
                  <a:gd name="T10" fmla="*/ 154 w 156"/>
                  <a:gd name="T11" fmla="*/ 2 h 311"/>
                  <a:gd name="T12" fmla="*/ 156 w 156"/>
                  <a:gd name="T13" fmla="*/ 4 h 311"/>
                  <a:gd name="T14" fmla="*/ 156 w 156"/>
                  <a:gd name="T15" fmla="*/ 8 h 311"/>
                  <a:gd name="T16" fmla="*/ 156 w 156"/>
                  <a:gd name="T17" fmla="*/ 186 h 311"/>
                  <a:gd name="T18" fmla="*/ 154 w 156"/>
                  <a:gd name="T19" fmla="*/ 196 h 311"/>
                  <a:gd name="T20" fmla="*/ 150 w 156"/>
                  <a:gd name="T21" fmla="*/ 205 h 311"/>
                  <a:gd name="T22" fmla="*/ 142 w 156"/>
                  <a:gd name="T23" fmla="*/ 215 h 311"/>
                  <a:gd name="T24" fmla="*/ 133 w 156"/>
                  <a:gd name="T25" fmla="*/ 224 h 311"/>
                  <a:gd name="T26" fmla="*/ 23 w 156"/>
                  <a:gd name="T27" fmla="*/ 305 h 311"/>
                  <a:gd name="T28" fmla="*/ 16 w 156"/>
                  <a:gd name="T29" fmla="*/ 309 h 311"/>
                  <a:gd name="T30" fmla="*/ 8 w 156"/>
                  <a:gd name="T31" fmla="*/ 311 h 311"/>
                  <a:gd name="T32" fmla="*/ 4 w 156"/>
                  <a:gd name="T33" fmla="*/ 311 h 311"/>
                  <a:gd name="T34" fmla="*/ 2 w 156"/>
                  <a:gd name="T35" fmla="*/ 309 h 311"/>
                  <a:gd name="T36" fmla="*/ 0 w 156"/>
                  <a:gd name="T37" fmla="*/ 307 h 311"/>
                  <a:gd name="T38" fmla="*/ 0 w 156"/>
                  <a:gd name="T39" fmla="*/ 303 h 311"/>
                  <a:gd name="T40" fmla="*/ 0 w 156"/>
                  <a:gd name="T41" fmla="*/ 125 h 311"/>
                  <a:gd name="T42" fmla="*/ 2 w 156"/>
                  <a:gd name="T43" fmla="*/ 115 h 311"/>
                  <a:gd name="T44" fmla="*/ 8 w 156"/>
                  <a:gd name="T45" fmla="*/ 105 h 311"/>
                  <a:gd name="T46" fmla="*/ 16 w 156"/>
                  <a:gd name="T47" fmla="*/ 96 h 311"/>
                  <a:gd name="T48" fmla="*/ 23 w 156"/>
                  <a:gd name="T49" fmla="*/ 88 h 3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56"/>
                  <a:gd name="T76" fmla="*/ 0 h 311"/>
                  <a:gd name="T77" fmla="*/ 156 w 156"/>
                  <a:gd name="T78" fmla="*/ 311 h 31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56" h="311">
                    <a:moveTo>
                      <a:pt x="23" y="88"/>
                    </a:moveTo>
                    <a:lnTo>
                      <a:pt x="133" y="6"/>
                    </a:lnTo>
                    <a:lnTo>
                      <a:pt x="142" y="2"/>
                    </a:lnTo>
                    <a:lnTo>
                      <a:pt x="150" y="0"/>
                    </a:lnTo>
                    <a:lnTo>
                      <a:pt x="152" y="0"/>
                    </a:lnTo>
                    <a:lnTo>
                      <a:pt x="154" y="2"/>
                    </a:lnTo>
                    <a:lnTo>
                      <a:pt x="156" y="4"/>
                    </a:lnTo>
                    <a:lnTo>
                      <a:pt x="156" y="8"/>
                    </a:lnTo>
                    <a:lnTo>
                      <a:pt x="156" y="186"/>
                    </a:lnTo>
                    <a:lnTo>
                      <a:pt x="154" y="196"/>
                    </a:lnTo>
                    <a:lnTo>
                      <a:pt x="150" y="205"/>
                    </a:lnTo>
                    <a:lnTo>
                      <a:pt x="142" y="215"/>
                    </a:lnTo>
                    <a:lnTo>
                      <a:pt x="133" y="224"/>
                    </a:lnTo>
                    <a:lnTo>
                      <a:pt x="23" y="305"/>
                    </a:lnTo>
                    <a:lnTo>
                      <a:pt x="16" y="309"/>
                    </a:lnTo>
                    <a:lnTo>
                      <a:pt x="8" y="311"/>
                    </a:lnTo>
                    <a:lnTo>
                      <a:pt x="4" y="311"/>
                    </a:lnTo>
                    <a:lnTo>
                      <a:pt x="2" y="309"/>
                    </a:lnTo>
                    <a:lnTo>
                      <a:pt x="0" y="307"/>
                    </a:lnTo>
                    <a:lnTo>
                      <a:pt x="0" y="303"/>
                    </a:lnTo>
                    <a:lnTo>
                      <a:pt x="0" y="125"/>
                    </a:lnTo>
                    <a:lnTo>
                      <a:pt x="2" y="115"/>
                    </a:lnTo>
                    <a:lnTo>
                      <a:pt x="8" y="105"/>
                    </a:lnTo>
                    <a:lnTo>
                      <a:pt x="16" y="96"/>
                    </a:lnTo>
                    <a:lnTo>
                      <a:pt x="23" y="8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86" name="Freeform 315"/>
              <p:cNvSpPr>
                <a:spLocks/>
              </p:cNvSpPr>
              <p:nvPr/>
            </p:nvSpPr>
            <p:spPr bwMode="auto">
              <a:xfrm>
                <a:off x="2183" y="3574"/>
                <a:ext cx="18" cy="23"/>
              </a:xfrm>
              <a:custGeom>
                <a:avLst/>
                <a:gdLst>
                  <a:gd name="T0" fmla="*/ 14 w 18"/>
                  <a:gd name="T1" fmla="*/ 0 h 23"/>
                  <a:gd name="T2" fmla="*/ 10 w 18"/>
                  <a:gd name="T3" fmla="*/ 2 h 23"/>
                  <a:gd name="T4" fmla="*/ 0 w 18"/>
                  <a:gd name="T5" fmla="*/ 19 h 23"/>
                  <a:gd name="T6" fmla="*/ 6 w 18"/>
                  <a:gd name="T7" fmla="*/ 23 h 23"/>
                  <a:gd name="T8" fmla="*/ 18 w 18"/>
                  <a:gd name="T9" fmla="*/ 8 h 23"/>
                  <a:gd name="T10" fmla="*/ 14 w 18"/>
                  <a:gd name="T11" fmla="*/ 0 h 23"/>
                  <a:gd name="T12" fmla="*/ 14 w 18"/>
                  <a:gd name="T13" fmla="*/ 0 h 23"/>
                  <a:gd name="T14" fmla="*/ 12 w 18"/>
                  <a:gd name="T15" fmla="*/ 0 h 23"/>
                  <a:gd name="T16" fmla="*/ 10 w 18"/>
                  <a:gd name="T17" fmla="*/ 2 h 23"/>
                  <a:gd name="T18" fmla="*/ 14 w 18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23"/>
                  <a:gd name="T32" fmla="*/ 18 w 18"/>
                  <a:gd name="T33" fmla="*/ 23 h 2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23">
                    <a:moveTo>
                      <a:pt x="14" y="0"/>
                    </a:moveTo>
                    <a:lnTo>
                      <a:pt x="10" y="2"/>
                    </a:lnTo>
                    <a:lnTo>
                      <a:pt x="0" y="19"/>
                    </a:lnTo>
                    <a:lnTo>
                      <a:pt x="6" y="23"/>
                    </a:lnTo>
                    <a:lnTo>
                      <a:pt x="18" y="8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87" name="Freeform 316"/>
              <p:cNvSpPr>
                <a:spLocks/>
              </p:cNvSpPr>
              <p:nvPr/>
            </p:nvSpPr>
            <p:spPr bwMode="auto">
              <a:xfrm>
                <a:off x="2197" y="3574"/>
                <a:ext cx="17" cy="8"/>
              </a:xfrm>
              <a:custGeom>
                <a:avLst/>
                <a:gdLst>
                  <a:gd name="T0" fmla="*/ 17 w 17"/>
                  <a:gd name="T1" fmla="*/ 6 h 8"/>
                  <a:gd name="T2" fmla="*/ 13 w 17"/>
                  <a:gd name="T3" fmla="*/ 0 h 8"/>
                  <a:gd name="T4" fmla="*/ 0 w 17"/>
                  <a:gd name="T5" fmla="*/ 0 h 8"/>
                  <a:gd name="T6" fmla="*/ 0 w 17"/>
                  <a:gd name="T7" fmla="*/ 8 h 8"/>
                  <a:gd name="T8" fmla="*/ 15 w 17"/>
                  <a:gd name="T9" fmla="*/ 8 h 8"/>
                  <a:gd name="T10" fmla="*/ 17 w 17"/>
                  <a:gd name="T11" fmla="*/ 6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8"/>
                  <a:gd name="T20" fmla="*/ 17 w 17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8">
                    <a:moveTo>
                      <a:pt x="17" y="6"/>
                    </a:moveTo>
                    <a:lnTo>
                      <a:pt x="13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15" y="8"/>
                    </a:ln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88" name="Freeform 317"/>
              <p:cNvSpPr>
                <a:spLocks/>
              </p:cNvSpPr>
              <p:nvPr/>
            </p:nvSpPr>
            <p:spPr bwMode="auto">
              <a:xfrm>
                <a:off x="2208" y="3561"/>
                <a:ext cx="20" cy="19"/>
              </a:xfrm>
              <a:custGeom>
                <a:avLst/>
                <a:gdLst>
                  <a:gd name="T0" fmla="*/ 16 w 20"/>
                  <a:gd name="T1" fmla="*/ 0 h 19"/>
                  <a:gd name="T2" fmla="*/ 14 w 20"/>
                  <a:gd name="T3" fmla="*/ 1 h 19"/>
                  <a:gd name="T4" fmla="*/ 0 w 20"/>
                  <a:gd name="T5" fmla="*/ 13 h 19"/>
                  <a:gd name="T6" fmla="*/ 6 w 20"/>
                  <a:gd name="T7" fmla="*/ 19 h 19"/>
                  <a:gd name="T8" fmla="*/ 20 w 20"/>
                  <a:gd name="T9" fmla="*/ 5 h 19"/>
                  <a:gd name="T10" fmla="*/ 16 w 20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19"/>
                  <a:gd name="T20" fmla="*/ 20 w 20"/>
                  <a:gd name="T21" fmla="*/ 19 h 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19">
                    <a:moveTo>
                      <a:pt x="16" y="0"/>
                    </a:moveTo>
                    <a:lnTo>
                      <a:pt x="14" y="1"/>
                    </a:lnTo>
                    <a:lnTo>
                      <a:pt x="0" y="13"/>
                    </a:lnTo>
                    <a:lnTo>
                      <a:pt x="6" y="19"/>
                    </a:lnTo>
                    <a:lnTo>
                      <a:pt x="20" y="5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89" name="Freeform 318"/>
              <p:cNvSpPr>
                <a:spLocks/>
              </p:cNvSpPr>
              <p:nvPr/>
            </p:nvSpPr>
            <p:spPr bwMode="auto">
              <a:xfrm>
                <a:off x="2224" y="3557"/>
                <a:ext cx="19" cy="11"/>
              </a:xfrm>
              <a:custGeom>
                <a:avLst/>
                <a:gdLst>
                  <a:gd name="T0" fmla="*/ 19 w 19"/>
                  <a:gd name="T1" fmla="*/ 5 h 11"/>
                  <a:gd name="T2" fmla="*/ 13 w 19"/>
                  <a:gd name="T3" fmla="*/ 0 h 11"/>
                  <a:gd name="T4" fmla="*/ 0 w 19"/>
                  <a:gd name="T5" fmla="*/ 4 h 11"/>
                  <a:gd name="T6" fmla="*/ 2 w 19"/>
                  <a:gd name="T7" fmla="*/ 11 h 11"/>
                  <a:gd name="T8" fmla="*/ 17 w 19"/>
                  <a:gd name="T9" fmla="*/ 7 h 11"/>
                  <a:gd name="T10" fmla="*/ 19 w 19"/>
                  <a:gd name="T11" fmla="*/ 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11"/>
                  <a:gd name="T20" fmla="*/ 19 w 19"/>
                  <a:gd name="T21" fmla="*/ 11 h 1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11">
                    <a:moveTo>
                      <a:pt x="19" y="5"/>
                    </a:moveTo>
                    <a:lnTo>
                      <a:pt x="13" y="0"/>
                    </a:lnTo>
                    <a:lnTo>
                      <a:pt x="0" y="4"/>
                    </a:lnTo>
                    <a:lnTo>
                      <a:pt x="2" y="11"/>
                    </a:lnTo>
                    <a:lnTo>
                      <a:pt x="17" y="7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90" name="Freeform 319"/>
              <p:cNvSpPr>
                <a:spLocks/>
              </p:cNvSpPr>
              <p:nvPr/>
            </p:nvSpPr>
            <p:spPr bwMode="auto">
              <a:xfrm>
                <a:off x="2235" y="3536"/>
                <a:ext cx="19" cy="26"/>
              </a:xfrm>
              <a:custGeom>
                <a:avLst/>
                <a:gdLst>
                  <a:gd name="T0" fmla="*/ 18 w 19"/>
                  <a:gd name="T1" fmla="*/ 0 h 26"/>
                  <a:gd name="T2" fmla="*/ 14 w 19"/>
                  <a:gd name="T3" fmla="*/ 2 h 26"/>
                  <a:gd name="T4" fmla="*/ 0 w 19"/>
                  <a:gd name="T5" fmla="*/ 23 h 26"/>
                  <a:gd name="T6" fmla="*/ 8 w 19"/>
                  <a:gd name="T7" fmla="*/ 26 h 26"/>
                  <a:gd name="T8" fmla="*/ 19 w 19"/>
                  <a:gd name="T9" fmla="*/ 5 h 26"/>
                  <a:gd name="T10" fmla="*/ 18 w 19"/>
                  <a:gd name="T11" fmla="*/ 0 h 26"/>
                  <a:gd name="T12" fmla="*/ 18 w 19"/>
                  <a:gd name="T13" fmla="*/ 0 h 26"/>
                  <a:gd name="T14" fmla="*/ 14 w 19"/>
                  <a:gd name="T15" fmla="*/ 0 h 26"/>
                  <a:gd name="T16" fmla="*/ 14 w 19"/>
                  <a:gd name="T17" fmla="*/ 2 h 26"/>
                  <a:gd name="T18" fmla="*/ 18 w 19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9"/>
                  <a:gd name="T31" fmla="*/ 0 h 26"/>
                  <a:gd name="T32" fmla="*/ 19 w 19"/>
                  <a:gd name="T33" fmla="*/ 26 h 2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9" h="26">
                    <a:moveTo>
                      <a:pt x="18" y="0"/>
                    </a:moveTo>
                    <a:lnTo>
                      <a:pt x="14" y="2"/>
                    </a:lnTo>
                    <a:lnTo>
                      <a:pt x="0" y="23"/>
                    </a:lnTo>
                    <a:lnTo>
                      <a:pt x="8" y="26"/>
                    </a:lnTo>
                    <a:lnTo>
                      <a:pt x="19" y="5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91" name="Freeform 320"/>
              <p:cNvSpPr>
                <a:spLocks/>
              </p:cNvSpPr>
              <p:nvPr/>
            </p:nvSpPr>
            <p:spPr bwMode="auto">
              <a:xfrm>
                <a:off x="2251" y="3536"/>
                <a:ext cx="19" cy="11"/>
              </a:xfrm>
              <a:custGeom>
                <a:avLst/>
                <a:gdLst>
                  <a:gd name="T0" fmla="*/ 19 w 19"/>
                  <a:gd name="T1" fmla="*/ 9 h 11"/>
                  <a:gd name="T2" fmla="*/ 17 w 19"/>
                  <a:gd name="T3" fmla="*/ 3 h 11"/>
                  <a:gd name="T4" fmla="*/ 2 w 19"/>
                  <a:gd name="T5" fmla="*/ 0 h 11"/>
                  <a:gd name="T6" fmla="*/ 0 w 19"/>
                  <a:gd name="T7" fmla="*/ 7 h 11"/>
                  <a:gd name="T8" fmla="*/ 15 w 19"/>
                  <a:gd name="T9" fmla="*/ 11 h 11"/>
                  <a:gd name="T10" fmla="*/ 19 w 19"/>
                  <a:gd name="T11" fmla="*/ 9 h 11"/>
                  <a:gd name="T12" fmla="*/ 15 w 19"/>
                  <a:gd name="T13" fmla="*/ 11 h 11"/>
                  <a:gd name="T14" fmla="*/ 17 w 19"/>
                  <a:gd name="T15" fmla="*/ 11 h 11"/>
                  <a:gd name="T16" fmla="*/ 19 w 19"/>
                  <a:gd name="T17" fmla="*/ 9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1"/>
                  <a:gd name="T29" fmla="*/ 19 w 19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1">
                    <a:moveTo>
                      <a:pt x="19" y="9"/>
                    </a:moveTo>
                    <a:lnTo>
                      <a:pt x="17" y="3"/>
                    </a:lnTo>
                    <a:lnTo>
                      <a:pt x="2" y="0"/>
                    </a:lnTo>
                    <a:lnTo>
                      <a:pt x="0" y="7"/>
                    </a:lnTo>
                    <a:lnTo>
                      <a:pt x="15" y="11"/>
                    </a:lnTo>
                    <a:lnTo>
                      <a:pt x="19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9092" name="Freeform 321"/>
              <p:cNvSpPr>
                <a:spLocks/>
              </p:cNvSpPr>
              <p:nvPr/>
            </p:nvSpPr>
            <p:spPr bwMode="auto">
              <a:xfrm>
                <a:off x="2262" y="3526"/>
                <a:ext cx="17" cy="19"/>
              </a:xfrm>
              <a:custGeom>
                <a:avLst/>
                <a:gdLst>
                  <a:gd name="T0" fmla="*/ 12 w 17"/>
                  <a:gd name="T1" fmla="*/ 0 h 19"/>
                  <a:gd name="T2" fmla="*/ 10 w 17"/>
                  <a:gd name="T3" fmla="*/ 0 h 19"/>
                  <a:gd name="T4" fmla="*/ 0 w 17"/>
                  <a:gd name="T5" fmla="*/ 15 h 19"/>
                  <a:gd name="T6" fmla="*/ 8 w 17"/>
                  <a:gd name="T7" fmla="*/ 19 h 19"/>
                  <a:gd name="T8" fmla="*/ 17 w 17"/>
                  <a:gd name="T9" fmla="*/ 6 h 19"/>
                  <a:gd name="T10" fmla="*/ 12 w 17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19"/>
                  <a:gd name="T20" fmla="*/ 17 w 17"/>
                  <a:gd name="T21" fmla="*/ 19 h 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19">
                    <a:moveTo>
                      <a:pt x="12" y="0"/>
                    </a:moveTo>
                    <a:lnTo>
                      <a:pt x="10" y="0"/>
                    </a:lnTo>
                    <a:lnTo>
                      <a:pt x="0" y="15"/>
                    </a:lnTo>
                    <a:lnTo>
                      <a:pt x="8" y="19"/>
                    </a:lnTo>
                    <a:lnTo>
                      <a:pt x="17" y="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sp>
        <p:nvSpPr>
          <p:cNvPr id="38915" name="Text Box 3"/>
          <p:cNvSpPr txBox="1">
            <a:spLocks noChangeArrowheads="1"/>
          </p:cNvSpPr>
          <p:nvPr/>
        </p:nvSpPr>
        <p:spPr bwMode="auto">
          <a:xfrm>
            <a:off x="914400" y="836613"/>
            <a:ext cx="663675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 dirty="0">
                <a:solidFill>
                  <a:srgbClr val="003366"/>
                </a:solidFill>
              </a:rPr>
              <a:t>FOB “</a:t>
            </a:r>
            <a:r>
              <a:rPr lang="ru-RU" altLang="en-US" sz="2400" dirty="0">
                <a:solidFill>
                  <a:srgbClr val="003366"/>
                </a:solidFill>
              </a:rPr>
              <a:t>СВОБОДНО НА БОРТУ</a:t>
            </a:r>
            <a:r>
              <a:rPr lang="en-GB" altLang="en-US" sz="2400" dirty="0">
                <a:solidFill>
                  <a:srgbClr val="003366"/>
                </a:solidFill>
              </a:rPr>
              <a:t>”</a:t>
            </a:r>
            <a:r>
              <a:rPr lang="en-GB" altLang="en-US" sz="2000" dirty="0">
                <a:solidFill>
                  <a:srgbClr val="003366"/>
                </a:solidFill>
              </a:rPr>
              <a:t> (</a:t>
            </a:r>
            <a:r>
              <a:rPr lang="ru-RU" altLang="en-US" sz="2000" dirty="0">
                <a:solidFill>
                  <a:srgbClr val="003366"/>
                </a:solidFill>
              </a:rPr>
              <a:t>назван порт назначения)</a:t>
            </a:r>
            <a:endParaRPr lang="en-GB" altLang="en-US" dirty="0">
              <a:solidFill>
                <a:srgbClr val="A50021"/>
              </a:solidFill>
            </a:endParaRPr>
          </a:p>
        </p:txBody>
      </p:sp>
      <p:sp>
        <p:nvSpPr>
          <p:cNvPr id="38916" name="Text Box 4"/>
          <p:cNvSpPr txBox="1">
            <a:spLocks noChangeArrowheads="1"/>
          </p:cNvSpPr>
          <p:nvPr/>
        </p:nvSpPr>
        <p:spPr bwMode="auto">
          <a:xfrm>
            <a:off x="642938" y="1500188"/>
            <a:ext cx="8382000" cy="20928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1143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lvl="1">
              <a:spcAft>
                <a:spcPts val="1200"/>
              </a:spcAft>
            </a:pPr>
            <a:r>
              <a:rPr lang="ru-RU" altLang="en-US" sz="2000" dirty="0"/>
              <a:t>Продавец  </a:t>
            </a:r>
            <a:r>
              <a:rPr lang="ru-RU" altLang="en-US" sz="2000" u="sng" dirty="0"/>
              <a:t>считается выполнившим свое обязательство по</a:t>
            </a:r>
          </a:p>
          <a:p>
            <a:pPr lvl="1">
              <a:spcAft>
                <a:spcPts val="1200"/>
              </a:spcAft>
            </a:pPr>
            <a:r>
              <a:rPr lang="ru-RU" altLang="en-US" sz="2000" u="sng" dirty="0"/>
              <a:t>поставке</a:t>
            </a:r>
            <a:r>
              <a:rPr lang="ru-RU" altLang="en-US" sz="2000" dirty="0"/>
              <a:t>, когда товар </a:t>
            </a:r>
            <a:r>
              <a:rPr lang="ru-RU" altLang="en-US" sz="2000" u="sng" dirty="0"/>
              <a:t>размещен на борту судна</a:t>
            </a:r>
            <a:r>
              <a:rPr lang="ru-RU" altLang="en-US" sz="2000" dirty="0"/>
              <a:t>, назначенного</a:t>
            </a:r>
          </a:p>
          <a:p>
            <a:pPr lvl="1">
              <a:spcAft>
                <a:spcPts val="1200"/>
              </a:spcAft>
            </a:pPr>
            <a:r>
              <a:rPr lang="ru-RU" altLang="en-US" sz="2000" dirty="0"/>
              <a:t>покупателем судна в согласованном порту отгрузки. </a:t>
            </a:r>
            <a:endParaRPr lang="en-GB" altLang="en-US" sz="2000" dirty="0"/>
          </a:p>
          <a:p>
            <a:pPr lvl="1">
              <a:spcAft>
                <a:spcPts val="1200"/>
              </a:spcAft>
            </a:pPr>
            <a:r>
              <a:rPr lang="ru-RU" altLang="en-US" sz="2000" dirty="0"/>
              <a:t>Покупатель несет все расходы и риски утраты или повреждения товара с этого момента.</a:t>
            </a:r>
            <a:r>
              <a:rPr lang="en-GB" altLang="en-US" sz="2000" dirty="0">
                <a:latin typeface="Arial" charset="0"/>
              </a:rPr>
              <a:t> </a:t>
            </a:r>
          </a:p>
        </p:txBody>
      </p:sp>
      <p:sp>
        <p:nvSpPr>
          <p:cNvPr id="38917" name="AutoShape 7"/>
          <p:cNvSpPr>
            <a:spLocks noChangeArrowheads="1"/>
          </p:cNvSpPr>
          <p:nvPr/>
        </p:nvSpPr>
        <p:spPr bwMode="auto">
          <a:xfrm>
            <a:off x="179388" y="836613"/>
            <a:ext cx="609600" cy="533400"/>
          </a:xfrm>
          <a:prstGeom prst="irregularSeal1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pic>
        <p:nvPicPr>
          <p:cNvPr id="38918" name="Picture 32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19" name="Text Box 323"/>
          <p:cNvSpPr txBox="1">
            <a:spLocks noChangeArrowheads="1"/>
          </p:cNvSpPr>
          <p:nvPr/>
        </p:nvSpPr>
        <p:spPr bwMode="auto">
          <a:xfrm>
            <a:off x="8172450" y="6621463"/>
            <a:ext cx="9715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M8:U6:6.2-14</a:t>
            </a:r>
            <a:endParaRPr lang="en-US" altLang="en-US" i="1">
              <a:latin typeface="Arial" charset="0"/>
            </a:endParaRPr>
          </a:p>
        </p:txBody>
      </p:sp>
      <p:sp>
        <p:nvSpPr>
          <p:cNvPr id="38920" name="Text Box 19"/>
          <p:cNvSpPr txBox="1">
            <a:spLocks noChangeArrowheads="1"/>
          </p:cNvSpPr>
          <p:nvPr/>
        </p:nvSpPr>
        <p:spPr bwMode="auto">
          <a:xfrm>
            <a:off x="285750" y="142875"/>
            <a:ext cx="720742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800" dirty="0">
                <a:solidFill>
                  <a:srgbClr val="006600"/>
                </a:solidFill>
              </a:rPr>
              <a:t>Группа </a:t>
            </a:r>
            <a:r>
              <a:rPr lang="ru-RU" altLang="en-US" sz="2800" dirty="0" err="1">
                <a:solidFill>
                  <a:srgbClr val="006600"/>
                </a:solidFill>
              </a:rPr>
              <a:t>Инкотермс</a:t>
            </a:r>
            <a:r>
              <a:rPr lang="ru-RU" altLang="en-US" sz="2800" dirty="0">
                <a:solidFill>
                  <a:srgbClr val="006600"/>
                </a:solidFill>
              </a:rPr>
              <a:t> для морских и речных путей</a:t>
            </a:r>
            <a:endParaRPr lang="en-GB" altLang="en-US" sz="2800" dirty="0"/>
          </a:p>
        </p:txBody>
      </p:sp>
      <p:pic>
        <p:nvPicPr>
          <p:cNvPr id="38921" name="Image 32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4313" y="3571875"/>
            <a:ext cx="8643937" cy="3005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23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55411014"/>
      </p:ext>
    </p:extLst>
  </p:cSld>
  <p:clrMapOvr>
    <a:masterClrMapping/>
  </p:clrMapOvr>
  <p:transition>
    <p:fade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42" name="Object 2"/>
          <p:cNvGraphicFramePr>
            <a:graphicFrameLocks noChangeAspect="1"/>
          </p:cNvGraphicFramePr>
          <p:nvPr/>
        </p:nvGraphicFramePr>
        <p:xfrm>
          <a:off x="7737475" y="2339975"/>
          <a:ext cx="1371600" cy="1089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Bitmap Image" r:id="rId3" imgW="3057614" imgH="2428727" progId="PBrush">
                  <p:embed/>
                </p:oleObj>
              </mc:Choice>
              <mc:Fallback>
                <p:oleObj name="Bitmap Image" r:id="rId3" imgW="3057614" imgH="2428727" progId="PBrush">
                  <p:embed/>
                  <p:pic>
                    <p:nvPicPr>
                      <p:cNvPr id="10242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737475" y="2339975"/>
                        <a:ext cx="1371600" cy="10890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43" name="Text Box 3"/>
          <p:cNvSpPr txBox="1">
            <a:spLocks noChangeArrowheads="1"/>
          </p:cNvSpPr>
          <p:nvPr/>
        </p:nvSpPr>
        <p:spPr bwMode="auto">
          <a:xfrm>
            <a:off x="790575" y="785813"/>
            <a:ext cx="80295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 dirty="0">
                <a:solidFill>
                  <a:srgbClr val="003366"/>
                </a:solidFill>
              </a:rPr>
              <a:t>CFR “</a:t>
            </a:r>
            <a:r>
              <a:rPr lang="ru-RU" altLang="en-US" sz="2400" dirty="0">
                <a:solidFill>
                  <a:srgbClr val="003366"/>
                </a:solidFill>
              </a:rPr>
              <a:t>СТОИМОСТЬ И ФРАХТ</a:t>
            </a:r>
            <a:r>
              <a:rPr lang="en-GB" altLang="en-US" sz="2400" dirty="0">
                <a:solidFill>
                  <a:srgbClr val="003366"/>
                </a:solidFill>
              </a:rPr>
              <a:t>”</a:t>
            </a:r>
            <a:r>
              <a:rPr lang="en-GB" altLang="en-US" sz="2000" dirty="0">
                <a:solidFill>
                  <a:srgbClr val="003366"/>
                </a:solidFill>
              </a:rPr>
              <a:t> (</a:t>
            </a:r>
            <a:r>
              <a:rPr lang="ru-RU" altLang="en-US" sz="2000" dirty="0">
                <a:solidFill>
                  <a:srgbClr val="003366"/>
                </a:solidFill>
              </a:rPr>
              <a:t>назван порт назначения)</a:t>
            </a:r>
            <a:endParaRPr lang="en-GB" altLang="en-US" dirty="0">
              <a:solidFill>
                <a:srgbClr val="A50021"/>
              </a:solidFill>
            </a:endParaRPr>
          </a:p>
        </p:txBody>
      </p:sp>
      <p:sp>
        <p:nvSpPr>
          <p:cNvPr id="10244" name="Text Box 4"/>
          <p:cNvSpPr txBox="1">
            <a:spLocks noChangeArrowheads="1"/>
          </p:cNvSpPr>
          <p:nvPr/>
        </p:nvSpPr>
        <p:spPr bwMode="auto">
          <a:xfrm>
            <a:off x="571500" y="1285875"/>
            <a:ext cx="7740650" cy="2139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1143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lvl="1">
              <a:spcAft>
                <a:spcPts val="1200"/>
              </a:spcAft>
            </a:pPr>
            <a:r>
              <a:rPr lang="ru-RU" altLang="en-US" sz="1900" dirty="0"/>
              <a:t>Продавец </a:t>
            </a:r>
            <a:r>
              <a:rPr lang="ru-RU" altLang="en-US" sz="1900" u="sng" dirty="0"/>
              <a:t>поставляет</a:t>
            </a:r>
            <a:r>
              <a:rPr lang="ru-RU" altLang="en-US" sz="1900" dirty="0"/>
              <a:t> товар </a:t>
            </a:r>
            <a:r>
              <a:rPr lang="ru-RU" altLang="en-US" sz="1900" u="sng" dirty="0"/>
              <a:t>на борт судна в порту назначения</a:t>
            </a:r>
            <a:r>
              <a:rPr lang="ru-RU" altLang="en-US" sz="1900" dirty="0"/>
              <a:t>. </a:t>
            </a:r>
            <a:r>
              <a:rPr lang="ru-RU" altLang="en-US" sz="1900" u="sng" dirty="0"/>
              <a:t>Продавец оплачивает все расходы и фрахт, необходимые для доставки товара до названного порта назначения</a:t>
            </a:r>
            <a:r>
              <a:rPr lang="en-GB" altLang="en-US" sz="1900" dirty="0"/>
              <a:t>. </a:t>
            </a:r>
            <a:r>
              <a:rPr lang="ru-RU" altLang="en-US" sz="1900" dirty="0">
                <a:solidFill>
                  <a:srgbClr val="A50021"/>
                </a:solidFill>
              </a:rPr>
              <a:t>НО </a:t>
            </a:r>
            <a:r>
              <a:rPr lang="ru-RU" altLang="en-US" sz="1900" u="sng" dirty="0"/>
              <a:t>риск утраты или повреждения товара и любые другие расходы переходят покупателю. Покупатель платит за разгрузку, но также может быть оплачена продавцом согласно договору поставки</a:t>
            </a:r>
            <a:r>
              <a:rPr lang="en-GB" altLang="en-US" sz="1900" dirty="0"/>
              <a:t>. </a:t>
            </a:r>
            <a:r>
              <a:rPr lang="ru-RU" altLang="en-US" sz="1900" dirty="0"/>
              <a:t>Условия</a:t>
            </a:r>
            <a:r>
              <a:rPr lang="en-GB" altLang="en-US" sz="1900" dirty="0"/>
              <a:t> CFR </a:t>
            </a:r>
            <a:r>
              <a:rPr lang="ru-RU" altLang="en-US" sz="1900" dirty="0"/>
              <a:t>требуют от продавца таможенного оформления товаров для экспорта</a:t>
            </a:r>
            <a:r>
              <a:rPr lang="en-GB" altLang="en-US" sz="1900" dirty="0"/>
              <a:t>.</a:t>
            </a:r>
            <a:endParaRPr lang="en-GB" altLang="en-US" sz="1900" dirty="0">
              <a:latin typeface="Arial" charset="0"/>
            </a:endParaRPr>
          </a:p>
        </p:txBody>
      </p:sp>
      <p:sp>
        <p:nvSpPr>
          <p:cNvPr id="10245" name="AutoShape 7"/>
          <p:cNvSpPr>
            <a:spLocks noChangeArrowheads="1"/>
          </p:cNvSpPr>
          <p:nvPr/>
        </p:nvSpPr>
        <p:spPr bwMode="auto">
          <a:xfrm>
            <a:off x="179388" y="765175"/>
            <a:ext cx="609600" cy="533400"/>
          </a:xfrm>
          <a:prstGeom prst="irregularSeal1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pic>
        <p:nvPicPr>
          <p:cNvPr id="10246" name="Picture 10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7" name="Text Box 11"/>
          <p:cNvSpPr txBox="1">
            <a:spLocks noChangeArrowheads="1"/>
          </p:cNvSpPr>
          <p:nvPr/>
        </p:nvSpPr>
        <p:spPr bwMode="auto">
          <a:xfrm>
            <a:off x="8197850" y="6623050"/>
            <a:ext cx="9144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M8:U6:6.2-18</a:t>
            </a:r>
            <a:endParaRPr lang="en-US" altLang="en-US" i="1">
              <a:latin typeface="Arial" charset="0"/>
            </a:endParaRPr>
          </a:p>
        </p:txBody>
      </p:sp>
      <p:sp>
        <p:nvSpPr>
          <p:cNvPr id="10248" name="Text Box 19"/>
          <p:cNvSpPr txBox="1">
            <a:spLocks noChangeArrowheads="1"/>
          </p:cNvSpPr>
          <p:nvPr/>
        </p:nvSpPr>
        <p:spPr bwMode="auto">
          <a:xfrm>
            <a:off x="285750" y="142875"/>
            <a:ext cx="720742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800" dirty="0">
                <a:solidFill>
                  <a:srgbClr val="006600"/>
                </a:solidFill>
              </a:rPr>
              <a:t>Группа </a:t>
            </a:r>
            <a:r>
              <a:rPr lang="ru-RU" altLang="en-US" sz="2800" dirty="0" err="1">
                <a:solidFill>
                  <a:srgbClr val="006600"/>
                </a:solidFill>
              </a:rPr>
              <a:t>Инкотермс</a:t>
            </a:r>
            <a:r>
              <a:rPr lang="ru-RU" altLang="en-US" sz="2800" dirty="0">
                <a:solidFill>
                  <a:srgbClr val="006600"/>
                </a:solidFill>
              </a:rPr>
              <a:t> для морских и речных путей</a:t>
            </a:r>
            <a:endParaRPr lang="en-GB" altLang="en-US" sz="2800" dirty="0"/>
          </a:p>
        </p:txBody>
      </p:sp>
      <p:pic>
        <p:nvPicPr>
          <p:cNvPr id="10249" name="Image 11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06"/>
          <a:stretch>
            <a:fillRect/>
          </a:stretch>
        </p:blipFill>
        <p:spPr bwMode="auto">
          <a:xfrm>
            <a:off x="214313" y="3643313"/>
            <a:ext cx="8715375" cy="290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24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31135864"/>
      </p:ext>
    </p:extLst>
  </p:cSld>
  <p:clrMapOvr>
    <a:masterClrMapping/>
  </p:clrMapOvr>
  <p:transition>
    <p:fade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Text Box 3"/>
          <p:cNvSpPr txBox="1">
            <a:spLocks noChangeArrowheads="1"/>
          </p:cNvSpPr>
          <p:nvPr/>
        </p:nvSpPr>
        <p:spPr bwMode="auto">
          <a:xfrm>
            <a:off x="1184275" y="795338"/>
            <a:ext cx="864393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 dirty="0">
                <a:solidFill>
                  <a:srgbClr val="003366"/>
                </a:solidFill>
              </a:rPr>
              <a:t>CIF “</a:t>
            </a:r>
            <a:r>
              <a:rPr lang="ru-RU" altLang="en-US" sz="2400" dirty="0">
                <a:solidFill>
                  <a:srgbClr val="003366"/>
                </a:solidFill>
              </a:rPr>
              <a:t>СТОИМОСТЬ, СТРАХОВАНИЕ И ФРАХТ</a:t>
            </a:r>
            <a:r>
              <a:rPr lang="en-GB" altLang="en-US" sz="2400" dirty="0">
                <a:solidFill>
                  <a:srgbClr val="003366"/>
                </a:solidFill>
              </a:rPr>
              <a:t>”</a:t>
            </a:r>
            <a:r>
              <a:rPr lang="en-GB" altLang="en-US" sz="2000" dirty="0">
                <a:solidFill>
                  <a:srgbClr val="003366"/>
                </a:solidFill>
              </a:rPr>
              <a:t> (</a:t>
            </a:r>
            <a:r>
              <a:rPr lang="ru-RU" altLang="en-US" sz="2000" dirty="0">
                <a:solidFill>
                  <a:srgbClr val="003366"/>
                </a:solidFill>
              </a:rPr>
              <a:t>назван</a:t>
            </a:r>
          </a:p>
          <a:p>
            <a:r>
              <a:rPr lang="ru-RU" altLang="en-US" sz="2000" dirty="0">
                <a:solidFill>
                  <a:srgbClr val="003366"/>
                </a:solidFill>
              </a:rPr>
              <a:t>порт назначения</a:t>
            </a:r>
            <a:r>
              <a:rPr lang="en-GB" altLang="en-US" sz="2000" dirty="0">
                <a:solidFill>
                  <a:srgbClr val="003366"/>
                </a:solidFill>
              </a:rPr>
              <a:t>)</a:t>
            </a:r>
            <a:endParaRPr lang="en-GB" altLang="en-US" dirty="0">
              <a:solidFill>
                <a:srgbClr val="A50021"/>
              </a:solidFill>
            </a:endParaRPr>
          </a:p>
        </p:txBody>
      </p:sp>
      <p:sp>
        <p:nvSpPr>
          <p:cNvPr id="39939" name="Text Box 4"/>
          <p:cNvSpPr txBox="1">
            <a:spLocks noChangeArrowheads="1"/>
          </p:cNvSpPr>
          <p:nvPr/>
        </p:nvSpPr>
        <p:spPr bwMode="auto">
          <a:xfrm>
            <a:off x="1000125" y="1643063"/>
            <a:ext cx="7950200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11430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lvl="1">
              <a:spcAft>
                <a:spcPts val="1200"/>
              </a:spcAft>
            </a:pPr>
            <a:r>
              <a:rPr lang="ru-RU" altLang="en-US" sz="2000" dirty="0"/>
              <a:t>Такой же, как и </a:t>
            </a:r>
            <a:r>
              <a:rPr lang="en-GB" altLang="en-US" sz="2000" dirty="0"/>
              <a:t>CFR</a:t>
            </a:r>
            <a:r>
              <a:rPr lang="ru-RU" altLang="en-US" sz="2000" dirty="0"/>
              <a:t>, но здесь </a:t>
            </a:r>
            <a:r>
              <a:rPr lang="ru-RU" altLang="en-US" sz="2000" u="sng" dirty="0"/>
              <a:t>продавец должен заключить договор морского страхования</a:t>
            </a:r>
            <a:r>
              <a:rPr lang="ru-RU" altLang="en-US" sz="2000" dirty="0"/>
              <a:t>, покрывающий риск утраты или повреждения товара во время перевозки.</a:t>
            </a:r>
            <a:endParaRPr lang="en-GB" altLang="en-US" sz="2000" dirty="0"/>
          </a:p>
          <a:p>
            <a:pPr lvl="1">
              <a:spcAft>
                <a:spcPts val="1200"/>
              </a:spcAft>
            </a:pPr>
            <a:r>
              <a:rPr lang="ru-RU" altLang="en-US" sz="2000" dirty="0"/>
              <a:t>От продавца требуется страховка лишь с минимальным покрытием.</a:t>
            </a:r>
            <a:endParaRPr lang="en-GB" altLang="en-US" sz="2000" dirty="0">
              <a:latin typeface="Arial" charset="0"/>
            </a:endParaRPr>
          </a:p>
        </p:txBody>
      </p:sp>
      <p:sp>
        <p:nvSpPr>
          <p:cNvPr id="39940" name="AutoShape 7"/>
          <p:cNvSpPr>
            <a:spLocks noChangeArrowheads="1"/>
          </p:cNvSpPr>
          <p:nvPr/>
        </p:nvSpPr>
        <p:spPr bwMode="auto">
          <a:xfrm>
            <a:off x="468313" y="808038"/>
            <a:ext cx="609600" cy="533400"/>
          </a:xfrm>
          <a:prstGeom prst="irregularSeal1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41" name="Rectangle 47"/>
          <p:cNvSpPr>
            <a:spLocks noChangeArrowheads="1"/>
          </p:cNvSpPr>
          <p:nvPr/>
        </p:nvSpPr>
        <p:spPr bwMode="auto">
          <a:xfrm>
            <a:off x="12193588" y="876300"/>
            <a:ext cx="6350" cy="7048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42" name="Rectangle 50"/>
          <p:cNvSpPr>
            <a:spLocks noChangeArrowheads="1"/>
          </p:cNvSpPr>
          <p:nvPr/>
        </p:nvSpPr>
        <p:spPr bwMode="auto">
          <a:xfrm>
            <a:off x="12206288" y="876300"/>
            <a:ext cx="14287" cy="704850"/>
          </a:xfrm>
          <a:prstGeom prst="rect">
            <a:avLst/>
          </a:prstGeom>
          <a:solidFill>
            <a:srgbClr val="F9F9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43" name="Rectangle 53"/>
          <p:cNvSpPr>
            <a:spLocks noChangeArrowheads="1"/>
          </p:cNvSpPr>
          <p:nvPr/>
        </p:nvSpPr>
        <p:spPr bwMode="auto">
          <a:xfrm>
            <a:off x="12226925" y="876300"/>
            <a:ext cx="12700" cy="704850"/>
          </a:xfrm>
          <a:prstGeom prst="rect">
            <a:avLst/>
          </a:prstGeom>
          <a:solidFill>
            <a:srgbClr val="EDED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44" name="Rectangle 54"/>
          <p:cNvSpPr>
            <a:spLocks noChangeArrowheads="1"/>
          </p:cNvSpPr>
          <p:nvPr/>
        </p:nvSpPr>
        <p:spPr bwMode="auto">
          <a:xfrm>
            <a:off x="12233275" y="876300"/>
            <a:ext cx="12700" cy="704850"/>
          </a:xfrm>
          <a:prstGeom prst="rect">
            <a:avLst/>
          </a:prstGeom>
          <a:solidFill>
            <a:srgbClr val="E9E9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45" name="Rectangle 57"/>
          <p:cNvSpPr>
            <a:spLocks noChangeArrowheads="1"/>
          </p:cNvSpPr>
          <p:nvPr/>
        </p:nvSpPr>
        <p:spPr bwMode="auto">
          <a:xfrm>
            <a:off x="12252325" y="876300"/>
            <a:ext cx="12700" cy="704850"/>
          </a:xfrm>
          <a:prstGeom prst="rect">
            <a:avLst/>
          </a:prstGeom>
          <a:solidFill>
            <a:srgbClr val="DBDBD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46" name="Rectangle 60"/>
          <p:cNvSpPr>
            <a:spLocks noChangeArrowheads="1"/>
          </p:cNvSpPr>
          <p:nvPr/>
        </p:nvSpPr>
        <p:spPr bwMode="auto">
          <a:xfrm>
            <a:off x="12271375" y="876300"/>
            <a:ext cx="12700" cy="704850"/>
          </a:xfrm>
          <a:prstGeom prst="rect">
            <a:avLst/>
          </a:prstGeom>
          <a:solidFill>
            <a:srgbClr val="CECD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47" name="Rectangle 63"/>
          <p:cNvSpPr>
            <a:spLocks noChangeArrowheads="1"/>
          </p:cNvSpPr>
          <p:nvPr/>
        </p:nvSpPr>
        <p:spPr bwMode="auto">
          <a:xfrm>
            <a:off x="12290425" y="876300"/>
            <a:ext cx="12700" cy="704850"/>
          </a:xfrm>
          <a:prstGeom prst="rect">
            <a:avLst/>
          </a:prstGeom>
          <a:solidFill>
            <a:srgbClr val="C6C6C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48" name="Rectangle 66"/>
          <p:cNvSpPr>
            <a:spLocks noChangeArrowheads="1"/>
          </p:cNvSpPr>
          <p:nvPr/>
        </p:nvSpPr>
        <p:spPr bwMode="auto">
          <a:xfrm>
            <a:off x="12309475" y="876300"/>
            <a:ext cx="14288" cy="704850"/>
          </a:xfrm>
          <a:prstGeom prst="rect">
            <a:avLst/>
          </a:prstGeom>
          <a:solidFill>
            <a:srgbClr val="BDBCB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49" name="Rectangle 69"/>
          <p:cNvSpPr>
            <a:spLocks noChangeArrowheads="1"/>
          </p:cNvSpPr>
          <p:nvPr/>
        </p:nvSpPr>
        <p:spPr bwMode="auto">
          <a:xfrm>
            <a:off x="12330113" y="876300"/>
            <a:ext cx="12700" cy="704850"/>
          </a:xfrm>
          <a:prstGeom prst="rect">
            <a:avLst/>
          </a:prstGeom>
          <a:solidFill>
            <a:srgbClr val="B3B2B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50" name="Rectangle 70"/>
          <p:cNvSpPr>
            <a:spLocks noChangeArrowheads="1"/>
          </p:cNvSpPr>
          <p:nvPr/>
        </p:nvSpPr>
        <p:spPr bwMode="auto">
          <a:xfrm>
            <a:off x="12336463" y="876300"/>
            <a:ext cx="12700" cy="704850"/>
          </a:xfrm>
          <a:prstGeom prst="rect">
            <a:avLst/>
          </a:prstGeom>
          <a:solidFill>
            <a:srgbClr val="B0AF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51" name="Rectangle 73"/>
          <p:cNvSpPr>
            <a:spLocks noChangeArrowheads="1"/>
          </p:cNvSpPr>
          <p:nvPr/>
        </p:nvSpPr>
        <p:spPr bwMode="auto">
          <a:xfrm>
            <a:off x="12355513" y="876300"/>
            <a:ext cx="12700" cy="704850"/>
          </a:xfrm>
          <a:prstGeom prst="rect">
            <a:avLst/>
          </a:prstGeom>
          <a:solidFill>
            <a:srgbClr val="A7A6A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52" name="Rectangle 76"/>
          <p:cNvSpPr>
            <a:spLocks noChangeArrowheads="1"/>
          </p:cNvSpPr>
          <p:nvPr/>
        </p:nvSpPr>
        <p:spPr bwMode="auto">
          <a:xfrm>
            <a:off x="12374563" y="876300"/>
            <a:ext cx="12700" cy="704850"/>
          </a:xfrm>
          <a:prstGeom prst="rect">
            <a:avLst/>
          </a:prstGeom>
          <a:solidFill>
            <a:srgbClr val="A09F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53" name="Rectangle 79"/>
          <p:cNvSpPr>
            <a:spLocks noChangeArrowheads="1"/>
          </p:cNvSpPr>
          <p:nvPr/>
        </p:nvSpPr>
        <p:spPr bwMode="auto">
          <a:xfrm>
            <a:off x="12393613" y="876300"/>
            <a:ext cx="14287" cy="704850"/>
          </a:xfrm>
          <a:prstGeom prst="rect">
            <a:avLst/>
          </a:prstGeom>
          <a:solidFill>
            <a:srgbClr val="9998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54" name="Rectangle 82"/>
          <p:cNvSpPr>
            <a:spLocks noChangeArrowheads="1"/>
          </p:cNvSpPr>
          <p:nvPr/>
        </p:nvSpPr>
        <p:spPr bwMode="auto">
          <a:xfrm>
            <a:off x="12414250" y="876300"/>
            <a:ext cx="12700" cy="704850"/>
          </a:xfrm>
          <a:prstGeom prst="rect">
            <a:avLst/>
          </a:prstGeom>
          <a:solidFill>
            <a:srgbClr val="9190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55" name="Rectangle 85"/>
          <p:cNvSpPr>
            <a:spLocks noChangeArrowheads="1"/>
          </p:cNvSpPr>
          <p:nvPr/>
        </p:nvSpPr>
        <p:spPr bwMode="auto">
          <a:xfrm>
            <a:off x="12433300" y="876300"/>
            <a:ext cx="12700" cy="704850"/>
          </a:xfrm>
          <a:prstGeom prst="rect">
            <a:avLst/>
          </a:prstGeom>
          <a:solidFill>
            <a:srgbClr val="8A89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56" name="Rectangle 86"/>
          <p:cNvSpPr>
            <a:spLocks noChangeArrowheads="1"/>
          </p:cNvSpPr>
          <p:nvPr/>
        </p:nvSpPr>
        <p:spPr bwMode="auto">
          <a:xfrm>
            <a:off x="12439650" y="876300"/>
            <a:ext cx="12700" cy="704850"/>
          </a:xfrm>
          <a:prstGeom prst="rect">
            <a:avLst/>
          </a:prstGeom>
          <a:solidFill>
            <a:srgbClr val="88878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57" name="Rectangle 89"/>
          <p:cNvSpPr>
            <a:spLocks noChangeArrowheads="1"/>
          </p:cNvSpPr>
          <p:nvPr/>
        </p:nvSpPr>
        <p:spPr bwMode="auto">
          <a:xfrm>
            <a:off x="12458700" y="876300"/>
            <a:ext cx="12700" cy="704850"/>
          </a:xfrm>
          <a:prstGeom prst="rect">
            <a:avLst/>
          </a:prstGeom>
          <a:solidFill>
            <a:srgbClr val="8180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58" name="Rectangle 92"/>
          <p:cNvSpPr>
            <a:spLocks noChangeArrowheads="1"/>
          </p:cNvSpPr>
          <p:nvPr/>
        </p:nvSpPr>
        <p:spPr bwMode="auto">
          <a:xfrm>
            <a:off x="12477750" y="876300"/>
            <a:ext cx="12700" cy="704850"/>
          </a:xfrm>
          <a:prstGeom prst="rect">
            <a:avLst/>
          </a:prstGeom>
          <a:solidFill>
            <a:srgbClr val="7B797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39959" name="Rectangle 95"/>
          <p:cNvSpPr>
            <a:spLocks noChangeArrowheads="1"/>
          </p:cNvSpPr>
          <p:nvPr/>
        </p:nvSpPr>
        <p:spPr bwMode="auto">
          <a:xfrm>
            <a:off x="12498388" y="876300"/>
            <a:ext cx="12700" cy="704850"/>
          </a:xfrm>
          <a:prstGeom prst="rect">
            <a:avLst/>
          </a:prstGeom>
          <a:solidFill>
            <a:srgbClr val="75737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pic>
        <p:nvPicPr>
          <p:cNvPr id="39960" name="Picture 35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61" name="Text Box 357"/>
          <p:cNvSpPr txBox="1">
            <a:spLocks noChangeArrowheads="1"/>
          </p:cNvSpPr>
          <p:nvPr/>
        </p:nvSpPr>
        <p:spPr bwMode="auto">
          <a:xfrm>
            <a:off x="8242300" y="6643688"/>
            <a:ext cx="9144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M8:U6:6.2-19</a:t>
            </a:r>
            <a:endParaRPr lang="en-US" altLang="en-US" i="1">
              <a:latin typeface="Arial" charset="0"/>
            </a:endParaRPr>
          </a:p>
        </p:txBody>
      </p:sp>
      <p:sp>
        <p:nvSpPr>
          <p:cNvPr id="39962" name="Text Box 19"/>
          <p:cNvSpPr txBox="1">
            <a:spLocks noChangeArrowheads="1"/>
          </p:cNvSpPr>
          <p:nvPr/>
        </p:nvSpPr>
        <p:spPr bwMode="auto">
          <a:xfrm>
            <a:off x="285750" y="142875"/>
            <a:ext cx="720742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800" dirty="0">
                <a:solidFill>
                  <a:srgbClr val="006600"/>
                </a:solidFill>
              </a:rPr>
              <a:t>Группа </a:t>
            </a:r>
            <a:r>
              <a:rPr lang="ru-RU" altLang="en-US" sz="2800" dirty="0" err="1">
                <a:solidFill>
                  <a:srgbClr val="006600"/>
                </a:solidFill>
              </a:rPr>
              <a:t>Инкотермс</a:t>
            </a:r>
            <a:r>
              <a:rPr lang="ru-RU" altLang="en-US" sz="2800" dirty="0">
                <a:solidFill>
                  <a:srgbClr val="006600"/>
                </a:solidFill>
              </a:rPr>
              <a:t> для морских и речных путей</a:t>
            </a:r>
            <a:endParaRPr lang="en-GB" altLang="en-US" sz="2800" dirty="0"/>
          </a:p>
        </p:txBody>
      </p:sp>
      <p:pic>
        <p:nvPicPr>
          <p:cNvPr id="39963" name="Image 161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4313" y="3429000"/>
            <a:ext cx="8643937" cy="3148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25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70881790"/>
      </p:ext>
    </p:extLst>
  </p:cSld>
  <p:clrMapOvr>
    <a:masterClrMapping/>
  </p:clrMapOvr>
  <p:transition>
    <p:fade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62" name="Group 2"/>
          <p:cNvGrpSpPr>
            <a:grpSpLocks/>
          </p:cNvGrpSpPr>
          <p:nvPr/>
        </p:nvGrpSpPr>
        <p:grpSpPr bwMode="auto">
          <a:xfrm>
            <a:off x="5189538" y="2995613"/>
            <a:ext cx="1895475" cy="2960687"/>
            <a:chOff x="2226" y="1060"/>
            <a:chExt cx="410" cy="781"/>
          </a:xfrm>
        </p:grpSpPr>
        <p:sp>
          <p:nvSpPr>
            <p:cNvPr id="41130" name="Rectangle 3"/>
            <p:cNvSpPr>
              <a:spLocks noChangeArrowheads="1"/>
            </p:cNvSpPr>
            <p:nvPr/>
          </p:nvSpPr>
          <p:spPr bwMode="auto">
            <a:xfrm>
              <a:off x="2232" y="1789"/>
              <a:ext cx="398" cy="52"/>
            </a:xfrm>
            <a:prstGeom prst="rect">
              <a:avLst/>
            </a:pr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31" name="Rectangle 4"/>
            <p:cNvSpPr>
              <a:spLocks noChangeArrowheads="1"/>
            </p:cNvSpPr>
            <p:nvPr/>
          </p:nvSpPr>
          <p:spPr bwMode="auto">
            <a:xfrm>
              <a:off x="2232" y="1789"/>
              <a:ext cx="398" cy="52"/>
            </a:xfrm>
            <a:prstGeom prst="rect">
              <a:avLst/>
            </a:prstGeom>
            <a:gradFill rotWithShape="0">
              <a:gsLst>
                <a:gs pos="0">
                  <a:srgbClr val="0066FF"/>
                </a:gs>
                <a:gs pos="100000">
                  <a:srgbClr val="336699"/>
                </a:gs>
              </a:gsLst>
              <a:lin ang="5400000" scaled="1"/>
            </a:gra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32" name="Rectangle 5"/>
            <p:cNvSpPr>
              <a:spLocks noChangeArrowheads="1"/>
            </p:cNvSpPr>
            <p:nvPr/>
          </p:nvSpPr>
          <p:spPr bwMode="auto">
            <a:xfrm>
              <a:off x="2258" y="1430"/>
              <a:ext cx="348" cy="31"/>
            </a:xfrm>
            <a:prstGeom prst="rect">
              <a:avLst/>
            </a:prstGeom>
            <a:noFill/>
            <a:ln w="825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grpSp>
          <p:nvGrpSpPr>
            <p:cNvPr id="41133" name="Group 6"/>
            <p:cNvGrpSpPr>
              <a:grpSpLocks/>
            </p:cNvGrpSpPr>
            <p:nvPr/>
          </p:nvGrpSpPr>
          <p:grpSpPr bwMode="auto">
            <a:xfrm>
              <a:off x="2280" y="1060"/>
              <a:ext cx="306" cy="375"/>
              <a:chOff x="2276" y="1234"/>
              <a:chExt cx="306" cy="354"/>
            </a:xfrm>
          </p:grpSpPr>
          <p:sp>
            <p:nvSpPr>
              <p:cNvPr id="41138" name="Freeform 7"/>
              <p:cNvSpPr>
                <a:spLocks/>
              </p:cNvSpPr>
              <p:nvPr/>
            </p:nvSpPr>
            <p:spPr bwMode="auto">
              <a:xfrm>
                <a:off x="2466" y="1441"/>
                <a:ext cx="27" cy="57"/>
              </a:xfrm>
              <a:custGeom>
                <a:avLst/>
                <a:gdLst>
                  <a:gd name="T0" fmla="*/ 0 w 80"/>
                  <a:gd name="T1" fmla="*/ 0 h 114"/>
                  <a:gd name="T2" fmla="*/ 0 w 80"/>
                  <a:gd name="T3" fmla="*/ 0 h 114"/>
                  <a:gd name="T4" fmla="*/ 0 w 80"/>
                  <a:gd name="T5" fmla="*/ 1 h 114"/>
                  <a:gd name="T6" fmla="*/ 0 w 80"/>
                  <a:gd name="T7" fmla="*/ 1 h 114"/>
                  <a:gd name="T8" fmla="*/ 0 w 80"/>
                  <a:gd name="T9" fmla="*/ 1 h 114"/>
                  <a:gd name="T10" fmla="*/ 0 w 80"/>
                  <a:gd name="T11" fmla="*/ 1 h 114"/>
                  <a:gd name="T12" fmla="*/ 0 w 80"/>
                  <a:gd name="T13" fmla="*/ 1 h 114"/>
                  <a:gd name="T14" fmla="*/ 0 w 80"/>
                  <a:gd name="T15" fmla="*/ 1 h 114"/>
                  <a:gd name="T16" fmla="*/ 0 w 80"/>
                  <a:gd name="T17" fmla="*/ 1 h 114"/>
                  <a:gd name="T18" fmla="*/ 0 w 80"/>
                  <a:gd name="T19" fmla="*/ 1 h 114"/>
                  <a:gd name="T20" fmla="*/ 0 w 80"/>
                  <a:gd name="T21" fmla="*/ 1 h 114"/>
                  <a:gd name="T22" fmla="*/ 0 w 80"/>
                  <a:gd name="T23" fmla="*/ 1 h 114"/>
                  <a:gd name="T24" fmla="*/ 0 w 80"/>
                  <a:gd name="T25" fmla="*/ 1 h 114"/>
                  <a:gd name="T26" fmla="*/ 0 w 80"/>
                  <a:gd name="T27" fmla="*/ 1 h 114"/>
                  <a:gd name="T28" fmla="*/ 0 w 80"/>
                  <a:gd name="T29" fmla="*/ 1 h 114"/>
                  <a:gd name="T30" fmla="*/ 0 w 80"/>
                  <a:gd name="T31" fmla="*/ 0 h 114"/>
                  <a:gd name="T32" fmla="*/ 0 w 80"/>
                  <a:gd name="T33" fmla="*/ 0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0"/>
                  <a:gd name="T52" fmla="*/ 0 h 114"/>
                  <a:gd name="T53" fmla="*/ 80 w 80"/>
                  <a:gd name="T54" fmla="*/ 114 h 1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0" h="114">
                    <a:moveTo>
                      <a:pt x="46" y="0"/>
                    </a:moveTo>
                    <a:lnTo>
                      <a:pt x="34" y="0"/>
                    </a:lnTo>
                    <a:lnTo>
                      <a:pt x="23" y="11"/>
                    </a:lnTo>
                    <a:lnTo>
                      <a:pt x="12" y="34"/>
                    </a:lnTo>
                    <a:lnTo>
                      <a:pt x="0" y="46"/>
                    </a:lnTo>
                    <a:lnTo>
                      <a:pt x="12" y="80"/>
                    </a:lnTo>
                    <a:lnTo>
                      <a:pt x="12" y="91"/>
                    </a:lnTo>
                    <a:lnTo>
                      <a:pt x="23" y="114"/>
                    </a:lnTo>
                    <a:lnTo>
                      <a:pt x="34" y="114"/>
                    </a:lnTo>
                    <a:lnTo>
                      <a:pt x="57" y="114"/>
                    </a:lnTo>
                    <a:lnTo>
                      <a:pt x="69" y="103"/>
                    </a:lnTo>
                    <a:lnTo>
                      <a:pt x="80" y="80"/>
                    </a:lnTo>
                    <a:lnTo>
                      <a:pt x="80" y="57"/>
                    </a:lnTo>
                    <a:lnTo>
                      <a:pt x="80" y="34"/>
                    </a:lnTo>
                    <a:lnTo>
                      <a:pt x="69" y="11"/>
                    </a:lnTo>
                    <a:lnTo>
                      <a:pt x="57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39" name="Freeform 8"/>
              <p:cNvSpPr>
                <a:spLocks/>
              </p:cNvSpPr>
              <p:nvPr/>
            </p:nvSpPr>
            <p:spPr bwMode="auto">
              <a:xfrm>
                <a:off x="2371" y="1441"/>
                <a:ext cx="23" cy="57"/>
              </a:xfrm>
              <a:custGeom>
                <a:avLst/>
                <a:gdLst>
                  <a:gd name="T0" fmla="*/ 0 w 68"/>
                  <a:gd name="T1" fmla="*/ 0 h 114"/>
                  <a:gd name="T2" fmla="*/ 0 w 68"/>
                  <a:gd name="T3" fmla="*/ 0 h 114"/>
                  <a:gd name="T4" fmla="*/ 0 w 68"/>
                  <a:gd name="T5" fmla="*/ 1 h 114"/>
                  <a:gd name="T6" fmla="*/ 0 w 68"/>
                  <a:gd name="T7" fmla="*/ 1 h 114"/>
                  <a:gd name="T8" fmla="*/ 0 w 68"/>
                  <a:gd name="T9" fmla="*/ 1 h 114"/>
                  <a:gd name="T10" fmla="*/ 0 w 68"/>
                  <a:gd name="T11" fmla="*/ 1 h 114"/>
                  <a:gd name="T12" fmla="*/ 0 w 68"/>
                  <a:gd name="T13" fmla="*/ 1 h 114"/>
                  <a:gd name="T14" fmla="*/ 0 w 68"/>
                  <a:gd name="T15" fmla="*/ 1 h 114"/>
                  <a:gd name="T16" fmla="*/ 0 w 68"/>
                  <a:gd name="T17" fmla="*/ 1 h 114"/>
                  <a:gd name="T18" fmla="*/ 0 w 68"/>
                  <a:gd name="T19" fmla="*/ 1 h 114"/>
                  <a:gd name="T20" fmla="*/ 0 w 68"/>
                  <a:gd name="T21" fmla="*/ 1 h 114"/>
                  <a:gd name="T22" fmla="*/ 0 w 68"/>
                  <a:gd name="T23" fmla="*/ 1 h 114"/>
                  <a:gd name="T24" fmla="*/ 0 w 68"/>
                  <a:gd name="T25" fmla="*/ 1 h 114"/>
                  <a:gd name="T26" fmla="*/ 0 w 68"/>
                  <a:gd name="T27" fmla="*/ 1 h 114"/>
                  <a:gd name="T28" fmla="*/ 0 w 68"/>
                  <a:gd name="T29" fmla="*/ 1 h 114"/>
                  <a:gd name="T30" fmla="*/ 0 w 68"/>
                  <a:gd name="T31" fmla="*/ 0 h 114"/>
                  <a:gd name="T32" fmla="*/ 0 w 68"/>
                  <a:gd name="T33" fmla="*/ 0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14"/>
                  <a:gd name="T53" fmla="*/ 68 w 68"/>
                  <a:gd name="T54" fmla="*/ 114 h 1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14">
                    <a:moveTo>
                      <a:pt x="34" y="0"/>
                    </a:moveTo>
                    <a:lnTo>
                      <a:pt x="46" y="0"/>
                    </a:lnTo>
                    <a:lnTo>
                      <a:pt x="57" y="11"/>
                    </a:lnTo>
                    <a:lnTo>
                      <a:pt x="68" y="34"/>
                    </a:lnTo>
                    <a:lnTo>
                      <a:pt x="68" y="46"/>
                    </a:lnTo>
                    <a:lnTo>
                      <a:pt x="68" y="80"/>
                    </a:lnTo>
                    <a:lnTo>
                      <a:pt x="68" y="91"/>
                    </a:lnTo>
                    <a:lnTo>
                      <a:pt x="57" y="114"/>
                    </a:lnTo>
                    <a:lnTo>
                      <a:pt x="46" y="114"/>
                    </a:lnTo>
                    <a:lnTo>
                      <a:pt x="23" y="114"/>
                    </a:lnTo>
                    <a:lnTo>
                      <a:pt x="11" y="103"/>
                    </a:lnTo>
                    <a:lnTo>
                      <a:pt x="0" y="80"/>
                    </a:lnTo>
                    <a:lnTo>
                      <a:pt x="0" y="57"/>
                    </a:lnTo>
                    <a:lnTo>
                      <a:pt x="0" y="34"/>
                    </a:lnTo>
                    <a:lnTo>
                      <a:pt x="11" y="11"/>
                    </a:lnTo>
                    <a:lnTo>
                      <a:pt x="23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40" name="Freeform 9"/>
              <p:cNvSpPr>
                <a:spLocks/>
              </p:cNvSpPr>
              <p:nvPr/>
            </p:nvSpPr>
            <p:spPr bwMode="auto">
              <a:xfrm>
                <a:off x="2389" y="1234"/>
                <a:ext cx="65" cy="95"/>
              </a:xfrm>
              <a:custGeom>
                <a:avLst/>
                <a:gdLst>
                  <a:gd name="T0" fmla="*/ 0 w 223"/>
                  <a:gd name="T1" fmla="*/ 0 h 250"/>
                  <a:gd name="T2" fmla="*/ 0 w 223"/>
                  <a:gd name="T3" fmla="*/ 0 h 250"/>
                  <a:gd name="T4" fmla="*/ 0 w 223"/>
                  <a:gd name="T5" fmla="*/ 0 h 250"/>
                  <a:gd name="T6" fmla="*/ 0 w 223"/>
                  <a:gd name="T7" fmla="*/ 0 h 250"/>
                  <a:gd name="T8" fmla="*/ 0 w 223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41" name="Freeform 10"/>
              <p:cNvSpPr>
                <a:spLocks/>
              </p:cNvSpPr>
              <p:nvPr/>
            </p:nvSpPr>
            <p:spPr bwMode="auto">
              <a:xfrm>
                <a:off x="2284" y="1409"/>
                <a:ext cx="286" cy="179"/>
              </a:xfrm>
              <a:custGeom>
                <a:avLst/>
                <a:gdLst>
                  <a:gd name="T0" fmla="*/ 0 w 973"/>
                  <a:gd name="T1" fmla="*/ 0 h 473"/>
                  <a:gd name="T2" fmla="*/ 0 w 973"/>
                  <a:gd name="T3" fmla="*/ 0 h 473"/>
                  <a:gd name="T4" fmla="*/ 0 w 973"/>
                  <a:gd name="T5" fmla="*/ 0 h 473"/>
                  <a:gd name="T6" fmla="*/ 0 w 973"/>
                  <a:gd name="T7" fmla="*/ 0 h 473"/>
                  <a:gd name="T8" fmla="*/ 0 w 973"/>
                  <a:gd name="T9" fmla="*/ 0 h 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3"/>
                  <a:gd name="T16" fmla="*/ 0 h 473"/>
                  <a:gd name="T17" fmla="*/ 973 w 973"/>
                  <a:gd name="T18" fmla="*/ 473 h 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3" h="473">
                    <a:moveTo>
                      <a:pt x="0" y="473"/>
                    </a:moveTo>
                    <a:lnTo>
                      <a:pt x="39" y="0"/>
                    </a:lnTo>
                    <a:lnTo>
                      <a:pt x="920" y="0"/>
                    </a:lnTo>
                    <a:lnTo>
                      <a:pt x="973" y="473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42" name="Freeform 11"/>
              <p:cNvSpPr>
                <a:spLocks/>
              </p:cNvSpPr>
              <p:nvPr/>
            </p:nvSpPr>
            <p:spPr bwMode="auto">
              <a:xfrm>
                <a:off x="2284" y="1409"/>
                <a:ext cx="286" cy="179"/>
              </a:xfrm>
              <a:custGeom>
                <a:avLst/>
                <a:gdLst>
                  <a:gd name="T0" fmla="*/ 0 w 973"/>
                  <a:gd name="T1" fmla="*/ 0 h 473"/>
                  <a:gd name="T2" fmla="*/ 0 w 973"/>
                  <a:gd name="T3" fmla="*/ 0 h 473"/>
                  <a:gd name="T4" fmla="*/ 0 w 973"/>
                  <a:gd name="T5" fmla="*/ 0 h 473"/>
                  <a:gd name="T6" fmla="*/ 0 w 973"/>
                  <a:gd name="T7" fmla="*/ 0 h 473"/>
                  <a:gd name="T8" fmla="*/ 0 w 973"/>
                  <a:gd name="T9" fmla="*/ 0 h 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3"/>
                  <a:gd name="T16" fmla="*/ 0 h 473"/>
                  <a:gd name="T17" fmla="*/ 973 w 973"/>
                  <a:gd name="T18" fmla="*/ 473 h 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3" h="473">
                    <a:moveTo>
                      <a:pt x="0" y="473"/>
                    </a:moveTo>
                    <a:lnTo>
                      <a:pt x="39" y="0"/>
                    </a:lnTo>
                    <a:lnTo>
                      <a:pt x="920" y="0"/>
                    </a:lnTo>
                    <a:lnTo>
                      <a:pt x="973" y="473"/>
                    </a:lnTo>
                    <a:lnTo>
                      <a:pt x="0" y="473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43" name="Freeform 12"/>
              <p:cNvSpPr>
                <a:spLocks/>
              </p:cNvSpPr>
              <p:nvPr/>
            </p:nvSpPr>
            <p:spPr bwMode="auto">
              <a:xfrm>
                <a:off x="2307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44" name="Freeform 13"/>
              <p:cNvSpPr>
                <a:spLocks/>
              </p:cNvSpPr>
              <p:nvPr/>
            </p:nvSpPr>
            <p:spPr bwMode="auto">
              <a:xfrm>
                <a:off x="2307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45" name="Freeform 14"/>
              <p:cNvSpPr>
                <a:spLocks/>
              </p:cNvSpPr>
              <p:nvPr/>
            </p:nvSpPr>
            <p:spPr bwMode="auto">
              <a:xfrm>
                <a:off x="2349" y="1523"/>
                <a:ext cx="20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6"/>
                  <a:gd name="T100" fmla="*/ 0 h 53"/>
                  <a:gd name="T101" fmla="*/ 66 w 66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6" h="53">
                    <a:moveTo>
                      <a:pt x="27" y="0"/>
                    </a:moveTo>
                    <a:lnTo>
                      <a:pt x="27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7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46" name="Freeform 15"/>
              <p:cNvSpPr>
                <a:spLocks/>
              </p:cNvSpPr>
              <p:nvPr/>
            </p:nvSpPr>
            <p:spPr bwMode="auto">
              <a:xfrm>
                <a:off x="2349" y="1523"/>
                <a:ext cx="20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w 66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"/>
                  <a:gd name="T103" fmla="*/ 0 h 53"/>
                  <a:gd name="T104" fmla="*/ 66 w 66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" h="53">
                    <a:moveTo>
                      <a:pt x="27" y="0"/>
                    </a:moveTo>
                    <a:lnTo>
                      <a:pt x="27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7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47" name="Freeform 16"/>
              <p:cNvSpPr>
                <a:spLocks/>
              </p:cNvSpPr>
              <p:nvPr/>
            </p:nvSpPr>
            <p:spPr bwMode="auto">
              <a:xfrm>
                <a:off x="2396" y="1523"/>
                <a:ext cx="19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6"/>
                  <a:gd name="T100" fmla="*/ 0 h 53"/>
                  <a:gd name="T101" fmla="*/ 66 w 66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6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48" name="Freeform 17"/>
              <p:cNvSpPr>
                <a:spLocks/>
              </p:cNvSpPr>
              <p:nvPr/>
            </p:nvSpPr>
            <p:spPr bwMode="auto">
              <a:xfrm>
                <a:off x="2396" y="1523"/>
                <a:ext cx="19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w 66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"/>
                  <a:gd name="T103" fmla="*/ 0 h 53"/>
                  <a:gd name="T104" fmla="*/ 66 w 66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49" name="Freeform 18"/>
              <p:cNvSpPr>
                <a:spLocks/>
              </p:cNvSpPr>
              <p:nvPr/>
            </p:nvSpPr>
            <p:spPr bwMode="auto">
              <a:xfrm>
                <a:off x="2446" y="1523"/>
                <a:ext cx="16" cy="20"/>
              </a:xfrm>
              <a:custGeom>
                <a:avLst/>
                <a:gdLst>
                  <a:gd name="T0" fmla="*/ 0 w 53"/>
                  <a:gd name="T1" fmla="*/ 0 h 53"/>
                  <a:gd name="T2" fmla="*/ 0 w 53"/>
                  <a:gd name="T3" fmla="*/ 0 h 53"/>
                  <a:gd name="T4" fmla="*/ 0 w 53"/>
                  <a:gd name="T5" fmla="*/ 0 h 53"/>
                  <a:gd name="T6" fmla="*/ 0 w 53"/>
                  <a:gd name="T7" fmla="*/ 0 h 53"/>
                  <a:gd name="T8" fmla="*/ 0 w 53"/>
                  <a:gd name="T9" fmla="*/ 0 h 53"/>
                  <a:gd name="T10" fmla="*/ 0 w 53"/>
                  <a:gd name="T11" fmla="*/ 0 h 53"/>
                  <a:gd name="T12" fmla="*/ 0 w 53"/>
                  <a:gd name="T13" fmla="*/ 0 h 53"/>
                  <a:gd name="T14" fmla="*/ 0 w 53"/>
                  <a:gd name="T15" fmla="*/ 0 h 53"/>
                  <a:gd name="T16" fmla="*/ 0 w 53"/>
                  <a:gd name="T17" fmla="*/ 0 h 53"/>
                  <a:gd name="T18" fmla="*/ 0 w 53"/>
                  <a:gd name="T19" fmla="*/ 0 h 53"/>
                  <a:gd name="T20" fmla="*/ 0 w 53"/>
                  <a:gd name="T21" fmla="*/ 0 h 53"/>
                  <a:gd name="T22" fmla="*/ 0 w 53"/>
                  <a:gd name="T23" fmla="*/ 0 h 53"/>
                  <a:gd name="T24" fmla="*/ 0 w 53"/>
                  <a:gd name="T25" fmla="*/ 0 h 53"/>
                  <a:gd name="T26" fmla="*/ 0 w 53"/>
                  <a:gd name="T27" fmla="*/ 0 h 53"/>
                  <a:gd name="T28" fmla="*/ 0 w 53"/>
                  <a:gd name="T29" fmla="*/ 0 h 53"/>
                  <a:gd name="T30" fmla="*/ 0 w 53"/>
                  <a:gd name="T31" fmla="*/ 0 h 53"/>
                  <a:gd name="T32" fmla="*/ 0 w 53"/>
                  <a:gd name="T33" fmla="*/ 0 h 53"/>
                  <a:gd name="T34" fmla="*/ 0 w 53"/>
                  <a:gd name="T35" fmla="*/ 0 h 53"/>
                  <a:gd name="T36" fmla="*/ 0 w 53"/>
                  <a:gd name="T37" fmla="*/ 0 h 53"/>
                  <a:gd name="T38" fmla="*/ 0 w 53"/>
                  <a:gd name="T39" fmla="*/ 0 h 53"/>
                  <a:gd name="T40" fmla="*/ 0 w 53"/>
                  <a:gd name="T41" fmla="*/ 0 h 53"/>
                  <a:gd name="T42" fmla="*/ 0 w 53"/>
                  <a:gd name="T43" fmla="*/ 0 h 53"/>
                  <a:gd name="T44" fmla="*/ 0 w 53"/>
                  <a:gd name="T45" fmla="*/ 0 h 53"/>
                  <a:gd name="T46" fmla="*/ 0 w 53"/>
                  <a:gd name="T47" fmla="*/ 0 h 53"/>
                  <a:gd name="T48" fmla="*/ 0 w 53"/>
                  <a:gd name="T49" fmla="*/ 0 h 53"/>
                  <a:gd name="T50" fmla="*/ 0 w 53"/>
                  <a:gd name="T51" fmla="*/ 0 h 53"/>
                  <a:gd name="T52" fmla="*/ 0 w 53"/>
                  <a:gd name="T53" fmla="*/ 0 h 53"/>
                  <a:gd name="T54" fmla="*/ 0 w 53"/>
                  <a:gd name="T55" fmla="*/ 0 h 53"/>
                  <a:gd name="T56" fmla="*/ 0 w 53"/>
                  <a:gd name="T57" fmla="*/ 0 h 53"/>
                  <a:gd name="T58" fmla="*/ 0 w 53"/>
                  <a:gd name="T59" fmla="*/ 0 h 53"/>
                  <a:gd name="T60" fmla="*/ 0 w 53"/>
                  <a:gd name="T61" fmla="*/ 0 h 53"/>
                  <a:gd name="T62" fmla="*/ 0 w 53"/>
                  <a:gd name="T63" fmla="*/ 0 h 53"/>
                  <a:gd name="T64" fmla="*/ 0 w 53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53"/>
                  <a:gd name="T101" fmla="*/ 53 w 53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53" y="27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4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50" name="Freeform 19"/>
              <p:cNvSpPr>
                <a:spLocks/>
              </p:cNvSpPr>
              <p:nvPr/>
            </p:nvSpPr>
            <p:spPr bwMode="auto">
              <a:xfrm>
                <a:off x="2446" y="1523"/>
                <a:ext cx="16" cy="20"/>
              </a:xfrm>
              <a:custGeom>
                <a:avLst/>
                <a:gdLst>
                  <a:gd name="T0" fmla="*/ 0 w 53"/>
                  <a:gd name="T1" fmla="*/ 0 h 53"/>
                  <a:gd name="T2" fmla="*/ 0 w 53"/>
                  <a:gd name="T3" fmla="*/ 0 h 53"/>
                  <a:gd name="T4" fmla="*/ 0 w 53"/>
                  <a:gd name="T5" fmla="*/ 0 h 53"/>
                  <a:gd name="T6" fmla="*/ 0 w 53"/>
                  <a:gd name="T7" fmla="*/ 0 h 53"/>
                  <a:gd name="T8" fmla="*/ 0 w 53"/>
                  <a:gd name="T9" fmla="*/ 0 h 53"/>
                  <a:gd name="T10" fmla="*/ 0 w 53"/>
                  <a:gd name="T11" fmla="*/ 0 h 53"/>
                  <a:gd name="T12" fmla="*/ 0 w 53"/>
                  <a:gd name="T13" fmla="*/ 0 h 53"/>
                  <a:gd name="T14" fmla="*/ 0 w 53"/>
                  <a:gd name="T15" fmla="*/ 0 h 53"/>
                  <a:gd name="T16" fmla="*/ 0 w 53"/>
                  <a:gd name="T17" fmla="*/ 0 h 53"/>
                  <a:gd name="T18" fmla="*/ 0 w 53"/>
                  <a:gd name="T19" fmla="*/ 0 h 53"/>
                  <a:gd name="T20" fmla="*/ 0 w 53"/>
                  <a:gd name="T21" fmla="*/ 0 h 53"/>
                  <a:gd name="T22" fmla="*/ 0 w 53"/>
                  <a:gd name="T23" fmla="*/ 0 h 53"/>
                  <a:gd name="T24" fmla="*/ 0 w 53"/>
                  <a:gd name="T25" fmla="*/ 0 h 53"/>
                  <a:gd name="T26" fmla="*/ 0 w 53"/>
                  <a:gd name="T27" fmla="*/ 0 h 53"/>
                  <a:gd name="T28" fmla="*/ 0 w 53"/>
                  <a:gd name="T29" fmla="*/ 0 h 53"/>
                  <a:gd name="T30" fmla="*/ 0 w 53"/>
                  <a:gd name="T31" fmla="*/ 0 h 53"/>
                  <a:gd name="T32" fmla="*/ 0 w 53"/>
                  <a:gd name="T33" fmla="*/ 0 h 53"/>
                  <a:gd name="T34" fmla="*/ 0 w 53"/>
                  <a:gd name="T35" fmla="*/ 0 h 53"/>
                  <a:gd name="T36" fmla="*/ 0 w 53"/>
                  <a:gd name="T37" fmla="*/ 0 h 53"/>
                  <a:gd name="T38" fmla="*/ 0 w 53"/>
                  <a:gd name="T39" fmla="*/ 0 h 53"/>
                  <a:gd name="T40" fmla="*/ 0 w 53"/>
                  <a:gd name="T41" fmla="*/ 0 h 53"/>
                  <a:gd name="T42" fmla="*/ 0 w 53"/>
                  <a:gd name="T43" fmla="*/ 0 h 53"/>
                  <a:gd name="T44" fmla="*/ 0 w 53"/>
                  <a:gd name="T45" fmla="*/ 0 h 53"/>
                  <a:gd name="T46" fmla="*/ 0 w 53"/>
                  <a:gd name="T47" fmla="*/ 0 h 53"/>
                  <a:gd name="T48" fmla="*/ 0 w 53"/>
                  <a:gd name="T49" fmla="*/ 0 h 53"/>
                  <a:gd name="T50" fmla="*/ 0 w 53"/>
                  <a:gd name="T51" fmla="*/ 0 h 53"/>
                  <a:gd name="T52" fmla="*/ 0 w 53"/>
                  <a:gd name="T53" fmla="*/ 0 h 53"/>
                  <a:gd name="T54" fmla="*/ 0 w 53"/>
                  <a:gd name="T55" fmla="*/ 0 h 53"/>
                  <a:gd name="T56" fmla="*/ 0 w 53"/>
                  <a:gd name="T57" fmla="*/ 0 h 53"/>
                  <a:gd name="T58" fmla="*/ 0 w 53"/>
                  <a:gd name="T59" fmla="*/ 0 h 53"/>
                  <a:gd name="T60" fmla="*/ 0 w 53"/>
                  <a:gd name="T61" fmla="*/ 0 h 53"/>
                  <a:gd name="T62" fmla="*/ 0 w 53"/>
                  <a:gd name="T63" fmla="*/ 0 h 53"/>
                  <a:gd name="T64" fmla="*/ 0 w 53"/>
                  <a:gd name="T65" fmla="*/ 0 h 53"/>
                  <a:gd name="T66" fmla="*/ 0 w 53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53"/>
                  <a:gd name="T104" fmla="*/ 53 w 53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53" y="27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40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51" name="Freeform 20"/>
              <p:cNvSpPr>
                <a:spLocks/>
              </p:cNvSpPr>
              <p:nvPr/>
            </p:nvSpPr>
            <p:spPr bwMode="auto">
              <a:xfrm>
                <a:off x="2493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52" name="Freeform 21"/>
              <p:cNvSpPr>
                <a:spLocks/>
              </p:cNvSpPr>
              <p:nvPr/>
            </p:nvSpPr>
            <p:spPr bwMode="auto">
              <a:xfrm>
                <a:off x="2493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53" name="Freeform 22"/>
              <p:cNvSpPr>
                <a:spLocks/>
              </p:cNvSpPr>
              <p:nvPr/>
            </p:nvSpPr>
            <p:spPr bwMode="auto">
              <a:xfrm>
                <a:off x="2535" y="1523"/>
                <a:ext cx="16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54" name="Freeform 23"/>
              <p:cNvSpPr>
                <a:spLocks/>
              </p:cNvSpPr>
              <p:nvPr/>
            </p:nvSpPr>
            <p:spPr bwMode="auto">
              <a:xfrm>
                <a:off x="2535" y="1523"/>
                <a:ext cx="16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55" name="Freeform 24"/>
              <p:cNvSpPr>
                <a:spLocks/>
              </p:cNvSpPr>
              <p:nvPr/>
            </p:nvSpPr>
            <p:spPr bwMode="auto">
              <a:xfrm>
                <a:off x="2307" y="1438"/>
                <a:ext cx="15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65"/>
                  <a:gd name="T101" fmla="*/ 52 w 52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65">
                    <a:moveTo>
                      <a:pt x="39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13" y="26"/>
                    </a:lnTo>
                    <a:lnTo>
                      <a:pt x="0" y="39"/>
                    </a:lnTo>
                    <a:lnTo>
                      <a:pt x="13" y="39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56" name="Freeform 25"/>
              <p:cNvSpPr>
                <a:spLocks/>
              </p:cNvSpPr>
              <p:nvPr/>
            </p:nvSpPr>
            <p:spPr bwMode="auto">
              <a:xfrm>
                <a:off x="2307" y="1438"/>
                <a:ext cx="15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w 52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65"/>
                  <a:gd name="T104" fmla="*/ 52 w 52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65">
                    <a:moveTo>
                      <a:pt x="39" y="0"/>
                    </a:moveTo>
                    <a:lnTo>
                      <a:pt x="39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13" y="26"/>
                    </a:lnTo>
                    <a:lnTo>
                      <a:pt x="0" y="39"/>
                    </a:lnTo>
                    <a:lnTo>
                      <a:pt x="13" y="39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57" name="Freeform 26"/>
              <p:cNvSpPr>
                <a:spLocks/>
              </p:cNvSpPr>
              <p:nvPr/>
            </p:nvSpPr>
            <p:spPr bwMode="auto">
              <a:xfrm>
                <a:off x="2349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7" y="0"/>
                    </a:move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58" name="Freeform 27"/>
              <p:cNvSpPr>
                <a:spLocks/>
              </p:cNvSpPr>
              <p:nvPr/>
            </p:nvSpPr>
            <p:spPr bwMode="auto">
              <a:xfrm>
                <a:off x="2349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7" y="0"/>
                    </a:moveTo>
                    <a:lnTo>
                      <a:pt x="27" y="0"/>
                    </a:ln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59" name="Freeform 28"/>
              <p:cNvSpPr>
                <a:spLocks/>
              </p:cNvSpPr>
              <p:nvPr/>
            </p:nvSpPr>
            <p:spPr bwMode="auto">
              <a:xfrm>
                <a:off x="2396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6" y="0"/>
                    </a:move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40" y="65"/>
                    </a:lnTo>
                    <a:lnTo>
                      <a:pt x="40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6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60" name="Freeform 29"/>
              <p:cNvSpPr>
                <a:spLocks/>
              </p:cNvSpPr>
              <p:nvPr/>
            </p:nvSpPr>
            <p:spPr bwMode="auto">
              <a:xfrm>
                <a:off x="2396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40" y="65"/>
                    </a:lnTo>
                    <a:lnTo>
                      <a:pt x="40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6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61" name="Freeform 30"/>
              <p:cNvSpPr>
                <a:spLocks/>
              </p:cNvSpPr>
              <p:nvPr/>
            </p:nvSpPr>
            <p:spPr bwMode="auto">
              <a:xfrm>
                <a:off x="2443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6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39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39" y="13"/>
                    </a:lnTo>
                    <a:lnTo>
                      <a:pt x="26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62" name="Freeform 31"/>
              <p:cNvSpPr>
                <a:spLocks/>
              </p:cNvSpPr>
              <p:nvPr/>
            </p:nvSpPr>
            <p:spPr bwMode="auto">
              <a:xfrm>
                <a:off x="2443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6" y="0"/>
                    </a:moveTo>
                    <a:lnTo>
                      <a:pt x="26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39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39" y="13"/>
                    </a:lnTo>
                    <a:lnTo>
                      <a:pt x="26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63" name="Freeform 32"/>
              <p:cNvSpPr>
                <a:spLocks/>
              </p:cNvSpPr>
              <p:nvPr/>
            </p:nvSpPr>
            <p:spPr bwMode="auto">
              <a:xfrm>
                <a:off x="2485" y="1438"/>
                <a:ext cx="16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65"/>
                  <a:gd name="T101" fmla="*/ 52 w 52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65">
                    <a:moveTo>
                      <a:pt x="26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64" name="Freeform 33"/>
              <p:cNvSpPr>
                <a:spLocks/>
              </p:cNvSpPr>
              <p:nvPr/>
            </p:nvSpPr>
            <p:spPr bwMode="auto">
              <a:xfrm>
                <a:off x="2485" y="1438"/>
                <a:ext cx="16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w 52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65"/>
                  <a:gd name="T104" fmla="*/ 52 w 52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65">
                    <a:moveTo>
                      <a:pt x="26" y="0"/>
                    </a:moveTo>
                    <a:lnTo>
                      <a:pt x="26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65" name="Freeform 34"/>
              <p:cNvSpPr>
                <a:spLocks/>
              </p:cNvSpPr>
              <p:nvPr/>
            </p:nvSpPr>
            <p:spPr bwMode="auto">
              <a:xfrm>
                <a:off x="2527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7" y="0"/>
                    </a:move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66" name="Freeform 35"/>
              <p:cNvSpPr>
                <a:spLocks/>
              </p:cNvSpPr>
              <p:nvPr/>
            </p:nvSpPr>
            <p:spPr bwMode="auto">
              <a:xfrm>
                <a:off x="2527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7" y="0"/>
                    </a:moveTo>
                    <a:lnTo>
                      <a:pt x="27" y="0"/>
                    </a:ln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67" name="Freeform 36"/>
              <p:cNvSpPr>
                <a:spLocks/>
              </p:cNvSpPr>
              <p:nvPr/>
            </p:nvSpPr>
            <p:spPr bwMode="auto">
              <a:xfrm>
                <a:off x="2388" y="1234"/>
                <a:ext cx="66" cy="95"/>
              </a:xfrm>
              <a:custGeom>
                <a:avLst/>
                <a:gdLst>
                  <a:gd name="T0" fmla="*/ 0 w 223"/>
                  <a:gd name="T1" fmla="*/ 0 h 250"/>
                  <a:gd name="T2" fmla="*/ 0 w 223"/>
                  <a:gd name="T3" fmla="*/ 0 h 250"/>
                  <a:gd name="T4" fmla="*/ 0 w 223"/>
                  <a:gd name="T5" fmla="*/ 0 h 250"/>
                  <a:gd name="T6" fmla="*/ 0 w 223"/>
                  <a:gd name="T7" fmla="*/ 0 h 250"/>
                  <a:gd name="T8" fmla="*/ 0 w 223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68" name="Freeform 37"/>
              <p:cNvSpPr>
                <a:spLocks/>
              </p:cNvSpPr>
              <p:nvPr/>
            </p:nvSpPr>
            <p:spPr bwMode="auto">
              <a:xfrm>
                <a:off x="2318" y="1329"/>
                <a:ext cx="209" cy="55"/>
              </a:xfrm>
              <a:custGeom>
                <a:avLst/>
                <a:gdLst>
                  <a:gd name="T0" fmla="*/ 0 w 710"/>
                  <a:gd name="T1" fmla="*/ 0 h 145"/>
                  <a:gd name="T2" fmla="*/ 0 w 710"/>
                  <a:gd name="T3" fmla="*/ 0 h 145"/>
                  <a:gd name="T4" fmla="*/ 0 w 710"/>
                  <a:gd name="T5" fmla="*/ 0 h 145"/>
                  <a:gd name="T6" fmla="*/ 0 w 710"/>
                  <a:gd name="T7" fmla="*/ 0 h 145"/>
                  <a:gd name="T8" fmla="*/ 0 w 710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0"/>
                  <a:gd name="T16" fmla="*/ 0 h 145"/>
                  <a:gd name="T17" fmla="*/ 710 w 710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0" h="145">
                    <a:moveTo>
                      <a:pt x="0" y="145"/>
                    </a:moveTo>
                    <a:lnTo>
                      <a:pt x="13" y="0"/>
                    </a:lnTo>
                    <a:lnTo>
                      <a:pt x="697" y="0"/>
                    </a:lnTo>
                    <a:lnTo>
                      <a:pt x="710" y="145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69" name="Freeform 38"/>
              <p:cNvSpPr>
                <a:spLocks/>
              </p:cNvSpPr>
              <p:nvPr/>
            </p:nvSpPr>
            <p:spPr bwMode="auto">
              <a:xfrm>
                <a:off x="2318" y="1329"/>
                <a:ext cx="209" cy="55"/>
              </a:xfrm>
              <a:custGeom>
                <a:avLst/>
                <a:gdLst>
                  <a:gd name="T0" fmla="*/ 0 w 710"/>
                  <a:gd name="T1" fmla="*/ 0 h 145"/>
                  <a:gd name="T2" fmla="*/ 0 w 710"/>
                  <a:gd name="T3" fmla="*/ 0 h 145"/>
                  <a:gd name="T4" fmla="*/ 0 w 710"/>
                  <a:gd name="T5" fmla="*/ 0 h 145"/>
                  <a:gd name="T6" fmla="*/ 0 w 710"/>
                  <a:gd name="T7" fmla="*/ 0 h 145"/>
                  <a:gd name="T8" fmla="*/ 0 w 710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0"/>
                  <a:gd name="T16" fmla="*/ 0 h 145"/>
                  <a:gd name="T17" fmla="*/ 710 w 710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0" h="145">
                    <a:moveTo>
                      <a:pt x="0" y="145"/>
                    </a:moveTo>
                    <a:lnTo>
                      <a:pt x="13" y="0"/>
                    </a:lnTo>
                    <a:lnTo>
                      <a:pt x="697" y="0"/>
                    </a:lnTo>
                    <a:lnTo>
                      <a:pt x="710" y="145"/>
                    </a:lnTo>
                    <a:lnTo>
                      <a:pt x="0" y="145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70" name="Rectangle 39"/>
              <p:cNvSpPr>
                <a:spLocks noChangeArrowheads="1"/>
              </p:cNvSpPr>
              <p:nvPr/>
            </p:nvSpPr>
            <p:spPr bwMode="auto">
              <a:xfrm>
                <a:off x="2326" y="1339"/>
                <a:ext cx="43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1171" name="Rectangle 40"/>
              <p:cNvSpPr>
                <a:spLocks noChangeArrowheads="1"/>
              </p:cNvSpPr>
              <p:nvPr/>
            </p:nvSpPr>
            <p:spPr bwMode="auto">
              <a:xfrm>
                <a:off x="2326" y="1339"/>
                <a:ext cx="43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1172" name="Rectangle 41"/>
              <p:cNvSpPr>
                <a:spLocks noChangeArrowheads="1"/>
              </p:cNvSpPr>
              <p:nvPr/>
            </p:nvSpPr>
            <p:spPr bwMode="auto">
              <a:xfrm>
                <a:off x="2377" y="1339"/>
                <a:ext cx="42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1173" name="Rectangle 42"/>
              <p:cNvSpPr>
                <a:spLocks noChangeArrowheads="1"/>
              </p:cNvSpPr>
              <p:nvPr/>
            </p:nvSpPr>
            <p:spPr bwMode="auto">
              <a:xfrm>
                <a:off x="2377" y="1339"/>
                <a:ext cx="42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1174" name="Rectangle 43"/>
              <p:cNvSpPr>
                <a:spLocks noChangeArrowheads="1"/>
              </p:cNvSpPr>
              <p:nvPr/>
            </p:nvSpPr>
            <p:spPr bwMode="auto">
              <a:xfrm>
                <a:off x="2427" y="1339"/>
                <a:ext cx="42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1175" name="Rectangle 44"/>
              <p:cNvSpPr>
                <a:spLocks noChangeArrowheads="1"/>
              </p:cNvSpPr>
              <p:nvPr/>
            </p:nvSpPr>
            <p:spPr bwMode="auto">
              <a:xfrm>
                <a:off x="2427" y="1339"/>
                <a:ext cx="42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1176" name="Rectangle 45"/>
              <p:cNvSpPr>
                <a:spLocks noChangeArrowheads="1"/>
              </p:cNvSpPr>
              <p:nvPr/>
            </p:nvSpPr>
            <p:spPr bwMode="auto">
              <a:xfrm>
                <a:off x="2473" y="1339"/>
                <a:ext cx="43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1177" name="Rectangle 46"/>
              <p:cNvSpPr>
                <a:spLocks noChangeArrowheads="1"/>
              </p:cNvSpPr>
              <p:nvPr/>
            </p:nvSpPr>
            <p:spPr bwMode="auto">
              <a:xfrm>
                <a:off x="2473" y="1339"/>
                <a:ext cx="43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1178" name="Line 47"/>
              <p:cNvSpPr>
                <a:spLocks noChangeShapeType="1"/>
              </p:cNvSpPr>
              <p:nvPr/>
            </p:nvSpPr>
            <p:spPr bwMode="auto">
              <a:xfrm>
                <a:off x="2291" y="1493"/>
                <a:ext cx="272" cy="0"/>
              </a:xfrm>
              <a:prstGeom prst="line">
                <a:avLst/>
              </a:pr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Rectangle 48"/>
              <p:cNvSpPr>
                <a:spLocks noChangeArrowheads="1"/>
              </p:cNvSpPr>
              <p:nvPr/>
            </p:nvSpPr>
            <p:spPr bwMode="auto">
              <a:xfrm>
                <a:off x="2276" y="1384"/>
                <a:ext cx="306" cy="25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1180" name="Rectangle 49"/>
              <p:cNvSpPr>
                <a:spLocks noChangeArrowheads="1"/>
              </p:cNvSpPr>
              <p:nvPr/>
            </p:nvSpPr>
            <p:spPr bwMode="auto">
              <a:xfrm>
                <a:off x="2276" y="1384"/>
                <a:ext cx="306" cy="25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</p:grpSp>
        <p:sp>
          <p:nvSpPr>
            <p:cNvPr id="41134" name="Rectangle 50"/>
            <p:cNvSpPr>
              <a:spLocks noChangeArrowheads="1"/>
            </p:cNvSpPr>
            <p:nvPr/>
          </p:nvSpPr>
          <p:spPr bwMode="auto">
            <a:xfrm>
              <a:off x="2261" y="1435"/>
              <a:ext cx="348" cy="30"/>
            </a:xfrm>
            <a:prstGeom prst="rect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35" name="Freeform 51"/>
            <p:cNvSpPr>
              <a:spLocks/>
            </p:cNvSpPr>
            <p:nvPr/>
          </p:nvSpPr>
          <p:spPr bwMode="auto">
            <a:xfrm>
              <a:off x="2226" y="1449"/>
              <a:ext cx="410" cy="340"/>
            </a:xfrm>
            <a:custGeom>
              <a:avLst/>
              <a:gdLst>
                <a:gd name="T0" fmla="*/ 0 w 1394"/>
                <a:gd name="T1" fmla="*/ 5 h 565"/>
                <a:gd name="T2" fmla="*/ 0 w 1394"/>
                <a:gd name="T3" fmla="*/ 5 h 565"/>
                <a:gd name="T4" fmla="*/ 0 w 1394"/>
                <a:gd name="T5" fmla="*/ 4 h 565"/>
                <a:gd name="T6" fmla="*/ 0 w 1394"/>
                <a:gd name="T7" fmla="*/ 4 h 565"/>
                <a:gd name="T8" fmla="*/ 0 w 1394"/>
                <a:gd name="T9" fmla="*/ 4 h 565"/>
                <a:gd name="T10" fmla="*/ 0 w 1394"/>
                <a:gd name="T11" fmla="*/ 3 h 565"/>
                <a:gd name="T12" fmla="*/ 0 w 1394"/>
                <a:gd name="T13" fmla="*/ 2 h 565"/>
                <a:gd name="T14" fmla="*/ 0 w 1394"/>
                <a:gd name="T15" fmla="*/ 2 h 565"/>
                <a:gd name="T16" fmla="*/ 0 w 1394"/>
                <a:gd name="T17" fmla="*/ 1 h 565"/>
                <a:gd name="T18" fmla="*/ 0 w 1394"/>
                <a:gd name="T19" fmla="*/ 1 h 565"/>
                <a:gd name="T20" fmla="*/ 0 w 1394"/>
                <a:gd name="T21" fmla="*/ 1 h 565"/>
                <a:gd name="T22" fmla="*/ 0 w 1394"/>
                <a:gd name="T23" fmla="*/ 1 h 565"/>
                <a:gd name="T24" fmla="*/ 0 w 1394"/>
                <a:gd name="T25" fmla="*/ 0 h 565"/>
                <a:gd name="T26" fmla="*/ 0 w 1394"/>
                <a:gd name="T27" fmla="*/ 0 h 565"/>
                <a:gd name="T28" fmla="*/ 0 w 1394"/>
                <a:gd name="T29" fmla="*/ 1 h 565"/>
                <a:gd name="T30" fmla="*/ 0 w 1394"/>
                <a:gd name="T31" fmla="*/ 1 h 565"/>
                <a:gd name="T32" fmla="*/ 0 w 1394"/>
                <a:gd name="T33" fmla="*/ 1 h 565"/>
                <a:gd name="T34" fmla="*/ 0 w 1394"/>
                <a:gd name="T35" fmla="*/ 1 h 565"/>
                <a:gd name="T36" fmla="*/ 0 w 1394"/>
                <a:gd name="T37" fmla="*/ 1 h 565"/>
                <a:gd name="T38" fmla="*/ 0 w 1394"/>
                <a:gd name="T39" fmla="*/ 1 h 565"/>
                <a:gd name="T40" fmla="*/ 0 w 1394"/>
                <a:gd name="T41" fmla="*/ 1 h 565"/>
                <a:gd name="T42" fmla="*/ 0 w 1394"/>
                <a:gd name="T43" fmla="*/ 1 h 565"/>
                <a:gd name="T44" fmla="*/ 0 w 1394"/>
                <a:gd name="T45" fmla="*/ 1 h 565"/>
                <a:gd name="T46" fmla="*/ 0 w 1394"/>
                <a:gd name="T47" fmla="*/ 1 h 565"/>
                <a:gd name="T48" fmla="*/ 0 w 1394"/>
                <a:gd name="T49" fmla="*/ 1 h 565"/>
                <a:gd name="T50" fmla="*/ 0 w 1394"/>
                <a:gd name="T51" fmla="*/ 1 h 565"/>
                <a:gd name="T52" fmla="*/ 0 w 1394"/>
                <a:gd name="T53" fmla="*/ 1 h 565"/>
                <a:gd name="T54" fmla="*/ 0 w 1394"/>
                <a:gd name="T55" fmla="*/ 1 h 565"/>
                <a:gd name="T56" fmla="*/ 0 w 1394"/>
                <a:gd name="T57" fmla="*/ 0 h 565"/>
                <a:gd name="T58" fmla="*/ 0 w 1394"/>
                <a:gd name="T59" fmla="*/ 0 h 565"/>
                <a:gd name="T60" fmla="*/ 0 w 1394"/>
                <a:gd name="T61" fmla="*/ 0 h 565"/>
                <a:gd name="T62" fmla="*/ 0 w 1394"/>
                <a:gd name="T63" fmla="*/ 1 h 565"/>
                <a:gd name="T64" fmla="*/ 0 w 1394"/>
                <a:gd name="T65" fmla="*/ 1 h 565"/>
                <a:gd name="T66" fmla="*/ 0 w 1394"/>
                <a:gd name="T67" fmla="*/ 1 h 565"/>
                <a:gd name="T68" fmla="*/ 0 w 1394"/>
                <a:gd name="T69" fmla="*/ 1 h 565"/>
                <a:gd name="T70" fmla="*/ 0 w 1394"/>
                <a:gd name="T71" fmla="*/ 2 h 565"/>
                <a:gd name="T72" fmla="*/ 0 w 1394"/>
                <a:gd name="T73" fmla="*/ 2 h 565"/>
                <a:gd name="T74" fmla="*/ 0 w 1394"/>
                <a:gd name="T75" fmla="*/ 3 h 565"/>
                <a:gd name="T76" fmla="*/ 0 w 1394"/>
                <a:gd name="T77" fmla="*/ 4 h 565"/>
                <a:gd name="T78" fmla="*/ 0 w 1394"/>
                <a:gd name="T79" fmla="*/ 4 h 565"/>
                <a:gd name="T80" fmla="*/ 0 w 1394"/>
                <a:gd name="T81" fmla="*/ 4 h 565"/>
                <a:gd name="T82" fmla="*/ 0 w 1394"/>
                <a:gd name="T83" fmla="*/ 5 h 565"/>
                <a:gd name="T84" fmla="*/ 0 w 1394"/>
                <a:gd name="T85" fmla="*/ 5 h 5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94"/>
                <a:gd name="T130" fmla="*/ 0 h 565"/>
                <a:gd name="T131" fmla="*/ 1394 w 1394"/>
                <a:gd name="T132" fmla="*/ 565 h 5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94" h="565">
                  <a:moveTo>
                    <a:pt x="697" y="565"/>
                  </a:moveTo>
                  <a:lnTo>
                    <a:pt x="1263" y="565"/>
                  </a:lnTo>
                  <a:lnTo>
                    <a:pt x="1276" y="539"/>
                  </a:lnTo>
                  <a:lnTo>
                    <a:pt x="1276" y="526"/>
                  </a:lnTo>
                  <a:lnTo>
                    <a:pt x="1276" y="513"/>
                  </a:lnTo>
                  <a:lnTo>
                    <a:pt x="1276" y="486"/>
                  </a:lnTo>
                  <a:lnTo>
                    <a:pt x="1276" y="473"/>
                  </a:lnTo>
                  <a:lnTo>
                    <a:pt x="1276" y="460"/>
                  </a:lnTo>
                  <a:lnTo>
                    <a:pt x="1276" y="434"/>
                  </a:lnTo>
                  <a:lnTo>
                    <a:pt x="1289" y="421"/>
                  </a:lnTo>
                  <a:lnTo>
                    <a:pt x="1289" y="407"/>
                  </a:lnTo>
                  <a:lnTo>
                    <a:pt x="1289" y="381"/>
                  </a:lnTo>
                  <a:lnTo>
                    <a:pt x="1289" y="368"/>
                  </a:lnTo>
                  <a:lnTo>
                    <a:pt x="1289" y="355"/>
                  </a:lnTo>
                  <a:lnTo>
                    <a:pt x="1302" y="329"/>
                  </a:lnTo>
                  <a:lnTo>
                    <a:pt x="1302" y="315"/>
                  </a:lnTo>
                  <a:lnTo>
                    <a:pt x="1302" y="302"/>
                  </a:lnTo>
                  <a:lnTo>
                    <a:pt x="1302" y="276"/>
                  </a:lnTo>
                  <a:lnTo>
                    <a:pt x="1315" y="263"/>
                  </a:lnTo>
                  <a:lnTo>
                    <a:pt x="1315" y="250"/>
                  </a:lnTo>
                  <a:lnTo>
                    <a:pt x="1315" y="223"/>
                  </a:lnTo>
                  <a:lnTo>
                    <a:pt x="1329" y="210"/>
                  </a:lnTo>
                  <a:lnTo>
                    <a:pt x="1329" y="197"/>
                  </a:lnTo>
                  <a:lnTo>
                    <a:pt x="1329" y="171"/>
                  </a:lnTo>
                  <a:lnTo>
                    <a:pt x="1342" y="158"/>
                  </a:lnTo>
                  <a:lnTo>
                    <a:pt x="1342" y="144"/>
                  </a:lnTo>
                  <a:lnTo>
                    <a:pt x="1355" y="118"/>
                  </a:lnTo>
                  <a:lnTo>
                    <a:pt x="1355" y="105"/>
                  </a:lnTo>
                  <a:lnTo>
                    <a:pt x="1368" y="92"/>
                  </a:lnTo>
                  <a:lnTo>
                    <a:pt x="1368" y="79"/>
                  </a:lnTo>
                  <a:lnTo>
                    <a:pt x="1381" y="52"/>
                  </a:lnTo>
                  <a:lnTo>
                    <a:pt x="1381" y="39"/>
                  </a:lnTo>
                  <a:lnTo>
                    <a:pt x="1394" y="26"/>
                  </a:lnTo>
                  <a:lnTo>
                    <a:pt x="1394" y="13"/>
                  </a:lnTo>
                  <a:lnTo>
                    <a:pt x="1381" y="13"/>
                  </a:lnTo>
                  <a:lnTo>
                    <a:pt x="1355" y="13"/>
                  </a:lnTo>
                  <a:lnTo>
                    <a:pt x="1329" y="13"/>
                  </a:lnTo>
                  <a:lnTo>
                    <a:pt x="1302" y="13"/>
                  </a:lnTo>
                  <a:lnTo>
                    <a:pt x="1289" y="0"/>
                  </a:lnTo>
                  <a:lnTo>
                    <a:pt x="1263" y="0"/>
                  </a:lnTo>
                  <a:lnTo>
                    <a:pt x="1237" y="0"/>
                  </a:lnTo>
                  <a:lnTo>
                    <a:pt x="1210" y="0"/>
                  </a:lnTo>
                  <a:lnTo>
                    <a:pt x="1184" y="0"/>
                  </a:lnTo>
                  <a:lnTo>
                    <a:pt x="1171" y="0"/>
                  </a:lnTo>
                  <a:lnTo>
                    <a:pt x="1144" y="13"/>
                  </a:lnTo>
                  <a:lnTo>
                    <a:pt x="1118" y="13"/>
                  </a:lnTo>
                  <a:lnTo>
                    <a:pt x="1092" y="13"/>
                  </a:lnTo>
                  <a:lnTo>
                    <a:pt x="1066" y="13"/>
                  </a:lnTo>
                  <a:lnTo>
                    <a:pt x="1039" y="13"/>
                  </a:lnTo>
                  <a:lnTo>
                    <a:pt x="1026" y="13"/>
                  </a:lnTo>
                  <a:lnTo>
                    <a:pt x="1000" y="13"/>
                  </a:lnTo>
                  <a:lnTo>
                    <a:pt x="973" y="13"/>
                  </a:lnTo>
                  <a:lnTo>
                    <a:pt x="947" y="13"/>
                  </a:lnTo>
                  <a:lnTo>
                    <a:pt x="934" y="13"/>
                  </a:lnTo>
                  <a:lnTo>
                    <a:pt x="908" y="13"/>
                  </a:lnTo>
                  <a:lnTo>
                    <a:pt x="881" y="13"/>
                  </a:lnTo>
                  <a:lnTo>
                    <a:pt x="868" y="13"/>
                  </a:lnTo>
                  <a:lnTo>
                    <a:pt x="842" y="13"/>
                  </a:lnTo>
                  <a:lnTo>
                    <a:pt x="829" y="26"/>
                  </a:lnTo>
                  <a:lnTo>
                    <a:pt x="803" y="26"/>
                  </a:lnTo>
                  <a:lnTo>
                    <a:pt x="789" y="26"/>
                  </a:lnTo>
                  <a:lnTo>
                    <a:pt x="763" y="26"/>
                  </a:lnTo>
                  <a:lnTo>
                    <a:pt x="750" y="26"/>
                  </a:lnTo>
                  <a:lnTo>
                    <a:pt x="737" y="26"/>
                  </a:lnTo>
                  <a:lnTo>
                    <a:pt x="710" y="26"/>
                  </a:lnTo>
                  <a:lnTo>
                    <a:pt x="697" y="39"/>
                  </a:lnTo>
                  <a:lnTo>
                    <a:pt x="684" y="26"/>
                  </a:lnTo>
                  <a:lnTo>
                    <a:pt x="671" y="26"/>
                  </a:lnTo>
                  <a:lnTo>
                    <a:pt x="645" y="26"/>
                  </a:lnTo>
                  <a:lnTo>
                    <a:pt x="632" y="26"/>
                  </a:lnTo>
                  <a:lnTo>
                    <a:pt x="618" y="26"/>
                  </a:lnTo>
                  <a:lnTo>
                    <a:pt x="592" y="26"/>
                  </a:lnTo>
                  <a:lnTo>
                    <a:pt x="579" y="26"/>
                  </a:lnTo>
                  <a:lnTo>
                    <a:pt x="553" y="13"/>
                  </a:lnTo>
                  <a:lnTo>
                    <a:pt x="539" y="13"/>
                  </a:lnTo>
                  <a:lnTo>
                    <a:pt x="513" y="13"/>
                  </a:lnTo>
                  <a:lnTo>
                    <a:pt x="487" y="13"/>
                  </a:lnTo>
                  <a:lnTo>
                    <a:pt x="474" y="13"/>
                  </a:lnTo>
                  <a:lnTo>
                    <a:pt x="447" y="13"/>
                  </a:lnTo>
                  <a:lnTo>
                    <a:pt x="421" y="13"/>
                  </a:lnTo>
                  <a:lnTo>
                    <a:pt x="395" y="13"/>
                  </a:lnTo>
                  <a:lnTo>
                    <a:pt x="382" y="13"/>
                  </a:lnTo>
                  <a:lnTo>
                    <a:pt x="355" y="13"/>
                  </a:lnTo>
                  <a:lnTo>
                    <a:pt x="329" y="13"/>
                  </a:lnTo>
                  <a:lnTo>
                    <a:pt x="303" y="0"/>
                  </a:lnTo>
                  <a:lnTo>
                    <a:pt x="276" y="0"/>
                  </a:lnTo>
                  <a:lnTo>
                    <a:pt x="263" y="0"/>
                  </a:lnTo>
                  <a:lnTo>
                    <a:pt x="237" y="0"/>
                  </a:lnTo>
                  <a:lnTo>
                    <a:pt x="211" y="0"/>
                  </a:lnTo>
                  <a:lnTo>
                    <a:pt x="184" y="0"/>
                  </a:lnTo>
                  <a:lnTo>
                    <a:pt x="158" y="0"/>
                  </a:lnTo>
                  <a:lnTo>
                    <a:pt x="132" y="0"/>
                  </a:lnTo>
                  <a:lnTo>
                    <a:pt x="119" y="0"/>
                  </a:lnTo>
                  <a:lnTo>
                    <a:pt x="92" y="0"/>
                  </a:lnTo>
                  <a:lnTo>
                    <a:pt x="66" y="0"/>
                  </a:lnTo>
                  <a:lnTo>
                    <a:pt x="40" y="13"/>
                  </a:lnTo>
                  <a:lnTo>
                    <a:pt x="27" y="13"/>
                  </a:lnTo>
                  <a:lnTo>
                    <a:pt x="0" y="13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27" y="52"/>
                  </a:lnTo>
                  <a:lnTo>
                    <a:pt x="27" y="79"/>
                  </a:lnTo>
                  <a:lnTo>
                    <a:pt x="40" y="92"/>
                  </a:lnTo>
                  <a:lnTo>
                    <a:pt x="40" y="105"/>
                  </a:lnTo>
                  <a:lnTo>
                    <a:pt x="53" y="118"/>
                  </a:lnTo>
                  <a:lnTo>
                    <a:pt x="53" y="144"/>
                  </a:lnTo>
                  <a:lnTo>
                    <a:pt x="66" y="158"/>
                  </a:lnTo>
                  <a:lnTo>
                    <a:pt x="66" y="171"/>
                  </a:lnTo>
                  <a:lnTo>
                    <a:pt x="66" y="197"/>
                  </a:lnTo>
                  <a:lnTo>
                    <a:pt x="79" y="210"/>
                  </a:lnTo>
                  <a:lnTo>
                    <a:pt x="79" y="223"/>
                  </a:lnTo>
                  <a:lnTo>
                    <a:pt x="79" y="250"/>
                  </a:lnTo>
                  <a:lnTo>
                    <a:pt x="92" y="263"/>
                  </a:lnTo>
                  <a:lnTo>
                    <a:pt x="92" y="276"/>
                  </a:lnTo>
                  <a:lnTo>
                    <a:pt x="92" y="302"/>
                  </a:lnTo>
                  <a:lnTo>
                    <a:pt x="92" y="315"/>
                  </a:lnTo>
                  <a:lnTo>
                    <a:pt x="106" y="329"/>
                  </a:lnTo>
                  <a:lnTo>
                    <a:pt x="106" y="355"/>
                  </a:lnTo>
                  <a:lnTo>
                    <a:pt x="106" y="368"/>
                  </a:lnTo>
                  <a:lnTo>
                    <a:pt x="106" y="381"/>
                  </a:lnTo>
                  <a:lnTo>
                    <a:pt x="119" y="407"/>
                  </a:lnTo>
                  <a:lnTo>
                    <a:pt x="119" y="421"/>
                  </a:lnTo>
                  <a:lnTo>
                    <a:pt x="119" y="434"/>
                  </a:lnTo>
                  <a:lnTo>
                    <a:pt x="119" y="460"/>
                  </a:lnTo>
                  <a:lnTo>
                    <a:pt x="119" y="473"/>
                  </a:lnTo>
                  <a:lnTo>
                    <a:pt x="119" y="486"/>
                  </a:lnTo>
                  <a:lnTo>
                    <a:pt x="132" y="513"/>
                  </a:lnTo>
                  <a:lnTo>
                    <a:pt x="132" y="526"/>
                  </a:lnTo>
                  <a:lnTo>
                    <a:pt x="132" y="539"/>
                  </a:lnTo>
                  <a:lnTo>
                    <a:pt x="132" y="565"/>
                  </a:lnTo>
                  <a:lnTo>
                    <a:pt x="697" y="565"/>
                  </a:lnTo>
                  <a:close/>
                </a:path>
              </a:pathLst>
            </a:custGeom>
            <a:gradFill rotWithShape="0">
              <a:gsLst>
                <a:gs pos="0">
                  <a:srgbClr val="336699"/>
                </a:gs>
                <a:gs pos="100000">
                  <a:srgbClr val="33CC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36" name="Freeform 52"/>
            <p:cNvSpPr>
              <a:spLocks/>
            </p:cNvSpPr>
            <p:nvPr/>
          </p:nvSpPr>
          <p:spPr bwMode="auto">
            <a:xfrm>
              <a:off x="2226" y="1449"/>
              <a:ext cx="410" cy="340"/>
            </a:xfrm>
            <a:custGeom>
              <a:avLst/>
              <a:gdLst>
                <a:gd name="T0" fmla="*/ 0 w 1394"/>
                <a:gd name="T1" fmla="*/ 5 h 565"/>
                <a:gd name="T2" fmla="*/ 0 w 1394"/>
                <a:gd name="T3" fmla="*/ 5 h 565"/>
                <a:gd name="T4" fmla="*/ 0 w 1394"/>
                <a:gd name="T5" fmla="*/ 4 h 565"/>
                <a:gd name="T6" fmla="*/ 0 w 1394"/>
                <a:gd name="T7" fmla="*/ 4 h 565"/>
                <a:gd name="T8" fmla="*/ 0 w 1394"/>
                <a:gd name="T9" fmla="*/ 4 h 565"/>
                <a:gd name="T10" fmla="*/ 0 w 1394"/>
                <a:gd name="T11" fmla="*/ 3 h 565"/>
                <a:gd name="T12" fmla="*/ 0 w 1394"/>
                <a:gd name="T13" fmla="*/ 2 h 565"/>
                <a:gd name="T14" fmla="*/ 0 w 1394"/>
                <a:gd name="T15" fmla="*/ 2 h 565"/>
                <a:gd name="T16" fmla="*/ 0 w 1394"/>
                <a:gd name="T17" fmla="*/ 1 h 565"/>
                <a:gd name="T18" fmla="*/ 0 w 1394"/>
                <a:gd name="T19" fmla="*/ 1 h 565"/>
                <a:gd name="T20" fmla="*/ 0 w 1394"/>
                <a:gd name="T21" fmla="*/ 1 h 565"/>
                <a:gd name="T22" fmla="*/ 0 w 1394"/>
                <a:gd name="T23" fmla="*/ 1 h 565"/>
                <a:gd name="T24" fmla="*/ 0 w 1394"/>
                <a:gd name="T25" fmla="*/ 0 h 565"/>
                <a:gd name="T26" fmla="*/ 0 w 1394"/>
                <a:gd name="T27" fmla="*/ 0 h 565"/>
                <a:gd name="T28" fmla="*/ 0 w 1394"/>
                <a:gd name="T29" fmla="*/ 1 h 565"/>
                <a:gd name="T30" fmla="*/ 0 w 1394"/>
                <a:gd name="T31" fmla="*/ 1 h 565"/>
                <a:gd name="T32" fmla="*/ 0 w 1394"/>
                <a:gd name="T33" fmla="*/ 1 h 565"/>
                <a:gd name="T34" fmla="*/ 0 w 1394"/>
                <a:gd name="T35" fmla="*/ 1 h 565"/>
                <a:gd name="T36" fmla="*/ 0 w 1394"/>
                <a:gd name="T37" fmla="*/ 1 h 565"/>
                <a:gd name="T38" fmla="*/ 0 w 1394"/>
                <a:gd name="T39" fmla="*/ 1 h 565"/>
                <a:gd name="T40" fmla="*/ 0 w 1394"/>
                <a:gd name="T41" fmla="*/ 1 h 565"/>
                <a:gd name="T42" fmla="*/ 0 w 1394"/>
                <a:gd name="T43" fmla="*/ 1 h 565"/>
                <a:gd name="T44" fmla="*/ 0 w 1394"/>
                <a:gd name="T45" fmla="*/ 1 h 565"/>
                <a:gd name="T46" fmla="*/ 0 w 1394"/>
                <a:gd name="T47" fmla="*/ 1 h 565"/>
                <a:gd name="T48" fmla="*/ 0 w 1394"/>
                <a:gd name="T49" fmla="*/ 1 h 565"/>
                <a:gd name="T50" fmla="*/ 0 w 1394"/>
                <a:gd name="T51" fmla="*/ 1 h 565"/>
                <a:gd name="T52" fmla="*/ 0 w 1394"/>
                <a:gd name="T53" fmla="*/ 1 h 565"/>
                <a:gd name="T54" fmla="*/ 0 w 1394"/>
                <a:gd name="T55" fmla="*/ 1 h 565"/>
                <a:gd name="T56" fmla="*/ 0 w 1394"/>
                <a:gd name="T57" fmla="*/ 0 h 565"/>
                <a:gd name="T58" fmla="*/ 0 w 1394"/>
                <a:gd name="T59" fmla="*/ 0 h 565"/>
                <a:gd name="T60" fmla="*/ 0 w 1394"/>
                <a:gd name="T61" fmla="*/ 0 h 565"/>
                <a:gd name="T62" fmla="*/ 0 w 1394"/>
                <a:gd name="T63" fmla="*/ 1 h 565"/>
                <a:gd name="T64" fmla="*/ 0 w 1394"/>
                <a:gd name="T65" fmla="*/ 1 h 565"/>
                <a:gd name="T66" fmla="*/ 0 w 1394"/>
                <a:gd name="T67" fmla="*/ 1 h 565"/>
                <a:gd name="T68" fmla="*/ 0 w 1394"/>
                <a:gd name="T69" fmla="*/ 1 h 565"/>
                <a:gd name="T70" fmla="*/ 0 w 1394"/>
                <a:gd name="T71" fmla="*/ 2 h 565"/>
                <a:gd name="T72" fmla="*/ 0 w 1394"/>
                <a:gd name="T73" fmla="*/ 2 h 565"/>
                <a:gd name="T74" fmla="*/ 0 w 1394"/>
                <a:gd name="T75" fmla="*/ 3 h 565"/>
                <a:gd name="T76" fmla="*/ 0 w 1394"/>
                <a:gd name="T77" fmla="*/ 4 h 565"/>
                <a:gd name="T78" fmla="*/ 0 w 1394"/>
                <a:gd name="T79" fmla="*/ 4 h 565"/>
                <a:gd name="T80" fmla="*/ 0 w 1394"/>
                <a:gd name="T81" fmla="*/ 4 h 565"/>
                <a:gd name="T82" fmla="*/ 0 w 1394"/>
                <a:gd name="T83" fmla="*/ 5 h 565"/>
                <a:gd name="T84" fmla="*/ 0 w 1394"/>
                <a:gd name="T85" fmla="*/ 5 h 5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94"/>
                <a:gd name="T130" fmla="*/ 0 h 565"/>
                <a:gd name="T131" fmla="*/ 1394 w 1394"/>
                <a:gd name="T132" fmla="*/ 565 h 5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94" h="565">
                  <a:moveTo>
                    <a:pt x="697" y="565"/>
                  </a:moveTo>
                  <a:lnTo>
                    <a:pt x="1263" y="565"/>
                  </a:lnTo>
                  <a:lnTo>
                    <a:pt x="1276" y="539"/>
                  </a:lnTo>
                  <a:lnTo>
                    <a:pt x="1276" y="526"/>
                  </a:lnTo>
                  <a:lnTo>
                    <a:pt x="1276" y="513"/>
                  </a:lnTo>
                  <a:lnTo>
                    <a:pt x="1276" y="486"/>
                  </a:lnTo>
                  <a:lnTo>
                    <a:pt x="1276" y="473"/>
                  </a:lnTo>
                  <a:lnTo>
                    <a:pt x="1276" y="460"/>
                  </a:lnTo>
                  <a:lnTo>
                    <a:pt x="1276" y="434"/>
                  </a:lnTo>
                  <a:lnTo>
                    <a:pt x="1289" y="421"/>
                  </a:lnTo>
                  <a:lnTo>
                    <a:pt x="1289" y="407"/>
                  </a:lnTo>
                  <a:lnTo>
                    <a:pt x="1289" y="381"/>
                  </a:lnTo>
                  <a:lnTo>
                    <a:pt x="1289" y="368"/>
                  </a:lnTo>
                  <a:lnTo>
                    <a:pt x="1289" y="355"/>
                  </a:lnTo>
                  <a:lnTo>
                    <a:pt x="1302" y="329"/>
                  </a:lnTo>
                  <a:lnTo>
                    <a:pt x="1302" y="315"/>
                  </a:lnTo>
                  <a:lnTo>
                    <a:pt x="1302" y="302"/>
                  </a:lnTo>
                  <a:lnTo>
                    <a:pt x="1302" y="276"/>
                  </a:lnTo>
                  <a:lnTo>
                    <a:pt x="1315" y="263"/>
                  </a:lnTo>
                  <a:lnTo>
                    <a:pt x="1315" y="250"/>
                  </a:lnTo>
                  <a:lnTo>
                    <a:pt x="1315" y="223"/>
                  </a:lnTo>
                  <a:lnTo>
                    <a:pt x="1329" y="210"/>
                  </a:lnTo>
                  <a:lnTo>
                    <a:pt x="1329" y="197"/>
                  </a:lnTo>
                  <a:lnTo>
                    <a:pt x="1329" y="171"/>
                  </a:lnTo>
                  <a:lnTo>
                    <a:pt x="1342" y="158"/>
                  </a:lnTo>
                  <a:lnTo>
                    <a:pt x="1342" y="144"/>
                  </a:lnTo>
                  <a:lnTo>
                    <a:pt x="1355" y="118"/>
                  </a:lnTo>
                  <a:lnTo>
                    <a:pt x="1355" y="105"/>
                  </a:lnTo>
                  <a:lnTo>
                    <a:pt x="1368" y="92"/>
                  </a:lnTo>
                  <a:lnTo>
                    <a:pt x="1368" y="79"/>
                  </a:lnTo>
                  <a:lnTo>
                    <a:pt x="1381" y="52"/>
                  </a:lnTo>
                  <a:lnTo>
                    <a:pt x="1381" y="39"/>
                  </a:lnTo>
                  <a:lnTo>
                    <a:pt x="1394" y="26"/>
                  </a:lnTo>
                  <a:lnTo>
                    <a:pt x="1394" y="13"/>
                  </a:lnTo>
                  <a:lnTo>
                    <a:pt x="1381" y="13"/>
                  </a:lnTo>
                  <a:lnTo>
                    <a:pt x="1355" y="13"/>
                  </a:lnTo>
                  <a:lnTo>
                    <a:pt x="1329" y="13"/>
                  </a:lnTo>
                  <a:lnTo>
                    <a:pt x="1302" y="13"/>
                  </a:lnTo>
                  <a:lnTo>
                    <a:pt x="1289" y="0"/>
                  </a:lnTo>
                  <a:lnTo>
                    <a:pt x="1263" y="0"/>
                  </a:lnTo>
                  <a:lnTo>
                    <a:pt x="1237" y="0"/>
                  </a:lnTo>
                  <a:lnTo>
                    <a:pt x="1210" y="0"/>
                  </a:lnTo>
                  <a:lnTo>
                    <a:pt x="1184" y="0"/>
                  </a:lnTo>
                  <a:lnTo>
                    <a:pt x="1171" y="0"/>
                  </a:lnTo>
                  <a:lnTo>
                    <a:pt x="1144" y="13"/>
                  </a:lnTo>
                  <a:lnTo>
                    <a:pt x="1118" y="13"/>
                  </a:lnTo>
                  <a:lnTo>
                    <a:pt x="1092" y="13"/>
                  </a:lnTo>
                  <a:lnTo>
                    <a:pt x="1066" y="13"/>
                  </a:lnTo>
                  <a:lnTo>
                    <a:pt x="1039" y="13"/>
                  </a:lnTo>
                  <a:lnTo>
                    <a:pt x="1026" y="13"/>
                  </a:lnTo>
                  <a:lnTo>
                    <a:pt x="1000" y="13"/>
                  </a:lnTo>
                  <a:lnTo>
                    <a:pt x="973" y="13"/>
                  </a:lnTo>
                  <a:lnTo>
                    <a:pt x="947" y="13"/>
                  </a:lnTo>
                  <a:lnTo>
                    <a:pt x="934" y="13"/>
                  </a:lnTo>
                  <a:lnTo>
                    <a:pt x="908" y="13"/>
                  </a:lnTo>
                  <a:lnTo>
                    <a:pt x="881" y="13"/>
                  </a:lnTo>
                  <a:lnTo>
                    <a:pt x="868" y="13"/>
                  </a:lnTo>
                  <a:lnTo>
                    <a:pt x="842" y="13"/>
                  </a:lnTo>
                  <a:lnTo>
                    <a:pt x="829" y="26"/>
                  </a:lnTo>
                  <a:lnTo>
                    <a:pt x="803" y="26"/>
                  </a:lnTo>
                  <a:lnTo>
                    <a:pt x="789" y="26"/>
                  </a:lnTo>
                  <a:lnTo>
                    <a:pt x="763" y="26"/>
                  </a:lnTo>
                  <a:lnTo>
                    <a:pt x="750" y="26"/>
                  </a:lnTo>
                  <a:lnTo>
                    <a:pt x="737" y="26"/>
                  </a:lnTo>
                  <a:lnTo>
                    <a:pt x="710" y="26"/>
                  </a:lnTo>
                  <a:lnTo>
                    <a:pt x="697" y="39"/>
                  </a:lnTo>
                  <a:lnTo>
                    <a:pt x="684" y="26"/>
                  </a:lnTo>
                  <a:lnTo>
                    <a:pt x="671" y="26"/>
                  </a:lnTo>
                  <a:lnTo>
                    <a:pt x="645" y="26"/>
                  </a:lnTo>
                  <a:lnTo>
                    <a:pt x="632" y="26"/>
                  </a:lnTo>
                  <a:lnTo>
                    <a:pt x="618" y="26"/>
                  </a:lnTo>
                  <a:lnTo>
                    <a:pt x="592" y="26"/>
                  </a:lnTo>
                  <a:lnTo>
                    <a:pt x="579" y="26"/>
                  </a:lnTo>
                  <a:lnTo>
                    <a:pt x="553" y="13"/>
                  </a:lnTo>
                  <a:lnTo>
                    <a:pt x="539" y="13"/>
                  </a:lnTo>
                  <a:lnTo>
                    <a:pt x="513" y="13"/>
                  </a:lnTo>
                  <a:lnTo>
                    <a:pt x="487" y="13"/>
                  </a:lnTo>
                  <a:lnTo>
                    <a:pt x="474" y="13"/>
                  </a:lnTo>
                  <a:lnTo>
                    <a:pt x="447" y="13"/>
                  </a:lnTo>
                  <a:lnTo>
                    <a:pt x="421" y="13"/>
                  </a:lnTo>
                  <a:lnTo>
                    <a:pt x="395" y="13"/>
                  </a:lnTo>
                  <a:lnTo>
                    <a:pt x="382" y="13"/>
                  </a:lnTo>
                  <a:lnTo>
                    <a:pt x="355" y="13"/>
                  </a:lnTo>
                  <a:lnTo>
                    <a:pt x="329" y="13"/>
                  </a:lnTo>
                  <a:lnTo>
                    <a:pt x="303" y="0"/>
                  </a:lnTo>
                  <a:lnTo>
                    <a:pt x="276" y="0"/>
                  </a:lnTo>
                  <a:lnTo>
                    <a:pt x="263" y="0"/>
                  </a:lnTo>
                  <a:lnTo>
                    <a:pt x="237" y="0"/>
                  </a:lnTo>
                  <a:lnTo>
                    <a:pt x="211" y="0"/>
                  </a:lnTo>
                  <a:lnTo>
                    <a:pt x="184" y="0"/>
                  </a:lnTo>
                  <a:lnTo>
                    <a:pt x="158" y="0"/>
                  </a:lnTo>
                  <a:lnTo>
                    <a:pt x="132" y="0"/>
                  </a:lnTo>
                  <a:lnTo>
                    <a:pt x="119" y="0"/>
                  </a:lnTo>
                  <a:lnTo>
                    <a:pt x="92" y="0"/>
                  </a:lnTo>
                  <a:lnTo>
                    <a:pt x="66" y="0"/>
                  </a:lnTo>
                  <a:lnTo>
                    <a:pt x="40" y="13"/>
                  </a:lnTo>
                  <a:lnTo>
                    <a:pt x="27" y="13"/>
                  </a:lnTo>
                  <a:lnTo>
                    <a:pt x="0" y="13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27" y="52"/>
                  </a:lnTo>
                  <a:lnTo>
                    <a:pt x="27" y="79"/>
                  </a:lnTo>
                  <a:lnTo>
                    <a:pt x="40" y="92"/>
                  </a:lnTo>
                  <a:lnTo>
                    <a:pt x="40" y="105"/>
                  </a:lnTo>
                  <a:lnTo>
                    <a:pt x="53" y="118"/>
                  </a:lnTo>
                  <a:lnTo>
                    <a:pt x="53" y="144"/>
                  </a:lnTo>
                  <a:lnTo>
                    <a:pt x="66" y="158"/>
                  </a:lnTo>
                  <a:lnTo>
                    <a:pt x="66" y="171"/>
                  </a:lnTo>
                  <a:lnTo>
                    <a:pt x="66" y="197"/>
                  </a:lnTo>
                  <a:lnTo>
                    <a:pt x="79" y="210"/>
                  </a:lnTo>
                  <a:lnTo>
                    <a:pt x="79" y="223"/>
                  </a:lnTo>
                  <a:lnTo>
                    <a:pt x="79" y="250"/>
                  </a:lnTo>
                  <a:lnTo>
                    <a:pt x="92" y="263"/>
                  </a:lnTo>
                  <a:lnTo>
                    <a:pt x="92" y="276"/>
                  </a:lnTo>
                  <a:lnTo>
                    <a:pt x="92" y="302"/>
                  </a:lnTo>
                  <a:lnTo>
                    <a:pt x="92" y="315"/>
                  </a:lnTo>
                  <a:lnTo>
                    <a:pt x="106" y="329"/>
                  </a:lnTo>
                  <a:lnTo>
                    <a:pt x="106" y="355"/>
                  </a:lnTo>
                  <a:lnTo>
                    <a:pt x="106" y="368"/>
                  </a:lnTo>
                  <a:lnTo>
                    <a:pt x="106" y="381"/>
                  </a:lnTo>
                  <a:lnTo>
                    <a:pt x="119" y="407"/>
                  </a:lnTo>
                  <a:lnTo>
                    <a:pt x="119" y="421"/>
                  </a:lnTo>
                  <a:lnTo>
                    <a:pt x="119" y="434"/>
                  </a:lnTo>
                  <a:lnTo>
                    <a:pt x="119" y="460"/>
                  </a:lnTo>
                  <a:lnTo>
                    <a:pt x="119" y="473"/>
                  </a:lnTo>
                  <a:lnTo>
                    <a:pt x="119" y="486"/>
                  </a:lnTo>
                  <a:lnTo>
                    <a:pt x="132" y="513"/>
                  </a:lnTo>
                  <a:lnTo>
                    <a:pt x="132" y="526"/>
                  </a:lnTo>
                  <a:lnTo>
                    <a:pt x="132" y="539"/>
                  </a:lnTo>
                  <a:lnTo>
                    <a:pt x="132" y="565"/>
                  </a:lnTo>
                  <a:lnTo>
                    <a:pt x="697" y="565"/>
                  </a:lnTo>
                </a:path>
              </a:pathLst>
            </a:cu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37" name="Line 53"/>
            <p:cNvSpPr>
              <a:spLocks noChangeShapeType="1"/>
            </p:cNvSpPr>
            <p:nvPr/>
          </p:nvSpPr>
          <p:spPr bwMode="auto">
            <a:xfrm>
              <a:off x="2431" y="1465"/>
              <a:ext cx="0" cy="324"/>
            </a:xfrm>
            <a:prstGeom prst="line">
              <a:avLst/>
            </a:pr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0963" name="Rectangle 54"/>
          <p:cNvSpPr>
            <a:spLocks noChangeArrowheads="1"/>
          </p:cNvSpPr>
          <p:nvPr/>
        </p:nvSpPr>
        <p:spPr bwMode="auto">
          <a:xfrm>
            <a:off x="1319213" y="5356225"/>
            <a:ext cx="3892550" cy="650875"/>
          </a:xfrm>
          <a:prstGeom prst="rect">
            <a:avLst/>
          </a:prstGeom>
          <a:solidFill>
            <a:srgbClr val="DDDDDD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 sz="2000">
              <a:solidFill>
                <a:srgbClr val="A50021"/>
              </a:solidFill>
            </a:endParaRPr>
          </a:p>
        </p:txBody>
      </p:sp>
      <p:sp>
        <p:nvSpPr>
          <p:cNvPr id="40964" name="Rectangle 55" descr="Horizontal brick"/>
          <p:cNvSpPr>
            <a:spLocks noChangeArrowheads="1"/>
          </p:cNvSpPr>
          <p:nvPr/>
        </p:nvSpPr>
        <p:spPr bwMode="auto">
          <a:xfrm>
            <a:off x="1343025" y="3946525"/>
            <a:ext cx="2033588" cy="1409700"/>
          </a:xfrm>
          <a:prstGeom prst="rect">
            <a:avLst/>
          </a:prstGeom>
          <a:pattFill prst="horzBrick">
            <a:fgClr>
              <a:srgbClr val="333300"/>
            </a:fgClr>
            <a:bgClr>
              <a:srgbClr val="FFCC66"/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65" name="Freeform 56"/>
          <p:cNvSpPr>
            <a:spLocks/>
          </p:cNvSpPr>
          <p:nvPr/>
        </p:nvSpPr>
        <p:spPr bwMode="auto">
          <a:xfrm>
            <a:off x="1169988" y="3471863"/>
            <a:ext cx="2355850" cy="474662"/>
          </a:xfrm>
          <a:custGeom>
            <a:avLst/>
            <a:gdLst>
              <a:gd name="T0" fmla="*/ 2147483647 w 1171"/>
              <a:gd name="T1" fmla="*/ 2147483647 h 271"/>
              <a:gd name="T2" fmla="*/ 2147483647 w 1171"/>
              <a:gd name="T3" fmla="*/ 0 h 271"/>
              <a:gd name="T4" fmla="*/ 0 w 1171"/>
              <a:gd name="T5" fmla="*/ 2147483647 h 271"/>
              <a:gd name="T6" fmla="*/ 2147483647 w 1171"/>
              <a:gd name="T7" fmla="*/ 2147483647 h 271"/>
              <a:gd name="T8" fmla="*/ 0 60000 65536"/>
              <a:gd name="T9" fmla="*/ 0 60000 65536"/>
              <a:gd name="T10" fmla="*/ 0 60000 65536"/>
              <a:gd name="T11" fmla="*/ 0 60000 65536"/>
              <a:gd name="T12" fmla="*/ 0 w 1171"/>
              <a:gd name="T13" fmla="*/ 0 h 271"/>
              <a:gd name="T14" fmla="*/ 1171 w 1171"/>
              <a:gd name="T15" fmla="*/ 271 h 27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71" h="271">
                <a:moveTo>
                  <a:pt x="1171" y="271"/>
                </a:moveTo>
                <a:lnTo>
                  <a:pt x="591" y="0"/>
                </a:lnTo>
                <a:lnTo>
                  <a:pt x="0" y="271"/>
                </a:lnTo>
                <a:lnTo>
                  <a:pt x="1171" y="271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grpSp>
        <p:nvGrpSpPr>
          <p:cNvPr id="40966" name="Group 57"/>
          <p:cNvGrpSpPr>
            <a:grpSpLocks/>
          </p:cNvGrpSpPr>
          <p:nvPr/>
        </p:nvGrpSpPr>
        <p:grpSpPr bwMode="auto">
          <a:xfrm>
            <a:off x="1541463" y="3968750"/>
            <a:ext cx="1636712" cy="1343025"/>
            <a:chOff x="5578" y="7917"/>
            <a:chExt cx="813" cy="764"/>
          </a:xfrm>
        </p:grpSpPr>
        <p:sp>
          <p:nvSpPr>
            <p:cNvPr id="41127" name="Oval 58"/>
            <p:cNvSpPr>
              <a:spLocks noChangeArrowheads="1"/>
            </p:cNvSpPr>
            <p:nvPr/>
          </p:nvSpPr>
          <p:spPr bwMode="auto">
            <a:xfrm>
              <a:off x="5578" y="7917"/>
              <a:ext cx="813" cy="764"/>
            </a:xfrm>
            <a:prstGeom prst="ellipse">
              <a:avLst/>
            </a:prstGeom>
            <a:solidFill>
              <a:srgbClr val="FF0000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28" name="Oval 59"/>
            <p:cNvSpPr>
              <a:spLocks noChangeArrowheads="1"/>
            </p:cNvSpPr>
            <p:nvPr/>
          </p:nvSpPr>
          <p:spPr bwMode="auto">
            <a:xfrm>
              <a:off x="5676" y="8016"/>
              <a:ext cx="604" cy="567"/>
            </a:xfrm>
            <a:prstGeom prst="ellipse">
              <a:avLst/>
            </a:prstGeom>
            <a:solidFill>
              <a:srgbClr val="FFFF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29" name="Rectangle 60"/>
            <p:cNvSpPr>
              <a:spLocks noChangeArrowheads="1"/>
            </p:cNvSpPr>
            <p:nvPr/>
          </p:nvSpPr>
          <p:spPr bwMode="auto">
            <a:xfrm>
              <a:off x="5652" y="8127"/>
              <a:ext cx="616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</p:grpSp>
      <p:sp>
        <p:nvSpPr>
          <p:cNvPr id="40967" name="Rectangle 61"/>
          <p:cNvSpPr>
            <a:spLocks noChangeArrowheads="1"/>
          </p:cNvSpPr>
          <p:nvPr/>
        </p:nvSpPr>
        <p:spPr bwMode="auto">
          <a:xfrm>
            <a:off x="1789113" y="4379913"/>
            <a:ext cx="1117600" cy="28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68" name="Rectangle 62"/>
          <p:cNvSpPr>
            <a:spLocks noChangeArrowheads="1"/>
          </p:cNvSpPr>
          <p:nvPr/>
        </p:nvSpPr>
        <p:spPr bwMode="auto">
          <a:xfrm>
            <a:off x="1997075" y="4403725"/>
            <a:ext cx="889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800" u="sng">
                <a:solidFill>
                  <a:srgbClr val="000000"/>
                </a:solidFill>
              </a:rPr>
              <a:t>Customs</a:t>
            </a:r>
            <a:endParaRPr lang="en-AU" altLang="en-US" sz="1000">
              <a:latin typeface="Times New Roman" pitchFamily="18" charset="0"/>
            </a:endParaRPr>
          </a:p>
        </p:txBody>
      </p:sp>
      <p:sp>
        <p:nvSpPr>
          <p:cNvPr id="40969" name="Rectangle 63"/>
          <p:cNvSpPr>
            <a:spLocks noChangeArrowheads="1"/>
          </p:cNvSpPr>
          <p:nvPr/>
        </p:nvSpPr>
        <p:spPr bwMode="auto">
          <a:xfrm>
            <a:off x="1814513" y="4640263"/>
            <a:ext cx="1017587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70" name="Rectangle 64"/>
          <p:cNvSpPr>
            <a:spLocks noChangeArrowheads="1"/>
          </p:cNvSpPr>
          <p:nvPr/>
        </p:nvSpPr>
        <p:spPr bwMode="auto">
          <a:xfrm>
            <a:off x="1995488" y="4637088"/>
            <a:ext cx="779462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800">
                <a:solidFill>
                  <a:srgbClr val="000000"/>
                </a:solidFill>
              </a:rPr>
              <a:t>Douane</a:t>
            </a:r>
            <a:endParaRPr lang="en-AU" altLang="en-US" sz="1800"/>
          </a:p>
        </p:txBody>
      </p:sp>
      <p:grpSp>
        <p:nvGrpSpPr>
          <p:cNvPr id="40971" name="Group 65"/>
          <p:cNvGrpSpPr>
            <a:grpSpLocks/>
          </p:cNvGrpSpPr>
          <p:nvPr/>
        </p:nvGrpSpPr>
        <p:grpSpPr bwMode="auto">
          <a:xfrm>
            <a:off x="5667375" y="2908300"/>
            <a:ext cx="123825" cy="193675"/>
            <a:chOff x="3674" y="1814"/>
            <a:chExt cx="78" cy="109"/>
          </a:xfrm>
        </p:grpSpPr>
        <p:sp>
          <p:nvSpPr>
            <p:cNvPr id="41122" name="Freeform 66"/>
            <p:cNvSpPr>
              <a:spLocks/>
            </p:cNvSpPr>
            <p:nvPr/>
          </p:nvSpPr>
          <p:spPr bwMode="auto">
            <a:xfrm>
              <a:off x="3674" y="1826"/>
              <a:ext cx="47" cy="49"/>
            </a:xfrm>
            <a:custGeom>
              <a:avLst/>
              <a:gdLst>
                <a:gd name="T0" fmla="*/ 320 w 37"/>
                <a:gd name="T1" fmla="*/ 0 h 49"/>
                <a:gd name="T2" fmla="*/ 0 w 37"/>
                <a:gd name="T3" fmla="*/ 0 h 49"/>
                <a:gd name="T4" fmla="*/ 98 w 37"/>
                <a:gd name="T5" fmla="*/ 49 h 49"/>
                <a:gd name="T6" fmla="*/ 320 w 37"/>
                <a:gd name="T7" fmla="*/ 49 h 49"/>
                <a:gd name="T8" fmla="*/ 320 w 37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"/>
                <a:gd name="T16" fmla="*/ 0 h 49"/>
                <a:gd name="T17" fmla="*/ 37 w 37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" h="49">
                  <a:moveTo>
                    <a:pt x="37" y="0"/>
                  </a:moveTo>
                  <a:lnTo>
                    <a:pt x="0" y="0"/>
                  </a:lnTo>
                  <a:lnTo>
                    <a:pt x="12" y="49"/>
                  </a:lnTo>
                  <a:lnTo>
                    <a:pt x="37" y="49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3" name="Freeform 67"/>
            <p:cNvSpPr>
              <a:spLocks/>
            </p:cNvSpPr>
            <p:nvPr/>
          </p:nvSpPr>
          <p:spPr bwMode="auto">
            <a:xfrm>
              <a:off x="3674" y="1826"/>
              <a:ext cx="47" cy="49"/>
            </a:xfrm>
            <a:custGeom>
              <a:avLst/>
              <a:gdLst>
                <a:gd name="T0" fmla="*/ 320 w 37"/>
                <a:gd name="T1" fmla="*/ 0 h 49"/>
                <a:gd name="T2" fmla="*/ 0 w 37"/>
                <a:gd name="T3" fmla="*/ 0 h 49"/>
                <a:gd name="T4" fmla="*/ 98 w 37"/>
                <a:gd name="T5" fmla="*/ 49 h 49"/>
                <a:gd name="T6" fmla="*/ 320 w 37"/>
                <a:gd name="T7" fmla="*/ 49 h 49"/>
                <a:gd name="T8" fmla="*/ 320 w 37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"/>
                <a:gd name="T16" fmla="*/ 0 h 49"/>
                <a:gd name="T17" fmla="*/ 37 w 37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" h="49">
                  <a:moveTo>
                    <a:pt x="37" y="0"/>
                  </a:moveTo>
                  <a:lnTo>
                    <a:pt x="0" y="0"/>
                  </a:lnTo>
                  <a:lnTo>
                    <a:pt x="12" y="49"/>
                  </a:lnTo>
                  <a:lnTo>
                    <a:pt x="37" y="49"/>
                  </a:lnTo>
                  <a:lnTo>
                    <a:pt x="37" y="0"/>
                  </a:lnTo>
                </a:path>
              </a:pathLst>
            </a:cu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4" name="Freeform 68"/>
            <p:cNvSpPr>
              <a:spLocks/>
            </p:cNvSpPr>
            <p:nvPr/>
          </p:nvSpPr>
          <p:spPr bwMode="auto">
            <a:xfrm>
              <a:off x="3689" y="1875"/>
              <a:ext cx="63" cy="48"/>
            </a:xfrm>
            <a:custGeom>
              <a:avLst/>
              <a:gdLst>
                <a:gd name="T0" fmla="*/ 100 w 50"/>
                <a:gd name="T1" fmla="*/ 0 h 49"/>
                <a:gd name="T2" fmla="*/ 100 w 50"/>
                <a:gd name="T3" fmla="*/ 0 h 49"/>
                <a:gd name="T4" fmla="*/ 100 w 50"/>
                <a:gd name="T5" fmla="*/ 12 h 49"/>
                <a:gd name="T6" fmla="*/ 100 w 50"/>
                <a:gd name="T7" fmla="*/ 12 h 49"/>
                <a:gd name="T8" fmla="*/ 100 w 50"/>
                <a:gd name="T9" fmla="*/ 12 h 49"/>
                <a:gd name="T10" fmla="*/ 200 w 50"/>
                <a:gd name="T11" fmla="*/ 24 h 49"/>
                <a:gd name="T12" fmla="*/ 294 w 50"/>
                <a:gd name="T13" fmla="*/ 28 h 49"/>
                <a:gd name="T14" fmla="*/ 294 w 50"/>
                <a:gd name="T15" fmla="*/ 24 h 49"/>
                <a:gd name="T16" fmla="*/ 401 w 50"/>
                <a:gd name="T17" fmla="*/ 12 h 49"/>
                <a:gd name="T18" fmla="*/ 401 w 50"/>
                <a:gd name="T19" fmla="*/ 12 h 49"/>
                <a:gd name="T20" fmla="*/ 401 w 50"/>
                <a:gd name="T21" fmla="*/ 12 h 49"/>
                <a:gd name="T22" fmla="*/ 401 w 50"/>
                <a:gd name="T23" fmla="*/ 28 h 49"/>
                <a:gd name="T24" fmla="*/ 294 w 50"/>
                <a:gd name="T25" fmla="*/ 40 h 49"/>
                <a:gd name="T26" fmla="*/ 100 w 50"/>
                <a:gd name="T27" fmla="*/ 40 h 49"/>
                <a:gd name="T28" fmla="*/ 0 w 50"/>
                <a:gd name="T29" fmla="*/ 24 h 49"/>
                <a:gd name="T30" fmla="*/ 0 w 50"/>
                <a:gd name="T31" fmla="*/ 12 h 49"/>
                <a:gd name="T32" fmla="*/ 0 w 50"/>
                <a:gd name="T33" fmla="*/ 12 h 49"/>
                <a:gd name="T34" fmla="*/ 0 w 50"/>
                <a:gd name="T35" fmla="*/ 0 h 49"/>
                <a:gd name="T36" fmla="*/ 0 w 50"/>
                <a:gd name="T37" fmla="*/ 0 h 49"/>
                <a:gd name="T38" fmla="*/ 100 w 50"/>
                <a:gd name="T39" fmla="*/ 0 h 4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50"/>
                <a:gd name="T61" fmla="*/ 0 h 49"/>
                <a:gd name="T62" fmla="*/ 50 w 50"/>
                <a:gd name="T63" fmla="*/ 49 h 4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50" h="49">
                  <a:moveTo>
                    <a:pt x="13" y="0"/>
                  </a:moveTo>
                  <a:lnTo>
                    <a:pt x="13" y="0"/>
                  </a:lnTo>
                  <a:lnTo>
                    <a:pt x="13" y="12"/>
                  </a:lnTo>
                  <a:lnTo>
                    <a:pt x="25" y="25"/>
                  </a:lnTo>
                  <a:lnTo>
                    <a:pt x="37" y="37"/>
                  </a:lnTo>
                  <a:lnTo>
                    <a:pt x="37" y="25"/>
                  </a:lnTo>
                  <a:lnTo>
                    <a:pt x="50" y="12"/>
                  </a:lnTo>
                  <a:lnTo>
                    <a:pt x="50" y="37"/>
                  </a:lnTo>
                  <a:lnTo>
                    <a:pt x="37" y="49"/>
                  </a:lnTo>
                  <a:lnTo>
                    <a:pt x="13" y="49"/>
                  </a:lnTo>
                  <a:lnTo>
                    <a:pt x="0" y="25"/>
                  </a:lnTo>
                  <a:lnTo>
                    <a:pt x="0" y="12"/>
                  </a:lnTo>
                  <a:lnTo>
                    <a:pt x="0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5" name="Freeform 69"/>
            <p:cNvSpPr>
              <a:spLocks/>
            </p:cNvSpPr>
            <p:nvPr/>
          </p:nvSpPr>
          <p:spPr bwMode="auto">
            <a:xfrm>
              <a:off x="3674" y="1814"/>
              <a:ext cx="47" cy="12"/>
            </a:xfrm>
            <a:custGeom>
              <a:avLst/>
              <a:gdLst>
                <a:gd name="T0" fmla="*/ 0 w 37"/>
                <a:gd name="T1" fmla="*/ 6 h 13"/>
                <a:gd name="T2" fmla="*/ 98 w 37"/>
                <a:gd name="T3" fmla="*/ 0 h 13"/>
                <a:gd name="T4" fmla="*/ 220 w 37"/>
                <a:gd name="T5" fmla="*/ 0 h 13"/>
                <a:gd name="T6" fmla="*/ 220 w 37"/>
                <a:gd name="T7" fmla="*/ 0 h 13"/>
                <a:gd name="T8" fmla="*/ 320 w 37"/>
                <a:gd name="T9" fmla="*/ 6 h 13"/>
                <a:gd name="T10" fmla="*/ 220 w 37"/>
                <a:gd name="T11" fmla="*/ 6 h 13"/>
                <a:gd name="T12" fmla="*/ 220 w 37"/>
                <a:gd name="T13" fmla="*/ 6 h 13"/>
                <a:gd name="T14" fmla="*/ 98 w 37"/>
                <a:gd name="T15" fmla="*/ 6 h 13"/>
                <a:gd name="T16" fmla="*/ 0 w 37"/>
                <a:gd name="T17" fmla="*/ 6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13"/>
                <a:gd name="T29" fmla="*/ 37 w 37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13">
                  <a:moveTo>
                    <a:pt x="0" y="13"/>
                  </a:moveTo>
                  <a:lnTo>
                    <a:pt x="12" y="0"/>
                  </a:lnTo>
                  <a:lnTo>
                    <a:pt x="25" y="0"/>
                  </a:lnTo>
                  <a:lnTo>
                    <a:pt x="37" y="13"/>
                  </a:lnTo>
                  <a:lnTo>
                    <a:pt x="25" y="13"/>
                  </a:lnTo>
                  <a:lnTo>
                    <a:pt x="12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6" name="Freeform 70"/>
            <p:cNvSpPr>
              <a:spLocks/>
            </p:cNvSpPr>
            <p:nvPr/>
          </p:nvSpPr>
          <p:spPr bwMode="auto">
            <a:xfrm>
              <a:off x="3674" y="1814"/>
              <a:ext cx="47" cy="12"/>
            </a:xfrm>
            <a:custGeom>
              <a:avLst/>
              <a:gdLst>
                <a:gd name="T0" fmla="*/ 0 w 37"/>
                <a:gd name="T1" fmla="*/ 6 h 13"/>
                <a:gd name="T2" fmla="*/ 0 w 37"/>
                <a:gd name="T3" fmla="*/ 6 h 13"/>
                <a:gd name="T4" fmla="*/ 98 w 37"/>
                <a:gd name="T5" fmla="*/ 0 h 13"/>
                <a:gd name="T6" fmla="*/ 220 w 37"/>
                <a:gd name="T7" fmla="*/ 0 h 13"/>
                <a:gd name="T8" fmla="*/ 220 w 37"/>
                <a:gd name="T9" fmla="*/ 0 h 13"/>
                <a:gd name="T10" fmla="*/ 320 w 37"/>
                <a:gd name="T11" fmla="*/ 6 h 13"/>
                <a:gd name="T12" fmla="*/ 220 w 37"/>
                <a:gd name="T13" fmla="*/ 6 h 13"/>
                <a:gd name="T14" fmla="*/ 220 w 37"/>
                <a:gd name="T15" fmla="*/ 6 h 13"/>
                <a:gd name="T16" fmla="*/ 98 w 37"/>
                <a:gd name="T17" fmla="*/ 6 h 13"/>
                <a:gd name="T18" fmla="*/ 0 w 37"/>
                <a:gd name="T19" fmla="*/ 6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7"/>
                <a:gd name="T31" fmla="*/ 0 h 13"/>
                <a:gd name="T32" fmla="*/ 37 w 37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7" h="13">
                  <a:moveTo>
                    <a:pt x="0" y="13"/>
                  </a:moveTo>
                  <a:lnTo>
                    <a:pt x="0" y="13"/>
                  </a:lnTo>
                  <a:lnTo>
                    <a:pt x="12" y="0"/>
                  </a:lnTo>
                  <a:lnTo>
                    <a:pt x="25" y="0"/>
                  </a:lnTo>
                  <a:lnTo>
                    <a:pt x="37" y="13"/>
                  </a:lnTo>
                  <a:lnTo>
                    <a:pt x="25" y="13"/>
                  </a:lnTo>
                  <a:lnTo>
                    <a:pt x="12" y="13"/>
                  </a:lnTo>
                  <a:lnTo>
                    <a:pt x="0" y="13"/>
                  </a:lnTo>
                </a:path>
              </a:pathLst>
            </a:cu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0972" name="Freeform 71"/>
          <p:cNvSpPr>
            <a:spLocks/>
          </p:cNvSpPr>
          <p:nvPr/>
        </p:nvSpPr>
        <p:spPr bwMode="auto">
          <a:xfrm>
            <a:off x="3744913" y="2192338"/>
            <a:ext cx="2057400" cy="1300162"/>
          </a:xfrm>
          <a:custGeom>
            <a:avLst/>
            <a:gdLst>
              <a:gd name="T0" fmla="*/ 2147483647 w 1023"/>
              <a:gd name="T1" fmla="*/ 0 h 739"/>
              <a:gd name="T2" fmla="*/ 0 w 1023"/>
              <a:gd name="T3" fmla="*/ 2147483647 h 739"/>
              <a:gd name="T4" fmla="*/ 2147483647 w 1023"/>
              <a:gd name="T5" fmla="*/ 2147483647 h 739"/>
              <a:gd name="T6" fmla="*/ 2147483647 w 1023"/>
              <a:gd name="T7" fmla="*/ 2147483647 h 739"/>
              <a:gd name="T8" fmla="*/ 2147483647 w 1023"/>
              <a:gd name="T9" fmla="*/ 0 h 73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23"/>
              <a:gd name="T16" fmla="*/ 0 h 739"/>
              <a:gd name="T17" fmla="*/ 1023 w 1023"/>
              <a:gd name="T18" fmla="*/ 739 h 73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23" h="739">
                <a:moveTo>
                  <a:pt x="986" y="0"/>
                </a:moveTo>
                <a:lnTo>
                  <a:pt x="0" y="739"/>
                </a:lnTo>
                <a:lnTo>
                  <a:pt x="357" y="739"/>
                </a:lnTo>
                <a:lnTo>
                  <a:pt x="1023" y="37"/>
                </a:lnTo>
                <a:lnTo>
                  <a:pt x="986" y="0"/>
                </a:lnTo>
              </a:path>
            </a:pathLst>
          </a:custGeom>
          <a:noFill/>
          <a:ln w="825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73" name="Line 72"/>
          <p:cNvSpPr>
            <a:spLocks noChangeShapeType="1"/>
          </p:cNvSpPr>
          <p:nvPr/>
        </p:nvSpPr>
        <p:spPr bwMode="auto">
          <a:xfrm flipH="1">
            <a:off x="3435350" y="2886075"/>
            <a:ext cx="1290638" cy="346075"/>
          </a:xfrm>
          <a:prstGeom prst="line">
            <a:avLst/>
          </a:prstGeom>
          <a:noFill/>
          <a:ln w="825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4" name="Line 73"/>
          <p:cNvSpPr>
            <a:spLocks noChangeShapeType="1"/>
          </p:cNvSpPr>
          <p:nvPr/>
        </p:nvSpPr>
        <p:spPr bwMode="auto">
          <a:xfrm>
            <a:off x="5741988" y="2344738"/>
            <a:ext cx="1587" cy="584200"/>
          </a:xfrm>
          <a:prstGeom prst="line">
            <a:avLst/>
          </a:prstGeom>
          <a:noFill/>
          <a:ln w="825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5" name="Line 74"/>
          <p:cNvSpPr>
            <a:spLocks noChangeShapeType="1"/>
          </p:cNvSpPr>
          <p:nvPr/>
        </p:nvSpPr>
        <p:spPr bwMode="auto">
          <a:xfrm>
            <a:off x="5667375" y="2389188"/>
            <a:ext cx="1588" cy="539750"/>
          </a:xfrm>
          <a:prstGeom prst="line">
            <a:avLst/>
          </a:prstGeom>
          <a:noFill/>
          <a:ln w="825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6" name="Freeform 75"/>
          <p:cNvSpPr>
            <a:spLocks/>
          </p:cNvSpPr>
          <p:nvPr/>
        </p:nvSpPr>
        <p:spPr bwMode="auto">
          <a:xfrm>
            <a:off x="5691188" y="3016250"/>
            <a:ext cx="100012" cy="85725"/>
          </a:xfrm>
          <a:custGeom>
            <a:avLst/>
            <a:gdLst>
              <a:gd name="T0" fmla="*/ 2147483647 w 50"/>
              <a:gd name="T1" fmla="*/ 0 h 49"/>
              <a:gd name="T2" fmla="*/ 2147483647 w 50"/>
              <a:gd name="T3" fmla="*/ 0 h 49"/>
              <a:gd name="T4" fmla="*/ 2147483647 w 50"/>
              <a:gd name="T5" fmla="*/ 0 h 49"/>
              <a:gd name="T6" fmla="*/ 2147483647 w 50"/>
              <a:gd name="T7" fmla="*/ 2147483647 h 49"/>
              <a:gd name="T8" fmla="*/ 2147483647 w 50"/>
              <a:gd name="T9" fmla="*/ 2147483647 h 49"/>
              <a:gd name="T10" fmla="*/ 2147483647 w 50"/>
              <a:gd name="T11" fmla="*/ 2147483647 h 49"/>
              <a:gd name="T12" fmla="*/ 2147483647 w 50"/>
              <a:gd name="T13" fmla="*/ 2147483647 h 49"/>
              <a:gd name="T14" fmla="*/ 2147483647 w 50"/>
              <a:gd name="T15" fmla="*/ 2147483647 h 49"/>
              <a:gd name="T16" fmla="*/ 2147483647 w 50"/>
              <a:gd name="T17" fmla="*/ 2147483647 h 49"/>
              <a:gd name="T18" fmla="*/ 2147483647 w 50"/>
              <a:gd name="T19" fmla="*/ 2147483647 h 49"/>
              <a:gd name="T20" fmla="*/ 2147483647 w 50"/>
              <a:gd name="T21" fmla="*/ 2147483647 h 49"/>
              <a:gd name="T22" fmla="*/ 2147483647 w 50"/>
              <a:gd name="T23" fmla="*/ 2147483647 h 49"/>
              <a:gd name="T24" fmla="*/ 2147483647 w 50"/>
              <a:gd name="T25" fmla="*/ 2147483647 h 49"/>
              <a:gd name="T26" fmla="*/ 2147483647 w 50"/>
              <a:gd name="T27" fmla="*/ 2147483647 h 49"/>
              <a:gd name="T28" fmla="*/ 2147483647 w 50"/>
              <a:gd name="T29" fmla="*/ 2147483647 h 49"/>
              <a:gd name="T30" fmla="*/ 0 w 50"/>
              <a:gd name="T31" fmla="*/ 2147483647 h 49"/>
              <a:gd name="T32" fmla="*/ 0 w 50"/>
              <a:gd name="T33" fmla="*/ 2147483647 h 49"/>
              <a:gd name="T34" fmla="*/ 0 w 50"/>
              <a:gd name="T35" fmla="*/ 2147483647 h 49"/>
              <a:gd name="T36" fmla="*/ 0 w 50"/>
              <a:gd name="T37" fmla="*/ 0 h 49"/>
              <a:gd name="T38" fmla="*/ 0 w 50"/>
              <a:gd name="T39" fmla="*/ 0 h 49"/>
              <a:gd name="T40" fmla="*/ 2147483647 w 50"/>
              <a:gd name="T41" fmla="*/ 0 h 49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50"/>
              <a:gd name="T64" fmla="*/ 0 h 49"/>
              <a:gd name="T65" fmla="*/ 50 w 50"/>
              <a:gd name="T66" fmla="*/ 49 h 49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50" h="49">
                <a:moveTo>
                  <a:pt x="13" y="0"/>
                </a:moveTo>
                <a:lnTo>
                  <a:pt x="13" y="0"/>
                </a:lnTo>
                <a:lnTo>
                  <a:pt x="13" y="12"/>
                </a:lnTo>
                <a:lnTo>
                  <a:pt x="25" y="25"/>
                </a:lnTo>
                <a:lnTo>
                  <a:pt x="37" y="37"/>
                </a:lnTo>
                <a:lnTo>
                  <a:pt x="37" y="25"/>
                </a:lnTo>
                <a:lnTo>
                  <a:pt x="50" y="12"/>
                </a:lnTo>
                <a:lnTo>
                  <a:pt x="50" y="37"/>
                </a:lnTo>
                <a:lnTo>
                  <a:pt x="37" y="49"/>
                </a:lnTo>
                <a:lnTo>
                  <a:pt x="13" y="49"/>
                </a:lnTo>
                <a:lnTo>
                  <a:pt x="0" y="25"/>
                </a:lnTo>
                <a:lnTo>
                  <a:pt x="0" y="12"/>
                </a:lnTo>
                <a:lnTo>
                  <a:pt x="0" y="0"/>
                </a:lnTo>
                <a:lnTo>
                  <a:pt x="13" y="0"/>
                </a:lnTo>
              </a:path>
            </a:pathLst>
          </a:custGeom>
          <a:noFill/>
          <a:ln w="825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77" name="Freeform 76"/>
          <p:cNvSpPr>
            <a:spLocks/>
          </p:cNvSpPr>
          <p:nvPr/>
        </p:nvSpPr>
        <p:spPr bwMode="auto">
          <a:xfrm>
            <a:off x="3757613" y="2192338"/>
            <a:ext cx="2057400" cy="1300162"/>
          </a:xfrm>
          <a:custGeom>
            <a:avLst/>
            <a:gdLst>
              <a:gd name="T0" fmla="*/ 2147483647 w 1023"/>
              <a:gd name="T1" fmla="*/ 0 h 739"/>
              <a:gd name="T2" fmla="*/ 0 w 1023"/>
              <a:gd name="T3" fmla="*/ 2147483647 h 739"/>
              <a:gd name="T4" fmla="*/ 2147483647 w 1023"/>
              <a:gd name="T5" fmla="*/ 2147483647 h 739"/>
              <a:gd name="T6" fmla="*/ 2147483647 w 1023"/>
              <a:gd name="T7" fmla="*/ 2147483647 h 739"/>
              <a:gd name="T8" fmla="*/ 2147483647 w 1023"/>
              <a:gd name="T9" fmla="*/ 0 h 73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23"/>
              <a:gd name="T16" fmla="*/ 0 h 739"/>
              <a:gd name="T17" fmla="*/ 1023 w 1023"/>
              <a:gd name="T18" fmla="*/ 739 h 73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23" h="739">
                <a:moveTo>
                  <a:pt x="986" y="0"/>
                </a:moveTo>
                <a:lnTo>
                  <a:pt x="0" y="739"/>
                </a:lnTo>
                <a:lnTo>
                  <a:pt x="357" y="739"/>
                </a:lnTo>
                <a:lnTo>
                  <a:pt x="1023" y="37"/>
                </a:lnTo>
                <a:lnTo>
                  <a:pt x="986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78" name="Freeform 77"/>
          <p:cNvSpPr>
            <a:spLocks/>
          </p:cNvSpPr>
          <p:nvPr/>
        </p:nvSpPr>
        <p:spPr bwMode="auto">
          <a:xfrm>
            <a:off x="3311525" y="3232150"/>
            <a:ext cx="422275" cy="260350"/>
          </a:xfrm>
          <a:custGeom>
            <a:avLst/>
            <a:gdLst>
              <a:gd name="T0" fmla="*/ 2147483647 w 210"/>
              <a:gd name="T1" fmla="*/ 2147483647 h 148"/>
              <a:gd name="T2" fmla="*/ 2147483647 w 210"/>
              <a:gd name="T3" fmla="*/ 0 h 148"/>
              <a:gd name="T4" fmla="*/ 0 w 210"/>
              <a:gd name="T5" fmla="*/ 2147483647 h 148"/>
              <a:gd name="T6" fmla="*/ 2147483647 w 210"/>
              <a:gd name="T7" fmla="*/ 2147483647 h 148"/>
              <a:gd name="T8" fmla="*/ 2147483647 w 210"/>
              <a:gd name="T9" fmla="*/ 2147483647 h 1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0"/>
              <a:gd name="T16" fmla="*/ 0 h 148"/>
              <a:gd name="T17" fmla="*/ 210 w 210"/>
              <a:gd name="T18" fmla="*/ 148 h 1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0" h="148">
                <a:moveTo>
                  <a:pt x="210" y="148"/>
                </a:moveTo>
                <a:lnTo>
                  <a:pt x="37" y="0"/>
                </a:lnTo>
                <a:lnTo>
                  <a:pt x="0" y="25"/>
                </a:lnTo>
                <a:lnTo>
                  <a:pt x="136" y="148"/>
                </a:lnTo>
                <a:lnTo>
                  <a:pt x="210" y="148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79" name="Freeform 78"/>
          <p:cNvSpPr>
            <a:spLocks/>
          </p:cNvSpPr>
          <p:nvPr/>
        </p:nvSpPr>
        <p:spPr bwMode="auto">
          <a:xfrm>
            <a:off x="3311525" y="3232150"/>
            <a:ext cx="422275" cy="260350"/>
          </a:xfrm>
          <a:custGeom>
            <a:avLst/>
            <a:gdLst>
              <a:gd name="T0" fmla="*/ 2147483647 w 210"/>
              <a:gd name="T1" fmla="*/ 2147483647 h 148"/>
              <a:gd name="T2" fmla="*/ 2147483647 w 210"/>
              <a:gd name="T3" fmla="*/ 0 h 148"/>
              <a:gd name="T4" fmla="*/ 0 w 210"/>
              <a:gd name="T5" fmla="*/ 2147483647 h 148"/>
              <a:gd name="T6" fmla="*/ 2147483647 w 210"/>
              <a:gd name="T7" fmla="*/ 2147483647 h 148"/>
              <a:gd name="T8" fmla="*/ 2147483647 w 210"/>
              <a:gd name="T9" fmla="*/ 2147483647 h 1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0"/>
              <a:gd name="T16" fmla="*/ 0 h 148"/>
              <a:gd name="T17" fmla="*/ 210 w 210"/>
              <a:gd name="T18" fmla="*/ 148 h 1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0" h="148">
                <a:moveTo>
                  <a:pt x="210" y="148"/>
                </a:moveTo>
                <a:lnTo>
                  <a:pt x="37" y="0"/>
                </a:lnTo>
                <a:lnTo>
                  <a:pt x="0" y="25"/>
                </a:lnTo>
                <a:lnTo>
                  <a:pt x="136" y="148"/>
                </a:lnTo>
                <a:lnTo>
                  <a:pt x="210" y="148"/>
                </a:lnTo>
              </a:path>
            </a:pathLst>
          </a:custGeom>
          <a:noFill/>
          <a:ln w="825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80" name="Freeform 79"/>
          <p:cNvSpPr>
            <a:spLocks/>
          </p:cNvSpPr>
          <p:nvPr/>
        </p:nvSpPr>
        <p:spPr bwMode="auto">
          <a:xfrm>
            <a:off x="3733800" y="3602038"/>
            <a:ext cx="717550" cy="735012"/>
          </a:xfrm>
          <a:custGeom>
            <a:avLst/>
            <a:gdLst>
              <a:gd name="T0" fmla="*/ 2147483647 w 357"/>
              <a:gd name="T1" fmla="*/ 0 h 419"/>
              <a:gd name="T2" fmla="*/ 2147483647 w 357"/>
              <a:gd name="T3" fmla="*/ 0 h 419"/>
              <a:gd name="T4" fmla="*/ 0 w 357"/>
              <a:gd name="T5" fmla="*/ 2147483647 h 419"/>
              <a:gd name="T6" fmla="*/ 2147483647 w 357"/>
              <a:gd name="T7" fmla="*/ 2147483647 h 419"/>
              <a:gd name="T8" fmla="*/ 2147483647 w 357"/>
              <a:gd name="T9" fmla="*/ 0 h 41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7"/>
              <a:gd name="T16" fmla="*/ 0 h 419"/>
              <a:gd name="T17" fmla="*/ 357 w 357"/>
              <a:gd name="T18" fmla="*/ 419 h 41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7" h="419">
                <a:moveTo>
                  <a:pt x="320" y="0"/>
                </a:moveTo>
                <a:lnTo>
                  <a:pt x="37" y="0"/>
                </a:lnTo>
                <a:lnTo>
                  <a:pt x="0" y="419"/>
                </a:lnTo>
                <a:lnTo>
                  <a:pt x="357" y="406"/>
                </a:lnTo>
                <a:lnTo>
                  <a:pt x="320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81" name="Freeform 80"/>
          <p:cNvSpPr>
            <a:spLocks/>
          </p:cNvSpPr>
          <p:nvPr/>
        </p:nvSpPr>
        <p:spPr bwMode="auto">
          <a:xfrm>
            <a:off x="3733800" y="3602038"/>
            <a:ext cx="717550" cy="735012"/>
          </a:xfrm>
          <a:custGeom>
            <a:avLst/>
            <a:gdLst>
              <a:gd name="T0" fmla="*/ 2147483647 w 357"/>
              <a:gd name="T1" fmla="*/ 0 h 419"/>
              <a:gd name="T2" fmla="*/ 2147483647 w 357"/>
              <a:gd name="T3" fmla="*/ 0 h 419"/>
              <a:gd name="T4" fmla="*/ 0 w 357"/>
              <a:gd name="T5" fmla="*/ 2147483647 h 419"/>
              <a:gd name="T6" fmla="*/ 2147483647 w 357"/>
              <a:gd name="T7" fmla="*/ 2147483647 h 419"/>
              <a:gd name="T8" fmla="*/ 2147483647 w 357"/>
              <a:gd name="T9" fmla="*/ 0 h 41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7"/>
              <a:gd name="T16" fmla="*/ 0 h 419"/>
              <a:gd name="T17" fmla="*/ 357 w 357"/>
              <a:gd name="T18" fmla="*/ 419 h 41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7" h="419">
                <a:moveTo>
                  <a:pt x="320" y="0"/>
                </a:moveTo>
                <a:lnTo>
                  <a:pt x="37" y="0"/>
                </a:lnTo>
                <a:lnTo>
                  <a:pt x="0" y="419"/>
                </a:lnTo>
                <a:lnTo>
                  <a:pt x="357" y="406"/>
                </a:lnTo>
                <a:lnTo>
                  <a:pt x="320" y="0"/>
                </a:lnTo>
              </a:path>
            </a:pathLst>
          </a:custGeom>
          <a:noFill/>
          <a:ln w="825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82" name="Rectangle 81"/>
          <p:cNvSpPr>
            <a:spLocks noChangeArrowheads="1"/>
          </p:cNvSpPr>
          <p:nvPr/>
        </p:nvSpPr>
        <p:spPr bwMode="auto">
          <a:xfrm>
            <a:off x="3584575" y="3513138"/>
            <a:ext cx="917575" cy="130175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83" name="Rectangle 82"/>
          <p:cNvSpPr>
            <a:spLocks noChangeArrowheads="1"/>
          </p:cNvSpPr>
          <p:nvPr/>
        </p:nvSpPr>
        <p:spPr bwMode="auto">
          <a:xfrm>
            <a:off x="3584575" y="3513138"/>
            <a:ext cx="917575" cy="130175"/>
          </a:xfrm>
          <a:prstGeom prst="rect">
            <a:avLst/>
          </a:prstGeom>
          <a:noFill/>
          <a:ln w="825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84" name="Rectangle 83"/>
          <p:cNvSpPr>
            <a:spLocks noChangeArrowheads="1"/>
          </p:cNvSpPr>
          <p:nvPr/>
        </p:nvSpPr>
        <p:spPr bwMode="auto">
          <a:xfrm>
            <a:off x="3683000" y="4314825"/>
            <a:ext cx="792163" cy="152400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85" name="Rectangle 84"/>
          <p:cNvSpPr>
            <a:spLocks noChangeArrowheads="1"/>
          </p:cNvSpPr>
          <p:nvPr/>
        </p:nvSpPr>
        <p:spPr bwMode="auto">
          <a:xfrm>
            <a:off x="3683000" y="4314825"/>
            <a:ext cx="792163" cy="152400"/>
          </a:xfrm>
          <a:prstGeom prst="rect">
            <a:avLst/>
          </a:prstGeom>
          <a:noFill/>
          <a:ln w="825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86" name="Rectangle 85"/>
          <p:cNvSpPr>
            <a:spLocks noChangeArrowheads="1"/>
          </p:cNvSpPr>
          <p:nvPr/>
        </p:nvSpPr>
        <p:spPr bwMode="auto">
          <a:xfrm>
            <a:off x="3683000" y="4467225"/>
            <a:ext cx="149225" cy="889000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87" name="Rectangle 86"/>
          <p:cNvSpPr>
            <a:spLocks noChangeArrowheads="1"/>
          </p:cNvSpPr>
          <p:nvPr/>
        </p:nvSpPr>
        <p:spPr bwMode="auto">
          <a:xfrm>
            <a:off x="3683000" y="4467225"/>
            <a:ext cx="149225" cy="889000"/>
          </a:xfrm>
          <a:prstGeom prst="rect">
            <a:avLst/>
          </a:prstGeom>
          <a:noFill/>
          <a:ln w="825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88" name="Rectangle 87"/>
          <p:cNvSpPr>
            <a:spLocks noChangeArrowheads="1"/>
          </p:cNvSpPr>
          <p:nvPr/>
        </p:nvSpPr>
        <p:spPr bwMode="auto">
          <a:xfrm>
            <a:off x="3832225" y="4835525"/>
            <a:ext cx="520700" cy="87313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89" name="Rectangle 88"/>
          <p:cNvSpPr>
            <a:spLocks noChangeArrowheads="1"/>
          </p:cNvSpPr>
          <p:nvPr/>
        </p:nvSpPr>
        <p:spPr bwMode="auto">
          <a:xfrm>
            <a:off x="3832225" y="4835525"/>
            <a:ext cx="520700" cy="87313"/>
          </a:xfrm>
          <a:prstGeom prst="rect">
            <a:avLst/>
          </a:prstGeom>
          <a:noFill/>
          <a:ln w="825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90" name="Freeform 89"/>
          <p:cNvSpPr>
            <a:spLocks/>
          </p:cNvSpPr>
          <p:nvPr/>
        </p:nvSpPr>
        <p:spPr bwMode="auto">
          <a:xfrm>
            <a:off x="3832225" y="4445000"/>
            <a:ext cx="520700" cy="368300"/>
          </a:xfrm>
          <a:custGeom>
            <a:avLst/>
            <a:gdLst>
              <a:gd name="T0" fmla="*/ 2147483647 w 259"/>
              <a:gd name="T1" fmla="*/ 0 h 210"/>
              <a:gd name="T2" fmla="*/ 0 w 259"/>
              <a:gd name="T3" fmla="*/ 2147483647 h 210"/>
              <a:gd name="T4" fmla="*/ 2147483647 w 259"/>
              <a:gd name="T5" fmla="*/ 2147483647 h 210"/>
              <a:gd name="T6" fmla="*/ 2147483647 w 259"/>
              <a:gd name="T7" fmla="*/ 2147483647 h 210"/>
              <a:gd name="T8" fmla="*/ 2147483647 w 259"/>
              <a:gd name="T9" fmla="*/ 0 h 21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9"/>
              <a:gd name="T16" fmla="*/ 0 h 210"/>
              <a:gd name="T17" fmla="*/ 259 w 259"/>
              <a:gd name="T18" fmla="*/ 210 h 21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9" h="210">
                <a:moveTo>
                  <a:pt x="246" y="0"/>
                </a:moveTo>
                <a:lnTo>
                  <a:pt x="0" y="210"/>
                </a:lnTo>
                <a:lnTo>
                  <a:pt x="49" y="210"/>
                </a:lnTo>
                <a:lnTo>
                  <a:pt x="259" y="13"/>
                </a:lnTo>
                <a:lnTo>
                  <a:pt x="246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91" name="Freeform 90"/>
          <p:cNvSpPr>
            <a:spLocks/>
          </p:cNvSpPr>
          <p:nvPr/>
        </p:nvSpPr>
        <p:spPr bwMode="auto">
          <a:xfrm>
            <a:off x="3832225" y="4445000"/>
            <a:ext cx="520700" cy="368300"/>
          </a:xfrm>
          <a:custGeom>
            <a:avLst/>
            <a:gdLst>
              <a:gd name="T0" fmla="*/ 2147483647 w 259"/>
              <a:gd name="T1" fmla="*/ 0 h 210"/>
              <a:gd name="T2" fmla="*/ 0 w 259"/>
              <a:gd name="T3" fmla="*/ 2147483647 h 210"/>
              <a:gd name="T4" fmla="*/ 2147483647 w 259"/>
              <a:gd name="T5" fmla="*/ 2147483647 h 210"/>
              <a:gd name="T6" fmla="*/ 2147483647 w 259"/>
              <a:gd name="T7" fmla="*/ 2147483647 h 210"/>
              <a:gd name="T8" fmla="*/ 2147483647 w 259"/>
              <a:gd name="T9" fmla="*/ 0 h 21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9"/>
              <a:gd name="T16" fmla="*/ 0 h 210"/>
              <a:gd name="T17" fmla="*/ 259 w 259"/>
              <a:gd name="T18" fmla="*/ 210 h 21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9" h="210">
                <a:moveTo>
                  <a:pt x="246" y="0"/>
                </a:moveTo>
                <a:lnTo>
                  <a:pt x="0" y="210"/>
                </a:lnTo>
                <a:lnTo>
                  <a:pt x="49" y="210"/>
                </a:lnTo>
                <a:lnTo>
                  <a:pt x="259" y="13"/>
                </a:lnTo>
                <a:lnTo>
                  <a:pt x="246" y="0"/>
                </a:lnTo>
              </a:path>
            </a:pathLst>
          </a:custGeom>
          <a:noFill/>
          <a:ln w="825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92" name="Freeform 91"/>
          <p:cNvSpPr>
            <a:spLocks/>
          </p:cNvSpPr>
          <p:nvPr/>
        </p:nvSpPr>
        <p:spPr bwMode="auto">
          <a:xfrm>
            <a:off x="3808413" y="4445000"/>
            <a:ext cx="544512" cy="390525"/>
          </a:xfrm>
          <a:custGeom>
            <a:avLst/>
            <a:gdLst>
              <a:gd name="T0" fmla="*/ 2147483647 w 271"/>
              <a:gd name="T1" fmla="*/ 0 h 222"/>
              <a:gd name="T2" fmla="*/ 2147483647 w 271"/>
              <a:gd name="T3" fmla="*/ 2147483647 h 222"/>
              <a:gd name="T4" fmla="*/ 2147483647 w 271"/>
              <a:gd name="T5" fmla="*/ 2147483647 h 222"/>
              <a:gd name="T6" fmla="*/ 0 w 271"/>
              <a:gd name="T7" fmla="*/ 2147483647 h 222"/>
              <a:gd name="T8" fmla="*/ 2147483647 w 271"/>
              <a:gd name="T9" fmla="*/ 0 h 22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1"/>
              <a:gd name="T16" fmla="*/ 0 h 222"/>
              <a:gd name="T17" fmla="*/ 271 w 271"/>
              <a:gd name="T18" fmla="*/ 222 h 22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1" h="222">
                <a:moveTo>
                  <a:pt x="24" y="0"/>
                </a:moveTo>
                <a:lnTo>
                  <a:pt x="271" y="210"/>
                </a:lnTo>
                <a:lnTo>
                  <a:pt x="234" y="222"/>
                </a:lnTo>
                <a:lnTo>
                  <a:pt x="0" y="13"/>
                </a:lnTo>
                <a:lnTo>
                  <a:pt x="24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93" name="Freeform 92"/>
          <p:cNvSpPr>
            <a:spLocks/>
          </p:cNvSpPr>
          <p:nvPr/>
        </p:nvSpPr>
        <p:spPr bwMode="auto">
          <a:xfrm>
            <a:off x="3808413" y="4445000"/>
            <a:ext cx="544512" cy="390525"/>
          </a:xfrm>
          <a:custGeom>
            <a:avLst/>
            <a:gdLst>
              <a:gd name="T0" fmla="*/ 2147483647 w 271"/>
              <a:gd name="T1" fmla="*/ 0 h 222"/>
              <a:gd name="T2" fmla="*/ 2147483647 w 271"/>
              <a:gd name="T3" fmla="*/ 2147483647 h 222"/>
              <a:gd name="T4" fmla="*/ 2147483647 w 271"/>
              <a:gd name="T5" fmla="*/ 2147483647 h 222"/>
              <a:gd name="T6" fmla="*/ 0 w 271"/>
              <a:gd name="T7" fmla="*/ 2147483647 h 222"/>
              <a:gd name="T8" fmla="*/ 2147483647 w 271"/>
              <a:gd name="T9" fmla="*/ 0 h 22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1"/>
              <a:gd name="T16" fmla="*/ 0 h 222"/>
              <a:gd name="T17" fmla="*/ 271 w 271"/>
              <a:gd name="T18" fmla="*/ 222 h 22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1" h="222">
                <a:moveTo>
                  <a:pt x="24" y="0"/>
                </a:moveTo>
                <a:lnTo>
                  <a:pt x="271" y="210"/>
                </a:lnTo>
                <a:lnTo>
                  <a:pt x="234" y="222"/>
                </a:lnTo>
                <a:lnTo>
                  <a:pt x="0" y="13"/>
                </a:lnTo>
                <a:lnTo>
                  <a:pt x="24" y="0"/>
                </a:lnTo>
              </a:path>
            </a:pathLst>
          </a:custGeom>
          <a:noFill/>
          <a:ln w="825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94" name="Rectangle 93"/>
          <p:cNvSpPr>
            <a:spLocks noChangeArrowheads="1"/>
          </p:cNvSpPr>
          <p:nvPr/>
        </p:nvSpPr>
        <p:spPr bwMode="auto">
          <a:xfrm>
            <a:off x="4302125" y="4467225"/>
            <a:ext cx="149225" cy="889000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95" name="Rectangle 94"/>
          <p:cNvSpPr>
            <a:spLocks noChangeArrowheads="1"/>
          </p:cNvSpPr>
          <p:nvPr/>
        </p:nvSpPr>
        <p:spPr bwMode="auto">
          <a:xfrm>
            <a:off x="4302125" y="4467225"/>
            <a:ext cx="149225" cy="889000"/>
          </a:xfrm>
          <a:prstGeom prst="rect">
            <a:avLst/>
          </a:prstGeom>
          <a:noFill/>
          <a:ln w="825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0996" name="Line 95"/>
          <p:cNvSpPr>
            <a:spLocks noChangeShapeType="1"/>
          </p:cNvSpPr>
          <p:nvPr/>
        </p:nvSpPr>
        <p:spPr bwMode="auto">
          <a:xfrm>
            <a:off x="3311525" y="3276600"/>
            <a:ext cx="422275" cy="930275"/>
          </a:xfrm>
          <a:prstGeom prst="line">
            <a:avLst/>
          </a:prstGeom>
          <a:noFill/>
          <a:ln w="825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97" name="Freeform 96"/>
          <p:cNvSpPr>
            <a:spLocks/>
          </p:cNvSpPr>
          <p:nvPr/>
        </p:nvSpPr>
        <p:spPr bwMode="auto">
          <a:xfrm>
            <a:off x="3757613" y="3903663"/>
            <a:ext cx="669925" cy="109537"/>
          </a:xfrm>
          <a:custGeom>
            <a:avLst/>
            <a:gdLst>
              <a:gd name="T0" fmla="*/ 2147483647 w 333"/>
              <a:gd name="T1" fmla="*/ 0 h 62"/>
              <a:gd name="T2" fmla="*/ 0 w 333"/>
              <a:gd name="T3" fmla="*/ 0 h 62"/>
              <a:gd name="T4" fmla="*/ 0 w 333"/>
              <a:gd name="T5" fmla="*/ 2147483647 h 62"/>
              <a:gd name="T6" fmla="*/ 2147483647 w 333"/>
              <a:gd name="T7" fmla="*/ 2147483647 h 62"/>
              <a:gd name="T8" fmla="*/ 2147483647 w 333"/>
              <a:gd name="T9" fmla="*/ 0 h 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33"/>
              <a:gd name="T16" fmla="*/ 0 h 62"/>
              <a:gd name="T17" fmla="*/ 333 w 333"/>
              <a:gd name="T18" fmla="*/ 62 h 6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33" h="62">
                <a:moveTo>
                  <a:pt x="320" y="0"/>
                </a:moveTo>
                <a:lnTo>
                  <a:pt x="0" y="0"/>
                </a:lnTo>
                <a:lnTo>
                  <a:pt x="0" y="62"/>
                </a:lnTo>
                <a:lnTo>
                  <a:pt x="333" y="62"/>
                </a:lnTo>
                <a:lnTo>
                  <a:pt x="32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98" name="Freeform 97"/>
          <p:cNvSpPr>
            <a:spLocks/>
          </p:cNvSpPr>
          <p:nvPr/>
        </p:nvSpPr>
        <p:spPr bwMode="auto">
          <a:xfrm>
            <a:off x="3757613" y="3903663"/>
            <a:ext cx="669925" cy="109537"/>
          </a:xfrm>
          <a:custGeom>
            <a:avLst/>
            <a:gdLst>
              <a:gd name="T0" fmla="*/ 2147483647 w 333"/>
              <a:gd name="T1" fmla="*/ 0 h 62"/>
              <a:gd name="T2" fmla="*/ 0 w 333"/>
              <a:gd name="T3" fmla="*/ 0 h 62"/>
              <a:gd name="T4" fmla="*/ 0 w 333"/>
              <a:gd name="T5" fmla="*/ 2147483647 h 62"/>
              <a:gd name="T6" fmla="*/ 2147483647 w 333"/>
              <a:gd name="T7" fmla="*/ 2147483647 h 62"/>
              <a:gd name="T8" fmla="*/ 2147483647 w 333"/>
              <a:gd name="T9" fmla="*/ 0 h 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33"/>
              <a:gd name="T16" fmla="*/ 0 h 62"/>
              <a:gd name="T17" fmla="*/ 333 w 333"/>
              <a:gd name="T18" fmla="*/ 62 h 6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33" h="62">
                <a:moveTo>
                  <a:pt x="320" y="0"/>
                </a:moveTo>
                <a:lnTo>
                  <a:pt x="0" y="0"/>
                </a:lnTo>
                <a:lnTo>
                  <a:pt x="0" y="62"/>
                </a:lnTo>
                <a:lnTo>
                  <a:pt x="333" y="62"/>
                </a:lnTo>
                <a:lnTo>
                  <a:pt x="320" y="0"/>
                </a:lnTo>
              </a:path>
            </a:pathLst>
          </a:custGeom>
          <a:noFill/>
          <a:ln w="825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0999" name="Rectangle 98"/>
          <p:cNvSpPr>
            <a:spLocks noChangeArrowheads="1"/>
          </p:cNvSpPr>
          <p:nvPr/>
        </p:nvSpPr>
        <p:spPr bwMode="auto">
          <a:xfrm>
            <a:off x="3500438" y="1325563"/>
            <a:ext cx="3844925" cy="758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fr-FR" altLang="en-US"/>
          </a:p>
        </p:txBody>
      </p:sp>
      <p:sp>
        <p:nvSpPr>
          <p:cNvPr id="41000" name="Rectangle 99"/>
          <p:cNvSpPr>
            <a:spLocks noChangeArrowheads="1"/>
          </p:cNvSpPr>
          <p:nvPr/>
        </p:nvSpPr>
        <p:spPr bwMode="auto">
          <a:xfrm>
            <a:off x="3413125" y="1455738"/>
            <a:ext cx="4298950" cy="276225"/>
          </a:xfrm>
          <a:prstGeom prst="rect">
            <a:avLst/>
          </a:prstGeom>
          <a:solidFill>
            <a:srgbClr val="FFFF00"/>
          </a:solidFill>
          <a:ln w="25400">
            <a:solidFill>
              <a:srgbClr val="A5002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800" dirty="0">
                <a:solidFill>
                  <a:srgbClr val="000000"/>
                </a:solidFill>
              </a:rPr>
              <a:t>На борту судна: </a:t>
            </a:r>
            <a:r>
              <a:rPr lang="en-US" altLang="en-US" sz="1800" dirty="0">
                <a:solidFill>
                  <a:srgbClr val="000000"/>
                </a:solidFill>
              </a:rPr>
              <a:t>FOB, CFR &amp; CIF</a:t>
            </a:r>
            <a:endParaRPr lang="en-AU" altLang="en-US" dirty="0"/>
          </a:p>
        </p:txBody>
      </p:sp>
      <p:sp>
        <p:nvSpPr>
          <p:cNvPr id="41001" name="Text Box 100"/>
          <p:cNvSpPr txBox="1">
            <a:spLocks noChangeArrowheads="1"/>
          </p:cNvSpPr>
          <p:nvPr/>
        </p:nvSpPr>
        <p:spPr bwMode="auto">
          <a:xfrm>
            <a:off x="927100" y="279400"/>
            <a:ext cx="6985000" cy="96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800" dirty="0">
                <a:solidFill>
                  <a:srgbClr val="A50021"/>
                </a:solidFill>
              </a:rPr>
              <a:t>Пункт доставки и передачи риска для морских терминов «F» и «C»</a:t>
            </a:r>
            <a:endParaRPr lang="en-AU" altLang="en-US" sz="1400" dirty="0">
              <a:solidFill>
                <a:srgbClr val="A50021"/>
              </a:solidFill>
            </a:endParaRPr>
          </a:p>
        </p:txBody>
      </p:sp>
      <p:sp>
        <p:nvSpPr>
          <p:cNvPr id="41002" name="Line 101"/>
          <p:cNvSpPr>
            <a:spLocks noChangeShapeType="1"/>
          </p:cNvSpPr>
          <p:nvPr/>
        </p:nvSpPr>
        <p:spPr bwMode="auto">
          <a:xfrm>
            <a:off x="5346700" y="1827213"/>
            <a:ext cx="0" cy="2239962"/>
          </a:xfrm>
          <a:prstGeom prst="line">
            <a:avLst/>
          </a:prstGeom>
          <a:noFill/>
          <a:ln w="38100">
            <a:solidFill>
              <a:srgbClr val="FF0000"/>
            </a:solidFill>
            <a:prstDash val="sysDot"/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003" name="Rectangle 102"/>
          <p:cNvSpPr>
            <a:spLocks noChangeArrowheads="1"/>
          </p:cNvSpPr>
          <p:nvPr/>
        </p:nvSpPr>
        <p:spPr bwMode="auto">
          <a:xfrm>
            <a:off x="3438525" y="6376988"/>
            <a:ext cx="2914650" cy="276999"/>
          </a:xfrm>
          <a:prstGeom prst="rect">
            <a:avLst/>
          </a:prstGeom>
          <a:solidFill>
            <a:srgbClr val="FFFF00"/>
          </a:solidFill>
          <a:ln w="25400">
            <a:solidFill>
              <a:srgbClr val="A5002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800" dirty="0">
                <a:solidFill>
                  <a:srgbClr val="000000"/>
                </a:solidFill>
              </a:rPr>
              <a:t>На борту судна: </a:t>
            </a:r>
            <a:r>
              <a:rPr lang="en-US" altLang="en-US" sz="1800" dirty="0">
                <a:solidFill>
                  <a:srgbClr val="000000"/>
                </a:solidFill>
              </a:rPr>
              <a:t>FAS</a:t>
            </a:r>
            <a:endParaRPr lang="en-AU" altLang="en-US" dirty="0"/>
          </a:p>
        </p:txBody>
      </p:sp>
      <p:sp>
        <p:nvSpPr>
          <p:cNvPr id="41004" name="Line 103"/>
          <p:cNvSpPr>
            <a:spLocks noChangeShapeType="1"/>
          </p:cNvSpPr>
          <p:nvPr/>
        </p:nvSpPr>
        <p:spPr bwMode="auto">
          <a:xfrm flipV="1">
            <a:off x="4902200" y="5392738"/>
            <a:ext cx="0" cy="955675"/>
          </a:xfrm>
          <a:prstGeom prst="line">
            <a:avLst/>
          </a:prstGeom>
          <a:noFill/>
          <a:ln w="38100">
            <a:solidFill>
              <a:srgbClr val="FF0000"/>
            </a:solidFill>
            <a:prstDash val="sysDot"/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1005" name="Group 104"/>
          <p:cNvGrpSpPr>
            <a:grpSpLocks/>
          </p:cNvGrpSpPr>
          <p:nvPr/>
        </p:nvGrpSpPr>
        <p:grpSpPr bwMode="auto">
          <a:xfrm>
            <a:off x="4725988" y="4775200"/>
            <a:ext cx="352425" cy="566738"/>
            <a:chOff x="6787" y="2635"/>
            <a:chExt cx="290" cy="316"/>
          </a:xfrm>
        </p:grpSpPr>
        <p:sp>
          <p:nvSpPr>
            <p:cNvPr id="41066" name="Freeform 105"/>
            <p:cNvSpPr>
              <a:spLocks/>
            </p:cNvSpPr>
            <p:nvPr/>
          </p:nvSpPr>
          <p:spPr bwMode="auto">
            <a:xfrm>
              <a:off x="6893" y="2846"/>
              <a:ext cx="65" cy="53"/>
            </a:xfrm>
            <a:custGeom>
              <a:avLst/>
              <a:gdLst>
                <a:gd name="T0" fmla="*/ 39 w 65"/>
                <a:gd name="T1" fmla="*/ 0 h 53"/>
                <a:gd name="T2" fmla="*/ 26 w 65"/>
                <a:gd name="T3" fmla="*/ 0 h 53"/>
                <a:gd name="T4" fmla="*/ 26 w 65"/>
                <a:gd name="T5" fmla="*/ 0 h 53"/>
                <a:gd name="T6" fmla="*/ 13 w 65"/>
                <a:gd name="T7" fmla="*/ 13 h 53"/>
                <a:gd name="T8" fmla="*/ 13 w 65"/>
                <a:gd name="T9" fmla="*/ 13 h 53"/>
                <a:gd name="T10" fmla="*/ 13 w 65"/>
                <a:gd name="T11" fmla="*/ 13 h 53"/>
                <a:gd name="T12" fmla="*/ 13 w 65"/>
                <a:gd name="T13" fmla="*/ 13 h 53"/>
                <a:gd name="T14" fmla="*/ 13 w 65"/>
                <a:gd name="T15" fmla="*/ 26 h 53"/>
                <a:gd name="T16" fmla="*/ 0 w 65"/>
                <a:gd name="T17" fmla="*/ 26 h 53"/>
                <a:gd name="T18" fmla="*/ 13 w 65"/>
                <a:gd name="T19" fmla="*/ 39 h 53"/>
                <a:gd name="T20" fmla="*/ 13 w 65"/>
                <a:gd name="T21" fmla="*/ 39 h 53"/>
                <a:gd name="T22" fmla="*/ 13 w 65"/>
                <a:gd name="T23" fmla="*/ 53 h 53"/>
                <a:gd name="T24" fmla="*/ 13 w 65"/>
                <a:gd name="T25" fmla="*/ 53 h 53"/>
                <a:gd name="T26" fmla="*/ 13 w 65"/>
                <a:gd name="T27" fmla="*/ 53 h 53"/>
                <a:gd name="T28" fmla="*/ 26 w 65"/>
                <a:gd name="T29" fmla="*/ 53 h 53"/>
                <a:gd name="T30" fmla="*/ 26 w 65"/>
                <a:gd name="T31" fmla="*/ 53 h 53"/>
                <a:gd name="T32" fmla="*/ 39 w 65"/>
                <a:gd name="T33" fmla="*/ 53 h 53"/>
                <a:gd name="T34" fmla="*/ 39 w 65"/>
                <a:gd name="T35" fmla="*/ 53 h 53"/>
                <a:gd name="T36" fmla="*/ 52 w 65"/>
                <a:gd name="T37" fmla="*/ 53 h 53"/>
                <a:gd name="T38" fmla="*/ 52 w 65"/>
                <a:gd name="T39" fmla="*/ 53 h 53"/>
                <a:gd name="T40" fmla="*/ 52 w 65"/>
                <a:gd name="T41" fmla="*/ 53 h 53"/>
                <a:gd name="T42" fmla="*/ 65 w 65"/>
                <a:gd name="T43" fmla="*/ 53 h 53"/>
                <a:gd name="T44" fmla="*/ 65 w 65"/>
                <a:gd name="T45" fmla="*/ 39 h 53"/>
                <a:gd name="T46" fmla="*/ 65 w 65"/>
                <a:gd name="T47" fmla="*/ 39 h 53"/>
                <a:gd name="T48" fmla="*/ 65 w 65"/>
                <a:gd name="T49" fmla="*/ 26 h 53"/>
                <a:gd name="T50" fmla="*/ 65 w 65"/>
                <a:gd name="T51" fmla="*/ 26 h 53"/>
                <a:gd name="T52" fmla="*/ 65 w 65"/>
                <a:gd name="T53" fmla="*/ 13 h 53"/>
                <a:gd name="T54" fmla="*/ 65 w 65"/>
                <a:gd name="T55" fmla="*/ 13 h 53"/>
                <a:gd name="T56" fmla="*/ 52 w 65"/>
                <a:gd name="T57" fmla="*/ 13 h 53"/>
                <a:gd name="T58" fmla="*/ 52 w 65"/>
                <a:gd name="T59" fmla="*/ 13 h 53"/>
                <a:gd name="T60" fmla="*/ 52 w 65"/>
                <a:gd name="T61" fmla="*/ 0 h 53"/>
                <a:gd name="T62" fmla="*/ 39 w 65"/>
                <a:gd name="T63" fmla="*/ 0 h 53"/>
                <a:gd name="T64" fmla="*/ 39 w 65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5"/>
                <a:gd name="T100" fmla="*/ 0 h 53"/>
                <a:gd name="T101" fmla="*/ 65 w 65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5" h="53">
                  <a:moveTo>
                    <a:pt x="39" y="0"/>
                  </a:moveTo>
                  <a:lnTo>
                    <a:pt x="26" y="0"/>
                  </a:lnTo>
                  <a:lnTo>
                    <a:pt x="13" y="13"/>
                  </a:lnTo>
                  <a:lnTo>
                    <a:pt x="13" y="26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65" y="53"/>
                  </a:lnTo>
                  <a:lnTo>
                    <a:pt x="65" y="39"/>
                  </a:lnTo>
                  <a:lnTo>
                    <a:pt x="65" y="26"/>
                  </a:lnTo>
                  <a:lnTo>
                    <a:pt x="65" y="13"/>
                  </a:lnTo>
                  <a:lnTo>
                    <a:pt x="52" y="13"/>
                  </a:lnTo>
                  <a:lnTo>
                    <a:pt x="52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67" name="Freeform 106"/>
            <p:cNvSpPr>
              <a:spLocks/>
            </p:cNvSpPr>
            <p:nvPr/>
          </p:nvSpPr>
          <p:spPr bwMode="auto">
            <a:xfrm>
              <a:off x="6893" y="2846"/>
              <a:ext cx="65" cy="53"/>
            </a:xfrm>
            <a:custGeom>
              <a:avLst/>
              <a:gdLst>
                <a:gd name="T0" fmla="*/ 39 w 65"/>
                <a:gd name="T1" fmla="*/ 0 h 53"/>
                <a:gd name="T2" fmla="*/ 39 w 65"/>
                <a:gd name="T3" fmla="*/ 0 h 53"/>
                <a:gd name="T4" fmla="*/ 26 w 65"/>
                <a:gd name="T5" fmla="*/ 0 h 53"/>
                <a:gd name="T6" fmla="*/ 26 w 65"/>
                <a:gd name="T7" fmla="*/ 0 h 53"/>
                <a:gd name="T8" fmla="*/ 13 w 65"/>
                <a:gd name="T9" fmla="*/ 13 h 53"/>
                <a:gd name="T10" fmla="*/ 13 w 65"/>
                <a:gd name="T11" fmla="*/ 13 h 53"/>
                <a:gd name="T12" fmla="*/ 13 w 65"/>
                <a:gd name="T13" fmla="*/ 13 h 53"/>
                <a:gd name="T14" fmla="*/ 13 w 65"/>
                <a:gd name="T15" fmla="*/ 13 h 53"/>
                <a:gd name="T16" fmla="*/ 13 w 65"/>
                <a:gd name="T17" fmla="*/ 26 h 53"/>
                <a:gd name="T18" fmla="*/ 0 w 65"/>
                <a:gd name="T19" fmla="*/ 26 h 53"/>
                <a:gd name="T20" fmla="*/ 13 w 65"/>
                <a:gd name="T21" fmla="*/ 39 h 53"/>
                <a:gd name="T22" fmla="*/ 13 w 65"/>
                <a:gd name="T23" fmla="*/ 39 h 53"/>
                <a:gd name="T24" fmla="*/ 13 w 65"/>
                <a:gd name="T25" fmla="*/ 53 h 53"/>
                <a:gd name="T26" fmla="*/ 13 w 65"/>
                <a:gd name="T27" fmla="*/ 53 h 53"/>
                <a:gd name="T28" fmla="*/ 13 w 65"/>
                <a:gd name="T29" fmla="*/ 53 h 53"/>
                <a:gd name="T30" fmla="*/ 26 w 65"/>
                <a:gd name="T31" fmla="*/ 53 h 53"/>
                <a:gd name="T32" fmla="*/ 26 w 65"/>
                <a:gd name="T33" fmla="*/ 53 h 53"/>
                <a:gd name="T34" fmla="*/ 39 w 65"/>
                <a:gd name="T35" fmla="*/ 53 h 53"/>
                <a:gd name="T36" fmla="*/ 39 w 65"/>
                <a:gd name="T37" fmla="*/ 53 h 53"/>
                <a:gd name="T38" fmla="*/ 52 w 65"/>
                <a:gd name="T39" fmla="*/ 53 h 53"/>
                <a:gd name="T40" fmla="*/ 52 w 65"/>
                <a:gd name="T41" fmla="*/ 53 h 53"/>
                <a:gd name="T42" fmla="*/ 52 w 65"/>
                <a:gd name="T43" fmla="*/ 53 h 53"/>
                <a:gd name="T44" fmla="*/ 65 w 65"/>
                <a:gd name="T45" fmla="*/ 53 h 53"/>
                <a:gd name="T46" fmla="*/ 65 w 65"/>
                <a:gd name="T47" fmla="*/ 39 h 53"/>
                <a:gd name="T48" fmla="*/ 65 w 65"/>
                <a:gd name="T49" fmla="*/ 39 h 53"/>
                <a:gd name="T50" fmla="*/ 65 w 65"/>
                <a:gd name="T51" fmla="*/ 26 h 53"/>
                <a:gd name="T52" fmla="*/ 65 w 65"/>
                <a:gd name="T53" fmla="*/ 26 h 53"/>
                <a:gd name="T54" fmla="*/ 65 w 65"/>
                <a:gd name="T55" fmla="*/ 13 h 53"/>
                <a:gd name="T56" fmla="*/ 65 w 65"/>
                <a:gd name="T57" fmla="*/ 13 h 53"/>
                <a:gd name="T58" fmla="*/ 52 w 65"/>
                <a:gd name="T59" fmla="*/ 13 h 53"/>
                <a:gd name="T60" fmla="*/ 52 w 65"/>
                <a:gd name="T61" fmla="*/ 13 h 53"/>
                <a:gd name="T62" fmla="*/ 52 w 65"/>
                <a:gd name="T63" fmla="*/ 0 h 53"/>
                <a:gd name="T64" fmla="*/ 39 w 65"/>
                <a:gd name="T65" fmla="*/ 0 h 53"/>
                <a:gd name="T66" fmla="*/ 39 w 65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5"/>
                <a:gd name="T103" fmla="*/ 0 h 53"/>
                <a:gd name="T104" fmla="*/ 65 w 65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5" h="53">
                  <a:moveTo>
                    <a:pt x="39" y="0"/>
                  </a:moveTo>
                  <a:lnTo>
                    <a:pt x="39" y="0"/>
                  </a:lnTo>
                  <a:lnTo>
                    <a:pt x="26" y="0"/>
                  </a:lnTo>
                  <a:lnTo>
                    <a:pt x="13" y="13"/>
                  </a:lnTo>
                  <a:lnTo>
                    <a:pt x="13" y="26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65" y="53"/>
                  </a:lnTo>
                  <a:lnTo>
                    <a:pt x="65" y="39"/>
                  </a:lnTo>
                  <a:lnTo>
                    <a:pt x="65" y="26"/>
                  </a:lnTo>
                  <a:lnTo>
                    <a:pt x="65" y="13"/>
                  </a:lnTo>
                  <a:lnTo>
                    <a:pt x="52" y="13"/>
                  </a:lnTo>
                  <a:lnTo>
                    <a:pt x="52" y="0"/>
                  </a:lnTo>
                  <a:lnTo>
                    <a:pt x="39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68" name="Rectangle 107"/>
            <p:cNvSpPr>
              <a:spLocks noChangeArrowheads="1"/>
            </p:cNvSpPr>
            <p:nvPr/>
          </p:nvSpPr>
          <p:spPr bwMode="auto">
            <a:xfrm>
              <a:off x="6787" y="2635"/>
              <a:ext cx="290" cy="31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69" name="Rectangle 108"/>
            <p:cNvSpPr>
              <a:spLocks noChangeArrowheads="1"/>
            </p:cNvSpPr>
            <p:nvPr/>
          </p:nvSpPr>
          <p:spPr bwMode="auto">
            <a:xfrm>
              <a:off x="6787" y="2635"/>
              <a:ext cx="290" cy="31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70" name="Rectangle 109"/>
            <p:cNvSpPr>
              <a:spLocks noChangeArrowheads="1"/>
            </p:cNvSpPr>
            <p:nvPr/>
          </p:nvSpPr>
          <p:spPr bwMode="auto">
            <a:xfrm>
              <a:off x="6801" y="2649"/>
              <a:ext cx="131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71" name="Rectangle 110"/>
            <p:cNvSpPr>
              <a:spLocks noChangeArrowheads="1"/>
            </p:cNvSpPr>
            <p:nvPr/>
          </p:nvSpPr>
          <p:spPr bwMode="auto">
            <a:xfrm>
              <a:off x="6801" y="2649"/>
              <a:ext cx="131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72" name="Rectangle 111"/>
            <p:cNvSpPr>
              <a:spLocks noChangeArrowheads="1"/>
            </p:cNvSpPr>
            <p:nvPr/>
          </p:nvSpPr>
          <p:spPr bwMode="auto">
            <a:xfrm>
              <a:off x="6932" y="2649"/>
              <a:ext cx="132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73" name="Rectangle 112"/>
            <p:cNvSpPr>
              <a:spLocks noChangeArrowheads="1"/>
            </p:cNvSpPr>
            <p:nvPr/>
          </p:nvSpPr>
          <p:spPr bwMode="auto">
            <a:xfrm>
              <a:off x="6932" y="2649"/>
              <a:ext cx="132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74" name="Rectangle 113"/>
            <p:cNvSpPr>
              <a:spLocks noChangeArrowheads="1"/>
            </p:cNvSpPr>
            <p:nvPr/>
          </p:nvSpPr>
          <p:spPr bwMode="auto">
            <a:xfrm>
              <a:off x="6906" y="2649"/>
              <a:ext cx="13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75" name="Rectangle 114"/>
            <p:cNvSpPr>
              <a:spLocks noChangeArrowheads="1"/>
            </p:cNvSpPr>
            <p:nvPr/>
          </p:nvSpPr>
          <p:spPr bwMode="auto">
            <a:xfrm>
              <a:off x="6906" y="2649"/>
              <a:ext cx="13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76" name="Rectangle 115"/>
            <p:cNvSpPr>
              <a:spLocks noChangeArrowheads="1"/>
            </p:cNvSpPr>
            <p:nvPr/>
          </p:nvSpPr>
          <p:spPr bwMode="auto">
            <a:xfrm>
              <a:off x="6906" y="2635"/>
              <a:ext cx="13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77" name="Rectangle 116"/>
            <p:cNvSpPr>
              <a:spLocks noChangeArrowheads="1"/>
            </p:cNvSpPr>
            <p:nvPr/>
          </p:nvSpPr>
          <p:spPr bwMode="auto">
            <a:xfrm>
              <a:off x="6906" y="2635"/>
              <a:ext cx="13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78" name="Rectangle 117"/>
            <p:cNvSpPr>
              <a:spLocks noChangeArrowheads="1"/>
            </p:cNvSpPr>
            <p:nvPr/>
          </p:nvSpPr>
          <p:spPr bwMode="auto">
            <a:xfrm>
              <a:off x="6906" y="2938"/>
              <a:ext cx="13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79" name="Rectangle 118"/>
            <p:cNvSpPr>
              <a:spLocks noChangeArrowheads="1"/>
            </p:cNvSpPr>
            <p:nvPr/>
          </p:nvSpPr>
          <p:spPr bwMode="auto">
            <a:xfrm>
              <a:off x="6906" y="2938"/>
              <a:ext cx="13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80" name="Rectangle 119"/>
            <p:cNvSpPr>
              <a:spLocks noChangeArrowheads="1"/>
            </p:cNvSpPr>
            <p:nvPr/>
          </p:nvSpPr>
          <p:spPr bwMode="auto">
            <a:xfrm>
              <a:off x="6879" y="2793"/>
              <a:ext cx="40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81" name="Rectangle 120"/>
            <p:cNvSpPr>
              <a:spLocks noChangeArrowheads="1"/>
            </p:cNvSpPr>
            <p:nvPr/>
          </p:nvSpPr>
          <p:spPr bwMode="auto">
            <a:xfrm>
              <a:off x="6879" y="2793"/>
              <a:ext cx="40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82" name="Rectangle 121"/>
            <p:cNvSpPr>
              <a:spLocks noChangeArrowheads="1"/>
            </p:cNvSpPr>
            <p:nvPr/>
          </p:nvSpPr>
          <p:spPr bwMode="auto">
            <a:xfrm>
              <a:off x="6945" y="2649"/>
              <a:ext cx="13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83" name="Rectangle 122"/>
            <p:cNvSpPr>
              <a:spLocks noChangeArrowheads="1"/>
            </p:cNvSpPr>
            <p:nvPr/>
          </p:nvSpPr>
          <p:spPr bwMode="auto">
            <a:xfrm>
              <a:off x="6945" y="2649"/>
              <a:ext cx="13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84" name="Rectangle 123"/>
            <p:cNvSpPr>
              <a:spLocks noChangeArrowheads="1"/>
            </p:cNvSpPr>
            <p:nvPr/>
          </p:nvSpPr>
          <p:spPr bwMode="auto">
            <a:xfrm>
              <a:off x="6945" y="2635"/>
              <a:ext cx="27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85" name="Rectangle 124"/>
            <p:cNvSpPr>
              <a:spLocks noChangeArrowheads="1"/>
            </p:cNvSpPr>
            <p:nvPr/>
          </p:nvSpPr>
          <p:spPr bwMode="auto">
            <a:xfrm>
              <a:off x="6945" y="2635"/>
              <a:ext cx="27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86" name="Rectangle 125"/>
            <p:cNvSpPr>
              <a:spLocks noChangeArrowheads="1"/>
            </p:cNvSpPr>
            <p:nvPr/>
          </p:nvSpPr>
          <p:spPr bwMode="auto">
            <a:xfrm>
              <a:off x="6945" y="2938"/>
              <a:ext cx="27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87" name="Rectangle 126"/>
            <p:cNvSpPr>
              <a:spLocks noChangeArrowheads="1"/>
            </p:cNvSpPr>
            <p:nvPr/>
          </p:nvSpPr>
          <p:spPr bwMode="auto">
            <a:xfrm>
              <a:off x="6945" y="2938"/>
              <a:ext cx="27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88" name="Rectangle 127"/>
            <p:cNvSpPr>
              <a:spLocks noChangeArrowheads="1"/>
            </p:cNvSpPr>
            <p:nvPr/>
          </p:nvSpPr>
          <p:spPr bwMode="auto">
            <a:xfrm>
              <a:off x="6945" y="2793"/>
              <a:ext cx="40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89" name="Rectangle 128"/>
            <p:cNvSpPr>
              <a:spLocks noChangeArrowheads="1"/>
            </p:cNvSpPr>
            <p:nvPr/>
          </p:nvSpPr>
          <p:spPr bwMode="auto">
            <a:xfrm>
              <a:off x="6945" y="2793"/>
              <a:ext cx="40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90" name="Freeform 129"/>
            <p:cNvSpPr>
              <a:spLocks/>
            </p:cNvSpPr>
            <p:nvPr/>
          </p:nvSpPr>
          <p:spPr bwMode="auto">
            <a:xfrm>
              <a:off x="6787" y="2662"/>
              <a:ext cx="66" cy="26"/>
            </a:xfrm>
            <a:custGeom>
              <a:avLst/>
              <a:gdLst>
                <a:gd name="T0" fmla="*/ 0 w 66"/>
                <a:gd name="T1" fmla="*/ 0 h 26"/>
                <a:gd name="T2" fmla="*/ 66 w 66"/>
                <a:gd name="T3" fmla="*/ 13 h 26"/>
                <a:gd name="T4" fmla="*/ 66 w 66"/>
                <a:gd name="T5" fmla="*/ 13 h 26"/>
                <a:gd name="T6" fmla="*/ 0 w 66"/>
                <a:gd name="T7" fmla="*/ 26 h 26"/>
                <a:gd name="T8" fmla="*/ 0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0" y="0"/>
                  </a:moveTo>
                  <a:lnTo>
                    <a:pt x="66" y="13"/>
                  </a:lnTo>
                  <a:lnTo>
                    <a:pt x="0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91" name="Freeform 130"/>
            <p:cNvSpPr>
              <a:spLocks/>
            </p:cNvSpPr>
            <p:nvPr/>
          </p:nvSpPr>
          <p:spPr bwMode="auto">
            <a:xfrm>
              <a:off x="6787" y="2662"/>
              <a:ext cx="66" cy="26"/>
            </a:xfrm>
            <a:custGeom>
              <a:avLst/>
              <a:gdLst>
                <a:gd name="T0" fmla="*/ 0 w 66"/>
                <a:gd name="T1" fmla="*/ 0 h 26"/>
                <a:gd name="T2" fmla="*/ 66 w 66"/>
                <a:gd name="T3" fmla="*/ 13 h 26"/>
                <a:gd name="T4" fmla="*/ 66 w 66"/>
                <a:gd name="T5" fmla="*/ 13 h 26"/>
                <a:gd name="T6" fmla="*/ 0 w 66"/>
                <a:gd name="T7" fmla="*/ 26 h 26"/>
                <a:gd name="T8" fmla="*/ 0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0" y="0"/>
                  </a:moveTo>
                  <a:lnTo>
                    <a:pt x="66" y="13"/>
                  </a:lnTo>
                  <a:lnTo>
                    <a:pt x="0" y="26"/>
                  </a:lnTo>
                  <a:lnTo>
                    <a:pt x="0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92" name="Rectangle 131"/>
            <p:cNvSpPr>
              <a:spLocks noChangeArrowheads="1"/>
            </p:cNvSpPr>
            <p:nvPr/>
          </p:nvSpPr>
          <p:spPr bwMode="auto">
            <a:xfrm>
              <a:off x="6787" y="2662"/>
              <a:ext cx="14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93" name="Rectangle 132"/>
            <p:cNvSpPr>
              <a:spLocks noChangeArrowheads="1"/>
            </p:cNvSpPr>
            <p:nvPr/>
          </p:nvSpPr>
          <p:spPr bwMode="auto">
            <a:xfrm>
              <a:off x="6787" y="2662"/>
              <a:ext cx="14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94" name="Rectangle 133"/>
            <p:cNvSpPr>
              <a:spLocks noChangeArrowheads="1"/>
            </p:cNvSpPr>
            <p:nvPr/>
          </p:nvSpPr>
          <p:spPr bwMode="auto">
            <a:xfrm>
              <a:off x="6787" y="2741"/>
              <a:ext cx="6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95" name="Rectangle 134"/>
            <p:cNvSpPr>
              <a:spLocks noChangeArrowheads="1"/>
            </p:cNvSpPr>
            <p:nvPr/>
          </p:nvSpPr>
          <p:spPr bwMode="auto">
            <a:xfrm>
              <a:off x="6787" y="2741"/>
              <a:ext cx="6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96" name="Rectangle 135"/>
            <p:cNvSpPr>
              <a:spLocks noChangeArrowheads="1"/>
            </p:cNvSpPr>
            <p:nvPr/>
          </p:nvSpPr>
          <p:spPr bwMode="auto">
            <a:xfrm>
              <a:off x="6787" y="2741"/>
              <a:ext cx="14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97" name="Rectangle 136"/>
            <p:cNvSpPr>
              <a:spLocks noChangeArrowheads="1"/>
            </p:cNvSpPr>
            <p:nvPr/>
          </p:nvSpPr>
          <p:spPr bwMode="auto">
            <a:xfrm>
              <a:off x="6787" y="2741"/>
              <a:ext cx="14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98" name="Freeform 137"/>
            <p:cNvSpPr>
              <a:spLocks/>
            </p:cNvSpPr>
            <p:nvPr/>
          </p:nvSpPr>
          <p:spPr bwMode="auto">
            <a:xfrm>
              <a:off x="6787" y="2820"/>
              <a:ext cx="66" cy="26"/>
            </a:xfrm>
            <a:custGeom>
              <a:avLst/>
              <a:gdLst>
                <a:gd name="T0" fmla="*/ 0 w 66"/>
                <a:gd name="T1" fmla="*/ 0 h 26"/>
                <a:gd name="T2" fmla="*/ 66 w 66"/>
                <a:gd name="T3" fmla="*/ 13 h 26"/>
                <a:gd name="T4" fmla="*/ 66 w 66"/>
                <a:gd name="T5" fmla="*/ 13 h 26"/>
                <a:gd name="T6" fmla="*/ 0 w 66"/>
                <a:gd name="T7" fmla="*/ 26 h 26"/>
                <a:gd name="T8" fmla="*/ 0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0" y="0"/>
                  </a:moveTo>
                  <a:lnTo>
                    <a:pt x="66" y="13"/>
                  </a:lnTo>
                  <a:lnTo>
                    <a:pt x="0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99" name="Freeform 138"/>
            <p:cNvSpPr>
              <a:spLocks/>
            </p:cNvSpPr>
            <p:nvPr/>
          </p:nvSpPr>
          <p:spPr bwMode="auto">
            <a:xfrm>
              <a:off x="6787" y="2820"/>
              <a:ext cx="66" cy="26"/>
            </a:xfrm>
            <a:custGeom>
              <a:avLst/>
              <a:gdLst>
                <a:gd name="T0" fmla="*/ 0 w 66"/>
                <a:gd name="T1" fmla="*/ 0 h 26"/>
                <a:gd name="T2" fmla="*/ 66 w 66"/>
                <a:gd name="T3" fmla="*/ 13 h 26"/>
                <a:gd name="T4" fmla="*/ 66 w 66"/>
                <a:gd name="T5" fmla="*/ 13 h 26"/>
                <a:gd name="T6" fmla="*/ 0 w 66"/>
                <a:gd name="T7" fmla="*/ 26 h 26"/>
                <a:gd name="T8" fmla="*/ 0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0" y="0"/>
                  </a:moveTo>
                  <a:lnTo>
                    <a:pt x="66" y="13"/>
                  </a:lnTo>
                  <a:lnTo>
                    <a:pt x="0" y="26"/>
                  </a:lnTo>
                  <a:lnTo>
                    <a:pt x="0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00" name="Rectangle 139"/>
            <p:cNvSpPr>
              <a:spLocks noChangeArrowheads="1"/>
            </p:cNvSpPr>
            <p:nvPr/>
          </p:nvSpPr>
          <p:spPr bwMode="auto">
            <a:xfrm>
              <a:off x="6787" y="2820"/>
              <a:ext cx="14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01" name="Rectangle 140"/>
            <p:cNvSpPr>
              <a:spLocks noChangeArrowheads="1"/>
            </p:cNvSpPr>
            <p:nvPr/>
          </p:nvSpPr>
          <p:spPr bwMode="auto">
            <a:xfrm>
              <a:off x="6787" y="2820"/>
              <a:ext cx="14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02" name="Rectangle 141"/>
            <p:cNvSpPr>
              <a:spLocks noChangeArrowheads="1"/>
            </p:cNvSpPr>
            <p:nvPr/>
          </p:nvSpPr>
          <p:spPr bwMode="auto">
            <a:xfrm>
              <a:off x="6787" y="2899"/>
              <a:ext cx="6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03" name="Rectangle 142"/>
            <p:cNvSpPr>
              <a:spLocks noChangeArrowheads="1"/>
            </p:cNvSpPr>
            <p:nvPr/>
          </p:nvSpPr>
          <p:spPr bwMode="auto">
            <a:xfrm>
              <a:off x="6787" y="2899"/>
              <a:ext cx="6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04" name="Rectangle 143"/>
            <p:cNvSpPr>
              <a:spLocks noChangeArrowheads="1"/>
            </p:cNvSpPr>
            <p:nvPr/>
          </p:nvSpPr>
          <p:spPr bwMode="auto">
            <a:xfrm>
              <a:off x="6787" y="2885"/>
              <a:ext cx="14" cy="40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05" name="Rectangle 144"/>
            <p:cNvSpPr>
              <a:spLocks noChangeArrowheads="1"/>
            </p:cNvSpPr>
            <p:nvPr/>
          </p:nvSpPr>
          <p:spPr bwMode="auto">
            <a:xfrm>
              <a:off x="6787" y="2885"/>
              <a:ext cx="14" cy="40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06" name="Freeform 145"/>
            <p:cNvSpPr>
              <a:spLocks/>
            </p:cNvSpPr>
            <p:nvPr/>
          </p:nvSpPr>
          <p:spPr bwMode="auto">
            <a:xfrm>
              <a:off x="7011" y="2662"/>
              <a:ext cx="66" cy="26"/>
            </a:xfrm>
            <a:custGeom>
              <a:avLst/>
              <a:gdLst>
                <a:gd name="T0" fmla="*/ 66 w 66"/>
                <a:gd name="T1" fmla="*/ 0 h 26"/>
                <a:gd name="T2" fmla="*/ 0 w 66"/>
                <a:gd name="T3" fmla="*/ 13 h 26"/>
                <a:gd name="T4" fmla="*/ 0 w 66"/>
                <a:gd name="T5" fmla="*/ 13 h 26"/>
                <a:gd name="T6" fmla="*/ 66 w 66"/>
                <a:gd name="T7" fmla="*/ 26 h 26"/>
                <a:gd name="T8" fmla="*/ 66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66" y="0"/>
                  </a:moveTo>
                  <a:lnTo>
                    <a:pt x="0" y="13"/>
                  </a:lnTo>
                  <a:lnTo>
                    <a:pt x="66" y="2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07" name="Freeform 146"/>
            <p:cNvSpPr>
              <a:spLocks/>
            </p:cNvSpPr>
            <p:nvPr/>
          </p:nvSpPr>
          <p:spPr bwMode="auto">
            <a:xfrm>
              <a:off x="7011" y="2662"/>
              <a:ext cx="66" cy="26"/>
            </a:xfrm>
            <a:custGeom>
              <a:avLst/>
              <a:gdLst>
                <a:gd name="T0" fmla="*/ 66 w 66"/>
                <a:gd name="T1" fmla="*/ 0 h 26"/>
                <a:gd name="T2" fmla="*/ 0 w 66"/>
                <a:gd name="T3" fmla="*/ 13 h 26"/>
                <a:gd name="T4" fmla="*/ 0 w 66"/>
                <a:gd name="T5" fmla="*/ 13 h 26"/>
                <a:gd name="T6" fmla="*/ 66 w 66"/>
                <a:gd name="T7" fmla="*/ 26 h 26"/>
                <a:gd name="T8" fmla="*/ 66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66" y="0"/>
                  </a:moveTo>
                  <a:lnTo>
                    <a:pt x="0" y="13"/>
                  </a:lnTo>
                  <a:lnTo>
                    <a:pt x="66" y="26"/>
                  </a:lnTo>
                  <a:lnTo>
                    <a:pt x="66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08" name="Rectangle 147"/>
            <p:cNvSpPr>
              <a:spLocks noChangeArrowheads="1"/>
            </p:cNvSpPr>
            <p:nvPr/>
          </p:nvSpPr>
          <p:spPr bwMode="auto">
            <a:xfrm>
              <a:off x="7064" y="2662"/>
              <a:ext cx="13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09" name="Rectangle 148"/>
            <p:cNvSpPr>
              <a:spLocks noChangeArrowheads="1"/>
            </p:cNvSpPr>
            <p:nvPr/>
          </p:nvSpPr>
          <p:spPr bwMode="auto">
            <a:xfrm>
              <a:off x="7064" y="2662"/>
              <a:ext cx="13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10" name="Rectangle 149"/>
            <p:cNvSpPr>
              <a:spLocks noChangeArrowheads="1"/>
            </p:cNvSpPr>
            <p:nvPr/>
          </p:nvSpPr>
          <p:spPr bwMode="auto">
            <a:xfrm>
              <a:off x="7011" y="2741"/>
              <a:ext cx="6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11" name="Rectangle 150"/>
            <p:cNvSpPr>
              <a:spLocks noChangeArrowheads="1"/>
            </p:cNvSpPr>
            <p:nvPr/>
          </p:nvSpPr>
          <p:spPr bwMode="auto">
            <a:xfrm>
              <a:off x="7011" y="2741"/>
              <a:ext cx="6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12" name="Rectangle 151"/>
            <p:cNvSpPr>
              <a:spLocks noChangeArrowheads="1"/>
            </p:cNvSpPr>
            <p:nvPr/>
          </p:nvSpPr>
          <p:spPr bwMode="auto">
            <a:xfrm>
              <a:off x="7064" y="2741"/>
              <a:ext cx="13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13" name="Rectangle 152"/>
            <p:cNvSpPr>
              <a:spLocks noChangeArrowheads="1"/>
            </p:cNvSpPr>
            <p:nvPr/>
          </p:nvSpPr>
          <p:spPr bwMode="auto">
            <a:xfrm>
              <a:off x="7064" y="2741"/>
              <a:ext cx="13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14" name="Freeform 153"/>
            <p:cNvSpPr>
              <a:spLocks/>
            </p:cNvSpPr>
            <p:nvPr/>
          </p:nvSpPr>
          <p:spPr bwMode="auto">
            <a:xfrm>
              <a:off x="7011" y="2820"/>
              <a:ext cx="66" cy="26"/>
            </a:xfrm>
            <a:custGeom>
              <a:avLst/>
              <a:gdLst>
                <a:gd name="T0" fmla="*/ 66 w 66"/>
                <a:gd name="T1" fmla="*/ 0 h 26"/>
                <a:gd name="T2" fmla="*/ 0 w 66"/>
                <a:gd name="T3" fmla="*/ 13 h 26"/>
                <a:gd name="T4" fmla="*/ 0 w 66"/>
                <a:gd name="T5" fmla="*/ 13 h 26"/>
                <a:gd name="T6" fmla="*/ 66 w 66"/>
                <a:gd name="T7" fmla="*/ 26 h 26"/>
                <a:gd name="T8" fmla="*/ 66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66" y="0"/>
                  </a:moveTo>
                  <a:lnTo>
                    <a:pt x="0" y="13"/>
                  </a:lnTo>
                  <a:lnTo>
                    <a:pt x="66" y="2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15" name="Freeform 154"/>
            <p:cNvSpPr>
              <a:spLocks/>
            </p:cNvSpPr>
            <p:nvPr/>
          </p:nvSpPr>
          <p:spPr bwMode="auto">
            <a:xfrm>
              <a:off x="7011" y="2820"/>
              <a:ext cx="66" cy="26"/>
            </a:xfrm>
            <a:custGeom>
              <a:avLst/>
              <a:gdLst>
                <a:gd name="T0" fmla="*/ 66 w 66"/>
                <a:gd name="T1" fmla="*/ 0 h 26"/>
                <a:gd name="T2" fmla="*/ 0 w 66"/>
                <a:gd name="T3" fmla="*/ 13 h 26"/>
                <a:gd name="T4" fmla="*/ 0 w 66"/>
                <a:gd name="T5" fmla="*/ 13 h 26"/>
                <a:gd name="T6" fmla="*/ 66 w 66"/>
                <a:gd name="T7" fmla="*/ 26 h 26"/>
                <a:gd name="T8" fmla="*/ 66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66" y="0"/>
                  </a:moveTo>
                  <a:lnTo>
                    <a:pt x="0" y="13"/>
                  </a:lnTo>
                  <a:lnTo>
                    <a:pt x="66" y="26"/>
                  </a:lnTo>
                  <a:lnTo>
                    <a:pt x="66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16" name="Rectangle 155"/>
            <p:cNvSpPr>
              <a:spLocks noChangeArrowheads="1"/>
            </p:cNvSpPr>
            <p:nvPr/>
          </p:nvSpPr>
          <p:spPr bwMode="auto">
            <a:xfrm>
              <a:off x="7064" y="2820"/>
              <a:ext cx="13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17" name="Rectangle 156"/>
            <p:cNvSpPr>
              <a:spLocks noChangeArrowheads="1"/>
            </p:cNvSpPr>
            <p:nvPr/>
          </p:nvSpPr>
          <p:spPr bwMode="auto">
            <a:xfrm>
              <a:off x="7064" y="2820"/>
              <a:ext cx="13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18" name="Rectangle 157"/>
            <p:cNvSpPr>
              <a:spLocks noChangeArrowheads="1"/>
            </p:cNvSpPr>
            <p:nvPr/>
          </p:nvSpPr>
          <p:spPr bwMode="auto">
            <a:xfrm>
              <a:off x="7011" y="2899"/>
              <a:ext cx="6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19" name="Rectangle 158"/>
            <p:cNvSpPr>
              <a:spLocks noChangeArrowheads="1"/>
            </p:cNvSpPr>
            <p:nvPr/>
          </p:nvSpPr>
          <p:spPr bwMode="auto">
            <a:xfrm>
              <a:off x="7011" y="2899"/>
              <a:ext cx="6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20" name="Rectangle 159"/>
            <p:cNvSpPr>
              <a:spLocks noChangeArrowheads="1"/>
            </p:cNvSpPr>
            <p:nvPr/>
          </p:nvSpPr>
          <p:spPr bwMode="auto">
            <a:xfrm>
              <a:off x="7064" y="2885"/>
              <a:ext cx="13" cy="40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121" name="Rectangle 160"/>
            <p:cNvSpPr>
              <a:spLocks noChangeArrowheads="1"/>
            </p:cNvSpPr>
            <p:nvPr/>
          </p:nvSpPr>
          <p:spPr bwMode="auto">
            <a:xfrm>
              <a:off x="7064" y="2885"/>
              <a:ext cx="13" cy="40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</p:grpSp>
      <p:grpSp>
        <p:nvGrpSpPr>
          <p:cNvPr id="41006" name="Group 161"/>
          <p:cNvGrpSpPr>
            <a:grpSpLocks/>
          </p:cNvGrpSpPr>
          <p:nvPr/>
        </p:nvGrpSpPr>
        <p:grpSpPr bwMode="auto">
          <a:xfrm>
            <a:off x="5551488" y="3062288"/>
            <a:ext cx="352425" cy="566737"/>
            <a:chOff x="6787" y="2635"/>
            <a:chExt cx="290" cy="316"/>
          </a:xfrm>
        </p:grpSpPr>
        <p:sp>
          <p:nvSpPr>
            <p:cNvPr id="41010" name="Freeform 162"/>
            <p:cNvSpPr>
              <a:spLocks/>
            </p:cNvSpPr>
            <p:nvPr/>
          </p:nvSpPr>
          <p:spPr bwMode="auto">
            <a:xfrm>
              <a:off x="6893" y="2846"/>
              <a:ext cx="65" cy="53"/>
            </a:xfrm>
            <a:custGeom>
              <a:avLst/>
              <a:gdLst>
                <a:gd name="T0" fmla="*/ 39 w 65"/>
                <a:gd name="T1" fmla="*/ 0 h 53"/>
                <a:gd name="T2" fmla="*/ 26 w 65"/>
                <a:gd name="T3" fmla="*/ 0 h 53"/>
                <a:gd name="T4" fmla="*/ 26 w 65"/>
                <a:gd name="T5" fmla="*/ 0 h 53"/>
                <a:gd name="T6" fmla="*/ 13 w 65"/>
                <a:gd name="T7" fmla="*/ 13 h 53"/>
                <a:gd name="T8" fmla="*/ 13 w 65"/>
                <a:gd name="T9" fmla="*/ 13 h 53"/>
                <a:gd name="T10" fmla="*/ 13 w 65"/>
                <a:gd name="T11" fmla="*/ 13 h 53"/>
                <a:gd name="T12" fmla="*/ 13 w 65"/>
                <a:gd name="T13" fmla="*/ 13 h 53"/>
                <a:gd name="T14" fmla="*/ 13 w 65"/>
                <a:gd name="T15" fmla="*/ 26 h 53"/>
                <a:gd name="T16" fmla="*/ 0 w 65"/>
                <a:gd name="T17" fmla="*/ 26 h 53"/>
                <a:gd name="T18" fmla="*/ 13 w 65"/>
                <a:gd name="T19" fmla="*/ 39 h 53"/>
                <a:gd name="T20" fmla="*/ 13 w 65"/>
                <a:gd name="T21" fmla="*/ 39 h 53"/>
                <a:gd name="T22" fmla="*/ 13 w 65"/>
                <a:gd name="T23" fmla="*/ 53 h 53"/>
                <a:gd name="T24" fmla="*/ 13 w 65"/>
                <a:gd name="T25" fmla="*/ 53 h 53"/>
                <a:gd name="T26" fmla="*/ 13 w 65"/>
                <a:gd name="T27" fmla="*/ 53 h 53"/>
                <a:gd name="T28" fmla="*/ 26 w 65"/>
                <a:gd name="T29" fmla="*/ 53 h 53"/>
                <a:gd name="T30" fmla="*/ 26 w 65"/>
                <a:gd name="T31" fmla="*/ 53 h 53"/>
                <a:gd name="T32" fmla="*/ 39 w 65"/>
                <a:gd name="T33" fmla="*/ 53 h 53"/>
                <a:gd name="T34" fmla="*/ 39 w 65"/>
                <a:gd name="T35" fmla="*/ 53 h 53"/>
                <a:gd name="T36" fmla="*/ 52 w 65"/>
                <a:gd name="T37" fmla="*/ 53 h 53"/>
                <a:gd name="T38" fmla="*/ 52 w 65"/>
                <a:gd name="T39" fmla="*/ 53 h 53"/>
                <a:gd name="T40" fmla="*/ 52 w 65"/>
                <a:gd name="T41" fmla="*/ 53 h 53"/>
                <a:gd name="T42" fmla="*/ 65 w 65"/>
                <a:gd name="T43" fmla="*/ 53 h 53"/>
                <a:gd name="T44" fmla="*/ 65 w 65"/>
                <a:gd name="T45" fmla="*/ 39 h 53"/>
                <a:gd name="T46" fmla="*/ 65 w 65"/>
                <a:gd name="T47" fmla="*/ 39 h 53"/>
                <a:gd name="T48" fmla="*/ 65 w 65"/>
                <a:gd name="T49" fmla="*/ 26 h 53"/>
                <a:gd name="T50" fmla="*/ 65 w 65"/>
                <a:gd name="T51" fmla="*/ 26 h 53"/>
                <a:gd name="T52" fmla="*/ 65 w 65"/>
                <a:gd name="T53" fmla="*/ 13 h 53"/>
                <a:gd name="T54" fmla="*/ 65 w 65"/>
                <a:gd name="T55" fmla="*/ 13 h 53"/>
                <a:gd name="T56" fmla="*/ 52 w 65"/>
                <a:gd name="T57" fmla="*/ 13 h 53"/>
                <a:gd name="T58" fmla="*/ 52 w 65"/>
                <a:gd name="T59" fmla="*/ 13 h 53"/>
                <a:gd name="T60" fmla="*/ 52 w 65"/>
                <a:gd name="T61" fmla="*/ 0 h 53"/>
                <a:gd name="T62" fmla="*/ 39 w 65"/>
                <a:gd name="T63" fmla="*/ 0 h 53"/>
                <a:gd name="T64" fmla="*/ 39 w 65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5"/>
                <a:gd name="T100" fmla="*/ 0 h 53"/>
                <a:gd name="T101" fmla="*/ 65 w 65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5" h="53">
                  <a:moveTo>
                    <a:pt x="39" y="0"/>
                  </a:moveTo>
                  <a:lnTo>
                    <a:pt x="26" y="0"/>
                  </a:lnTo>
                  <a:lnTo>
                    <a:pt x="13" y="13"/>
                  </a:lnTo>
                  <a:lnTo>
                    <a:pt x="13" y="26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65" y="53"/>
                  </a:lnTo>
                  <a:lnTo>
                    <a:pt x="65" y="39"/>
                  </a:lnTo>
                  <a:lnTo>
                    <a:pt x="65" y="26"/>
                  </a:lnTo>
                  <a:lnTo>
                    <a:pt x="65" y="13"/>
                  </a:lnTo>
                  <a:lnTo>
                    <a:pt x="52" y="13"/>
                  </a:lnTo>
                  <a:lnTo>
                    <a:pt x="52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11" name="Freeform 163"/>
            <p:cNvSpPr>
              <a:spLocks/>
            </p:cNvSpPr>
            <p:nvPr/>
          </p:nvSpPr>
          <p:spPr bwMode="auto">
            <a:xfrm>
              <a:off x="6893" y="2846"/>
              <a:ext cx="65" cy="53"/>
            </a:xfrm>
            <a:custGeom>
              <a:avLst/>
              <a:gdLst>
                <a:gd name="T0" fmla="*/ 39 w 65"/>
                <a:gd name="T1" fmla="*/ 0 h 53"/>
                <a:gd name="T2" fmla="*/ 39 w 65"/>
                <a:gd name="T3" fmla="*/ 0 h 53"/>
                <a:gd name="T4" fmla="*/ 26 w 65"/>
                <a:gd name="T5" fmla="*/ 0 h 53"/>
                <a:gd name="T6" fmla="*/ 26 w 65"/>
                <a:gd name="T7" fmla="*/ 0 h 53"/>
                <a:gd name="T8" fmla="*/ 13 w 65"/>
                <a:gd name="T9" fmla="*/ 13 h 53"/>
                <a:gd name="T10" fmla="*/ 13 w 65"/>
                <a:gd name="T11" fmla="*/ 13 h 53"/>
                <a:gd name="T12" fmla="*/ 13 w 65"/>
                <a:gd name="T13" fmla="*/ 13 h 53"/>
                <a:gd name="T14" fmla="*/ 13 w 65"/>
                <a:gd name="T15" fmla="*/ 13 h 53"/>
                <a:gd name="T16" fmla="*/ 13 w 65"/>
                <a:gd name="T17" fmla="*/ 26 h 53"/>
                <a:gd name="T18" fmla="*/ 0 w 65"/>
                <a:gd name="T19" fmla="*/ 26 h 53"/>
                <a:gd name="T20" fmla="*/ 13 w 65"/>
                <a:gd name="T21" fmla="*/ 39 h 53"/>
                <a:gd name="T22" fmla="*/ 13 w 65"/>
                <a:gd name="T23" fmla="*/ 39 h 53"/>
                <a:gd name="T24" fmla="*/ 13 w 65"/>
                <a:gd name="T25" fmla="*/ 53 h 53"/>
                <a:gd name="T26" fmla="*/ 13 w 65"/>
                <a:gd name="T27" fmla="*/ 53 h 53"/>
                <a:gd name="T28" fmla="*/ 13 w 65"/>
                <a:gd name="T29" fmla="*/ 53 h 53"/>
                <a:gd name="T30" fmla="*/ 26 w 65"/>
                <a:gd name="T31" fmla="*/ 53 h 53"/>
                <a:gd name="T32" fmla="*/ 26 w 65"/>
                <a:gd name="T33" fmla="*/ 53 h 53"/>
                <a:gd name="T34" fmla="*/ 39 w 65"/>
                <a:gd name="T35" fmla="*/ 53 h 53"/>
                <a:gd name="T36" fmla="*/ 39 w 65"/>
                <a:gd name="T37" fmla="*/ 53 h 53"/>
                <a:gd name="T38" fmla="*/ 52 w 65"/>
                <a:gd name="T39" fmla="*/ 53 h 53"/>
                <a:gd name="T40" fmla="*/ 52 w 65"/>
                <a:gd name="T41" fmla="*/ 53 h 53"/>
                <a:gd name="T42" fmla="*/ 52 w 65"/>
                <a:gd name="T43" fmla="*/ 53 h 53"/>
                <a:gd name="T44" fmla="*/ 65 w 65"/>
                <a:gd name="T45" fmla="*/ 53 h 53"/>
                <a:gd name="T46" fmla="*/ 65 w 65"/>
                <a:gd name="T47" fmla="*/ 39 h 53"/>
                <a:gd name="T48" fmla="*/ 65 w 65"/>
                <a:gd name="T49" fmla="*/ 39 h 53"/>
                <a:gd name="T50" fmla="*/ 65 w 65"/>
                <a:gd name="T51" fmla="*/ 26 h 53"/>
                <a:gd name="T52" fmla="*/ 65 w 65"/>
                <a:gd name="T53" fmla="*/ 26 h 53"/>
                <a:gd name="T54" fmla="*/ 65 w 65"/>
                <a:gd name="T55" fmla="*/ 13 h 53"/>
                <a:gd name="T56" fmla="*/ 65 w 65"/>
                <a:gd name="T57" fmla="*/ 13 h 53"/>
                <a:gd name="T58" fmla="*/ 52 w 65"/>
                <a:gd name="T59" fmla="*/ 13 h 53"/>
                <a:gd name="T60" fmla="*/ 52 w 65"/>
                <a:gd name="T61" fmla="*/ 13 h 53"/>
                <a:gd name="T62" fmla="*/ 52 w 65"/>
                <a:gd name="T63" fmla="*/ 0 h 53"/>
                <a:gd name="T64" fmla="*/ 39 w 65"/>
                <a:gd name="T65" fmla="*/ 0 h 53"/>
                <a:gd name="T66" fmla="*/ 39 w 65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5"/>
                <a:gd name="T103" fmla="*/ 0 h 53"/>
                <a:gd name="T104" fmla="*/ 65 w 65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5" h="53">
                  <a:moveTo>
                    <a:pt x="39" y="0"/>
                  </a:moveTo>
                  <a:lnTo>
                    <a:pt x="39" y="0"/>
                  </a:lnTo>
                  <a:lnTo>
                    <a:pt x="26" y="0"/>
                  </a:lnTo>
                  <a:lnTo>
                    <a:pt x="13" y="13"/>
                  </a:lnTo>
                  <a:lnTo>
                    <a:pt x="13" y="26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65" y="53"/>
                  </a:lnTo>
                  <a:lnTo>
                    <a:pt x="65" y="39"/>
                  </a:lnTo>
                  <a:lnTo>
                    <a:pt x="65" y="26"/>
                  </a:lnTo>
                  <a:lnTo>
                    <a:pt x="65" y="13"/>
                  </a:lnTo>
                  <a:lnTo>
                    <a:pt x="52" y="13"/>
                  </a:lnTo>
                  <a:lnTo>
                    <a:pt x="52" y="0"/>
                  </a:lnTo>
                  <a:lnTo>
                    <a:pt x="39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12" name="Rectangle 164"/>
            <p:cNvSpPr>
              <a:spLocks noChangeArrowheads="1"/>
            </p:cNvSpPr>
            <p:nvPr/>
          </p:nvSpPr>
          <p:spPr bwMode="auto">
            <a:xfrm>
              <a:off x="6787" y="2635"/>
              <a:ext cx="290" cy="31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13" name="Rectangle 165"/>
            <p:cNvSpPr>
              <a:spLocks noChangeArrowheads="1"/>
            </p:cNvSpPr>
            <p:nvPr/>
          </p:nvSpPr>
          <p:spPr bwMode="auto">
            <a:xfrm>
              <a:off x="6787" y="2635"/>
              <a:ext cx="290" cy="31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14" name="Rectangle 166"/>
            <p:cNvSpPr>
              <a:spLocks noChangeArrowheads="1"/>
            </p:cNvSpPr>
            <p:nvPr/>
          </p:nvSpPr>
          <p:spPr bwMode="auto">
            <a:xfrm>
              <a:off x="6801" y="2649"/>
              <a:ext cx="131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15" name="Rectangle 167"/>
            <p:cNvSpPr>
              <a:spLocks noChangeArrowheads="1"/>
            </p:cNvSpPr>
            <p:nvPr/>
          </p:nvSpPr>
          <p:spPr bwMode="auto">
            <a:xfrm>
              <a:off x="6801" y="2649"/>
              <a:ext cx="131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16" name="Rectangle 168"/>
            <p:cNvSpPr>
              <a:spLocks noChangeArrowheads="1"/>
            </p:cNvSpPr>
            <p:nvPr/>
          </p:nvSpPr>
          <p:spPr bwMode="auto">
            <a:xfrm>
              <a:off x="6932" y="2649"/>
              <a:ext cx="132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17" name="Rectangle 169"/>
            <p:cNvSpPr>
              <a:spLocks noChangeArrowheads="1"/>
            </p:cNvSpPr>
            <p:nvPr/>
          </p:nvSpPr>
          <p:spPr bwMode="auto">
            <a:xfrm>
              <a:off x="6932" y="2649"/>
              <a:ext cx="132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18" name="Rectangle 170"/>
            <p:cNvSpPr>
              <a:spLocks noChangeArrowheads="1"/>
            </p:cNvSpPr>
            <p:nvPr/>
          </p:nvSpPr>
          <p:spPr bwMode="auto">
            <a:xfrm>
              <a:off x="6906" y="2649"/>
              <a:ext cx="13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19" name="Rectangle 171"/>
            <p:cNvSpPr>
              <a:spLocks noChangeArrowheads="1"/>
            </p:cNvSpPr>
            <p:nvPr/>
          </p:nvSpPr>
          <p:spPr bwMode="auto">
            <a:xfrm>
              <a:off x="6906" y="2649"/>
              <a:ext cx="13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20" name="Rectangle 172"/>
            <p:cNvSpPr>
              <a:spLocks noChangeArrowheads="1"/>
            </p:cNvSpPr>
            <p:nvPr/>
          </p:nvSpPr>
          <p:spPr bwMode="auto">
            <a:xfrm>
              <a:off x="6906" y="2635"/>
              <a:ext cx="13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21" name="Rectangle 173"/>
            <p:cNvSpPr>
              <a:spLocks noChangeArrowheads="1"/>
            </p:cNvSpPr>
            <p:nvPr/>
          </p:nvSpPr>
          <p:spPr bwMode="auto">
            <a:xfrm>
              <a:off x="6906" y="2635"/>
              <a:ext cx="13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22" name="Rectangle 174"/>
            <p:cNvSpPr>
              <a:spLocks noChangeArrowheads="1"/>
            </p:cNvSpPr>
            <p:nvPr/>
          </p:nvSpPr>
          <p:spPr bwMode="auto">
            <a:xfrm>
              <a:off x="6906" y="2938"/>
              <a:ext cx="13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23" name="Rectangle 175"/>
            <p:cNvSpPr>
              <a:spLocks noChangeArrowheads="1"/>
            </p:cNvSpPr>
            <p:nvPr/>
          </p:nvSpPr>
          <p:spPr bwMode="auto">
            <a:xfrm>
              <a:off x="6906" y="2938"/>
              <a:ext cx="13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24" name="Rectangle 176"/>
            <p:cNvSpPr>
              <a:spLocks noChangeArrowheads="1"/>
            </p:cNvSpPr>
            <p:nvPr/>
          </p:nvSpPr>
          <p:spPr bwMode="auto">
            <a:xfrm>
              <a:off x="6879" y="2793"/>
              <a:ext cx="40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25" name="Rectangle 177"/>
            <p:cNvSpPr>
              <a:spLocks noChangeArrowheads="1"/>
            </p:cNvSpPr>
            <p:nvPr/>
          </p:nvSpPr>
          <p:spPr bwMode="auto">
            <a:xfrm>
              <a:off x="6879" y="2793"/>
              <a:ext cx="40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26" name="Rectangle 178"/>
            <p:cNvSpPr>
              <a:spLocks noChangeArrowheads="1"/>
            </p:cNvSpPr>
            <p:nvPr/>
          </p:nvSpPr>
          <p:spPr bwMode="auto">
            <a:xfrm>
              <a:off x="6945" y="2649"/>
              <a:ext cx="13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27" name="Rectangle 179"/>
            <p:cNvSpPr>
              <a:spLocks noChangeArrowheads="1"/>
            </p:cNvSpPr>
            <p:nvPr/>
          </p:nvSpPr>
          <p:spPr bwMode="auto">
            <a:xfrm>
              <a:off x="6945" y="2649"/>
              <a:ext cx="13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28" name="Rectangle 180"/>
            <p:cNvSpPr>
              <a:spLocks noChangeArrowheads="1"/>
            </p:cNvSpPr>
            <p:nvPr/>
          </p:nvSpPr>
          <p:spPr bwMode="auto">
            <a:xfrm>
              <a:off x="6945" y="2635"/>
              <a:ext cx="27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29" name="Rectangle 181"/>
            <p:cNvSpPr>
              <a:spLocks noChangeArrowheads="1"/>
            </p:cNvSpPr>
            <p:nvPr/>
          </p:nvSpPr>
          <p:spPr bwMode="auto">
            <a:xfrm>
              <a:off x="6945" y="2635"/>
              <a:ext cx="27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30" name="Rectangle 182"/>
            <p:cNvSpPr>
              <a:spLocks noChangeArrowheads="1"/>
            </p:cNvSpPr>
            <p:nvPr/>
          </p:nvSpPr>
          <p:spPr bwMode="auto">
            <a:xfrm>
              <a:off x="6945" y="2938"/>
              <a:ext cx="27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31" name="Rectangle 183"/>
            <p:cNvSpPr>
              <a:spLocks noChangeArrowheads="1"/>
            </p:cNvSpPr>
            <p:nvPr/>
          </p:nvSpPr>
          <p:spPr bwMode="auto">
            <a:xfrm>
              <a:off x="6945" y="2938"/>
              <a:ext cx="27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32" name="Rectangle 184"/>
            <p:cNvSpPr>
              <a:spLocks noChangeArrowheads="1"/>
            </p:cNvSpPr>
            <p:nvPr/>
          </p:nvSpPr>
          <p:spPr bwMode="auto">
            <a:xfrm>
              <a:off x="6945" y="2793"/>
              <a:ext cx="40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33" name="Rectangle 185"/>
            <p:cNvSpPr>
              <a:spLocks noChangeArrowheads="1"/>
            </p:cNvSpPr>
            <p:nvPr/>
          </p:nvSpPr>
          <p:spPr bwMode="auto">
            <a:xfrm>
              <a:off x="6945" y="2793"/>
              <a:ext cx="40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34" name="Freeform 186"/>
            <p:cNvSpPr>
              <a:spLocks/>
            </p:cNvSpPr>
            <p:nvPr/>
          </p:nvSpPr>
          <p:spPr bwMode="auto">
            <a:xfrm>
              <a:off x="6787" y="2662"/>
              <a:ext cx="66" cy="26"/>
            </a:xfrm>
            <a:custGeom>
              <a:avLst/>
              <a:gdLst>
                <a:gd name="T0" fmla="*/ 0 w 66"/>
                <a:gd name="T1" fmla="*/ 0 h 26"/>
                <a:gd name="T2" fmla="*/ 66 w 66"/>
                <a:gd name="T3" fmla="*/ 13 h 26"/>
                <a:gd name="T4" fmla="*/ 66 w 66"/>
                <a:gd name="T5" fmla="*/ 13 h 26"/>
                <a:gd name="T6" fmla="*/ 0 w 66"/>
                <a:gd name="T7" fmla="*/ 26 h 26"/>
                <a:gd name="T8" fmla="*/ 0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0" y="0"/>
                  </a:moveTo>
                  <a:lnTo>
                    <a:pt x="66" y="13"/>
                  </a:lnTo>
                  <a:lnTo>
                    <a:pt x="0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35" name="Freeform 187"/>
            <p:cNvSpPr>
              <a:spLocks/>
            </p:cNvSpPr>
            <p:nvPr/>
          </p:nvSpPr>
          <p:spPr bwMode="auto">
            <a:xfrm>
              <a:off x="6787" y="2662"/>
              <a:ext cx="66" cy="26"/>
            </a:xfrm>
            <a:custGeom>
              <a:avLst/>
              <a:gdLst>
                <a:gd name="T0" fmla="*/ 0 w 66"/>
                <a:gd name="T1" fmla="*/ 0 h 26"/>
                <a:gd name="T2" fmla="*/ 66 w 66"/>
                <a:gd name="T3" fmla="*/ 13 h 26"/>
                <a:gd name="T4" fmla="*/ 66 w 66"/>
                <a:gd name="T5" fmla="*/ 13 h 26"/>
                <a:gd name="T6" fmla="*/ 0 w 66"/>
                <a:gd name="T7" fmla="*/ 26 h 26"/>
                <a:gd name="T8" fmla="*/ 0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0" y="0"/>
                  </a:moveTo>
                  <a:lnTo>
                    <a:pt x="66" y="13"/>
                  </a:lnTo>
                  <a:lnTo>
                    <a:pt x="0" y="26"/>
                  </a:lnTo>
                  <a:lnTo>
                    <a:pt x="0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36" name="Rectangle 188"/>
            <p:cNvSpPr>
              <a:spLocks noChangeArrowheads="1"/>
            </p:cNvSpPr>
            <p:nvPr/>
          </p:nvSpPr>
          <p:spPr bwMode="auto">
            <a:xfrm>
              <a:off x="6787" y="2662"/>
              <a:ext cx="14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37" name="Rectangle 189"/>
            <p:cNvSpPr>
              <a:spLocks noChangeArrowheads="1"/>
            </p:cNvSpPr>
            <p:nvPr/>
          </p:nvSpPr>
          <p:spPr bwMode="auto">
            <a:xfrm>
              <a:off x="6787" y="2662"/>
              <a:ext cx="14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38" name="Rectangle 190"/>
            <p:cNvSpPr>
              <a:spLocks noChangeArrowheads="1"/>
            </p:cNvSpPr>
            <p:nvPr/>
          </p:nvSpPr>
          <p:spPr bwMode="auto">
            <a:xfrm>
              <a:off x="6787" y="2741"/>
              <a:ext cx="6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39" name="Rectangle 191"/>
            <p:cNvSpPr>
              <a:spLocks noChangeArrowheads="1"/>
            </p:cNvSpPr>
            <p:nvPr/>
          </p:nvSpPr>
          <p:spPr bwMode="auto">
            <a:xfrm>
              <a:off x="6787" y="2741"/>
              <a:ext cx="6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40" name="Rectangle 192"/>
            <p:cNvSpPr>
              <a:spLocks noChangeArrowheads="1"/>
            </p:cNvSpPr>
            <p:nvPr/>
          </p:nvSpPr>
          <p:spPr bwMode="auto">
            <a:xfrm>
              <a:off x="6787" y="2741"/>
              <a:ext cx="14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41" name="Rectangle 193"/>
            <p:cNvSpPr>
              <a:spLocks noChangeArrowheads="1"/>
            </p:cNvSpPr>
            <p:nvPr/>
          </p:nvSpPr>
          <p:spPr bwMode="auto">
            <a:xfrm>
              <a:off x="6787" y="2741"/>
              <a:ext cx="14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42" name="Freeform 194"/>
            <p:cNvSpPr>
              <a:spLocks/>
            </p:cNvSpPr>
            <p:nvPr/>
          </p:nvSpPr>
          <p:spPr bwMode="auto">
            <a:xfrm>
              <a:off x="6787" y="2820"/>
              <a:ext cx="66" cy="26"/>
            </a:xfrm>
            <a:custGeom>
              <a:avLst/>
              <a:gdLst>
                <a:gd name="T0" fmla="*/ 0 w 66"/>
                <a:gd name="T1" fmla="*/ 0 h 26"/>
                <a:gd name="T2" fmla="*/ 66 w 66"/>
                <a:gd name="T3" fmla="*/ 13 h 26"/>
                <a:gd name="T4" fmla="*/ 66 w 66"/>
                <a:gd name="T5" fmla="*/ 13 h 26"/>
                <a:gd name="T6" fmla="*/ 0 w 66"/>
                <a:gd name="T7" fmla="*/ 26 h 26"/>
                <a:gd name="T8" fmla="*/ 0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0" y="0"/>
                  </a:moveTo>
                  <a:lnTo>
                    <a:pt x="66" y="13"/>
                  </a:lnTo>
                  <a:lnTo>
                    <a:pt x="0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43" name="Freeform 195"/>
            <p:cNvSpPr>
              <a:spLocks/>
            </p:cNvSpPr>
            <p:nvPr/>
          </p:nvSpPr>
          <p:spPr bwMode="auto">
            <a:xfrm>
              <a:off x="6787" y="2820"/>
              <a:ext cx="66" cy="26"/>
            </a:xfrm>
            <a:custGeom>
              <a:avLst/>
              <a:gdLst>
                <a:gd name="T0" fmla="*/ 0 w 66"/>
                <a:gd name="T1" fmla="*/ 0 h 26"/>
                <a:gd name="T2" fmla="*/ 66 w 66"/>
                <a:gd name="T3" fmla="*/ 13 h 26"/>
                <a:gd name="T4" fmla="*/ 66 w 66"/>
                <a:gd name="T5" fmla="*/ 13 h 26"/>
                <a:gd name="T6" fmla="*/ 0 w 66"/>
                <a:gd name="T7" fmla="*/ 26 h 26"/>
                <a:gd name="T8" fmla="*/ 0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0" y="0"/>
                  </a:moveTo>
                  <a:lnTo>
                    <a:pt x="66" y="13"/>
                  </a:lnTo>
                  <a:lnTo>
                    <a:pt x="0" y="26"/>
                  </a:lnTo>
                  <a:lnTo>
                    <a:pt x="0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44" name="Rectangle 196"/>
            <p:cNvSpPr>
              <a:spLocks noChangeArrowheads="1"/>
            </p:cNvSpPr>
            <p:nvPr/>
          </p:nvSpPr>
          <p:spPr bwMode="auto">
            <a:xfrm>
              <a:off x="6787" y="2820"/>
              <a:ext cx="14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45" name="Rectangle 197"/>
            <p:cNvSpPr>
              <a:spLocks noChangeArrowheads="1"/>
            </p:cNvSpPr>
            <p:nvPr/>
          </p:nvSpPr>
          <p:spPr bwMode="auto">
            <a:xfrm>
              <a:off x="6787" y="2820"/>
              <a:ext cx="14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46" name="Rectangle 198"/>
            <p:cNvSpPr>
              <a:spLocks noChangeArrowheads="1"/>
            </p:cNvSpPr>
            <p:nvPr/>
          </p:nvSpPr>
          <p:spPr bwMode="auto">
            <a:xfrm>
              <a:off x="6787" y="2899"/>
              <a:ext cx="6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47" name="Rectangle 199"/>
            <p:cNvSpPr>
              <a:spLocks noChangeArrowheads="1"/>
            </p:cNvSpPr>
            <p:nvPr/>
          </p:nvSpPr>
          <p:spPr bwMode="auto">
            <a:xfrm>
              <a:off x="6787" y="2899"/>
              <a:ext cx="6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48" name="Rectangle 200"/>
            <p:cNvSpPr>
              <a:spLocks noChangeArrowheads="1"/>
            </p:cNvSpPr>
            <p:nvPr/>
          </p:nvSpPr>
          <p:spPr bwMode="auto">
            <a:xfrm>
              <a:off x="6787" y="2885"/>
              <a:ext cx="14" cy="40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49" name="Rectangle 201"/>
            <p:cNvSpPr>
              <a:spLocks noChangeArrowheads="1"/>
            </p:cNvSpPr>
            <p:nvPr/>
          </p:nvSpPr>
          <p:spPr bwMode="auto">
            <a:xfrm>
              <a:off x="6787" y="2885"/>
              <a:ext cx="14" cy="40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50" name="Freeform 202"/>
            <p:cNvSpPr>
              <a:spLocks/>
            </p:cNvSpPr>
            <p:nvPr/>
          </p:nvSpPr>
          <p:spPr bwMode="auto">
            <a:xfrm>
              <a:off x="7011" y="2662"/>
              <a:ext cx="66" cy="26"/>
            </a:xfrm>
            <a:custGeom>
              <a:avLst/>
              <a:gdLst>
                <a:gd name="T0" fmla="*/ 66 w 66"/>
                <a:gd name="T1" fmla="*/ 0 h 26"/>
                <a:gd name="T2" fmla="*/ 0 w 66"/>
                <a:gd name="T3" fmla="*/ 13 h 26"/>
                <a:gd name="T4" fmla="*/ 0 w 66"/>
                <a:gd name="T5" fmla="*/ 13 h 26"/>
                <a:gd name="T6" fmla="*/ 66 w 66"/>
                <a:gd name="T7" fmla="*/ 26 h 26"/>
                <a:gd name="T8" fmla="*/ 66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66" y="0"/>
                  </a:moveTo>
                  <a:lnTo>
                    <a:pt x="0" y="13"/>
                  </a:lnTo>
                  <a:lnTo>
                    <a:pt x="66" y="2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51" name="Freeform 203"/>
            <p:cNvSpPr>
              <a:spLocks/>
            </p:cNvSpPr>
            <p:nvPr/>
          </p:nvSpPr>
          <p:spPr bwMode="auto">
            <a:xfrm>
              <a:off x="7011" y="2662"/>
              <a:ext cx="66" cy="26"/>
            </a:xfrm>
            <a:custGeom>
              <a:avLst/>
              <a:gdLst>
                <a:gd name="T0" fmla="*/ 66 w 66"/>
                <a:gd name="T1" fmla="*/ 0 h 26"/>
                <a:gd name="T2" fmla="*/ 0 w 66"/>
                <a:gd name="T3" fmla="*/ 13 h 26"/>
                <a:gd name="T4" fmla="*/ 0 w 66"/>
                <a:gd name="T5" fmla="*/ 13 h 26"/>
                <a:gd name="T6" fmla="*/ 66 w 66"/>
                <a:gd name="T7" fmla="*/ 26 h 26"/>
                <a:gd name="T8" fmla="*/ 66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66" y="0"/>
                  </a:moveTo>
                  <a:lnTo>
                    <a:pt x="0" y="13"/>
                  </a:lnTo>
                  <a:lnTo>
                    <a:pt x="66" y="26"/>
                  </a:lnTo>
                  <a:lnTo>
                    <a:pt x="66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52" name="Rectangle 204"/>
            <p:cNvSpPr>
              <a:spLocks noChangeArrowheads="1"/>
            </p:cNvSpPr>
            <p:nvPr/>
          </p:nvSpPr>
          <p:spPr bwMode="auto">
            <a:xfrm>
              <a:off x="7064" y="2662"/>
              <a:ext cx="13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53" name="Rectangle 205"/>
            <p:cNvSpPr>
              <a:spLocks noChangeArrowheads="1"/>
            </p:cNvSpPr>
            <p:nvPr/>
          </p:nvSpPr>
          <p:spPr bwMode="auto">
            <a:xfrm>
              <a:off x="7064" y="2662"/>
              <a:ext cx="13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54" name="Rectangle 206"/>
            <p:cNvSpPr>
              <a:spLocks noChangeArrowheads="1"/>
            </p:cNvSpPr>
            <p:nvPr/>
          </p:nvSpPr>
          <p:spPr bwMode="auto">
            <a:xfrm>
              <a:off x="7011" y="2741"/>
              <a:ext cx="6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55" name="Rectangle 207"/>
            <p:cNvSpPr>
              <a:spLocks noChangeArrowheads="1"/>
            </p:cNvSpPr>
            <p:nvPr/>
          </p:nvSpPr>
          <p:spPr bwMode="auto">
            <a:xfrm>
              <a:off x="7011" y="2741"/>
              <a:ext cx="6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56" name="Rectangle 208"/>
            <p:cNvSpPr>
              <a:spLocks noChangeArrowheads="1"/>
            </p:cNvSpPr>
            <p:nvPr/>
          </p:nvSpPr>
          <p:spPr bwMode="auto">
            <a:xfrm>
              <a:off x="7064" y="2741"/>
              <a:ext cx="13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57" name="Rectangle 209"/>
            <p:cNvSpPr>
              <a:spLocks noChangeArrowheads="1"/>
            </p:cNvSpPr>
            <p:nvPr/>
          </p:nvSpPr>
          <p:spPr bwMode="auto">
            <a:xfrm>
              <a:off x="7064" y="2741"/>
              <a:ext cx="13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58" name="Freeform 210"/>
            <p:cNvSpPr>
              <a:spLocks/>
            </p:cNvSpPr>
            <p:nvPr/>
          </p:nvSpPr>
          <p:spPr bwMode="auto">
            <a:xfrm>
              <a:off x="7011" y="2820"/>
              <a:ext cx="66" cy="26"/>
            </a:xfrm>
            <a:custGeom>
              <a:avLst/>
              <a:gdLst>
                <a:gd name="T0" fmla="*/ 66 w 66"/>
                <a:gd name="T1" fmla="*/ 0 h 26"/>
                <a:gd name="T2" fmla="*/ 0 w 66"/>
                <a:gd name="T3" fmla="*/ 13 h 26"/>
                <a:gd name="T4" fmla="*/ 0 w 66"/>
                <a:gd name="T5" fmla="*/ 13 h 26"/>
                <a:gd name="T6" fmla="*/ 66 w 66"/>
                <a:gd name="T7" fmla="*/ 26 h 26"/>
                <a:gd name="T8" fmla="*/ 66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66" y="0"/>
                  </a:moveTo>
                  <a:lnTo>
                    <a:pt x="0" y="13"/>
                  </a:lnTo>
                  <a:lnTo>
                    <a:pt x="66" y="2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59" name="Freeform 211"/>
            <p:cNvSpPr>
              <a:spLocks/>
            </p:cNvSpPr>
            <p:nvPr/>
          </p:nvSpPr>
          <p:spPr bwMode="auto">
            <a:xfrm>
              <a:off x="7011" y="2820"/>
              <a:ext cx="66" cy="26"/>
            </a:xfrm>
            <a:custGeom>
              <a:avLst/>
              <a:gdLst>
                <a:gd name="T0" fmla="*/ 66 w 66"/>
                <a:gd name="T1" fmla="*/ 0 h 26"/>
                <a:gd name="T2" fmla="*/ 0 w 66"/>
                <a:gd name="T3" fmla="*/ 13 h 26"/>
                <a:gd name="T4" fmla="*/ 0 w 66"/>
                <a:gd name="T5" fmla="*/ 13 h 26"/>
                <a:gd name="T6" fmla="*/ 66 w 66"/>
                <a:gd name="T7" fmla="*/ 26 h 26"/>
                <a:gd name="T8" fmla="*/ 66 w 6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26"/>
                <a:gd name="T17" fmla="*/ 66 w 66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26">
                  <a:moveTo>
                    <a:pt x="66" y="0"/>
                  </a:moveTo>
                  <a:lnTo>
                    <a:pt x="0" y="13"/>
                  </a:lnTo>
                  <a:lnTo>
                    <a:pt x="66" y="26"/>
                  </a:lnTo>
                  <a:lnTo>
                    <a:pt x="66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60" name="Rectangle 212"/>
            <p:cNvSpPr>
              <a:spLocks noChangeArrowheads="1"/>
            </p:cNvSpPr>
            <p:nvPr/>
          </p:nvSpPr>
          <p:spPr bwMode="auto">
            <a:xfrm>
              <a:off x="7064" y="2820"/>
              <a:ext cx="13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61" name="Rectangle 213"/>
            <p:cNvSpPr>
              <a:spLocks noChangeArrowheads="1"/>
            </p:cNvSpPr>
            <p:nvPr/>
          </p:nvSpPr>
          <p:spPr bwMode="auto">
            <a:xfrm>
              <a:off x="7064" y="2820"/>
              <a:ext cx="13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62" name="Rectangle 214"/>
            <p:cNvSpPr>
              <a:spLocks noChangeArrowheads="1"/>
            </p:cNvSpPr>
            <p:nvPr/>
          </p:nvSpPr>
          <p:spPr bwMode="auto">
            <a:xfrm>
              <a:off x="7011" y="2899"/>
              <a:ext cx="6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63" name="Rectangle 215"/>
            <p:cNvSpPr>
              <a:spLocks noChangeArrowheads="1"/>
            </p:cNvSpPr>
            <p:nvPr/>
          </p:nvSpPr>
          <p:spPr bwMode="auto">
            <a:xfrm>
              <a:off x="7011" y="2899"/>
              <a:ext cx="6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64" name="Rectangle 216"/>
            <p:cNvSpPr>
              <a:spLocks noChangeArrowheads="1"/>
            </p:cNvSpPr>
            <p:nvPr/>
          </p:nvSpPr>
          <p:spPr bwMode="auto">
            <a:xfrm>
              <a:off x="7064" y="2885"/>
              <a:ext cx="13" cy="40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1065" name="Rectangle 217"/>
            <p:cNvSpPr>
              <a:spLocks noChangeArrowheads="1"/>
            </p:cNvSpPr>
            <p:nvPr/>
          </p:nvSpPr>
          <p:spPr bwMode="auto">
            <a:xfrm>
              <a:off x="7064" y="2885"/>
              <a:ext cx="13" cy="40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</p:grpSp>
      <p:sp>
        <p:nvSpPr>
          <p:cNvPr id="41007" name="Text Box 218"/>
          <p:cNvSpPr txBox="1">
            <a:spLocks noChangeArrowheads="1"/>
          </p:cNvSpPr>
          <p:nvPr/>
        </p:nvSpPr>
        <p:spPr bwMode="auto">
          <a:xfrm>
            <a:off x="1584325" y="2374900"/>
            <a:ext cx="76976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000" dirty="0">
                <a:solidFill>
                  <a:srgbClr val="008000"/>
                </a:solidFill>
              </a:rPr>
              <a:t>ПОРТ</a:t>
            </a:r>
            <a:endParaRPr lang="en-GB" altLang="en-US" sz="2000" dirty="0">
              <a:solidFill>
                <a:srgbClr val="008000"/>
              </a:solidFill>
            </a:endParaRPr>
          </a:p>
        </p:txBody>
      </p:sp>
      <p:pic>
        <p:nvPicPr>
          <p:cNvPr id="41008" name="Picture 21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09" name="Text Box 220"/>
          <p:cNvSpPr txBox="1">
            <a:spLocks noChangeArrowheads="1"/>
          </p:cNvSpPr>
          <p:nvPr/>
        </p:nvSpPr>
        <p:spPr bwMode="auto">
          <a:xfrm>
            <a:off x="8253413" y="6623050"/>
            <a:ext cx="9144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M8:U6:6.2-20</a:t>
            </a:r>
            <a:endParaRPr lang="en-US" altLang="en-US" i="1">
              <a:latin typeface="Arial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26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09569047"/>
      </p:ext>
    </p:extLst>
  </p:cSld>
  <p:clrMapOvr>
    <a:masterClrMapping/>
  </p:clrMapOvr>
  <p:transition>
    <p:fade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Text Box 3"/>
          <p:cNvSpPr txBox="1">
            <a:spLocks noChangeArrowheads="1"/>
          </p:cNvSpPr>
          <p:nvPr/>
        </p:nvSpPr>
        <p:spPr bwMode="auto">
          <a:xfrm>
            <a:off x="184150" y="342900"/>
            <a:ext cx="8705850" cy="984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200" dirty="0">
                <a:solidFill>
                  <a:srgbClr val="FF0000"/>
                </a:solidFill>
              </a:rPr>
              <a:t>ПОСТАВКА И ПЕРЕДАЧА РИСКА </a:t>
            </a:r>
            <a:r>
              <a:rPr lang="ru-RU" altLang="en-US" sz="2200" dirty="0">
                <a:solidFill>
                  <a:srgbClr val="C00000"/>
                </a:solidFill>
              </a:rPr>
              <a:t>могут иметь место во многих пунктах между помещениями продавца и покупателем</a:t>
            </a:r>
            <a:endParaRPr lang="en-AU" altLang="en-US" sz="2400" dirty="0">
              <a:solidFill>
                <a:srgbClr val="C00000"/>
              </a:solidFill>
            </a:endParaRPr>
          </a:p>
        </p:txBody>
      </p:sp>
      <p:grpSp>
        <p:nvGrpSpPr>
          <p:cNvPr id="41987" name="Group 4"/>
          <p:cNvGrpSpPr>
            <a:grpSpLocks/>
          </p:cNvGrpSpPr>
          <p:nvPr/>
        </p:nvGrpSpPr>
        <p:grpSpPr bwMode="auto">
          <a:xfrm>
            <a:off x="7321550" y="1976438"/>
            <a:ext cx="1441450" cy="792162"/>
            <a:chOff x="8666" y="2507"/>
            <a:chExt cx="1638" cy="594"/>
          </a:xfrm>
        </p:grpSpPr>
        <p:sp>
          <p:nvSpPr>
            <p:cNvPr id="42507" name="Freeform 5"/>
            <p:cNvSpPr>
              <a:spLocks/>
            </p:cNvSpPr>
            <p:nvPr/>
          </p:nvSpPr>
          <p:spPr bwMode="auto">
            <a:xfrm>
              <a:off x="8666" y="2620"/>
              <a:ext cx="739" cy="481"/>
            </a:xfrm>
            <a:custGeom>
              <a:avLst/>
              <a:gdLst>
                <a:gd name="T0" fmla="*/ 0 w 739"/>
                <a:gd name="T1" fmla="*/ 237 h 481"/>
                <a:gd name="T2" fmla="*/ 0 w 739"/>
                <a:gd name="T3" fmla="*/ 0 h 481"/>
                <a:gd name="T4" fmla="*/ 739 w 739"/>
                <a:gd name="T5" fmla="*/ 103 h 481"/>
                <a:gd name="T6" fmla="*/ 739 w 739"/>
                <a:gd name="T7" fmla="*/ 481 h 481"/>
                <a:gd name="T8" fmla="*/ 0 w 739"/>
                <a:gd name="T9" fmla="*/ 237 h 4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9"/>
                <a:gd name="T16" fmla="*/ 0 h 481"/>
                <a:gd name="T17" fmla="*/ 739 w 739"/>
                <a:gd name="T18" fmla="*/ 481 h 4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9" h="481">
                  <a:moveTo>
                    <a:pt x="0" y="237"/>
                  </a:moveTo>
                  <a:lnTo>
                    <a:pt x="0" y="0"/>
                  </a:lnTo>
                  <a:lnTo>
                    <a:pt x="739" y="103"/>
                  </a:lnTo>
                  <a:lnTo>
                    <a:pt x="739" y="481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08" name="Freeform 6"/>
            <p:cNvSpPr>
              <a:spLocks/>
            </p:cNvSpPr>
            <p:nvPr/>
          </p:nvSpPr>
          <p:spPr bwMode="auto">
            <a:xfrm>
              <a:off x="8666" y="2620"/>
              <a:ext cx="739" cy="481"/>
            </a:xfrm>
            <a:custGeom>
              <a:avLst/>
              <a:gdLst>
                <a:gd name="T0" fmla="*/ 0 w 739"/>
                <a:gd name="T1" fmla="*/ 237 h 481"/>
                <a:gd name="T2" fmla="*/ 0 w 739"/>
                <a:gd name="T3" fmla="*/ 0 h 481"/>
                <a:gd name="T4" fmla="*/ 739 w 739"/>
                <a:gd name="T5" fmla="*/ 103 h 481"/>
                <a:gd name="T6" fmla="*/ 739 w 739"/>
                <a:gd name="T7" fmla="*/ 481 h 481"/>
                <a:gd name="T8" fmla="*/ 0 w 739"/>
                <a:gd name="T9" fmla="*/ 237 h 4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9"/>
                <a:gd name="T16" fmla="*/ 0 h 481"/>
                <a:gd name="T17" fmla="*/ 739 w 739"/>
                <a:gd name="T18" fmla="*/ 481 h 4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9" h="481">
                  <a:moveTo>
                    <a:pt x="0" y="237"/>
                  </a:moveTo>
                  <a:lnTo>
                    <a:pt x="0" y="0"/>
                  </a:lnTo>
                  <a:lnTo>
                    <a:pt x="739" y="103"/>
                  </a:lnTo>
                  <a:lnTo>
                    <a:pt x="739" y="481"/>
                  </a:lnTo>
                  <a:lnTo>
                    <a:pt x="0" y="23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09" name="Freeform 7"/>
            <p:cNvSpPr>
              <a:spLocks/>
            </p:cNvSpPr>
            <p:nvPr/>
          </p:nvSpPr>
          <p:spPr bwMode="auto">
            <a:xfrm>
              <a:off x="8765" y="2507"/>
              <a:ext cx="1218" cy="137"/>
            </a:xfrm>
            <a:custGeom>
              <a:avLst/>
              <a:gdLst>
                <a:gd name="T0" fmla="*/ 102 w 1218"/>
                <a:gd name="T1" fmla="*/ 137 h 137"/>
                <a:gd name="T2" fmla="*/ 0 w 1218"/>
                <a:gd name="T3" fmla="*/ 57 h 137"/>
                <a:gd name="T4" fmla="*/ 1200 w 1218"/>
                <a:gd name="T5" fmla="*/ 0 h 137"/>
                <a:gd name="T6" fmla="*/ 1218 w 1218"/>
                <a:gd name="T7" fmla="*/ 18 h 137"/>
                <a:gd name="T8" fmla="*/ 229 w 1218"/>
                <a:gd name="T9" fmla="*/ 77 h 137"/>
                <a:gd name="T10" fmla="*/ 102 w 1218"/>
                <a:gd name="T11" fmla="*/ 137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18"/>
                <a:gd name="T19" fmla="*/ 0 h 137"/>
                <a:gd name="T20" fmla="*/ 1218 w 1218"/>
                <a:gd name="T21" fmla="*/ 137 h 1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18" h="137">
                  <a:moveTo>
                    <a:pt x="102" y="137"/>
                  </a:moveTo>
                  <a:lnTo>
                    <a:pt x="0" y="57"/>
                  </a:lnTo>
                  <a:lnTo>
                    <a:pt x="1200" y="0"/>
                  </a:lnTo>
                  <a:lnTo>
                    <a:pt x="1218" y="18"/>
                  </a:lnTo>
                  <a:lnTo>
                    <a:pt x="229" y="77"/>
                  </a:lnTo>
                  <a:lnTo>
                    <a:pt x="102" y="137"/>
                  </a:ln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10" name="Freeform 8"/>
            <p:cNvSpPr>
              <a:spLocks/>
            </p:cNvSpPr>
            <p:nvPr/>
          </p:nvSpPr>
          <p:spPr bwMode="auto">
            <a:xfrm>
              <a:off x="8765" y="2507"/>
              <a:ext cx="1218" cy="137"/>
            </a:xfrm>
            <a:custGeom>
              <a:avLst/>
              <a:gdLst>
                <a:gd name="T0" fmla="*/ 102 w 1218"/>
                <a:gd name="T1" fmla="*/ 137 h 137"/>
                <a:gd name="T2" fmla="*/ 0 w 1218"/>
                <a:gd name="T3" fmla="*/ 57 h 137"/>
                <a:gd name="T4" fmla="*/ 1200 w 1218"/>
                <a:gd name="T5" fmla="*/ 0 h 137"/>
                <a:gd name="T6" fmla="*/ 1218 w 1218"/>
                <a:gd name="T7" fmla="*/ 18 h 137"/>
                <a:gd name="T8" fmla="*/ 229 w 1218"/>
                <a:gd name="T9" fmla="*/ 77 h 137"/>
                <a:gd name="T10" fmla="*/ 102 w 1218"/>
                <a:gd name="T11" fmla="*/ 137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18"/>
                <a:gd name="T19" fmla="*/ 0 h 137"/>
                <a:gd name="T20" fmla="*/ 1218 w 1218"/>
                <a:gd name="T21" fmla="*/ 137 h 1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18" h="137">
                  <a:moveTo>
                    <a:pt x="102" y="137"/>
                  </a:moveTo>
                  <a:lnTo>
                    <a:pt x="0" y="57"/>
                  </a:lnTo>
                  <a:lnTo>
                    <a:pt x="1200" y="0"/>
                  </a:lnTo>
                  <a:lnTo>
                    <a:pt x="1218" y="18"/>
                  </a:lnTo>
                  <a:lnTo>
                    <a:pt x="229" y="77"/>
                  </a:lnTo>
                  <a:lnTo>
                    <a:pt x="102" y="13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11" name="Freeform 9"/>
            <p:cNvSpPr>
              <a:spLocks/>
            </p:cNvSpPr>
            <p:nvPr/>
          </p:nvSpPr>
          <p:spPr bwMode="auto">
            <a:xfrm>
              <a:off x="9405" y="2570"/>
              <a:ext cx="899" cy="527"/>
            </a:xfrm>
            <a:custGeom>
              <a:avLst/>
              <a:gdLst>
                <a:gd name="T0" fmla="*/ 0 w 899"/>
                <a:gd name="T1" fmla="*/ 527 h 527"/>
                <a:gd name="T2" fmla="*/ 0 w 899"/>
                <a:gd name="T3" fmla="*/ 153 h 527"/>
                <a:gd name="T4" fmla="*/ 899 w 899"/>
                <a:gd name="T5" fmla="*/ 0 h 527"/>
                <a:gd name="T6" fmla="*/ 899 w 899"/>
                <a:gd name="T7" fmla="*/ 261 h 527"/>
                <a:gd name="T8" fmla="*/ 0 w 899"/>
                <a:gd name="T9" fmla="*/ 527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9"/>
                <a:gd name="T16" fmla="*/ 0 h 527"/>
                <a:gd name="T17" fmla="*/ 899 w 899"/>
                <a:gd name="T18" fmla="*/ 527 h 5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9" h="527">
                  <a:moveTo>
                    <a:pt x="0" y="527"/>
                  </a:moveTo>
                  <a:lnTo>
                    <a:pt x="0" y="153"/>
                  </a:lnTo>
                  <a:lnTo>
                    <a:pt x="899" y="0"/>
                  </a:lnTo>
                  <a:lnTo>
                    <a:pt x="899" y="261"/>
                  </a:lnTo>
                  <a:lnTo>
                    <a:pt x="0" y="527"/>
                  </a:lnTo>
                  <a:close/>
                </a:path>
              </a:pathLst>
            </a:custGeom>
            <a:solidFill>
              <a:srgbClr val="D9D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12" name="Freeform 10"/>
            <p:cNvSpPr>
              <a:spLocks/>
            </p:cNvSpPr>
            <p:nvPr/>
          </p:nvSpPr>
          <p:spPr bwMode="auto">
            <a:xfrm>
              <a:off x="9405" y="2570"/>
              <a:ext cx="899" cy="527"/>
            </a:xfrm>
            <a:custGeom>
              <a:avLst/>
              <a:gdLst>
                <a:gd name="T0" fmla="*/ 0 w 899"/>
                <a:gd name="T1" fmla="*/ 527 h 527"/>
                <a:gd name="T2" fmla="*/ 0 w 899"/>
                <a:gd name="T3" fmla="*/ 153 h 527"/>
                <a:gd name="T4" fmla="*/ 899 w 899"/>
                <a:gd name="T5" fmla="*/ 0 h 527"/>
                <a:gd name="T6" fmla="*/ 899 w 899"/>
                <a:gd name="T7" fmla="*/ 261 h 527"/>
                <a:gd name="T8" fmla="*/ 0 w 899"/>
                <a:gd name="T9" fmla="*/ 527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9"/>
                <a:gd name="T16" fmla="*/ 0 h 527"/>
                <a:gd name="T17" fmla="*/ 899 w 899"/>
                <a:gd name="T18" fmla="*/ 527 h 5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9" h="527">
                  <a:moveTo>
                    <a:pt x="0" y="527"/>
                  </a:moveTo>
                  <a:lnTo>
                    <a:pt x="0" y="153"/>
                  </a:lnTo>
                  <a:lnTo>
                    <a:pt x="899" y="0"/>
                  </a:lnTo>
                  <a:lnTo>
                    <a:pt x="899" y="261"/>
                  </a:lnTo>
                  <a:lnTo>
                    <a:pt x="0" y="52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13" name="Freeform 11"/>
            <p:cNvSpPr>
              <a:spLocks/>
            </p:cNvSpPr>
            <p:nvPr/>
          </p:nvSpPr>
          <p:spPr bwMode="auto">
            <a:xfrm>
              <a:off x="8666" y="2564"/>
              <a:ext cx="739" cy="159"/>
            </a:xfrm>
            <a:custGeom>
              <a:avLst/>
              <a:gdLst>
                <a:gd name="T0" fmla="*/ 0 w 739"/>
                <a:gd name="T1" fmla="*/ 56 h 159"/>
                <a:gd name="T2" fmla="*/ 97 w 739"/>
                <a:gd name="T3" fmla="*/ 0 h 159"/>
                <a:gd name="T4" fmla="*/ 199 w 739"/>
                <a:gd name="T5" fmla="*/ 80 h 159"/>
                <a:gd name="T6" fmla="*/ 328 w 739"/>
                <a:gd name="T7" fmla="*/ 20 h 159"/>
                <a:gd name="T8" fmla="*/ 441 w 739"/>
                <a:gd name="T9" fmla="*/ 110 h 159"/>
                <a:gd name="T10" fmla="*/ 597 w 739"/>
                <a:gd name="T11" fmla="*/ 38 h 159"/>
                <a:gd name="T12" fmla="*/ 739 w 739"/>
                <a:gd name="T13" fmla="*/ 159 h 159"/>
                <a:gd name="T14" fmla="*/ 0 w 739"/>
                <a:gd name="T15" fmla="*/ 56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39"/>
                <a:gd name="T25" fmla="*/ 0 h 159"/>
                <a:gd name="T26" fmla="*/ 739 w 739"/>
                <a:gd name="T27" fmla="*/ 159 h 15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39" h="159">
                  <a:moveTo>
                    <a:pt x="0" y="56"/>
                  </a:moveTo>
                  <a:lnTo>
                    <a:pt x="97" y="0"/>
                  </a:lnTo>
                  <a:lnTo>
                    <a:pt x="199" y="80"/>
                  </a:lnTo>
                  <a:lnTo>
                    <a:pt x="328" y="20"/>
                  </a:lnTo>
                  <a:lnTo>
                    <a:pt x="441" y="110"/>
                  </a:lnTo>
                  <a:lnTo>
                    <a:pt x="597" y="38"/>
                  </a:lnTo>
                  <a:lnTo>
                    <a:pt x="739" y="159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14" name="Freeform 12"/>
            <p:cNvSpPr>
              <a:spLocks/>
            </p:cNvSpPr>
            <p:nvPr/>
          </p:nvSpPr>
          <p:spPr bwMode="auto">
            <a:xfrm>
              <a:off x="8666" y="2564"/>
              <a:ext cx="739" cy="159"/>
            </a:xfrm>
            <a:custGeom>
              <a:avLst/>
              <a:gdLst>
                <a:gd name="T0" fmla="*/ 0 w 739"/>
                <a:gd name="T1" fmla="*/ 56 h 159"/>
                <a:gd name="T2" fmla="*/ 97 w 739"/>
                <a:gd name="T3" fmla="*/ 0 h 159"/>
                <a:gd name="T4" fmla="*/ 199 w 739"/>
                <a:gd name="T5" fmla="*/ 80 h 159"/>
                <a:gd name="T6" fmla="*/ 328 w 739"/>
                <a:gd name="T7" fmla="*/ 20 h 159"/>
                <a:gd name="T8" fmla="*/ 441 w 739"/>
                <a:gd name="T9" fmla="*/ 110 h 159"/>
                <a:gd name="T10" fmla="*/ 597 w 739"/>
                <a:gd name="T11" fmla="*/ 38 h 159"/>
                <a:gd name="T12" fmla="*/ 739 w 739"/>
                <a:gd name="T13" fmla="*/ 159 h 159"/>
                <a:gd name="T14" fmla="*/ 0 w 739"/>
                <a:gd name="T15" fmla="*/ 56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39"/>
                <a:gd name="T25" fmla="*/ 0 h 159"/>
                <a:gd name="T26" fmla="*/ 739 w 739"/>
                <a:gd name="T27" fmla="*/ 159 h 15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39" h="159">
                  <a:moveTo>
                    <a:pt x="0" y="56"/>
                  </a:moveTo>
                  <a:lnTo>
                    <a:pt x="97" y="0"/>
                  </a:lnTo>
                  <a:lnTo>
                    <a:pt x="199" y="80"/>
                  </a:lnTo>
                  <a:lnTo>
                    <a:pt x="328" y="20"/>
                  </a:lnTo>
                  <a:lnTo>
                    <a:pt x="441" y="110"/>
                  </a:lnTo>
                  <a:lnTo>
                    <a:pt x="597" y="38"/>
                  </a:lnTo>
                  <a:lnTo>
                    <a:pt x="739" y="159"/>
                  </a:lnTo>
                  <a:lnTo>
                    <a:pt x="0" y="5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15" name="Freeform 13"/>
            <p:cNvSpPr>
              <a:spLocks/>
            </p:cNvSpPr>
            <p:nvPr/>
          </p:nvSpPr>
          <p:spPr bwMode="auto">
            <a:xfrm>
              <a:off x="8696" y="2700"/>
              <a:ext cx="152" cy="217"/>
            </a:xfrm>
            <a:custGeom>
              <a:avLst/>
              <a:gdLst>
                <a:gd name="T0" fmla="*/ 0 w 152"/>
                <a:gd name="T1" fmla="*/ 0 h 217"/>
                <a:gd name="T2" fmla="*/ 0 w 152"/>
                <a:gd name="T3" fmla="*/ 166 h 217"/>
                <a:gd name="T4" fmla="*/ 152 w 152"/>
                <a:gd name="T5" fmla="*/ 217 h 217"/>
                <a:gd name="T6" fmla="*/ 152 w 152"/>
                <a:gd name="T7" fmla="*/ 28 h 217"/>
                <a:gd name="T8" fmla="*/ 0 w 152"/>
                <a:gd name="T9" fmla="*/ 0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2"/>
                <a:gd name="T16" fmla="*/ 0 h 217"/>
                <a:gd name="T17" fmla="*/ 152 w 152"/>
                <a:gd name="T18" fmla="*/ 217 h 2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2" h="217">
                  <a:moveTo>
                    <a:pt x="0" y="0"/>
                  </a:moveTo>
                  <a:lnTo>
                    <a:pt x="0" y="166"/>
                  </a:lnTo>
                  <a:lnTo>
                    <a:pt x="152" y="217"/>
                  </a:lnTo>
                  <a:lnTo>
                    <a:pt x="152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16" name="Freeform 14"/>
            <p:cNvSpPr>
              <a:spLocks/>
            </p:cNvSpPr>
            <p:nvPr/>
          </p:nvSpPr>
          <p:spPr bwMode="auto">
            <a:xfrm>
              <a:off x="8696" y="2700"/>
              <a:ext cx="152" cy="217"/>
            </a:xfrm>
            <a:custGeom>
              <a:avLst/>
              <a:gdLst>
                <a:gd name="T0" fmla="*/ 0 w 152"/>
                <a:gd name="T1" fmla="*/ 0 h 217"/>
                <a:gd name="T2" fmla="*/ 0 w 152"/>
                <a:gd name="T3" fmla="*/ 166 h 217"/>
                <a:gd name="T4" fmla="*/ 152 w 152"/>
                <a:gd name="T5" fmla="*/ 217 h 217"/>
                <a:gd name="T6" fmla="*/ 152 w 152"/>
                <a:gd name="T7" fmla="*/ 28 h 217"/>
                <a:gd name="T8" fmla="*/ 0 w 152"/>
                <a:gd name="T9" fmla="*/ 0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2"/>
                <a:gd name="T16" fmla="*/ 0 h 217"/>
                <a:gd name="T17" fmla="*/ 152 w 152"/>
                <a:gd name="T18" fmla="*/ 217 h 2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2" h="217">
                  <a:moveTo>
                    <a:pt x="0" y="0"/>
                  </a:moveTo>
                  <a:lnTo>
                    <a:pt x="0" y="166"/>
                  </a:lnTo>
                  <a:lnTo>
                    <a:pt x="152" y="217"/>
                  </a:lnTo>
                  <a:lnTo>
                    <a:pt x="152" y="28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17" name="Freeform 15"/>
            <p:cNvSpPr>
              <a:spLocks/>
            </p:cNvSpPr>
            <p:nvPr/>
          </p:nvSpPr>
          <p:spPr bwMode="auto">
            <a:xfrm>
              <a:off x="8884" y="2732"/>
              <a:ext cx="192" cy="260"/>
            </a:xfrm>
            <a:custGeom>
              <a:avLst/>
              <a:gdLst>
                <a:gd name="T0" fmla="*/ 0 w 192"/>
                <a:gd name="T1" fmla="*/ 0 h 260"/>
                <a:gd name="T2" fmla="*/ 0 w 192"/>
                <a:gd name="T3" fmla="*/ 198 h 260"/>
                <a:gd name="T4" fmla="*/ 192 w 192"/>
                <a:gd name="T5" fmla="*/ 260 h 260"/>
                <a:gd name="T6" fmla="*/ 192 w 192"/>
                <a:gd name="T7" fmla="*/ 34 h 260"/>
                <a:gd name="T8" fmla="*/ 0 w 192"/>
                <a:gd name="T9" fmla="*/ 0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260"/>
                <a:gd name="T17" fmla="*/ 192 w 192"/>
                <a:gd name="T18" fmla="*/ 260 h 2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260">
                  <a:moveTo>
                    <a:pt x="0" y="0"/>
                  </a:moveTo>
                  <a:lnTo>
                    <a:pt x="0" y="198"/>
                  </a:lnTo>
                  <a:lnTo>
                    <a:pt x="192" y="260"/>
                  </a:lnTo>
                  <a:lnTo>
                    <a:pt x="192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18" name="Freeform 16"/>
            <p:cNvSpPr>
              <a:spLocks/>
            </p:cNvSpPr>
            <p:nvPr/>
          </p:nvSpPr>
          <p:spPr bwMode="auto">
            <a:xfrm>
              <a:off x="8884" y="2732"/>
              <a:ext cx="192" cy="260"/>
            </a:xfrm>
            <a:custGeom>
              <a:avLst/>
              <a:gdLst>
                <a:gd name="T0" fmla="*/ 0 w 192"/>
                <a:gd name="T1" fmla="*/ 0 h 260"/>
                <a:gd name="T2" fmla="*/ 0 w 192"/>
                <a:gd name="T3" fmla="*/ 198 h 260"/>
                <a:gd name="T4" fmla="*/ 192 w 192"/>
                <a:gd name="T5" fmla="*/ 260 h 260"/>
                <a:gd name="T6" fmla="*/ 192 w 192"/>
                <a:gd name="T7" fmla="*/ 34 h 260"/>
                <a:gd name="T8" fmla="*/ 0 w 192"/>
                <a:gd name="T9" fmla="*/ 0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260"/>
                <a:gd name="T17" fmla="*/ 192 w 192"/>
                <a:gd name="T18" fmla="*/ 260 h 2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260">
                  <a:moveTo>
                    <a:pt x="0" y="0"/>
                  </a:moveTo>
                  <a:lnTo>
                    <a:pt x="0" y="198"/>
                  </a:lnTo>
                  <a:lnTo>
                    <a:pt x="192" y="260"/>
                  </a:lnTo>
                  <a:lnTo>
                    <a:pt x="192" y="3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19" name="Freeform 17"/>
            <p:cNvSpPr>
              <a:spLocks/>
            </p:cNvSpPr>
            <p:nvPr/>
          </p:nvSpPr>
          <p:spPr bwMode="auto">
            <a:xfrm>
              <a:off x="9128" y="2774"/>
              <a:ext cx="211" cy="304"/>
            </a:xfrm>
            <a:custGeom>
              <a:avLst/>
              <a:gdLst>
                <a:gd name="T0" fmla="*/ 0 w 211"/>
                <a:gd name="T1" fmla="*/ 0 h 304"/>
                <a:gd name="T2" fmla="*/ 0 w 211"/>
                <a:gd name="T3" fmla="*/ 235 h 304"/>
                <a:gd name="T4" fmla="*/ 211 w 211"/>
                <a:gd name="T5" fmla="*/ 304 h 304"/>
                <a:gd name="T6" fmla="*/ 211 w 211"/>
                <a:gd name="T7" fmla="*/ 36 h 304"/>
                <a:gd name="T8" fmla="*/ 0 w 211"/>
                <a:gd name="T9" fmla="*/ 0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1"/>
                <a:gd name="T16" fmla="*/ 0 h 304"/>
                <a:gd name="T17" fmla="*/ 211 w 211"/>
                <a:gd name="T18" fmla="*/ 304 h 3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1" h="304">
                  <a:moveTo>
                    <a:pt x="0" y="0"/>
                  </a:moveTo>
                  <a:lnTo>
                    <a:pt x="0" y="235"/>
                  </a:lnTo>
                  <a:lnTo>
                    <a:pt x="211" y="304"/>
                  </a:lnTo>
                  <a:lnTo>
                    <a:pt x="211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20" name="Freeform 18"/>
            <p:cNvSpPr>
              <a:spLocks/>
            </p:cNvSpPr>
            <p:nvPr/>
          </p:nvSpPr>
          <p:spPr bwMode="auto">
            <a:xfrm>
              <a:off x="9128" y="2774"/>
              <a:ext cx="211" cy="304"/>
            </a:xfrm>
            <a:custGeom>
              <a:avLst/>
              <a:gdLst>
                <a:gd name="T0" fmla="*/ 0 w 211"/>
                <a:gd name="T1" fmla="*/ 0 h 304"/>
                <a:gd name="T2" fmla="*/ 0 w 211"/>
                <a:gd name="T3" fmla="*/ 235 h 304"/>
                <a:gd name="T4" fmla="*/ 211 w 211"/>
                <a:gd name="T5" fmla="*/ 304 h 304"/>
                <a:gd name="T6" fmla="*/ 211 w 211"/>
                <a:gd name="T7" fmla="*/ 36 h 304"/>
                <a:gd name="T8" fmla="*/ 0 w 211"/>
                <a:gd name="T9" fmla="*/ 0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1"/>
                <a:gd name="T16" fmla="*/ 0 h 304"/>
                <a:gd name="T17" fmla="*/ 211 w 211"/>
                <a:gd name="T18" fmla="*/ 304 h 3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1" h="304">
                  <a:moveTo>
                    <a:pt x="0" y="0"/>
                  </a:moveTo>
                  <a:lnTo>
                    <a:pt x="0" y="235"/>
                  </a:lnTo>
                  <a:lnTo>
                    <a:pt x="211" y="304"/>
                  </a:lnTo>
                  <a:lnTo>
                    <a:pt x="211" y="36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21" name="Freeform 19"/>
            <p:cNvSpPr>
              <a:spLocks/>
            </p:cNvSpPr>
            <p:nvPr/>
          </p:nvSpPr>
          <p:spPr bwMode="auto">
            <a:xfrm>
              <a:off x="9718" y="2714"/>
              <a:ext cx="273" cy="290"/>
            </a:xfrm>
            <a:custGeom>
              <a:avLst/>
              <a:gdLst>
                <a:gd name="T0" fmla="*/ 0 w 273"/>
                <a:gd name="T1" fmla="*/ 290 h 290"/>
                <a:gd name="T2" fmla="*/ 1 w 273"/>
                <a:gd name="T3" fmla="*/ 56 h 290"/>
                <a:gd name="T4" fmla="*/ 273 w 273"/>
                <a:gd name="T5" fmla="*/ 0 h 290"/>
                <a:gd name="T6" fmla="*/ 273 w 273"/>
                <a:gd name="T7" fmla="*/ 210 h 290"/>
                <a:gd name="T8" fmla="*/ 0 w 273"/>
                <a:gd name="T9" fmla="*/ 290 h 2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3"/>
                <a:gd name="T16" fmla="*/ 0 h 290"/>
                <a:gd name="T17" fmla="*/ 273 w 273"/>
                <a:gd name="T18" fmla="*/ 290 h 2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3" h="290">
                  <a:moveTo>
                    <a:pt x="0" y="290"/>
                  </a:moveTo>
                  <a:lnTo>
                    <a:pt x="1" y="56"/>
                  </a:lnTo>
                  <a:lnTo>
                    <a:pt x="273" y="0"/>
                  </a:lnTo>
                  <a:lnTo>
                    <a:pt x="273" y="210"/>
                  </a:lnTo>
                  <a:lnTo>
                    <a:pt x="0" y="29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22" name="Freeform 20"/>
            <p:cNvSpPr>
              <a:spLocks/>
            </p:cNvSpPr>
            <p:nvPr/>
          </p:nvSpPr>
          <p:spPr bwMode="auto">
            <a:xfrm>
              <a:off x="9718" y="2714"/>
              <a:ext cx="273" cy="290"/>
            </a:xfrm>
            <a:custGeom>
              <a:avLst/>
              <a:gdLst>
                <a:gd name="T0" fmla="*/ 0 w 273"/>
                <a:gd name="T1" fmla="*/ 290 h 290"/>
                <a:gd name="T2" fmla="*/ 1 w 273"/>
                <a:gd name="T3" fmla="*/ 56 h 290"/>
                <a:gd name="T4" fmla="*/ 273 w 273"/>
                <a:gd name="T5" fmla="*/ 0 h 290"/>
                <a:gd name="T6" fmla="*/ 273 w 273"/>
                <a:gd name="T7" fmla="*/ 210 h 290"/>
                <a:gd name="T8" fmla="*/ 0 w 273"/>
                <a:gd name="T9" fmla="*/ 290 h 2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3"/>
                <a:gd name="T16" fmla="*/ 0 h 290"/>
                <a:gd name="T17" fmla="*/ 273 w 273"/>
                <a:gd name="T18" fmla="*/ 290 h 2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3" h="290">
                  <a:moveTo>
                    <a:pt x="0" y="290"/>
                  </a:moveTo>
                  <a:lnTo>
                    <a:pt x="1" y="56"/>
                  </a:lnTo>
                  <a:lnTo>
                    <a:pt x="273" y="0"/>
                  </a:lnTo>
                  <a:lnTo>
                    <a:pt x="273" y="210"/>
                  </a:lnTo>
                  <a:lnTo>
                    <a:pt x="0" y="29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23" name="Freeform 21"/>
            <p:cNvSpPr>
              <a:spLocks/>
            </p:cNvSpPr>
            <p:nvPr/>
          </p:nvSpPr>
          <p:spPr bwMode="auto">
            <a:xfrm>
              <a:off x="9264" y="2531"/>
              <a:ext cx="1040" cy="192"/>
            </a:xfrm>
            <a:custGeom>
              <a:avLst/>
              <a:gdLst>
                <a:gd name="T0" fmla="*/ 141 w 1040"/>
                <a:gd name="T1" fmla="*/ 192 h 192"/>
                <a:gd name="T2" fmla="*/ 0 w 1040"/>
                <a:gd name="T3" fmla="*/ 71 h 192"/>
                <a:gd name="T4" fmla="*/ 983 w 1040"/>
                <a:gd name="T5" fmla="*/ 0 h 192"/>
                <a:gd name="T6" fmla="*/ 1040 w 1040"/>
                <a:gd name="T7" fmla="*/ 39 h 192"/>
                <a:gd name="T8" fmla="*/ 141 w 1040"/>
                <a:gd name="T9" fmla="*/ 192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0"/>
                <a:gd name="T16" fmla="*/ 0 h 192"/>
                <a:gd name="T17" fmla="*/ 1040 w 1040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0" h="192">
                  <a:moveTo>
                    <a:pt x="141" y="192"/>
                  </a:moveTo>
                  <a:lnTo>
                    <a:pt x="0" y="71"/>
                  </a:lnTo>
                  <a:lnTo>
                    <a:pt x="983" y="0"/>
                  </a:lnTo>
                  <a:lnTo>
                    <a:pt x="1040" y="39"/>
                  </a:lnTo>
                  <a:lnTo>
                    <a:pt x="141" y="192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24" name="Freeform 22"/>
            <p:cNvSpPr>
              <a:spLocks/>
            </p:cNvSpPr>
            <p:nvPr/>
          </p:nvSpPr>
          <p:spPr bwMode="auto">
            <a:xfrm>
              <a:off x="9264" y="2531"/>
              <a:ext cx="1040" cy="192"/>
            </a:xfrm>
            <a:custGeom>
              <a:avLst/>
              <a:gdLst>
                <a:gd name="T0" fmla="*/ 141 w 1040"/>
                <a:gd name="T1" fmla="*/ 192 h 192"/>
                <a:gd name="T2" fmla="*/ 0 w 1040"/>
                <a:gd name="T3" fmla="*/ 71 h 192"/>
                <a:gd name="T4" fmla="*/ 983 w 1040"/>
                <a:gd name="T5" fmla="*/ 0 h 192"/>
                <a:gd name="T6" fmla="*/ 1040 w 1040"/>
                <a:gd name="T7" fmla="*/ 39 h 192"/>
                <a:gd name="T8" fmla="*/ 141 w 1040"/>
                <a:gd name="T9" fmla="*/ 192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0"/>
                <a:gd name="T16" fmla="*/ 0 h 192"/>
                <a:gd name="T17" fmla="*/ 1040 w 1040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0" h="192">
                  <a:moveTo>
                    <a:pt x="141" y="192"/>
                  </a:moveTo>
                  <a:lnTo>
                    <a:pt x="0" y="71"/>
                  </a:lnTo>
                  <a:lnTo>
                    <a:pt x="983" y="0"/>
                  </a:lnTo>
                  <a:lnTo>
                    <a:pt x="1040" y="39"/>
                  </a:lnTo>
                  <a:lnTo>
                    <a:pt x="141" y="192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25" name="Freeform 23"/>
            <p:cNvSpPr>
              <a:spLocks/>
            </p:cNvSpPr>
            <p:nvPr/>
          </p:nvSpPr>
          <p:spPr bwMode="auto">
            <a:xfrm>
              <a:off x="8994" y="2518"/>
              <a:ext cx="1136" cy="156"/>
            </a:xfrm>
            <a:custGeom>
              <a:avLst/>
              <a:gdLst>
                <a:gd name="T0" fmla="*/ 116 w 1136"/>
                <a:gd name="T1" fmla="*/ 156 h 156"/>
                <a:gd name="T2" fmla="*/ 0 w 1136"/>
                <a:gd name="T3" fmla="*/ 66 h 156"/>
                <a:gd name="T4" fmla="*/ 1109 w 1136"/>
                <a:gd name="T5" fmla="*/ 0 h 156"/>
                <a:gd name="T6" fmla="*/ 1136 w 1136"/>
                <a:gd name="T7" fmla="*/ 22 h 156"/>
                <a:gd name="T8" fmla="*/ 270 w 1136"/>
                <a:gd name="T9" fmla="*/ 84 h 156"/>
                <a:gd name="T10" fmla="*/ 116 w 1136"/>
                <a:gd name="T11" fmla="*/ 156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36"/>
                <a:gd name="T19" fmla="*/ 0 h 156"/>
                <a:gd name="T20" fmla="*/ 1136 w 1136"/>
                <a:gd name="T21" fmla="*/ 156 h 15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36" h="156">
                  <a:moveTo>
                    <a:pt x="116" y="156"/>
                  </a:moveTo>
                  <a:lnTo>
                    <a:pt x="0" y="66"/>
                  </a:lnTo>
                  <a:lnTo>
                    <a:pt x="1109" y="0"/>
                  </a:lnTo>
                  <a:lnTo>
                    <a:pt x="1136" y="22"/>
                  </a:lnTo>
                  <a:lnTo>
                    <a:pt x="270" y="84"/>
                  </a:lnTo>
                  <a:lnTo>
                    <a:pt x="116" y="156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26" name="Freeform 24"/>
            <p:cNvSpPr>
              <a:spLocks/>
            </p:cNvSpPr>
            <p:nvPr/>
          </p:nvSpPr>
          <p:spPr bwMode="auto">
            <a:xfrm>
              <a:off x="8994" y="2518"/>
              <a:ext cx="1136" cy="156"/>
            </a:xfrm>
            <a:custGeom>
              <a:avLst/>
              <a:gdLst>
                <a:gd name="T0" fmla="*/ 116 w 1136"/>
                <a:gd name="T1" fmla="*/ 156 h 156"/>
                <a:gd name="T2" fmla="*/ 0 w 1136"/>
                <a:gd name="T3" fmla="*/ 66 h 156"/>
                <a:gd name="T4" fmla="*/ 1109 w 1136"/>
                <a:gd name="T5" fmla="*/ 0 h 156"/>
                <a:gd name="T6" fmla="*/ 1136 w 1136"/>
                <a:gd name="T7" fmla="*/ 22 h 156"/>
                <a:gd name="T8" fmla="*/ 270 w 1136"/>
                <a:gd name="T9" fmla="*/ 84 h 156"/>
                <a:gd name="T10" fmla="*/ 116 w 1136"/>
                <a:gd name="T11" fmla="*/ 156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36"/>
                <a:gd name="T19" fmla="*/ 0 h 156"/>
                <a:gd name="T20" fmla="*/ 1136 w 1136"/>
                <a:gd name="T21" fmla="*/ 156 h 15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36" h="156">
                  <a:moveTo>
                    <a:pt x="116" y="156"/>
                  </a:moveTo>
                  <a:lnTo>
                    <a:pt x="0" y="66"/>
                  </a:lnTo>
                  <a:lnTo>
                    <a:pt x="1109" y="0"/>
                  </a:lnTo>
                  <a:lnTo>
                    <a:pt x="1136" y="22"/>
                  </a:lnTo>
                  <a:lnTo>
                    <a:pt x="270" y="84"/>
                  </a:lnTo>
                  <a:lnTo>
                    <a:pt x="116" y="15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1988" name="Rectangle 25"/>
          <p:cNvSpPr>
            <a:spLocks noChangeArrowheads="1"/>
          </p:cNvSpPr>
          <p:nvPr/>
        </p:nvSpPr>
        <p:spPr bwMode="auto">
          <a:xfrm>
            <a:off x="6118225" y="2466975"/>
            <a:ext cx="728663" cy="892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1989" name="Rectangle 26"/>
          <p:cNvSpPr>
            <a:spLocks noChangeArrowheads="1"/>
          </p:cNvSpPr>
          <p:nvPr/>
        </p:nvSpPr>
        <p:spPr bwMode="auto">
          <a:xfrm>
            <a:off x="2603500" y="2682875"/>
            <a:ext cx="944563" cy="266700"/>
          </a:xfrm>
          <a:prstGeom prst="rect">
            <a:avLst/>
          </a:prstGeom>
          <a:solidFill>
            <a:srgbClr val="DDDDDD"/>
          </a:solidFill>
          <a:ln w="9525">
            <a:solidFill>
              <a:srgbClr val="000080"/>
            </a:solidFill>
            <a:miter lim="800000"/>
            <a:headEnd/>
            <a:tailEnd/>
          </a:ln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1990" name="Rectangle 27" descr="Horizontal brick"/>
          <p:cNvSpPr>
            <a:spLocks noChangeArrowheads="1"/>
          </p:cNvSpPr>
          <p:nvPr/>
        </p:nvSpPr>
        <p:spPr bwMode="auto">
          <a:xfrm>
            <a:off x="2609850" y="2101850"/>
            <a:ext cx="492125" cy="581025"/>
          </a:xfrm>
          <a:prstGeom prst="rect">
            <a:avLst/>
          </a:prstGeom>
          <a:pattFill prst="horzBrick">
            <a:fgClr>
              <a:srgbClr val="EAEAEA"/>
            </a:fgClr>
            <a:bgClr>
              <a:srgbClr val="FF6600"/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1991" name="Freeform 28"/>
          <p:cNvSpPr>
            <a:spLocks/>
          </p:cNvSpPr>
          <p:nvPr/>
        </p:nvSpPr>
        <p:spPr bwMode="auto">
          <a:xfrm>
            <a:off x="2528888" y="1892300"/>
            <a:ext cx="685800" cy="222250"/>
          </a:xfrm>
          <a:custGeom>
            <a:avLst/>
            <a:gdLst>
              <a:gd name="T0" fmla="*/ 2147483647 w 1088"/>
              <a:gd name="T1" fmla="*/ 2147483647 h 252"/>
              <a:gd name="T2" fmla="*/ 2147483647 w 1088"/>
              <a:gd name="T3" fmla="*/ 0 h 252"/>
              <a:gd name="T4" fmla="*/ 0 w 1088"/>
              <a:gd name="T5" fmla="*/ 2147483647 h 252"/>
              <a:gd name="T6" fmla="*/ 2147483647 w 1088"/>
              <a:gd name="T7" fmla="*/ 2147483647 h 252"/>
              <a:gd name="T8" fmla="*/ 0 60000 65536"/>
              <a:gd name="T9" fmla="*/ 0 60000 65536"/>
              <a:gd name="T10" fmla="*/ 0 60000 65536"/>
              <a:gd name="T11" fmla="*/ 0 60000 65536"/>
              <a:gd name="T12" fmla="*/ 0 w 1088"/>
              <a:gd name="T13" fmla="*/ 0 h 252"/>
              <a:gd name="T14" fmla="*/ 1088 w 1088"/>
              <a:gd name="T15" fmla="*/ 252 h 25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88" h="252">
                <a:moveTo>
                  <a:pt x="1088" y="252"/>
                </a:moveTo>
                <a:lnTo>
                  <a:pt x="550" y="0"/>
                </a:lnTo>
                <a:lnTo>
                  <a:pt x="0" y="252"/>
                </a:lnTo>
                <a:lnTo>
                  <a:pt x="1088" y="252"/>
                </a:lnTo>
                <a:close/>
              </a:path>
            </a:pathLst>
          </a:custGeom>
          <a:solidFill>
            <a:srgbClr val="99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1992" name="Rectangle 33"/>
          <p:cNvSpPr>
            <a:spLocks noChangeArrowheads="1"/>
          </p:cNvSpPr>
          <p:nvPr/>
        </p:nvSpPr>
        <p:spPr bwMode="auto">
          <a:xfrm>
            <a:off x="2717800" y="2279650"/>
            <a:ext cx="276225" cy="11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1993" name="Rectangle 34"/>
          <p:cNvSpPr>
            <a:spLocks noChangeArrowheads="1"/>
          </p:cNvSpPr>
          <p:nvPr/>
        </p:nvSpPr>
        <p:spPr bwMode="auto">
          <a:xfrm>
            <a:off x="2724150" y="2387600"/>
            <a:ext cx="246063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1994" name="Rectangle 35"/>
          <p:cNvSpPr>
            <a:spLocks noChangeArrowheads="1"/>
          </p:cNvSpPr>
          <p:nvPr/>
        </p:nvSpPr>
        <p:spPr bwMode="auto">
          <a:xfrm>
            <a:off x="5381625" y="1246188"/>
            <a:ext cx="989013" cy="88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1995" name="Rectangle 36"/>
          <p:cNvSpPr>
            <a:spLocks noChangeArrowheads="1"/>
          </p:cNvSpPr>
          <p:nvPr/>
        </p:nvSpPr>
        <p:spPr bwMode="auto">
          <a:xfrm>
            <a:off x="5470525" y="2690813"/>
            <a:ext cx="957263" cy="258762"/>
          </a:xfrm>
          <a:prstGeom prst="rect">
            <a:avLst/>
          </a:prstGeom>
          <a:solidFill>
            <a:srgbClr val="DDDDDD"/>
          </a:solidFill>
          <a:ln w="9525">
            <a:solidFill>
              <a:srgbClr val="000080"/>
            </a:solidFill>
            <a:miter lim="800000"/>
            <a:headEnd/>
            <a:tailEnd/>
          </a:ln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1996" name="Line 37"/>
          <p:cNvSpPr>
            <a:spLocks noChangeShapeType="1"/>
          </p:cNvSpPr>
          <p:nvPr/>
        </p:nvSpPr>
        <p:spPr bwMode="auto">
          <a:xfrm>
            <a:off x="5548313" y="1665288"/>
            <a:ext cx="314325" cy="150812"/>
          </a:xfrm>
          <a:prstGeom prst="line">
            <a:avLst/>
          </a:pr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97" name="Freeform 38"/>
          <p:cNvSpPr>
            <a:spLocks/>
          </p:cNvSpPr>
          <p:nvPr/>
        </p:nvSpPr>
        <p:spPr bwMode="auto">
          <a:xfrm>
            <a:off x="5300663" y="1682750"/>
            <a:ext cx="17462" cy="34925"/>
          </a:xfrm>
          <a:custGeom>
            <a:avLst/>
            <a:gdLst>
              <a:gd name="T0" fmla="*/ 0 w 34"/>
              <a:gd name="T1" fmla="*/ 0 h 46"/>
              <a:gd name="T2" fmla="*/ 2147483647 w 34"/>
              <a:gd name="T3" fmla="*/ 0 h 46"/>
              <a:gd name="T4" fmla="*/ 2147483647 w 34"/>
              <a:gd name="T5" fmla="*/ 2147483647 h 46"/>
              <a:gd name="T6" fmla="*/ 0 w 34"/>
              <a:gd name="T7" fmla="*/ 2147483647 h 46"/>
              <a:gd name="T8" fmla="*/ 0 w 34"/>
              <a:gd name="T9" fmla="*/ 0 h 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4"/>
              <a:gd name="T16" fmla="*/ 0 h 46"/>
              <a:gd name="T17" fmla="*/ 34 w 34"/>
              <a:gd name="T18" fmla="*/ 46 h 4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4" h="46">
                <a:moveTo>
                  <a:pt x="0" y="0"/>
                </a:moveTo>
                <a:lnTo>
                  <a:pt x="34" y="0"/>
                </a:lnTo>
                <a:lnTo>
                  <a:pt x="23" y="46"/>
                </a:lnTo>
                <a:lnTo>
                  <a:pt x="0" y="46"/>
                </a:lnTo>
                <a:lnTo>
                  <a:pt x="0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1998" name="Freeform 39"/>
          <p:cNvSpPr>
            <a:spLocks/>
          </p:cNvSpPr>
          <p:nvPr/>
        </p:nvSpPr>
        <p:spPr bwMode="auto">
          <a:xfrm>
            <a:off x="5300663" y="1682750"/>
            <a:ext cx="17462" cy="34925"/>
          </a:xfrm>
          <a:custGeom>
            <a:avLst/>
            <a:gdLst>
              <a:gd name="T0" fmla="*/ 0 w 34"/>
              <a:gd name="T1" fmla="*/ 0 h 46"/>
              <a:gd name="T2" fmla="*/ 2147483647 w 34"/>
              <a:gd name="T3" fmla="*/ 0 h 46"/>
              <a:gd name="T4" fmla="*/ 2147483647 w 34"/>
              <a:gd name="T5" fmla="*/ 2147483647 h 46"/>
              <a:gd name="T6" fmla="*/ 0 w 34"/>
              <a:gd name="T7" fmla="*/ 2147483647 h 46"/>
              <a:gd name="T8" fmla="*/ 0 w 34"/>
              <a:gd name="T9" fmla="*/ 0 h 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4"/>
              <a:gd name="T16" fmla="*/ 0 h 46"/>
              <a:gd name="T17" fmla="*/ 34 w 34"/>
              <a:gd name="T18" fmla="*/ 46 h 4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4" h="46">
                <a:moveTo>
                  <a:pt x="0" y="0"/>
                </a:moveTo>
                <a:lnTo>
                  <a:pt x="34" y="0"/>
                </a:lnTo>
                <a:lnTo>
                  <a:pt x="23" y="46"/>
                </a:lnTo>
                <a:lnTo>
                  <a:pt x="0" y="46"/>
                </a:lnTo>
                <a:lnTo>
                  <a:pt x="0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1999" name="Line 40"/>
          <p:cNvSpPr>
            <a:spLocks noChangeShapeType="1"/>
          </p:cNvSpPr>
          <p:nvPr/>
        </p:nvSpPr>
        <p:spPr bwMode="auto">
          <a:xfrm>
            <a:off x="5300663" y="1441450"/>
            <a:ext cx="0" cy="241300"/>
          </a:xfrm>
          <a:prstGeom prst="line">
            <a:avLst/>
          </a:pr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0" name="Line 41"/>
          <p:cNvSpPr>
            <a:spLocks noChangeShapeType="1"/>
          </p:cNvSpPr>
          <p:nvPr/>
        </p:nvSpPr>
        <p:spPr bwMode="auto">
          <a:xfrm>
            <a:off x="5318125" y="1458913"/>
            <a:ext cx="0" cy="223837"/>
          </a:xfrm>
          <a:prstGeom prst="line">
            <a:avLst/>
          </a:pr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1" name="Freeform 42"/>
          <p:cNvSpPr>
            <a:spLocks/>
          </p:cNvSpPr>
          <p:nvPr/>
        </p:nvSpPr>
        <p:spPr bwMode="auto">
          <a:xfrm>
            <a:off x="5287963" y="1717675"/>
            <a:ext cx="23812" cy="34925"/>
          </a:xfrm>
          <a:custGeom>
            <a:avLst/>
            <a:gdLst>
              <a:gd name="T0" fmla="*/ 2147483647 w 46"/>
              <a:gd name="T1" fmla="*/ 0 h 46"/>
              <a:gd name="T2" fmla="*/ 2147483647 w 46"/>
              <a:gd name="T3" fmla="*/ 0 h 46"/>
              <a:gd name="T4" fmla="*/ 2147483647 w 46"/>
              <a:gd name="T5" fmla="*/ 2147483647 h 46"/>
              <a:gd name="T6" fmla="*/ 2147483647 w 46"/>
              <a:gd name="T7" fmla="*/ 2147483647 h 46"/>
              <a:gd name="T8" fmla="*/ 2147483647 w 46"/>
              <a:gd name="T9" fmla="*/ 2147483647 h 46"/>
              <a:gd name="T10" fmla="*/ 2147483647 w 46"/>
              <a:gd name="T11" fmla="*/ 2147483647 h 46"/>
              <a:gd name="T12" fmla="*/ 2147483647 w 46"/>
              <a:gd name="T13" fmla="*/ 2147483647 h 46"/>
              <a:gd name="T14" fmla="*/ 2147483647 w 46"/>
              <a:gd name="T15" fmla="*/ 2147483647 h 46"/>
              <a:gd name="T16" fmla="*/ 2147483647 w 46"/>
              <a:gd name="T17" fmla="*/ 2147483647 h 46"/>
              <a:gd name="T18" fmla="*/ 2147483647 w 46"/>
              <a:gd name="T19" fmla="*/ 2147483647 h 46"/>
              <a:gd name="T20" fmla="*/ 2147483647 w 46"/>
              <a:gd name="T21" fmla="*/ 2147483647 h 46"/>
              <a:gd name="T22" fmla="*/ 0 w 46"/>
              <a:gd name="T23" fmla="*/ 2147483647 h 46"/>
              <a:gd name="T24" fmla="*/ 2147483647 w 46"/>
              <a:gd name="T25" fmla="*/ 2147483647 h 46"/>
              <a:gd name="T26" fmla="*/ 2147483647 w 46"/>
              <a:gd name="T27" fmla="*/ 2147483647 h 46"/>
              <a:gd name="T28" fmla="*/ 2147483647 w 46"/>
              <a:gd name="T29" fmla="*/ 2147483647 h 46"/>
              <a:gd name="T30" fmla="*/ 2147483647 w 46"/>
              <a:gd name="T31" fmla="*/ 2147483647 h 46"/>
              <a:gd name="T32" fmla="*/ 2147483647 w 46"/>
              <a:gd name="T33" fmla="*/ 2147483647 h 46"/>
              <a:gd name="T34" fmla="*/ 2147483647 w 46"/>
              <a:gd name="T35" fmla="*/ 2147483647 h 46"/>
              <a:gd name="T36" fmla="*/ 2147483647 w 46"/>
              <a:gd name="T37" fmla="*/ 0 h 46"/>
              <a:gd name="T38" fmla="*/ 2147483647 w 46"/>
              <a:gd name="T39" fmla="*/ 0 h 4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46"/>
              <a:gd name="T61" fmla="*/ 0 h 46"/>
              <a:gd name="T62" fmla="*/ 46 w 46"/>
              <a:gd name="T63" fmla="*/ 46 h 4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46" h="46">
                <a:moveTo>
                  <a:pt x="34" y="0"/>
                </a:moveTo>
                <a:lnTo>
                  <a:pt x="34" y="0"/>
                </a:lnTo>
                <a:lnTo>
                  <a:pt x="34" y="12"/>
                </a:lnTo>
                <a:lnTo>
                  <a:pt x="23" y="35"/>
                </a:lnTo>
                <a:lnTo>
                  <a:pt x="11" y="35"/>
                </a:lnTo>
                <a:lnTo>
                  <a:pt x="11" y="12"/>
                </a:lnTo>
                <a:lnTo>
                  <a:pt x="0" y="35"/>
                </a:lnTo>
                <a:lnTo>
                  <a:pt x="11" y="46"/>
                </a:lnTo>
                <a:lnTo>
                  <a:pt x="34" y="46"/>
                </a:lnTo>
                <a:lnTo>
                  <a:pt x="46" y="23"/>
                </a:lnTo>
                <a:lnTo>
                  <a:pt x="46" y="12"/>
                </a:lnTo>
                <a:lnTo>
                  <a:pt x="46" y="0"/>
                </a:lnTo>
                <a:lnTo>
                  <a:pt x="34" y="0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02" name="Freeform 43"/>
          <p:cNvSpPr>
            <a:spLocks/>
          </p:cNvSpPr>
          <p:nvPr/>
        </p:nvSpPr>
        <p:spPr bwMode="auto">
          <a:xfrm>
            <a:off x="5287963" y="1717675"/>
            <a:ext cx="23812" cy="34925"/>
          </a:xfrm>
          <a:custGeom>
            <a:avLst/>
            <a:gdLst>
              <a:gd name="T0" fmla="*/ 2147483647 w 46"/>
              <a:gd name="T1" fmla="*/ 0 h 46"/>
              <a:gd name="T2" fmla="*/ 2147483647 w 46"/>
              <a:gd name="T3" fmla="*/ 0 h 46"/>
              <a:gd name="T4" fmla="*/ 2147483647 w 46"/>
              <a:gd name="T5" fmla="*/ 0 h 46"/>
              <a:gd name="T6" fmla="*/ 2147483647 w 46"/>
              <a:gd name="T7" fmla="*/ 2147483647 h 46"/>
              <a:gd name="T8" fmla="*/ 2147483647 w 46"/>
              <a:gd name="T9" fmla="*/ 2147483647 h 46"/>
              <a:gd name="T10" fmla="*/ 2147483647 w 46"/>
              <a:gd name="T11" fmla="*/ 2147483647 h 46"/>
              <a:gd name="T12" fmla="*/ 2147483647 w 46"/>
              <a:gd name="T13" fmla="*/ 2147483647 h 46"/>
              <a:gd name="T14" fmla="*/ 2147483647 w 46"/>
              <a:gd name="T15" fmla="*/ 2147483647 h 46"/>
              <a:gd name="T16" fmla="*/ 2147483647 w 46"/>
              <a:gd name="T17" fmla="*/ 2147483647 h 46"/>
              <a:gd name="T18" fmla="*/ 2147483647 w 46"/>
              <a:gd name="T19" fmla="*/ 2147483647 h 46"/>
              <a:gd name="T20" fmla="*/ 2147483647 w 46"/>
              <a:gd name="T21" fmla="*/ 2147483647 h 46"/>
              <a:gd name="T22" fmla="*/ 2147483647 w 46"/>
              <a:gd name="T23" fmla="*/ 2147483647 h 46"/>
              <a:gd name="T24" fmla="*/ 0 w 46"/>
              <a:gd name="T25" fmla="*/ 2147483647 h 46"/>
              <a:gd name="T26" fmla="*/ 2147483647 w 46"/>
              <a:gd name="T27" fmla="*/ 2147483647 h 46"/>
              <a:gd name="T28" fmla="*/ 2147483647 w 46"/>
              <a:gd name="T29" fmla="*/ 2147483647 h 46"/>
              <a:gd name="T30" fmla="*/ 2147483647 w 46"/>
              <a:gd name="T31" fmla="*/ 2147483647 h 46"/>
              <a:gd name="T32" fmla="*/ 2147483647 w 46"/>
              <a:gd name="T33" fmla="*/ 2147483647 h 46"/>
              <a:gd name="T34" fmla="*/ 2147483647 w 46"/>
              <a:gd name="T35" fmla="*/ 2147483647 h 46"/>
              <a:gd name="T36" fmla="*/ 2147483647 w 46"/>
              <a:gd name="T37" fmla="*/ 2147483647 h 46"/>
              <a:gd name="T38" fmla="*/ 2147483647 w 46"/>
              <a:gd name="T39" fmla="*/ 0 h 46"/>
              <a:gd name="T40" fmla="*/ 2147483647 w 46"/>
              <a:gd name="T41" fmla="*/ 0 h 4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46"/>
              <a:gd name="T64" fmla="*/ 0 h 46"/>
              <a:gd name="T65" fmla="*/ 46 w 46"/>
              <a:gd name="T66" fmla="*/ 46 h 4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46" h="46">
                <a:moveTo>
                  <a:pt x="34" y="0"/>
                </a:moveTo>
                <a:lnTo>
                  <a:pt x="34" y="0"/>
                </a:lnTo>
                <a:lnTo>
                  <a:pt x="34" y="12"/>
                </a:lnTo>
                <a:lnTo>
                  <a:pt x="23" y="35"/>
                </a:lnTo>
                <a:lnTo>
                  <a:pt x="11" y="35"/>
                </a:lnTo>
                <a:lnTo>
                  <a:pt x="11" y="12"/>
                </a:lnTo>
                <a:lnTo>
                  <a:pt x="0" y="35"/>
                </a:lnTo>
                <a:lnTo>
                  <a:pt x="11" y="46"/>
                </a:lnTo>
                <a:lnTo>
                  <a:pt x="34" y="46"/>
                </a:lnTo>
                <a:lnTo>
                  <a:pt x="46" y="23"/>
                </a:lnTo>
                <a:lnTo>
                  <a:pt x="46" y="12"/>
                </a:lnTo>
                <a:lnTo>
                  <a:pt x="46" y="0"/>
                </a:lnTo>
                <a:lnTo>
                  <a:pt x="34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03" name="Freeform 44"/>
          <p:cNvSpPr>
            <a:spLocks/>
          </p:cNvSpPr>
          <p:nvPr/>
        </p:nvSpPr>
        <p:spPr bwMode="auto">
          <a:xfrm>
            <a:off x="5300663" y="1674813"/>
            <a:ext cx="17462" cy="7937"/>
          </a:xfrm>
          <a:custGeom>
            <a:avLst/>
            <a:gdLst>
              <a:gd name="T0" fmla="*/ 2147483647 w 34"/>
              <a:gd name="T1" fmla="*/ 2147483647 h 11"/>
              <a:gd name="T2" fmla="*/ 2147483647 w 34"/>
              <a:gd name="T3" fmla="*/ 0 h 11"/>
              <a:gd name="T4" fmla="*/ 2147483647 w 34"/>
              <a:gd name="T5" fmla="*/ 0 h 11"/>
              <a:gd name="T6" fmla="*/ 2147483647 w 34"/>
              <a:gd name="T7" fmla="*/ 0 h 11"/>
              <a:gd name="T8" fmla="*/ 0 w 34"/>
              <a:gd name="T9" fmla="*/ 2147483647 h 11"/>
              <a:gd name="T10" fmla="*/ 2147483647 w 34"/>
              <a:gd name="T11" fmla="*/ 2147483647 h 11"/>
              <a:gd name="T12" fmla="*/ 2147483647 w 34"/>
              <a:gd name="T13" fmla="*/ 2147483647 h 11"/>
              <a:gd name="T14" fmla="*/ 2147483647 w 34"/>
              <a:gd name="T15" fmla="*/ 2147483647 h 11"/>
              <a:gd name="T16" fmla="*/ 2147483647 w 34"/>
              <a:gd name="T17" fmla="*/ 2147483647 h 1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4"/>
              <a:gd name="T28" fmla="*/ 0 h 11"/>
              <a:gd name="T29" fmla="*/ 34 w 34"/>
              <a:gd name="T30" fmla="*/ 11 h 1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4" h="11">
                <a:moveTo>
                  <a:pt x="34" y="11"/>
                </a:moveTo>
                <a:lnTo>
                  <a:pt x="23" y="0"/>
                </a:lnTo>
                <a:lnTo>
                  <a:pt x="11" y="0"/>
                </a:lnTo>
                <a:lnTo>
                  <a:pt x="0" y="11"/>
                </a:lnTo>
                <a:lnTo>
                  <a:pt x="11" y="11"/>
                </a:lnTo>
                <a:lnTo>
                  <a:pt x="23" y="11"/>
                </a:lnTo>
                <a:lnTo>
                  <a:pt x="34" y="1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04" name="Freeform 45"/>
          <p:cNvSpPr>
            <a:spLocks/>
          </p:cNvSpPr>
          <p:nvPr/>
        </p:nvSpPr>
        <p:spPr bwMode="auto">
          <a:xfrm>
            <a:off x="5300663" y="1674813"/>
            <a:ext cx="17462" cy="7937"/>
          </a:xfrm>
          <a:custGeom>
            <a:avLst/>
            <a:gdLst>
              <a:gd name="T0" fmla="*/ 2147483647 w 34"/>
              <a:gd name="T1" fmla="*/ 2147483647 h 11"/>
              <a:gd name="T2" fmla="*/ 2147483647 w 34"/>
              <a:gd name="T3" fmla="*/ 2147483647 h 11"/>
              <a:gd name="T4" fmla="*/ 2147483647 w 34"/>
              <a:gd name="T5" fmla="*/ 0 h 11"/>
              <a:gd name="T6" fmla="*/ 2147483647 w 34"/>
              <a:gd name="T7" fmla="*/ 0 h 11"/>
              <a:gd name="T8" fmla="*/ 2147483647 w 34"/>
              <a:gd name="T9" fmla="*/ 0 h 11"/>
              <a:gd name="T10" fmla="*/ 0 w 34"/>
              <a:gd name="T11" fmla="*/ 2147483647 h 11"/>
              <a:gd name="T12" fmla="*/ 2147483647 w 34"/>
              <a:gd name="T13" fmla="*/ 2147483647 h 11"/>
              <a:gd name="T14" fmla="*/ 2147483647 w 34"/>
              <a:gd name="T15" fmla="*/ 2147483647 h 11"/>
              <a:gd name="T16" fmla="*/ 2147483647 w 34"/>
              <a:gd name="T17" fmla="*/ 2147483647 h 11"/>
              <a:gd name="T18" fmla="*/ 2147483647 w 34"/>
              <a:gd name="T19" fmla="*/ 2147483647 h 1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34"/>
              <a:gd name="T31" fmla="*/ 0 h 11"/>
              <a:gd name="T32" fmla="*/ 34 w 34"/>
              <a:gd name="T33" fmla="*/ 11 h 1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34" h="11">
                <a:moveTo>
                  <a:pt x="34" y="11"/>
                </a:moveTo>
                <a:lnTo>
                  <a:pt x="34" y="11"/>
                </a:lnTo>
                <a:lnTo>
                  <a:pt x="23" y="0"/>
                </a:lnTo>
                <a:lnTo>
                  <a:pt x="11" y="0"/>
                </a:lnTo>
                <a:lnTo>
                  <a:pt x="0" y="11"/>
                </a:lnTo>
                <a:lnTo>
                  <a:pt x="11" y="11"/>
                </a:lnTo>
                <a:lnTo>
                  <a:pt x="23" y="11"/>
                </a:lnTo>
                <a:lnTo>
                  <a:pt x="34" y="11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05" name="Freeform 46"/>
          <p:cNvSpPr>
            <a:spLocks/>
          </p:cNvSpPr>
          <p:nvPr/>
        </p:nvSpPr>
        <p:spPr bwMode="auto">
          <a:xfrm>
            <a:off x="5281613" y="1379538"/>
            <a:ext cx="503237" cy="544512"/>
          </a:xfrm>
          <a:custGeom>
            <a:avLst/>
            <a:gdLst>
              <a:gd name="T0" fmla="*/ 2147483647 w 950"/>
              <a:gd name="T1" fmla="*/ 0 h 699"/>
              <a:gd name="T2" fmla="*/ 2147483647 w 950"/>
              <a:gd name="T3" fmla="*/ 2147483647 h 699"/>
              <a:gd name="T4" fmla="*/ 2147483647 w 950"/>
              <a:gd name="T5" fmla="*/ 2147483647 h 699"/>
              <a:gd name="T6" fmla="*/ 0 w 950"/>
              <a:gd name="T7" fmla="*/ 2147483647 h 699"/>
              <a:gd name="T8" fmla="*/ 2147483647 w 950"/>
              <a:gd name="T9" fmla="*/ 0 h 6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50"/>
              <a:gd name="T16" fmla="*/ 0 h 699"/>
              <a:gd name="T17" fmla="*/ 950 w 950"/>
              <a:gd name="T18" fmla="*/ 699 h 6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50" h="699">
                <a:moveTo>
                  <a:pt x="34" y="0"/>
                </a:moveTo>
                <a:lnTo>
                  <a:pt x="950" y="699"/>
                </a:lnTo>
                <a:lnTo>
                  <a:pt x="618" y="699"/>
                </a:lnTo>
                <a:lnTo>
                  <a:pt x="0" y="46"/>
                </a:lnTo>
                <a:lnTo>
                  <a:pt x="34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06" name="Freeform 47"/>
          <p:cNvSpPr>
            <a:spLocks/>
          </p:cNvSpPr>
          <p:nvPr/>
        </p:nvSpPr>
        <p:spPr bwMode="auto">
          <a:xfrm>
            <a:off x="5281613" y="1379538"/>
            <a:ext cx="503237" cy="544512"/>
          </a:xfrm>
          <a:custGeom>
            <a:avLst/>
            <a:gdLst>
              <a:gd name="T0" fmla="*/ 2147483647 w 950"/>
              <a:gd name="T1" fmla="*/ 0 h 699"/>
              <a:gd name="T2" fmla="*/ 2147483647 w 950"/>
              <a:gd name="T3" fmla="*/ 2147483647 h 699"/>
              <a:gd name="T4" fmla="*/ 2147483647 w 950"/>
              <a:gd name="T5" fmla="*/ 2147483647 h 699"/>
              <a:gd name="T6" fmla="*/ 0 w 950"/>
              <a:gd name="T7" fmla="*/ 2147483647 h 699"/>
              <a:gd name="T8" fmla="*/ 2147483647 w 950"/>
              <a:gd name="T9" fmla="*/ 0 h 6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50"/>
              <a:gd name="T16" fmla="*/ 0 h 699"/>
              <a:gd name="T17" fmla="*/ 950 w 950"/>
              <a:gd name="T18" fmla="*/ 699 h 6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50" h="699">
                <a:moveTo>
                  <a:pt x="34" y="0"/>
                </a:moveTo>
                <a:lnTo>
                  <a:pt x="950" y="699"/>
                </a:lnTo>
                <a:lnTo>
                  <a:pt x="618" y="699"/>
                </a:lnTo>
                <a:lnTo>
                  <a:pt x="0" y="46"/>
                </a:lnTo>
                <a:lnTo>
                  <a:pt x="34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07" name="Freeform 48"/>
          <p:cNvSpPr>
            <a:spLocks/>
          </p:cNvSpPr>
          <p:nvPr/>
        </p:nvSpPr>
        <p:spPr bwMode="auto">
          <a:xfrm>
            <a:off x="5791200" y="1806575"/>
            <a:ext cx="103188" cy="117475"/>
          </a:xfrm>
          <a:custGeom>
            <a:avLst/>
            <a:gdLst>
              <a:gd name="T0" fmla="*/ 0 w 195"/>
              <a:gd name="T1" fmla="*/ 2147483647 h 149"/>
              <a:gd name="T2" fmla="*/ 2147483647 w 195"/>
              <a:gd name="T3" fmla="*/ 0 h 149"/>
              <a:gd name="T4" fmla="*/ 2147483647 w 195"/>
              <a:gd name="T5" fmla="*/ 2147483647 h 149"/>
              <a:gd name="T6" fmla="*/ 2147483647 w 195"/>
              <a:gd name="T7" fmla="*/ 2147483647 h 149"/>
              <a:gd name="T8" fmla="*/ 0 w 195"/>
              <a:gd name="T9" fmla="*/ 2147483647 h 1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5"/>
              <a:gd name="T16" fmla="*/ 0 h 149"/>
              <a:gd name="T17" fmla="*/ 195 w 195"/>
              <a:gd name="T18" fmla="*/ 149 h 14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5" h="149">
                <a:moveTo>
                  <a:pt x="0" y="149"/>
                </a:moveTo>
                <a:lnTo>
                  <a:pt x="160" y="0"/>
                </a:lnTo>
                <a:lnTo>
                  <a:pt x="195" y="23"/>
                </a:lnTo>
                <a:lnTo>
                  <a:pt x="80" y="149"/>
                </a:lnTo>
                <a:lnTo>
                  <a:pt x="0" y="149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08" name="Freeform 49"/>
          <p:cNvSpPr>
            <a:spLocks/>
          </p:cNvSpPr>
          <p:nvPr/>
        </p:nvSpPr>
        <p:spPr bwMode="auto">
          <a:xfrm>
            <a:off x="5791200" y="1806575"/>
            <a:ext cx="103188" cy="117475"/>
          </a:xfrm>
          <a:custGeom>
            <a:avLst/>
            <a:gdLst>
              <a:gd name="T0" fmla="*/ 0 w 195"/>
              <a:gd name="T1" fmla="*/ 2147483647 h 149"/>
              <a:gd name="T2" fmla="*/ 2147483647 w 195"/>
              <a:gd name="T3" fmla="*/ 0 h 149"/>
              <a:gd name="T4" fmla="*/ 2147483647 w 195"/>
              <a:gd name="T5" fmla="*/ 2147483647 h 149"/>
              <a:gd name="T6" fmla="*/ 2147483647 w 195"/>
              <a:gd name="T7" fmla="*/ 2147483647 h 149"/>
              <a:gd name="T8" fmla="*/ 0 w 195"/>
              <a:gd name="T9" fmla="*/ 2147483647 h 1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5"/>
              <a:gd name="T16" fmla="*/ 0 h 149"/>
              <a:gd name="T17" fmla="*/ 195 w 195"/>
              <a:gd name="T18" fmla="*/ 149 h 14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5" h="149">
                <a:moveTo>
                  <a:pt x="0" y="149"/>
                </a:moveTo>
                <a:lnTo>
                  <a:pt x="160" y="0"/>
                </a:lnTo>
                <a:lnTo>
                  <a:pt x="195" y="23"/>
                </a:lnTo>
                <a:lnTo>
                  <a:pt x="80" y="149"/>
                </a:lnTo>
                <a:lnTo>
                  <a:pt x="0" y="149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09" name="Freeform 50"/>
          <p:cNvSpPr>
            <a:spLocks/>
          </p:cNvSpPr>
          <p:nvPr/>
        </p:nvSpPr>
        <p:spPr bwMode="auto">
          <a:xfrm>
            <a:off x="5614988" y="1958975"/>
            <a:ext cx="176212" cy="304800"/>
          </a:xfrm>
          <a:custGeom>
            <a:avLst/>
            <a:gdLst>
              <a:gd name="T0" fmla="*/ 2147483647 w 332"/>
              <a:gd name="T1" fmla="*/ 0 h 389"/>
              <a:gd name="T2" fmla="*/ 2147483647 w 332"/>
              <a:gd name="T3" fmla="*/ 0 h 389"/>
              <a:gd name="T4" fmla="*/ 2147483647 w 332"/>
              <a:gd name="T5" fmla="*/ 2147483647 h 389"/>
              <a:gd name="T6" fmla="*/ 0 w 332"/>
              <a:gd name="T7" fmla="*/ 2147483647 h 389"/>
              <a:gd name="T8" fmla="*/ 2147483647 w 332"/>
              <a:gd name="T9" fmla="*/ 0 h 38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32"/>
              <a:gd name="T16" fmla="*/ 0 h 389"/>
              <a:gd name="T17" fmla="*/ 332 w 332"/>
              <a:gd name="T18" fmla="*/ 389 h 38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32" h="389">
                <a:moveTo>
                  <a:pt x="34" y="0"/>
                </a:moveTo>
                <a:lnTo>
                  <a:pt x="297" y="0"/>
                </a:lnTo>
                <a:lnTo>
                  <a:pt x="332" y="389"/>
                </a:lnTo>
                <a:lnTo>
                  <a:pt x="0" y="378"/>
                </a:lnTo>
                <a:lnTo>
                  <a:pt x="34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10" name="Freeform 51"/>
          <p:cNvSpPr>
            <a:spLocks/>
          </p:cNvSpPr>
          <p:nvPr/>
        </p:nvSpPr>
        <p:spPr bwMode="auto">
          <a:xfrm>
            <a:off x="5614988" y="1958975"/>
            <a:ext cx="176212" cy="304800"/>
          </a:xfrm>
          <a:custGeom>
            <a:avLst/>
            <a:gdLst>
              <a:gd name="T0" fmla="*/ 2147483647 w 332"/>
              <a:gd name="T1" fmla="*/ 0 h 389"/>
              <a:gd name="T2" fmla="*/ 2147483647 w 332"/>
              <a:gd name="T3" fmla="*/ 0 h 389"/>
              <a:gd name="T4" fmla="*/ 2147483647 w 332"/>
              <a:gd name="T5" fmla="*/ 2147483647 h 389"/>
              <a:gd name="T6" fmla="*/ 0 w 332"/>
              <a:gd name="T7" fmla="*/ 2147483647 h 389"/>
              <a:gd name="T8" fmla="*/ 2147483647 w 332"/>
              <a:gd name="T9" fmla="*/ 0 h 38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32"/>
              <a:gd name="T16" fmla="*/ 0 h 389"/>
              <a:gd name="T17" fmla="*/ 332 w 332"/>
              <a:gd name="T18" fmla="*/ 389 h 38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32" h="389">
                <a:moveTo>
                  <a:pt x="34" y="0"/>
                </a:moveTo>
                <a:lnTo>
                  <a:pt x="297" y="0"/>
                </a:lnTo>
                <a:lnTo>
                  <a:pt x="332" y="389"/>
                </a:lnTo>
                <a:lnTo>
                  <a:pt x="0" y="378"/>
                </a:lnTo>
                <a:lnTo>
                  <a:pt x="34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11" name="Rectangle 52"/>
          <p:cNvSpPr>
            <a:spLocks noChangeArrowheads="1"/>
          </p:cNvSpPr>
          <p:nvPr/>
        </p:nvSpPr>
        <p:spPr bwMode="auto">
          <a:xfrm>
            <a:off x="5608638" y="1924050"/>
            <a:ext cx="217487" cy="53975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12" name="Rectangle 53"/>
          <p:cNvSpPr>
            <a:spLocks noChangeArrowheads="1"/>
          </p:cNvSpPr>
          <p:nvPr/>
        </p:nvSpPr>
        <p:spPr bwMode="auto">
          <a:xfrm>
            <a:off x="5608638" y="1924050"/>
            <a:ext cx="217487" cy="53975"/>
          </a:xfrm>
          <a:prstGeom prst="rect">
            <a:avLst/>
          </a:prstGeom>
          <a:noFill/>
          <a:ln w="698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13" name="Rectangle 54"/>
          <p:cNvSpPr>
            <a:spLocks noChangeArrowheads="1"/>
          </p:cNvSpPr>
          <p:nvPr/>
        </p:nvSpPr>
        <p:spPr bwMode="auto">
          <a:xfrm>
            <a:off x="5614988" y="2254250"/>
            <a:ext cx="188912" cy="61913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14" name="Rectangle 55"/>
          <p:cNvSpPr>
            <a:spLocks noChangeArrowheads="1"/>
          </p:cNvSpPr>
          <p:nvPr/>
        </p:nvSpPr>
        <p:spPr bwMode="auto">
          <a:xfrm>
            <a:off x="5614988" y="2254250"/>
            <a:ext cx="188912" cy="61913"/>
          </a:xfrm>
          <a:prstGeom prst="rect">
            <a:avLst/>
          </a:prstGeom>
          <a:noFill/>
          <a:ln w="698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15" name="Rectangle 56"/>
          <p:cNvSpPr>
            <a:spLocks noChangeArrowheads="1"/>
          </p:cNvSpPr>
          <p:nvPr/>
        </p:nvSpPr>
        <p:spPr bwMode="auto">
          <a:xfrm>
            <a:off x="5765800" y="2316163"/>
            <a:ext cx="38100" cy="366712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16" name="Rectangle 57"/>
          <p:cNvSpPr>
            <a:spLocks noChangeArrowheads="1"/>
          </p:cNvSpPr>
          <p:nvPr/>
        </p:nvSpPr>
        <p:spPr bwMode="auto">
          <a:xfrm>
            <a:off x="5765800" y="2316163"/>
            <a:ext cx="38100" cy="366712"/>
          </a:xfrm>
          <a:prstGeom prst="rect">
            <a:avLst/>
          </a:prstGeom>
          <a:noFill/>
          <a:ln w="698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17" name="Rectangle 58"/>
          <p:cNvSpPr>
            <a:spLocks noChangeArrowheads="1"/>
          </p:cNvSpPr>
          <p:nvPr/>
        </p:nvSpPr>
        <p:spPr bwMode="auto">
          <a:xfrm>
            <a:off x="5638800" y="2468563"/>
            <a:ext cx="127000" cy="34925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18" name="Rectangle 59"/>
          <p:cNvSpPr>
            <a:spLocks noChangeArrowheads="1"/>
          </p:cNvSpPr>
          <p:nvPr/>
        </p:nvSpPr>
        <p:spPr bwMode="auto">
          <a:xfrm>
            <a:off x="5638800" y="2468563"/>
            <a:ext cx="127000" cy="34925"/>
          </a:xfrm>
          <a:prstGeom prst="rect">
            <a:avLst/>
          </a:prstGeom>
          <a:noFill/>
          <a:ln w="698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19" name="Freeform 60"/>
          <p:cNvSpPr>
            <a:spLocks/>
          </p:cNvSpPr>
          <p:nvPr/>
        </p:nvSpPr>
        <p:spPr bwMode="auto">
          <a:xfrm>
            <a:off x="5638800" y="2306638"/>
            <a:ext cx="127000" cy="152400"/>
          </a:xfrm>
          <a:custGeom>
            <a:avLst/>
            <a:gdLst>
              <a:gd name="T0" fmla="*/ 2147483647 w 241"/>
              <a:gd name="T1" fmla="*/ 0 h 195"/>
              <a:gd name="T2" fmla="*/ 2147483647 w 241"/>
              <a:gd name="T3" fmla="*/ 2147483647 h 195"/>
              <a:gd name="T4" fmla="*/ 2147483647 w 241"/>
              <a:gd name="T5" fmla="*/ 2147483647 h 195"/>
              <a:gd name="T6" fmla="*/ 0 w 241"/>
              <a:gd name="T7" fmla="*/ 2147483647 h 195"/>
              <a:gd name="T8" fmla="*/ 2147483647 w 241"/>
              <a:gd name="T9" fmla="*/ 0 h 19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1"/>
              <a:gd name="T16" fmla="*/ 0 h 195"/>
              <a:gd name="T17" fmla="*/ 241 w 241"/>
              <a:gd name="T18" fmla="*/ 195 h 19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1" h="195">
                <a:moveTo>
                  <a:pt x="12" y="0"/>
                </a:moveTo>
                <a:lnTo>
                  <a:pt x="241" y="195"/>
                </a:lnTo>
                <a:lnTo>
                  <a:pt x="207" y="195"/>
                </a:lnTo>
                <a:lnTo>
                  <a:pt x="0" y="23"/>
                </a:lnTo>
                <a:lnTo>
                  <a:pt x="12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20" name="Freeform 61"/>
          <p:cNvSpPr>
            <a:spLocks/>
          </p:cNvSpPr>
          <p:nvPr/>
        </p:nvSpPr>
        <p:spPr bwMode="auto">
          <a:xfrm>
            <a:off x="5638800" y="2306638"/>
            <a:ext cx="127000" cy="152400"/>
          </a:xfrm>
          <a:custGeom>
            <a:avLst/>
            <a:gdLst>
              <a:gd name="T0" fmla="*/ 2147483647 w 241"/>
              <a:gd name="T1" fmla="*/ 0 h 195"/>
              <a:gd name="T2" fmla="*/ 2147483647 w 241"/>
              <a:gd name="T3" fmla="*/ 2147483647 h 195"/>
              <a:gd name="T4" fmla="*/ 2147483647 w 241"/>
              <a:gd name="T5" fmla="*/ 2147483647 h 195"/>
              <a:gd name="T6" fmla="*/ 0 w 241"/>
              <a:gd name="T7" fmla="*/ 2147483647 h 195"/>
              <a:gd name="T8" fmla="*/ 2147483647 w 241"/>
              <a:gd name="T9" fmla="*/ 0 h 19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1"/>
              <a:gd name="T16" fmla="*/ 0 h 195"/>
              <a:gd name="T17" fmla="*/ 241 w 241"/>
              <a:gd name="T18" fmla="*/ 195 h 19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1" h="195">
                <a:moveTo>
                  <a:pt x="12" y="0"/>
                </a:moveTo>
                <a:lnTo>
                  <a:pt x="241" y="195"/>
                </a:lnTo>
                <a:lnTo>
                  <a:pt x="207" y="195"/>
                </a:lnTo>
                <a:lnTo>
                  <a:pt x="0" y="23"/>
                </a:lnTo>
                <a:lnTo>
                  <a:pt x="12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21" name="Freeform 62"/>
          <p:cNvSpPr>
            <a:spLocks/>
          </p:cNvSpPr>
          <p:nvPr/>
        </p:nvSpPr>
        <p:spPr bwMode="auto">
          <a:xfrm>
            <a:off x="5638800" y="2306638"/>
            <a:ext cx="133350" cy="161925"/>
          </a:xfrm>
          <a:custGeom>
            <a:avLst/>
            <a:gdLst>
              <a:gd name="T0" fmla="*/ 2147483647 w 252"/>
              <a:gd name="T1" fmla="*/ 0 h 207"/>
              <a:gd name="T2" fmla="*/ 0 w 252"/>
              <a:gd name="T3" fmla="*/ 2147483647 h 207"/>
              <a:gd name="T4" fmla="*/ 2147483647 w 252"/>
              <a:gd name="T5" fmla="*/ 2147483647 h 207"/>
              <a:gd name="T6" fmla="*/ 2147483647 w 252"/>
              <a:gd name="T7" fmla="*/ 2147483647 h 207"/>
              <a:gd name="T8" fmla="*/ 2147483647 w 252"/>
              <a:gd name="T9" fmla="*/ 0 h 20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"/>
              <a:gd name="T16" fmla="*/ 0 h 207"/>
              <a:gd name="T17" fmla="*/ 252 w 252"/>
              <a:gd name="T18" fmla="*/ 207 h 20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" h="207">
                <a:moveTo>
                  <a:pt x="230" y="0"/>
                </a:moveTo>
                <a:lnTo>
                  <a:pt x="0" y="195"/>
                </a:lnTo>
                <a:lnTo>
                  <a:pt x="46" y="207"/>
                </a:lnTo>
                <a:lnTo>
                  <a:pt x="252" y="23"/>
                </a:lnTo>
                <a:lnTo>
                  <a:pt x="230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22" name="Freeform 63"/>
          <p:cNvSpPr>
            <a:spLocks/>
          </p:cNvSpPr>
          <p:nvPr/>
        </p:nvSpPr>
        <p:spPr bwMode="auto">
          <a:xfrm>
            <a:off x="5638800" y="2306638"/>
            <a:ext cx="133350" cy="161925"/>
          </a:xfrm>
          <a:custGeom>
            <a:avLst/>
            <a:gdLst>
              <a:gd name="T0" fmla="*/ 2147483647 w 252"/>
              <a:gd name="T1" fmla="*/ 0 h 207"/>
              <a:gd name="T2" fmla="*/ 0 w 252"/>
              <a:gd name="T3" fmla="*/ 2147483647 h 207"/>
              <a:gd name="T4" fmla="*/ 2147483647 w 252"/>
              <a:gd name="T5" fmla="*/ 2147483647 h 207"/>
              <a:gd name="T6" fmla="*/ 2147483647 w 252"/>
              <a:gd name="T7" fmla="*/ 2147483647 h 207"/>
              <a:gd name="T8" fmla="*/ 2147483647 w 252"/>
              <a:gd name="T9" fmla="*/ 0 h 20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"/>
              <a:gd name="T16" fmla="*/ 0 h 207"/>
              <a:gd name="T17" fmla="*/ 252 w 252"/>
              <a:gd name="T18" fmla="*/ 207 h 20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" h="207">
                <a:moveTo>
                  <a:pt x="230" y="0"/>
                </a:moveTo>
                <a:lnTo>
                  <a:pt x="0" y="195"/>
                </a:lnTo>
                <a:lnTo>
                  <a:pt x="46" y="207"/>
                </a:lnTo>
                <a:lnTo>
                  <a:pt x="252" y="23"/>
                </a:lnTo>
                <a:lnTo>
                  <a:pt x="230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23" name="Rectangle 64"/>
          <p:cNvSpPr>
            <a:spLocks noChangeArrowheads="1"/>
          </p:cNvSpPr>
          <p:nvPr/>
        </p:nvSpPr>
        <p:spPr bwMode="auto">
          <a:xfrm>
            <a:off x="5621338" y="2316163"/>
            <a:ext cx="30162" cy="366712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24" name="Rectangle 65"/>
          <p:cNvSpPr>
            <a:spLocks noChangeArrowheads="1"/>
          </p:cNvSpPr>
          <p:nvPr/>
        </p:nvSpPr>
        <p:spPr bwMode="auto">
          <a:xfrm>
            <a:off x="5621338" y="2316163"/>
            <a:ext cx="30162" cy="366712"/>
          </a:xfrm>
          <a:prstGeom prst="rect">
            <a:avLst/>
          </a:prstGeom>
          <a:noFill/>
          <a:ln w="698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25" name="Line 66"/>
          <p:cNvSpPr>
            <a:spLocks noChangeShapeType="1"/>
          </p:cNvSpPr>
          <p:nvPr/>
        </p:nvSpPr>
        <p:spPr bwMode="auto">
          <a:xfrm flipH="1">
            <a:off x="5791200" y="1825625"/>
            <a:ext cx="103188" cy="384175"/>
          </a:xfrm>
          <a:prstGeom prst="line">
            <a:avLst/>
          </a:pr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26" name="Freeform 67"/>
          <p:cNvSpPr>
            <a:spLocks/>
          </p:cNvSpPr>
          <p:nvPr/>
        </p:nvSpPr>
        <p:spPr bwMode="auto">
          <a:xfrm>
            <a:off x="5621338" y="2084388"/>
            <a:ext cx="163512" cy="44450"/>
          </a:xfrm>
          <a:custGeom>
            <a:avLst/>
            <a:gdLst>
              <a:gd name="T0" fmla="*/ 2147483647 w 309"/>
              <a:gd name="T1" fmla="*/ 0 h 57"/>
              <a:gd name="T2" fmla="*/ 2147483647 w 309"/>
              <a:gd name="T3" fmla="*/ 0 h 57"/>
              <a:gd name="T4" fmla="*/ 2147483647 w 309"/>
              <a:gd name="T5" fmla="*/ 2147483647 h 57"/>
              <a:gd name="T6" fmla="*/ 0 w 309"/>
              <a:gd name="T7" fmla="*/ 2147483647 h 57"/>
              <a:gd name="T8" fmla="*/ 2147483647 w 309"/>
              <a:gd name="T9" fmla="*/ 0 h 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9"/>
              <a:gd name="T16" fmla="*/ 0 h 57"/>
              <a:gd name="T17" fmla="*/ 309 w 309"/>
              <a:gd name="T18" fmla="*/ 57 h 5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9" h="57">
                <a:moveTo>
                  <a:pt x="12" y="0"/>
                </a:moveTo>
                <a:lnTo>
                  <a:pt x="309" y="0"/>
                </a:lnTo>
                <a:lnTo>
                  <a:pt x="309" y="57"/>
                </a:lnTo>
                <a:lnTo>
                  <a:pt x="0" y="57"/>
                </a:lnTo>
                <a:lnTo>
                  <a:pt x="1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27" name="Freeform 68"/>
          <p:cNvSpPr>
            <a:spLocks/>
          </p:cNvSpPr>
          <p:nvPr/>
        </p:nvSpPr>
        <p:spPr bwMode="auto">
          <a:xfrm>
            <a:off x="5621338" y="2084388"/>
            <a:ext cx="163512" cy="44450"/>
          </a:xfrm>
          <a:custGeom>
            <a:avLst/>
            <a:gdLst>
              <a:gd name="T0" fmla="*/ 2147483647 w 309"/>
              <a:gd name="T1" fmla="*/ 0 h 57"/>
              <a:gd name="T2" fmla="*/ 2147483647 w 309"/>
              <a:gd name="T3" fmla="*/ 0 h 57"/>
              <a:gd name="T4" fmla="*/ 2147483647 w 309"/>
              <a:gd name="T5" fmla="*/ 2147483647 h 57"/>
              <a:gd name="T6" fmla="*/ 0 w 309"/>
              <a:gd name="T7" fmla="*/ 2147483647 h 57"/>
              <a:gd name="T8" fmla="*/ 2147483647 w 309"/>
              <a:gd name="T9" fmla="*/ 0 h 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9"/>
              <a:gd name="T16" fmla="*/ 0 h 57"/>
              <a:gd name="T17" fmla="*/ 309 w 309"/>
              <a:gd name="T18" fmla="*/ 57 h 5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9" h="57">
                <a:moveTo>
                  <a:pt x="12" y="0"/>
                </a:moveTo>
                <a:lnTo>
                  <a:pt x="309" y="0"/>
                </a:lnTo>
                <a:lnTo>
                  <a:pt x="309" y="57"/>
                </a:lnTo>
                <a:lnTo>
                  <a:pt x="0" y="57"/>
                </a:lnTo>
                <a:lnTo>
                  <a:pt x="12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28" name="Rectangle 69" descr="Horizontal brick"/>
          <p:cNvSpPr>
            <a:spLocks noChangeArrowheads="1"/>
          </p:cNvSpPr>
          <p:nvPr/>
        </p:nvSpPr>
        <p:spPr bwMode="auto">
          <a:xfrm>
            <a:off x="5918200" y="2101850"/>
            <a:ext cx="503238" cy="588963"/>
          </a:xfrm>
          <a:prstGeom prst="rect">
            <a:avLst/>
          </a:prstGeom>
          <a:pattFill prst="horzBrick">
            <a:fgClr>
              <a:srgbClr val="DDDDDD"/>
            </a:fgClr>
            <a:bgClr>
              <a:srgbClr val="FF6600"/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29" name="Freeform 70"/>
          <p:cNvSpPr>
            <a:spLocks/>
          </p:cNvSpPr>
          <p:nvPr/>
        </p:nvSpPr>
        <p:spPr bwMode="auto">
          <a:xfrm>
            <a:off x="5842000" y="1893888"/>
            <a:ext cx="692150" cy="220662"/>
          </a:xfrm>
          <a:custGeom>
            <a:avLst/>
            <a:gdLst>
              <a:gd name="T0" fmla="*/ 0 w 1088"/>
              <a:gd name="T1" fmla="*/ 2147483647 h 252"/>
              <a:gd name="T2" fmla="*/ 2147483647 w 1088"/>
              <a:gd name="T3" fmla="*/ 0 h 252"/>
              <a:gd name="T4" fmla="*/ 2147483647 w 1088"/>
              <a:gd name="T5" fmla="*/ 2147483647 h 252"/>
              <a:gd name="T6" fmla="*/ 0 w 1088"/>
              <a:gd name="T7" fmla="*/ 2147483647 h 252"/>
              <a:gd name="T8" fmla="*/ 0 60000 65536"/>
              <a:gd name="T9" fmla="*/ 0 60000 65536"/>
              <a:gd name="T10" fmla="*/ 0 60000 65536"/>
              <a:gd name="T11" fmla="*/ 0 60000 65536"/>
              <a:gd name="T12" fmla="*/ 0 w 1088"/>
              <a:gd name="T13" fmla="*/ 0 h 252"/>
              <a:gd name="T14" fmla="*/ 1088 w 1088"/>
              <a:gd name="T15" fmla="*/ 252 h 25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88" h="252">
                <a:moveTo>
                  <a:pt x="0" y="252"/>
                </a:moveTo>
                <a:lnTo>
                  <a:pt x="538" y="0"/>
                </a:lnTo>
                <a:lnTo>
                  <a:pt x="1088" y="252"/>
                </a:lnTo>
                <a:lnTo>
                  <a:pt x="0" y="252"/>
                </a:lnTo>
                <a:close/>
              </a:path>
            </a:pathLst>
          </a:custGeom>
          <a:solidFill>
            <a:srgbClr val="99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30" name="Rectangle 75"/>
          <p:cNvSpPr>
            <a:spLocks noChangeArrowheads="1"/>
          </p:cNvSpPr>
          <p:nvPr/>
        </p:nvSpPr>
        <p:spPr bwMode="auto">
          <a:xfrm>
            <a:off x="6034088" y="2289175"/>
            <a:ext cx="277812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31" name="Rectangle 76"/>
          <p:cNvSpPr>
            <a:spLocks noChangeArrowheads="1"/>
          </p:cNvSpPr>
          <p:nvPr/>
        </p:nvSpPr>
        <p:spPr bwMode="auto">
          <a:xfrm>
            <a:off x="6057900" y="2387600"/>
            <a:ext cx="249238" cy="115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32" name="Line 77"/>
          <p:cNvSpPr>
            <a:spLocks noChangeShapeType="1"/>
          </p:cNvSpPr>
          <p:nvPr/>
        </p:nvSpPr>
        <p:spPr bwMode="auto">
          <a:xfrm>
            <a:off x="904875" y="3300413"/>
            <a:ext cx="7019925" cy="0"/>
          </a:xfrm>
          <a:prstGeom prst="line">
            <a:avLst/>
          </a:prstGeom>
          <a:noFill/>
          <a:ln w="48260">
            <a:solidFill>
              <a:schemeClr val="accent2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33" name="Rectangle 78"/>
          <p:cNvSpPr>
            <a:spLocks noChangeArrowheads="1"/>
          </p:cNvSpPr>
          <p:nvPr/>
        </p:nvSpPr>
        <p:spPr bwMode="auto">
          <a:xfrm>
            <a:off x="7564438" y="2803525"/>
            <a:ext cx="1274762" cy="307777"/>
          </a:xfrm>
          <a:prstGeom prst="rect">
            <a:avLst/>
          </a:prstGeom>
          <a:solidFill>
            <a:srgbClr val="FFFF66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000" dirty="0">
                <a:solidFill>
                  <a:srgbClr val="CC0000"/>
                </a:solidFill>
              </a:rPr>
              <a:t>Покупатель</a:t>
            </a:r>
            <a:endParaRPr lang="en-US" altLang="en-US" sz="2000" dirty="0"/>
          </a:p>
        </p:txBody>
      </p:sp>
      <p:sp>
        <p:nvSpPr>
          <p:cNvPr id="42034" name="Rectangle 79"/>
          <p:cNvSpPr>
            <a:spLocks noChangeArrowheads="1"/>
          </p:cNvSpPr>
          <p:nvPr/>
        </p:nvSpPr>
        <p:spPr bwMode="auto">
          <a:xfrm>
            <a:off x="152400" y="2803525"/>
            <a:ext cx="1052513" cy="307777"/>
          </a:xfrm>
          <a:prstGeom prst="rect">
            <a:avLst/>
          </a:prstGeom>
          <a:solidFill>
            <a:srgbClr val="FFFF66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000" dirty="0">
                <a:solidFill>
                  <a:srgbClr val="CC0000"/>
                </a:solidFill>
              </a:rPr>
              <a:t>Продавец</a:t>
            </a:r>
            <a:endParaRPr lang="en-US" altLang="en-US" sz="2000" dirty="0"/>
          </a:p>
        </p:txBody>
      </p:sp>
      <p:sp>
        <p:nvSpPr>
          <p:cNvPr id="42035" name="Rectangle 80"/>
          <p:cNvSpPr>
            <a:spLocks noChangeArrowheads="1"/>
          </p:cNvSpPr>
          <p:nvPr/>
        </p:nvSpPr>
        <p:spPr bwMode="auto">
          <a:xfrm>
            <a:off x="13970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36" name="Rectangle 81"/>
          <p:cNvSpPr>
            <a:spLocks noChangeArrowheads="1"/>
          </p:cNvSpPr>
          <p:nvPr/>
        </p:nvSpPr>
        <p:spPr bwMode="auto">
          <a:xfrm>
            <a:off x="34163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37" name="Rectangle 82"/>
          <p:cNvSpPr>
            <a:spLocks noChangeArrowheads="1"/>
          </p:cNvSpPr>
          <p:nvPr/>
        </p:nvSpPr>
        <p:spPr bwMode="auto">
          <a:xfrm>
            <a:off x="36957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38" name="Rectangle 83"/>
          <p:cNvSpPr>
            <a:spLocks noChangeArrowheads="1"/>
          </p:cNvSpPr>
          <p:nvPr/>
        </p:nvSpPr>
        <p:spPr bwMode="auto">
          <a:xfrm>
            <a:off x="51943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39" name="Rectangle 84"/>
          <p:cNvSpPr>
            <a:spLocks noChangeArrowheads="1"/>
          </p:cNvSpPr>
          <p:nvPr/>
        </p:nvSpPr>
        <p:spPr bwMode="auto">
          <a:xfrm>
            <a:off x="58039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40" name="Rectangle 85"/>
          <p:cNvSpPr>
            <a:spLocks noChangeArrowheads="1"/>
          </p:cNvSpPr>
          <p:nvPr/>
        </p:nvSpPr>
        <p:spPr bwMode="auto">
          <a:xfrm>
            <a:off x="69850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41" name="Rectangle 86"/>
          <p:cNvSpPr>
            <a:spLocks noChangeArrowheads="1"/>
          </p:cNvSpPr>
          <p:nvPr/>
        </p:nvSpPr>
        <p:spPr bwMode="auto">
          <a:xfrm>
            <a:off x="17653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42" name="Rectangle 87"/>
          <p:cNvSpPr>
            <a:spLocks noChangeArrowheads="1"/>
          </p:cNvSpPr>
          <p:nvPr/>
        </p:nvSpPr>
        <p:spPr bwMode="auto">
          <a:xfrm>
            <a:off x="1138238" y="3425825"/>
            <a:ext cx="498475" cy="230188"/>
          </a:xfrm>
          <a:prstGeom prst="rect">
            <a:avLst/>
          </a:prstGeom>
          <a:solidFill>
            <a:srgbClr val="FFFF66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EXW</a:t>
            </a:r>
            <a:endParaRPr lang="en-US" altLang="en-US" sz="1500"/>
          </a:p>
        </p:txBody>
      </p:sp>
      <p:sp>
        <p:nvSpPr>
          <p:cNvPr id="42043" name="Rectangle 88"/>
          <p:cNvSpPr>
            <a:spLocks noChangeArrowheads="1"/>
          </p:cNvSpPr>
          <p:nvPr/>
        </p:nvSpPr>
        <p:spPr bwMode="auto">
          <a:xfrm>
            <a:off x="1684338" y="3425825"/>
            <a:ext cx="434975" cy="230188"/>
          </a:xfrm>
          <a:prstGeom prst="rect">
            <a:avLst/>
          </a:prstGeom>
          <a:solidFill>
            <a:srgbClr val="FFFF66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FCA</a:t>
            </a:r>
            <a:endParaRPr lang="en-US" altLang="en-US" sz="1500"/>
          </a:p>
        </p:txBody>
      </p:sp>
      <p:sp>
        <p:nvSpPr>
          <p:cNvPr id="42044" name="Rectangle 89"/>
          <p:cNvSpPr>
            <a:spLocks noChangeArrowheads="1"/>
          </p:cNvSpPr>
          <p:nvPr/>
        </p:nvSpPr>
        <p:spPr bwMode="auto">
          <a:xfrm>
            <a:off x="1684338" y="3749675"/>
            <a:ext cx="434975" cy="231775"/>
          </a:xfrm>
          <a:prstGeom prst="rect">
            <a:avLst/>
          </a:prstGeom>
          <a:solidFill>
            <a:srgbClr val="FFFF66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CPT</a:t>
            </a:r>
            <a:endParaRPr lang="en-US" altLang="en-US" sz="1500"/>
          </a:p>
        </p:txBody>
      </p:sp>
      <p:sp>
        <p:nvSpPr>
          <p:cNvPr id="42045" name="Rectangle 90"/>
          <p:cNvSpPr>
            <a:spLocks noChangeArrowheads="1"/>
          </p:cNvSpPr>
          <p:nvPr/>
        </p:nvSpPr>
        <p:spPr bwMode="auto">
          <a:xfrm>
            <a:off x="1684338" y="4097338"/>
            <a:ext cx="434975" cy="230187"/>
          </a:xfrm>
          <a:prstGeom prst="rect">
            <a:avLst/>
          </a:prstGeom>
          <a:solidFill>
            <a:srgbClr val="FFFF66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CIP</a:t>
            </a:r>
            <a:endParaRPr lang="en-US" altLang="en-US" sz="1500"/>
          </a:p>
        </p:txBody>
      </p:sp>
      <p:sp>
        <p:nvSpPr>
          <p:cNvPr id="42046" name="Rectangle 91"/>
          <p:cNvSpPr>
            <a:spLocks noChangeArrowheads="1"/>
          </p:cNvSpPr>
          <p:nvPr/>
        </p:nvSpPr>
        <p:spPr bwMode="auto">
          <a:xfrm>
            <a:off x="3603625" y="3438525"/>
            <a:ext cx="434975" cy="230188"/>
          </a:xfrm>
          <a:prstGeom prst="rect">
            <a:avLst/>
          </a:prstGeom>
          <a:solidFill>
            <a:srgbClr val="CCFFFF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FOB</a:t>
            </a:r>
            <a:endParaRPr lang="en-US" altLang="en-US" sz="1500"/>
          </a:p>
        </p:txBody>
      </p:sp>
      <p:sp>
        <p:nvSpPr>
          <p:cNvPr id="42047" name="Rectangle 92"/>
          <p:cNvSpPr>
            <a:spLocks noChangeArrowheads="1"/>
          </p:cNvSpPr>
          <p:nvPr/>
        </p:nvSpPr>
        <p:spPr bwMode="auto">
          <a:xfrm>
            <a:off x="3575050" y="3781425"/>
            <a:ext cx="434975" cy="230188"/>
          </a:xfrm>
          <a:prstGeom prst="rect">
            <a:avLst/>
          </a:prstGeom>
          <a:solidFill>
            <a:srgbClr val="CCFFFF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CFR</a:t>
            </a:r>
            <a:endParaRPr lang="en-US" altLang="en-US" sz="1500"/>
          </a:p>
        </p:txBody>
      </p:sp>
      <p:sp>
        <p:nvSpPr>
          <p:cNvPr id="42048" name="Rectangle 93"/>
          <p:cNvSpPr>
            <a:spLocks noChangeArrowheads="1"/>
          </p:cNvSpPr>
          <p:nvPr/>
        </p:nvSpPr>
        <p:spPr bwMode="auto">
          <a:xfrm>
            <a:off x="3575050" y="4121150"/>
            <a:ext cx="434975" cy="230188"/>
          </a:xfrm>
          <a:prstGeom prst="rect">
            <a:avLst/>
          </a:prstGeom>
          <a:solidFill>
            <a:srgbClr val="CCFFFF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CIF</a:t>
            </a:r>
            <a:endParaRPr lang="en-US" altLang="en-US" sz="1500"/>
          </a:p>
        </p:txBody>
      </p:sp>
      <p:sp>
        <p:nvSpPr>
          <p:cNvPr id="42049" name="Rectangle 94"/>
          <p:cNvSpPr>
            <a:spLocks noChangeArrowheads="1"/>
          </p:cNvSpPr>
          <p:nvPr/>
        </p:nvSpPr>
        <p:spPr bwMode="auto">
          <a:xfrm>
            <a:off x="3081338" y="3438525"/>
            <a:ext cx="434975" cy="230188"/>
          </a:xfrm>
          <a:prstGeom prst="rect">
            <a:avLst/>
          </a:prstGeom>
          <a:solidFill>
            <a:srgbClr val="CCFFFF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FAS</a:t>
            </a:r>
            <a:endParaRPr lang="en-US" altLang="en-US" sz="1500"/>
          </a:p>
        </p:txBody>
      </p:sp>
      <p:sp>
        <p:nvSpPr>
          <p:cNvPr id="42050" name="Rectangle 95"/>
          <p:cNvSpPr>
            <a:spLocks noChangeArrowheads="1"/>
          </p:cNvSpPr>
          <p:nvPr/>
        </p:nvSpPr>
        <p:spPr bwMode="auto">
          <a:xfrm>
            <a:off x="5024438" y="3438525"/>
            <a:ext cx="434975" cy="230188"/>
          </a:xfrm>
          <a:prstGeom prst="rect">
            <a:avLst/>
          </a:prstGeom>
          <a:solidFill>
            <a:srgbClr val="FFFF00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DAP</a:t>
            </a:r>
            <a:endParaRPr lang="en-US" altLang="en-US" sz="1500"/>
          </a:p>
        </p:txBody>
      </p:sp>
      <p:sp>
        <p:nvSpPr>
          <p:cNvPr id="42051" name="Rectangle 96"/>
          <p:cNvSpPr>
            <a:spLocks noChangeArrowheads="1"/>
          </p:cNvSpPr>
          <p:nvPr/>
        </p:nvSpPr>
        <p:spPr bwMode="auto">
          <a:xfrm>
            <a:off x="5583238" y="3438525"/>
            <a:ext cx="512762" cy="230188"/>
          </a:xfrm>
          <a:prstGeom prst="rect">
            <a:avLst/>
          </a:prstGeom>
          <a:solidFill>
            <a:srgbClr val="FFFF00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DAT</a:t>
            </a:r>
            <a:endParaRPr lang="en-US" altLang="en-US" sz="1500"/>
          </a:p>
        </p:txBody>
      </p:sp>
      <p:sp>
        <p:nvSpPr>
          <p:cNvPr id="42052" name="Rectangle 97"/>
          <p:cNvSpPr>
            <a:spLocks noChangeArrowheads="1"/>
          </p:cNvSpPr>
          <p:nvPr/>
        </p:nvSpPr>
        <p:spPr bwMode="auto">
          <a:xfrm>
            <a:off x="6802438" y="3425825"/>
            <a:ext cx="434975" cy="230188"/>
          </a:xfrm>
          <a:prstGeom prst="rect">
            <a:avLst/>
          </a:prstGeom>
          <a:solidFill>
            <a:srgbClr val="FFFF66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DDP</a:t>
            </a:r>
            <a:endParaRPr lang="en-US" altLang="en-US" sz="1500"/>
          </a:p>
        </p:txBody>
      </p:sp>
      <p:sp>
        <p:nvSpPr>
          <p:cNvPr id="42053" name="Rectangle 99"/>
          <p:cNvSpPr>
            <a:spLocks noChangeArrowheads="1"/>
          </p:cNvSpPr>
          <p:nvPr/>
        </p:nvSpPr>
        <p:spPr bwMode="auto">
          <a:xfrm>
            <a:off x="2852738" y="4419600"/>
            <a:ext cx="3395662" cy="307975"/>
          </a:xfrm>
          <a:prstGeom prst="rect">
            <a:avLst/>
          </a:prstGeom>
          <a:solidFill>
            <a:srgbClr val="CCFFFF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000" dirty="0">
                <a:solidFill>
                  <a:srgbClr val="CC0000"/>
                </a:solidFill>
              </a:rPr>
              <a:t>Только водный</a:t>
            </a:r>
            <a:r>
              <a:rPr lang="en-US" altLang="en-US" sz="2000" dirty="0">
                <a:solidFill>
                  <a:srgbClr val="CC0000"/>
                </a:solidFill>
              </a:rPr>
              <a:t> </a:t>
            </a:r>
            <a:r>
              <a:rPr lang="ru-RU" altLang="en-US" sz="2000" dirty="0">
                <a:solidFill>
                  <a:srgbClr val="CC0000"/>
                </a:solidFill>
              </a:rPr>
              <a:t>транспорт</a:t>
            </a:r>
            <a:endParaRPr lang="en-US" altLang="en-US" sz="2000" dirty="0"/>
          </a:p>
        </p:txBody>
      </p:sp>
      <p:sp>
        <p:nvSpPr>
          <p:cNvPr id="42054" name="Rectangle 107"/>
          <p:cNvSpPr>
            <a:spLocks noChangeArrowheads="1"/>
          </p:cNvSpPr>
          <p:nvPr/>
        </p:nvSpPr>
        <p:spPr bwMode="auto">
          <a:xfrm>
            <a:off x="3924300" y="5645150"/>
            <a:ext cx="276225" cy="11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2055" name="Rectangle 108"/>
          <p:cNvSpPr>
            <a:spLocks noChangeArrowheads="1"/>
          </p:cNvSpPr>
          <p:nvPr/>
        </p:nvSpPr>
        <p:spPr bwMode="auto">
          <a:xfrm>
            <a:off x="3930650" y="5753100"/>
            <a:ext cx="246063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2056" name="Rectangle 109"/>
          <p:cNvSpPr>
            <a:spLocks noChangeArrowheads="1"/>
          </p:cNvSpPr>
          <p:nvPr/>
        </p:nvSpPr>
        <p:spPr bwMode="auto">
          <a:xfrm>
            <a:off x="3930650" y="5778500"/>
            <a:ext cx="12700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400">
                <a:solidFill>
                  <a:srgbClr val="000000"/>
                </a:solidFill>
                <a:latin typeface="Times New Roman" pitchFamily="18" charset="0"/>
              </a:rPr>
              <a:t> </a:t>
            </a:r>
            <a:endParaRPr lang="en-AU" altLang="en-US" sz="1000">
              <a:latin typeface="Times New Roman" pitchFamily="18" charset="0"/>
            </a:endParaRPr>
          </a:p>
        </p:txBody>
      </p:sp>
      <p:sp>
        <p:nvSpPr>
          <p:cNvPr id="42057" name="Rectangle 116"/>
          <p:cNvSpPr>
            <a:spLocks noChangeArrowheads="1"/>
          </p:cNvSpPr>
          <p:nvPr/>
        </p:nvSpPr>
        <p:spPr bwMode="auto">
          <a:xfrm>
            <a:off x="5029200" y="5670550"/>
            <a:ext cx="276225" cy="11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2058" name="Rectangle 117"/>
          <p:cNvSpPr>
            <a:spLocks noChangeArrowheads="1"/>
          </p:cNvSpPr>
          <p:nvPr/>
        </p:nvSpPr>
        <p:spPr bwMode="auto">
          <a:xfrm>
            <a:off x="5035550" y="5778500"/>
            <a:ext cx="246063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2059" name="Rectangle 118"/>
          <p:cNvSpPr>
            <a:spLocks noChangeArrowheads="1"/>
          </p:cNvSpPr>
          <p:nvPr/>
        </p:nvSpPr>
        <p:spPr bwMode="auto">
          <a:xfrm>
            <a:off x="5035550" y="5803900"/>
            <a:ext cx="12700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400">
                <a:solidFill>
                  <a:srgbClr val="000000"/>
                </a:solidFill>
                <a:latin typeface="Times New Roman" pitchFamily="18" charset="0"/>
              </a:rPr>
              <a:t> </a:t>
            </a:r>
            <a:endParaRPr lang="en-AU" altLang="en-US" sz="1000">
              <a:latin typeface="Times New Roman" pitchFamily="18" charset="0"/>
            </a:endParaRPr>
          </a:p>
        </p:txBody>
      </p:sp>
      <p:sp>
        <p:nvSpPr>
          <p:cNvPr id="42060" name="Line 124"/>
          <p:cNvSpPr>
            <a:spLocks noChangeShapeType="1"/>
          </p:cNvSpPr>
          <p:nvPr/>
        </p:nvSpPr>
        <p:spPr bwMode="auto">
          <a:xfrm flipV="1">
            <a:off x="1422400" y="2552700"/>
            <a:ext cx="0" cy="50800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2061" name="Line 125"/>
          <p:cNvSpPr>
            <a:spLocks noChangeShapeType="1"/>
          </p:cNvSpPr>
          <p:nvPr/>
        </p:nvSpPr>
        <p:spPr bwMode="auto">
          <a:xfrm flipV="1">
            <a:off x="3454400" y="2628900"/>
            <a:ext cx="0" cy="41910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2062" name="Line 126"/>
          <p:cNvSpPr>
            <a:spLocks noChangeShapeType="1"/>
          </p:cNvSpPr>
          <p:nvPr/>
        </p:nvSpPr>
        <p:spPr bwMode="auto">
          <a:xfrm flipV="1">
            <a:off x="3733800" y="2019300"/>
            <a:ext cx="0" cy="104140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2063" name="Line 127"/>
          <p:cNvSpPr>
            <a:spLocks noChangeShapeType="1"/>
          </p:cNvSpPr>
          <p:nvPr/>
        </p:nvSpPr>
        <p:spPr bwMode="auto">
          <a:xfrm flipV="1">
            <a:off x="5842000" y="2641600"/>
            <a:ext cx="0" cy="40640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2064" name="Group 136"/>
          <p:cNvGrpSpPr>
            <a:grpSpLocks/>
          </p:cNvGrpSpPr>
          <p:nvPr/>
        </p:nvGrpSpPr>
        <p:grpSpPr bwMode="auto">
          <a:xfrm>
            <a:off x="1882775" y="1974850"/>
            <a:ext cx="325438" cy="496888"/>
            <a:chOff x="2810" y="3244"/>
            <a:chExt cx="205" cy="313"/>
          </a:xfrm>
        </p:grpSpPr>
        <p:sp>
          <p:nvSpPr>
            <p:cNvPr id="42500" name="Freeform 137"/>
            <p:cNvSpPr>
              <a:spLocks/>
            </p:cNvSpPr>
            <p:nvPr/>
          </p:nvSpPr>
          <p:spPr bwMode="auto">
            <a:xfrm>
              <a:off x="2810" y="3244"/>
              <a:ext cx="205" cy="307"/>
            </a:xfrm>
            <a:custGeom>
              <a:avLst/>
              <a:gdLst>
                <a:gd name="T0" fmla="*/ 0 w 1281"/>
                <a:gd name="T1" fmla="*/ 0 h 1617"/>
                <a:gd name="T2" fmla="*/ 0 w 1281"/>
                <a:gd name="T3" fmla="*/ 0 h 1617"/>
                <a:gd name="T4" fmla="*/ 0 w 1281"/>
                <a:gd name="T5" fmla="*/ 0 h 1617"/>
                <a:gd name="T6" fmla="*/ 0 w 1281"/>
                <a:gd name="T7" fmla="*/ 0 h 1617"/>
                <a:gd name="T8" fmla="*/ 0 w 1281"/>
                <a:gd name="T9" fmla="*/ 0 h 1617"/>
                <a:gd name="T10" fmla="*/ 0 w 1281"/>
                <a:gd name="T11" fmla="*/ 0 h 1617"/>
                <a:gd name="T12" fmla="*/ 0 w 1281"/>
                <a:gd name="T13" fmla="*/ 0 h 1617"/>
                <a:gd name="T14" fmla="*/ 0 w 1281"/>
                <a:gd name="T15" fmla="*/ 0 h 1617"/>
                <a:gd name="T16" fmla="*/ 0 w 1281"/>
                <a:gd name="T17" fmla="*/ 0 h 1617"/>
                <a:gd name="T18" fmla="*/ 0 w 1281"/>
                <a:gd name="T19" fmla="*/ 0 h 1617"/>
                <a:gd name="T20" fmla="*/ 0 w 1281"/>
                <a:gd name="T21" fmla="*/ 0 h 1617"/>
                <a:gd name="T22" fmla="*/ 0 w 1281"/>
                <a:gd name="T23" fmla="*/ 0 h 1617"/>
                <a:gd name="T24" fmla="*/ 0 w 1281"/>
                <a:gd name="T25" fmla="*/ 0 h 1617"/>
                <a:gd name="T26" fmla="*/ 0 w 1281"/>
                <a:gd name="T27" fmla="*/ 0 h 1617"/>
                <a:gd name="T28" fmla="*/ 0 w 1281"/>
                <a:gd name="T29" fmla="*/ 0 h 1617"/>
                <a:gd name="T30" fmla="*/ 0 w 1281"/>
                <a:gd name="T31" fmla="*/ 0 h 1617"/>
                <a:gd name="T32" fmla="*/ 0 w 1281"/>
                <a:gd name="T33" fmla="*/ 0 h 1617"/>
                <a:gd name="T34" fmla="*/ 0 w 1281"/>
                <a:gd name="T35" fmla="*/ 0 h 1617"/>
                <a:gd name="T36" fmla="*/ 0 w 1281"/>
                <a:gd name="T37" fmla="*/ 0 h 1617"/>
                <a:gd name="T38" fmla="*/ 0 w 1281"/>
                <a:gd name="T39" fmla="*/ 0 h 1617"/>
                <a:gd name="T40" fmla="*/ 0 w 1281"/>
                <a:gd name="T41" fmla="*/ 0 h 1617"/>
                <a:gd name="T42" fmla="*/ 0 w 1281"/>
                <a:gd name="T43" fmla="*/ 0 h 1617"/>
                <a:gd name="T44" fmla="*/ 0 w 1281"/>
                <a:gd name="T45" fmla="*/ 0 h 1617"/>
                <a:gd name="T46" fmla="*/ 0 w 1281"/>
                <a:gd name="T47" fmla="*/ 0 h 1617"/>
                <a:gd name="T48" fmla="*/ 0 w 1281"/>
                <a:gd name="T49" fmla="*/ 0 h 1617"/>
                <a:gd name="T50" fmla="*/ 0 w 1281"/>
                <a:gd name="T51" fmla="*/ 0 h 1617"/>
                <a:gd name="T52" fmla="*/ 0 w 1281"/>
                <a:gd name="T53" fmla="*/ 0 h 1617"/>
                <a:gd name="T54" fmla="*/ 0 w 1281"/>
                <a:gd name="T55" fmla="*/ 0 h 1617"/>
                <a:gd name="T56" fmla="*/ 0 w 1281"/>
                <a:gd name="T57" fmla="*/ 0 h 1617"/>
                <a:gd name="T58" fmla="*/ 0 w 1281"/>
                <a:gd name="T59" fmla="*/ 0 h 1617"/>
                <a:gd name="T60" fmla="*/ 0 w 1281"/>
                <a:gd name="T61" fmla="*/ 0 h 1617"/>
                <a:gd name="T62" fmla="*/ 0 w 1281"/>
                <a:gd name="T63" fmla="*/ 0 h 1617"/>
                <a:gd name="T64" fmla="*/ 0 w 1281"/>
                <a:gd name="T65" fmla="*/ 0 h 1617"/>
                <a:gd name="T66" fmla="*/ 0 w 1281"/>
                <a:gd name="T67" fmla="*/ 0 h 1617"/>
                <a:gd name="T68" fmla="*/ 0 w 1281"/>
                <a:gd name="T69" fmla="*/ 0 h 1617"/>
                <a:gd name="T70" fmla="*/ 0 w 1281"/>
                <a:gd name="T71" fmla="*/ 0 h 1617"/>
                <a:gd name="T72" fmla="*/ 0 w 1281"/>
                <a:gd name="T73" fmla="*/ 0 h 1617"/>
                <a:gd name="T74" fmla="*/ 0 w 1281"/>
                <a:gd name="T75" fmla="*/ 0 h 1617"/>
                <a:gd name="T76" fmla="*/ 0 w 1281"/>
                <a:gd name="T77" fmla="*/ 0 h 1617"/>
                <a:gd name="T78" fmla="*/ 0 w 1281"/>
                <a:gd name="T79" fmla="*/ 0 h 1617"/>
                <a:gd name="T80" fmla="*/ 0 w 1281"/>
                <a:gd name="T81" fmla="*/ 0 h 1617"/>
                <a:gd name="T82" fmla="*/ 0 w 1281"/>
                <a:gd name="T83" fmla="*/ 0 h 161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81"/>
                <a:gd name="T127" fmla="*/ 0 h 1617"/>
                <a:gd name="T128" fmla="*/ 1281 w 1281"/>
                <a:gd name="T129" fmla="*/ 1617 h 161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81" h="1617">
                  <a:moveTo>
                    <a:pt x="2" y="293"/>
                  </a:moveTo>
                  <a:lnTo>
                    <a:pt x="2" y="293"/>
                  </a:lnTo>
                  <a:lnTo>
                    <a:pt x="3" y="274"/>
                  </a:lnTo>
                  <a:lnTo>
                    <a:pt x="6" y="257"/>
                  </a:lnTo>
                  <a:lnTo>
                    <a:pt x="9" y="240"/>
                  </a:lnTo>
                  <a:lnTo>
                    <a:pt x="15" y="224"/>
                  </a:lnTo>
                  <a:lnTo>
                    <a:pt x="21" y="209"/>
                  </a:lnTo>
                  <a:lnTo>
                    <a:pt x="30" y="193"/>
                  </a:lnTo>
                  <a:lnTo>
                    <a:pt x="39" y="179"/>
                  </a:lnTo>
                  <a:lnTo>
                    <a:pt x="51" y="164"/>
                  </a:lnTo>
                  <a:lnTo>
                    <a:pt x="64" y="151"/>
                  </a:lnTo>
                  <a:lnTo>
                    <a:pt x="78" y="138"/>
                  </a:lnTo>
                  <a:lnTo>
                    <a:pt x="94" y="126"/>
                  </a:lnTo>
                  <a:lnTo>
                    <a:pt x="113" y="114"/>
                  </a:lnTo>
                  <a:lnTo>
                    <a:pt x="132" y="103"/>
                  </a:lnTo>
                  <a:lnTo>
                    <a:pt x="153" y="92"/>
                  </a:lnTo>
                  <a:lnTo>
                    <a:pt x="175" y="83"/>
                  </a:lnTo>
                  <a:lnTo>
                    <a:pt x="199" y="74"/>
                  </a:lnTo>
                  <a:lnTo>
                    <a:pt x="225" y="65"/>
                  </a:lnTo>
                  <a:lnTo>
                    <a:pt x="250" y="57"/>
                  </a:lnTo>
                  <a:lnTo>
                    <a:pt x="276" y="49"/>
                  </a:lnTo>
                  <a:lnTo>
                    <a:pt x="302" y="42"/>
                  </a:lnTo>
                  <a:lnTo>
                    <a:pt x="328" y="36"/>
                  </a:lnTo>
                  <a:lnTo>
                    <a:pt x="355" y="29"/>
                  </a:lnTo>
                  <a:lnTo>
                    <a:pt x="382" y="24"/>
                  </a:lnTo>
                  <a:lnTo>
                    <a:pt x="410" y="19"/>
                  </a:lnTo>
                  <a:lnTo>
                    <a:pt x="438" y="14"/>
                  </a:lnTo>
                  <a:lnTo>
                    <a:pt x="465" y="11"/>
                  </a:lnTo>
                  <a:lnTo>
                    <a:pt x="494" y="7"/>
                  </a:lnTo>
                  <a:lnTo>
                    <a:pt x="522" y="5"/>
                  </a:lnTo>
                  <a:lnTo>
                    <a:pt x="551" y="3"/>
                  </a:lnTo>
                  <a:lnTo>
                    <a:pt x="581" y="1"/>
                  </a:lnTo>
                  <a:lnTo>
                    <a:pt x="609" y="0"/>
                  </a:lnTo>
                  <a:lnTo>
                    <a:pt x="639" y="0"/>
                  </a:lnTo>
                  <a:lnTo>
                    <a:pt x="669" y="0"/>
                  </a:lnTo>
                  <a:lnTo>
                    <a:pt x="699" y="1"/>
                  </a:lnTo>
                  <a:lnTo>
                    <a:pt x="729" y="3"/>
                  </a:lnTo>
                  <a:lnTo>
                    <a:pt x="758" y="5"/>
                  </a:lnTo>
                  <a:lnTo>
                    <a:pt x="787" y="7"/>
                  </a:lnTo>
                  <a:lnTo>
                    <a:pt x="816" y="11"/>
                  </a:lnTo>
                  <a:lnTo>
                    <a:pt x="844" y="14"/>
                  </a:lnTo>
                  <a:lnTo>
                    <a:pt x="872" y="17"/>
                  </a:lnTo>
                  <a:lnTo>
                    <a:pt x="900" y="22"/>
                  </a:lnTo>
                  <a:lnTo>
                    <a:pt x="926" y="28"/>
                  </a:lnTo>
                  <a:lnTo>
                    <a:pt x="953" y="34"/>
                  </a:lnTo>
                  <a:lnTo>
                    <a:pt x="979" y="41"/>
                  </a:lnTo>
                  <a:lnTo>
                    <a:pt x="1006" y="47"/>
                  </a:lnTo>
                  <a:lnTo>
                    <a:pt x="1031" y="54"/>
                  </a:lnTo>
                  <a:lnTo>
                    <a:pt x="1056" y="62"/>
                  </a:lnTo>
                  <a:lnTo>
                    <a:pt x="1082" y="72"/>
                  </a:lnTo>
                  <a:lnTo>
                    <a:pt x="1106" y="81"/>
                  </a:lnTo>
                  <a:lnTo>
                    <a:pt x="1129" y="91"/>
                  </a:lnTo>
                  <a:lnTo>
                    <a:pt x="1150" y="102"/>
                  </a:lnTo>
                  <a:lnTo>
                    <a:pt x="1169" y="112"/>
                  </a:lnTo>
                  <a:lnTo>
                    <a:pt x="1188" y="125"/>
                  </a:lnTo>
                  <a:lnTo>
                    <a:pt x="1204" y="136"/>
                  </a:lnTo>
                  <a:lnTo>
                    <a:pt x="1219" y="150"/>
                  </a:lnTo>
                  <a:lnTo>
                    <a:pt x="1232" y="163"/>
                  </a:lnTo>
                  <a:lnTo>
                    <a:pt x="1243" y="178"/>
                  </a:lnTo>
                  <a:lnTo>
                    <a:pt x="1253" y="193"/>
                  </a:lnTo>
                  <a:lnTo>
                    <a:pt x="1261" y="208"/>
                  </a:lnTo>
                  <a:lnTo>
                    <a:pt x="1268" y="224"/>
                  </a:lnTo>
                  <a:lnTo>
                    <a:pt x="1274" y="240"/>
                  </a:lnTo>
                  <a:lnTo>
                    <a:pt x="1278" y="257"/>
                  </a:lnTo>
                  <a:lnTo>
                    <a:pt x="1280" y="274"/>
                  </a:lnTo>
                  <a:lnTo>
                    <a:pt x="1281" y="293"/>
                  </a:lnTo>
                  <a:lnTo>
                    <a:pt x="1281" y="1467"/>
                  </a:lnTo>
                  <a:lnTo>
                    <a:pt x="1039" y="1467"/>
                  </a:lnTo>
                  <a:lnTo>
                    <a:pt x="1039" y="1322"/>
                  </a:lnTo>
                  <a:lnTo>
                    <a:pt x="963" y="1322"/>
                  </a:lnTo>
                  <a:lnTo>
                    <a:pt x="963" y="1617"/>
                  </a:lnTo>
                  <a:lnTo>
                    <a:pt x="840" y="1617"/>
                  </a:lnTo>
                  <a:lnTo>
                    <a:pt x="840" y="1322"/>
                  </a:lnTo>
                  <a:lnTo>
                    <a:pt x="442" y="1322"/>
                  </a:lnTo>
                  <a:lnTo>
                    <a:pt x="442" y="1617"/>
                  </a:lnTo>
                  <a:lnTo>
                    <a:pt x="321" y="1617"/>
                  </a:lnTo>
                  <a:lnTo>
                    <a:pt x="321" y="1322"/>
                  </a:lnTo>
                  <a:lnTo>
                    <a:pt x="243" y="1322"/>
                  </a:lnTo>
                  <a:lnTo>
                    <a:pt x="243" y="1467"/>
                  </a:lnTo>
                  <a:lnTo>
                    <a:pt x="0" y="1467"/>
                  </a:lnTo>
                  <a:lnTo>
                    <a:pt x="2" y="293"/>
                  </a:lnTo>
                </a:path>
              </a:pathLst>
            </a:custGeom>
            <a:gradFill rotWithShape="0">
              <a:gsLst>
                <a:gs pos="0">
                  <a:srgbClr val="EAEAEA"/>
                </a:gs>
                <a:gs pos="100000">
                  <a:srgbClr val="A6A6A6"/>
                </a:gs>
              </a:gsLst>
              <a:lin ang="5400000" scaled="1"/>
            </a:gra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01" name="Rectangle 138"/>
            <p:cNvSpPr>
              <a:spLocks noChangeArrowheads="1"/>
            </p:cNvSpPr>
            <p:nvPr/>
          </p:nvSpPr>
          <p:spPr bwMode="auto">
            <a:xfrm>
              <a:off x="2848" y="3500"/>
              <a:ext cx="9" cy="54"/>
            </a:xfrm>
            <a:prstGeom prst="rect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502" name="Rectangle 139"/>
            <p:cNvSpPr>
              <a:spLocks noChangeArrowheads="1"/>
            </p:cNvSpPr>
            <p:nvPr/>
          </p:nvSpPr>
          <p:spPr bwMode="auto">
            <a:xfrm>
              <a:off x="2967" y="3501"/>
              <a:ext cx="9" cy="56"/>
            </a:xfrm>
            <a:prstGeom prst="rect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503" name="Freeform 140"/>
            <p:cNvSpPr>
              <a:spLocks/>
            </p:cNvSpPr>
            <p:nvPr/>
          </p:nvSpPr>
          <p:spPr bwMode="auto">
            <a:xfrm>
              <a:off x="2973" y="3463"/>
              <a:ext cx="23" cy="25"/>
            </a:xfrm>
            <a:custGeom>
              <a:avLst/>
              <a:gdLst>
                <a:gd name="T0" fmla="*/ 0 w 143"/>
                <a:gd name="T1" fmla="*/ 0 h 134"/>
                <a:gd name="T2" fmla="*/ 0 w 143"/>
                <a:gd name="T3" fmla="*/ 0 h 134"/>
                <a:gd name="T4" fmla="*/ 0 w 143"/>
                <a:gd name="T5" fmla="*/ 0 h 134"/>
                <a:gd name="T6" fmla="*/ 0 w 143"/>
                <a:gd name="T7" fmla="*/ 0 h 134"/>
                <a:gd name="T8" fmla="*/ 0 w 143"/>
                <a:gd name="T9" fmla="*/ 0 h 134"/>
                <a:gd name="T10" fmla="*/ 0 w 143"/>
                <a:gd name="T11" fmla="*/ 0 h 134"/>
                <a:gd name="T12" fmla="*/ 0 w 143"/>
                <a:gd name="T13" fmla="*/ 0 h 134"/>
                <a:gd name="T14" fmla="*/ 0 w 143"/>
                <a:gd name="T15" fmla="*/ 0 h 134"/>
                <a:gd name="T16" fmla="*/ 0 w 143"/>
                <a:gd name="T17" fmla="*/ 0 h 134"/>
                <a:gd name="T18" fmla="*/ 0 w 143"/>
                <a:gd name="T19" fmla="*/ 0 h 134"/>
                <a:gd name="T20" fmla="*/ 0 w 143"/>
                <a:gd name="T21" fmla="*/ 0 h 134"/>
                <a:gd name="T22" fmla="*/ 0 w 143"/>
                <a:gd name="T23" fmla="*/ 0 h 134"/>
                <a:gd name="T24" fmla="*/ 0 w 143"/>
                <a:gd name="T25" fmla="*/ 0 h 134"/>
                <a:gd name="T26" fmla="*/ 0 w 143"/>
                <a:gd name="T27" fmla="*/ 0 h 134"/>
                <a:gd name="T28" fmla="*/ 0 w 143"/>
                <a:gd name="T29" fmla="*/ 0 h 134"/>
                <a:gd name="T30" fmla="*/ 0 w 143"/>
                <a:gd name="T31" fmla="*/ 0 h 134"/>
                <a:gd name="T32" fmla="*/ 0 w 143"/>
                <a:gd name="T33" fmla="*/ 0 h 134"/>
                <a:gd name="T34" fmla="*/ 0 w 143"/>
                <a:gd name="T35" fmla="*/ 0 h 134"/>
                <a:gd name="T36" fmla="*/ 0 w 143"/>
                <a:gd name="T37" fmla="*/ 0 h 134"/>
                <a:gd name="T38" fmla="*/ 0 w 143"/>
                <a:gd name="T39" fmla="*/ 0 h 134"/>
                <a:gd name="T40" fmla="*/ 0 w 143"/>
                <a:gd name="T41" fmla="*/ 0 h 134"/>
                <a:gd name="T42" fmla="*/ 0 w 143"/>
                <a:gd name="T43" fmla="*/ 0 h 134"/>
                <a:gd name="T44" fmla="*/ 0 w 143"/>
                <a:gd name="T45" fmla="*/ 0 h 134"/>
                <a:gd name="T46" fmla="*/ 0 w 143"/>
                <a:gd name="T47" fmla="*/ 0 h 134"/>
                <a:gd name="T48" fmla="*/ 0 w 143"/>
                <a:gd name="T49" fmla="*/ 0 h 134"/>
                <a:gd name="T50" fmla="*/ 0 w 143"/>
                <a:gd name="T51" fmla="*/ 0 h 134"/>
                <a:gd name="T52" fmla="*/ 0 w 143"/>
                <a:gd name="T53" fmla="*/ 0 h 134"/>
                <a:gd name="T54" fmla="*/ 0 w 143"/>
                <a:gd name="T55" fmla="*/ 0 h 134"/>
                <a:gd name="T56" fmla="*/ 0 w 143"/>
                <a:gd name="T57" fmla="*/ 0 h 134"/>
                <a:gd name="T58" fmla="*/ 0 w 143"/>
                <a:gd name="T59" fmla="*/ 0 h 134"/>
                <a:gd name="T60" fmla="*/ 0 w 143"/>
                <a:gd name="T61" fmla="*/ 0 h 134"/>
                <a:gd name="T62" fmla="*/ 0 w 143"/>
                <a:gd name="T63" fmla="*/ 0 h 134"/>
                <a:gd name="T64" fmla="*/ 0 w 143"/>
                <a:gd name="T65" fmla="*/ 0 h 134"/>
                <a:gd name="T66" fmla="*/ 0 w 143"/>
                <a:gd name="T67" fmla="*/ 0 h 134"/>
                <a:gd name="T68" fmla="*/ 0 w 143"/>
                <a:gd name="T69" fmla="*/ 0 h 134"/>
                <a:gd name="T70" fmla="*/ 0 w 143"/>
                <a:gd name="T71" fmla="*/ 0 h 134"/>
                <a:gd name="T72" fmla="*/ 0 w 143"/>
                <a:gd name="T73" fmla="*/ 0 h 134"/>
                <a:gd name="T74" fmla="*/ 0 w 143"/>
                <a:gd name="T75" fmla="*/ 0 h 134"/>
                <a:gd name="T76" fmla="*/ 0 w 143"/>
                <a:gd name="T77" fmla="*/ 0 h 1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3"/>
                <a:gd name="T118" fmla="*/ 0 h 134"/>
                <a:gd name="T119" fmla="*/ 143 w 143"/>
                <a:gd name="T120" fmla="*/ 134 h 13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3" h="134">
                  <a:moveTo>
                    <a:pt x="74" y="134"/>
                  </a:moveTo>
                  <a:lnTo>
                    <a:pt x="71" y="134"/>
                  </a:lnTo>
                  <a:lnTo>
                    <a:pt x="89" y="133"/>
                  </a:lnTo>
                  <a:lnTo>
                    <a:pt x="102" y="129"/>
                  </a:lnTo>
                  <a:lnTo>
                    <a:pt x="115" y="124"/>
                  </a:lnTo>
                  <a:lnTo>
                    <a:pt x="125" y="117"/>
                  </a:lnTo>
                  <a:lnTo>
                    <a:pt x="132" y="108"/>
                  </a:lnTo>
                  <a:lnTo>
                    <a:pt x="138" y="96"/>
                  </a:lnTo>
                  <a:lnTo>
                    <a:pt x="142" y="82"/>
                  </a:lnTo>
                  <a:lnTo>
                    <a:pt x="143" y="67"/>
                  </a:lnTo>
                  <a:lnTo>
                    <a:pt x="142" y="52"/>
                  </a:lnTo>
                  <a:lnTo>
                    <a:pt x="138" y="38"/>
                  </a:lnTo>
                  <a:lnTo>
                    <a:pt x="132" y="27"/>
                  </a:lnTo>
                  <a:lnTo>
                    <a:pt x="125" y="18"/>
                  </a:lnTo>
                  <a:lnTo>
                    <a:pt x="115" y="11"/>
                  </a:lnTo>
                  <a:lnTo>
                    <a:pt x="102" y="5"/>
                  </a:lnTo>
                  <a:lnTo>
                    <a:pt x="89" y="2"/>
                  </a:lnTo>
                  <a:lnTo>
                    <a:pt x="71" y="0"/>
                  </a:lnTo>
                  <a:lnTo>
                    <a:pt x="55" y="2"/>
                  </a:lnTo>
                  <a:lnTo>
                    <a:pt x="40" y="5"/>
                  </a:lnTo>
                  <a:lnTo>
                    <a:pt x="27" y="11"/>
                  </a:lnTo>
                  <a:lnTo>
                    <a:pt x="18" y="18"/>
                  </a:lnTo>
                  <a:lnTo>
                    <a:pt x="10" y="27"/>
                  </a:lnTo>
                  <a:lnTo>
                    <a:pt x="4" y="38"/>
                  </a:lnTo>
                  <a:lnTo>
                    <a:pt x="1" y="52"/>
                  </a:lnTo>
                  <a:lnTo>
                    <a:pt x="0" y="67"/>
                  </a:lnTo>
                  <a:lnTo>
                    <a:pt x="1" y="82"/>
                  </a:lnTo>
                  <a:lnTo>
                    <a:pt x="4" y="96"/>
                  </a:lnTo>
                  <a:lnTo>
                    <a:pt x="10" y="108"/>
                  </a:lnTo>
                  <a:lnTo>
                    <a:pt x="18" y="117"/>
                  </a:lnTo>
                  <a:lnTo>
                    <a:pt x="27" y="124"/>
                  </a:lnTo>
                  <a:lnTo>
                    <a:pt x="40" y="129"/>
                  </a:lnTo>
                  <a:lnTo>
                    <a:pt x="55" y="133"/>
                  </a:lnTo>
                  <a:lnTo>
                    <a:pt x="71" y="134"/>
                  </a:lnTo>
                  <a:lnTo>
                    <a:pt x="74" y="134"/>
                  </a:lnTo>
                </a:path>
              </a:pathLst>
            </a:custGeom>
            <a:solidFill>
              <a:srgbClr val="B2B2B2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04" name="Freeform 141"/>
            <p:cNvSpPr>
              <a:spLocks/>
            </p:cNvSpPr>
            <p:nvPr/>
          </p:nvSpPr>
          <p:spPr bwMode="auto">
            <a:xfrm>
              <a:off x="2851" y="3463"/>
              <a:ext cx="24" cy="25"/>
            </a:xfrm>
            <a:custGeom>
              <a:avLst/>
              <a:gdLst>
                <a:gd name="T0" fmla="*/ 0 w 145"/>
                <a:gd name="T1" fmla="*/ 0 h 134"/>
                <a:gd name="T2" fmla="*/ 0 w 145"/>
                <a:gd name="T3" fmla="*/ 0 h 134"/>
                <a:gd name="T4" fmla="*/ 0 w 145"/>
                <a:gd name="T5" fmla="*/ 0 h 134"/>
                <a:gd name="T6" fmla="*/ 0 w 145"/>
                <a:gd name="T7" fmla="*/ 0 h 134"/>
                <a:gd name="T8" fmla="*/ 0 w 145"/>
                <a:gd name="T9" fmla="*/ 0 h 134"/>
                <a:gd name="T10" fmla="*/ 0 w 145"/>
                <a:gd name="T11" fmla="*/ 0 h 134"/>
                <a:gd name="T12" fmla="*/ 0 w 145"/>
                <a:gd name="T13" fmla="*/ 0 h 134"/>
                <a:gd name="T14" fmla="*/ 0 w 145"/>
                <a:gd name="T15" fmla="*/ 0 h 134"/>
                <a:gd name="T16" fmla="*/ 0 w 145"/>
                <a:gd name="T17" fmla="*/ 0 h 134"/>
                <a:gd name="T18" fmla="*/ 0 w 145"/>
                <a:gd name="T19" fmla="*/ 0 h 134"/>
                <a:gd name="T20" fmla="*/ 0 w 145"/>
                <a:gd name="T21" fmla="*/ 0 h 134"/>
                <a:gd name="T22" fmla="*/ 0 w 145"/>
                <a:gd name="T23" fmla="*/ 0 h 134"/>
                <a:gd name="T24" fmla="*/ 0 w 145"/>
                <a:gd name="T25" fmla="*/ 0 h 134"/>
                <a:gd name="T26" fmla="*/ 0 w 145"/>
                <a:gd name="T27" fmla="*/ 0 h 134"/>
                <a:gd name="T28" fmla="*/ 0 w 145"/>
                <a:gd name="T29" fmla="*/ 0 h 134"/>
                <a:gd name="T30" fmla="*/ 0 w 145"/>
                <a:gd name="T31" fmla="*/ 0 h 134"/>
                <a:gd name="T32" fmla="*/ 0 w 145"/>
                <a:gd name="T33" fmla="*/ 0 h 134"/>
                <a:gd name="T34" fmla="*/ 0 w 145"/>
                <a:gd name="T35" fmla="*/ 0 h 134"/>
                <a:gd name="T36" fmla="*/ 0 w 145"/>
                <a:gd name="T37" fmla="*/ 0 h 134"/>
                <a:gd name="T38" fmla="*/ 0 w 145"/>
                <a:gd name="T39" fmla="*/ 0 h 134"/>
                <a:gd name="T40" fmla="*/ 0 w 145"/>
                <a:gd name="T41" fmla="*/ 0 h 134"/>
                <a:gd name="T42" fmla="*/ 0 w 145"/>
                <a:gd name="T43" fmla="*/ 0 h 134"/>
                <a:gd name="T44" fmla="*/ 0 w 145"/>
                <a:gd name="T45" fmla="*/ 0 h 134"/>
                <a:gd name="T46" fmla="*/ 0 w 145"/>
                <a:gd name="T47" fmla="*/ 0 h 134"/>
                <a:gd name="T48" fmla="*/ 0 w 145"/>
                <a:gd name="T49" fmla="*/ 0 h 134"/>
                <a:gd name="T50" fmla="*/ 0 w 145"/>
                <a:gd name="T51" fmla="*/ 0 h 134"/>
                <a:gd name="T52" fmla="*/ 0 w 145"/>
                <a:gd name="T53" fmla="*/ 0 h 134"/>
                <a:gd name="T54" fmla="*/ 0 w 145"/>
                <a:gd name="T55" fmla="*/ 0 h 134"/>
                <a:gd name="T56" fmla="*/ 0 w 145"/>
                <a:gd name="T57" fmla="*/ 0 h 134"/>
                <a:gd name="T58" fmla="*/ 0 w 145"/>
                <a:gd name="T59" fmla="*/ 0 h 134"/>
                <a:gd name="T60" fmla="*/ 0 w 145"/>
                <a:gd name="T61" fmla="*/ 0 h 134"/>
                <a:gd name="T62" fmla="*/ 0 w 145"/>
                <a:gd name="T63" fmla="*/ 0 h 134"/>
                <a:gd name="T64" fmla="*/ 0 w 145"/>
                <a:gd name="T65" fmla="*/ 0 h 134"/>
                <a:gd name="T66" fmla="*/ 0 w 145"/>
                <a:gd name="T67" fmla="*/ 0 h 134"/>
                <a:gd name="T68" fmla="*/ 0 w 145"/>
                <a:gd name="T69" fmla="*/ 0 h 134"/>
                <a:gd name="T70" fmla="*/ 0 w 145"/>
                <a:gd name="T71" fmla="*/ 0 h 134"/>
                <a:gd name="T72" fmla="*/ 0 w 145"/>
                <a:gd name="T73" fmla="*/ 0 h 134"/>
                <a:gd name="T74" fmla="*/ 0 w 145"/>
                <a:gd name="T75" fmla="*/ 0 h 13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5"/>
                <a:gd name="T115" fmla="*/ 0 h 134"/>
                <a:gd name="T116" fmla="*/ 145 w 145"/>
                <a:gd name="T117" fmla="*/ 134 h 13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5" h="134">
                  <a:moveTo>
                    <a:pt x="71" y="134"/>
                  </a:moveTo>
                  <a:lnTo>
                    <a:pt x="71" y="134"/>
                  </a:lnTo>
                  <a:lnTo>
                    <a:pt x="88" y="133"/>
                  </a:lnTo>
                  <a:lnTo>
                    <a:pt x="102" y="129"/>
                  </a:lnTo>
                  <a:lnTo>
                    <a:pt x="115" y="124"/>
                  </a:lnTo>
                  <a:lnTo>
                    <a:pt x="125" y="117"/>
                  </a:lnTo>
                  <a:lnTo>
                    <a:pt x="134" y="108"/>
                  </a:lnTo>
                  <a:lnTo>
                    <a:pt x="140" y="96"/>
                  </a:lnTo>
                  <a:lnTo>
                    <a:pt x="144" y="82"/>
                  </a:lnTo>
                  <a:lnTo>
                    <a:pt x="145" y="67"/>
                  </a:lnTo>
                  <a:lnTo>
                    <a:pt x="144" y="52"/>
                  </a:lnTo>
                  <a:lnTo>
                    <a:pt x="140" y="38"/>
                  </a:lnTo>
                  <a:lnTo>
                    <a:pt x="134" y="27"/>
                  </a:lnTo>
                  <a:lnTo>
                    <a:pt x="125" y="18"/>
                  </a:lnTo>
                  <a:lnTo>
                    <a:pt x="115" y="11"/>
                  </a:lnTo>
                  <a:lnTo>
                    <a:pt x="102" y="5"/>
                  </a:lnTo>
                  <a:lnTo>
                    <a:pt x="88" y="2"/>
                  </a:lnTo>
                  <a:lnTo>
                    <a:pt x="71" y="0"/>
                  </a:lnTo>
                  <a:lnTo>
                    <a:pt x="55" y="2"/>
                  </a:lnTo>
                  <a:lnTo>
                    <a:pt x="40" y="5"/>
                  </a:lnTo>
                  <a:lnTo>
                    <a:pt x="27" y="11"/>
                  </a:lnTo>
                  <a:lnTo>
                    <a:pt x="18" y="18"/>
                  </a:lnTo>
                  <a:lnTo>
                    <a:pt x="10" y="27"/>
                  </a:lnTo>
                  <a:lnTo>
                    <a:pt x="4" y="38"/>
                  </a:lnTo>
                  <a:lnTo>
                    <a:pt x="1" y="52"/>
                  </a:lnTo>
                  <a:lnTo>
                    <a:pt x="0" y="67"/>
                  </a:lnTo>
                  <a:lnTo>
                    <a:pt x="1" y="82"/>
                  </a:lnTo>
                  <a:lnTo>
                    <a:pt x="4" y="96"/>
                  </a:lnTo>
                  <a:lnTo>
                    <a:pt x="10" y="108"/>
                  </a:lnTo>
                  <a:lnTo>
                    <a:pt x="18" y="117"/>
                  </a:lnTo>
                  <a:lnTo>
                    <a:pt x="27" y="124"/>
                  </a:lnTo>
                  <a:lnTo>
                    <a:pt x="40" y="129"/>
                  </a:lnTo>
                  <a:lnTo>
                    <a:pt x="55" y="133"/>
                  </a:lnTo>
                  <a:lnTo>
                    <a:pt x="71" y="134"/>
                  </a:lnTo>
                </a:path>
              </a:pathLst>
            </a:custGeom>
            <a:solidFill>
              <a:srgbClr val="B2B2B2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505" name="Line 142"/>
            <p:cNvSpPr>
              <a:spLocks noChangeShapeType="1"/>
            </p:cNvSpPr>
            <p:nvPr/>
          </p:nvSpPr>
          <p:spPr bwMode="auto">
            <a:xfrm>
              <a:off x="2848" y="3456"/>
              <a:ext cx="15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6" name="AutoShape 143"/>
            <p:cNvSpPr>
              <a:spLocks noChangeArrowheads="1"/>
            </p:cNvSpPr>
            <p:nvPr/>
          </p:nvSpPr>
          <p:spPr bwMode="auto">
            <a:xfrm flipH="1" flipV="1">
              <a:off x="2914" y="3500"/>
              <a:ext cx="19" cy="21"/>
            </a:xfrm>
            <a:prstGeom prst="triangle">
              <a:avLst>
                <a:gd name="adj" fmla="val 50000"/>
              </a:avLst>
            </a:prstGeom>
            <a:solidFill>
              <a:srgbClr val="808080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</p:grpSp>
      <p:grpSp>
        <p:nvGrpSpPr>
          <p:cNvPr id="42065" name="Group 144"/>
          <p:cNvGrpSpPr>
            <a:grpSpLocks/>
          </p:cNvGrpSpPr>
          <p:nvPr/>
        </p:nvGrpSpPr>
        <p:grpSpPr bwMode="auto">
          <a:xfrm>
            <a:off x="6848475" y="2000250"/>
            <a:ext cx="325438" cy="496888"/>
            <a:chOff x="2810" y="3244"/>
            <a:chExt cx="205" cy="313"/>
          </a:xfrm>
        </p:grpSpPr>
        <p:sp>
          <p:nvSpPr>
            <p:cNvPr id="42493" name="Freeform 145"/>
            <p:cNvSpPr>
              <a:spLocks/>
            </p:cNvSpPr>
            <p:nvPr/>
          </p:nvSpPr>
          <p:spPr bwMode="auto">
            <a:xfrm>
              <a:off x="2810" y="3244"/>
              <a:ext cx="205" cy="307"/>
            </a:xfrm>
            <a:custGeom>
              <a:avLst/>
              <a:gdLst>
                <a:gd name="T0" fmla="*/ 0 w 1281"/>
                <a:gd name="T1" fmla="*/ 0 h 1617"/>
                <a:gd name="T2" fmla="*/ 0 w 1281"/>
                <a:gd name="T3" fmla="*/ 0 h 1617"/>
                <a:gd name="T4" fmla="*/ 0 w 1281"/>
                <a:gd name="T5" fmla="*/ 0 h 1617"/>
                <a:gd name="T6" fmla="*/ 0 w 1281"/>
                <a:gd name="T7" fmla="*/ 0 h 1617"/>
                <a:gd name="T8" fmla="*/ 0 w 1281"/>
                <a:gd name="T9" fmla="*/ 0 h 1617"/>
                <a:gd name="T10" fmla="*/ 0 w 1281"/>
                <a:gd name="T11" fmla="*/ 0 h 1617"/>
                <a:gd name="T12" fmla="*/ 0 w 1281"/>
                <a:gd name="T13" fmla="*/ 0 h 1617"/>
                <a:gd name="T14" fmla="*/ 0 w 1281"/>
                <a:gd name="T15" fmla="*/ 0 h 1617"/>
                <a:gd name="T16" fmla="*/ 0 w 1281"/>
                <a:gd name="T17" fmla="*/ 0 h 1617"/>
                <a:gd name="T18" fmla="*/ 0 w 1281"/>
                <a:gd name="T19" fmla="*/ 0 h 1617"/>
                <a:gd name="T20" fmla="*/ 0 w 1281"/>
                <a:gd name="T21" fmla="*/ 0 h 1617"/>
                <a:gd name="T22" fmla="*/ 0 w 1281"/>
                <a:gd name="T23" fmla="*/ 0 h 1617"/>
                <a:gd name="T24" fmla="*/ 0 w 1281"/>
                <a:gd name="T25" fmla="*/ 0 h 1617"/>
                <a:gd name="T26" fmla="*/ 0 w 1281"/>
                <a:gd name="T27" fmla="*/ 0 h 1617"/>
                <a:gd name="T28" fmla="*/ 0 w 1281"/>
                <a:gd name="T29" fmla="*/ 0 h 1617"/>
                <a:gd name="T30" fmla="*/ 0 w 1281"/>
                <a:gd name="T31" fmla="*/ 0 h 1617"/>
                <a:gd name="T32" fmla="*/ 0 w 1281"/>
                <a:gd name="T33" fmla="*/ 0 h 1617"/>
                <a:gd name="T34" fmla="*/ 0 w 1281"/>
                <a:gd name="T35" fmla="*/ 0 h 1617"/>
                <a:gd name="T36" fmla="*/ 0 w 1281"/>
                <a:gd name="T37" fmla="*/ 0 h 1617"/>
                <a:gd name="T38" fmla="*/ 0 w 1281"/>
                <a:gd name="T39" fmla="*/ 0 h 1617"/>
                <a:gd name="T40" fmla="*/ 0 w 1281"/>
                <a:gd name="T41" fmla="*/ 0 h 1617"/>
                <a:gd name="T42" fmla="*/ 0 w 1281"/>
                <a:gd name="T43" fmla="*/ 0 h 1617"/>
                <a:gd name="T44" fmla="*/ 0 w 1281"/>
                <a:gd name="T45" fmla="*/ 0 h 1617"/>
                <a:gd name="T46" fmla="*/ 0 w 1281"/>
                <a:gd name="T47" fmla="*/ 0 h 1617"/>
                <a:gd name="T48" fmla="*/ 0 w 1281"/>
                <a:gd name="T49" fmla="*/ 0 h 1617"/>
                <a:gd name="T50" fmla="*/ 0 w 1281"/>
                <a:gd name="T51" fmla="*/ 0 h 1617"/>
                <a:gd name="T52" fmla="*/ 0 w 1281"/>
                <a:gd name="T53" fmla="*/ 0 h 1617"/>
                <a:gd name="T54" fmla="*/ 0 w 1281"/>
                <a:gd name="T55" fmla="*/ 0 h 1617"/>
                <a:gd name="T56" fmla="*/ 0 w 1281"/>
                <a:gd name="T57" fmla="*/ 0 h 1617"/>
                <a:gd name="T58" fmla="*/ 0 w 1281"/>
                <a:gd name="T59" fmla="*/ 0 h 1617"/>
                <a:gd name="T60" fmla="*/ 0 w 1281"/>
                <a:gd name="T61" fmla="*/ 0 h 1617"/>
                <a:gd name="T62" fmla="*/ 0 w 1281"/>
                <a:gd name="T63" fmla="*/ 0 h 1617"/>
                <a:gd name="T64" fmla="*/ 0 w 1281"/>
                <a:gd name="T65" fmla="*/ 0 h 1617"/>
                <a:gd name="T66" fmla="*/ 0 w 1281"/>
                <a:gd name="T67" fmla="*/ 0 h 1617"/>
                <a:gd name="T68" fmla="*/ 0 w 1281"/>
                <a:gd name="T69" fmla="*/ 0 h 1617"/>
                <a:gd name="T70" fmla="*/ 0 w 1281"/>
                <a:gd name="T71" fmla="*/ 0 h 1617"/>
                <a:gd name="T72" fmla="*/ 0 w 1281"/>
                <a:gd name="T73" fmla="*/ 0 h 1617"/>
                <a:gd name="T74" fmla="*/ 0 w 1281"/>
                <a:gd name="T75" fmla="*/ 0 h 1617"/>
                <a:gd name="T76" fmla="*/ 0 w 1281"/>
                <a:gd name="T77" fmla="*/ 0 h 1617"/>
                <a:gd name="T78" fmla="*/ 0 w 1281"/>
                <a:gd name="T79" fmla="*/ 0 h 1617"/>
                <a:gd name="T80" fmla="*/ 0 w 1281"/>
                <a:gd name="T81" fmla="*/ 0 h 1617"/>
                <a:gd name="T82" fmla="*/ 0 w 1281"/>
                <a:gd name="T83" fmla="*/ 0 h 161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81"/>
                <a:gd name="T127" fmla="*/ 0 h 1617"/>
                <a:gd name="T128" fmla="*/ 1281 w 1281"/>
                <a:gd name="T129" fmla="*/ 1617 h 161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81" h="1617">
                  <a:moveTo>
                    <a:pt x="2" y="293"/>
                  </a:moveTo>
                  <a:lnTo>
                    <a:pt x="2" y="293"/>
                  </a:lnTo>
                  <a:lnTo>
                    <a:pt x="3" y="274"/>
                  </a:lnTo>
                  <a:lnTo>
                    <a:pt x="6" y="257"/>
                  </a:lnTo>
                  <a:lnTo>
                    <a:pt x="9" y="240"/>
                  </a:lnTo>
                  <a:lnTo>
                    <a:pt x="15" y="224"/>
                  </a:lnTo>
                  <a:lnTo>
                    <a:pt x="21" y="209"/>
                  </a:lnTo>
                  <a:lnTo>
                    <a:pt x="30" y="193"/>
                  </a:lnTo>
                  <a:lnTo>
                    <a:pt x="39" y="179"/>
                  </a:lnTo>
                  <a:lnTo>
                    <a:pt x="51" y="164"/>
                  </a:lnTo>
                  <a:lnTo>
                    <a:pt x="64" y="151"/>
                  </a:lnTo>
                  <a:lnTo>
                    <a:pt x="78" y="138"/>
                  </a:lnTo>
                  <a:lnTo>
                    <a:pt x="94" y="126"/>
                  </a:lnTo>
                  <a:lnTo>
                    <a:pt x="113" y="114"/>
                  </a:lnTo>
                  <a:lnTo>
                    <a:pt x="132" y="103"/>
                  </a:lnTo>
                  <a:lnTo>
                    <a:pt x="153" y="92"/>
                  </a:lnTo>
                  <a:lnTo>
                    <a:pt x="175" y="83"/>
                  </a:lnTo>
                  <a:lnTo>
                    <a:pt x="199" y="74"/>
                  </a:lnTo>
                  <a:lnTo>
                    <a:pt x="225" y="65"/>
                  </a:lnTo>
                  <a:lnTo>
                    <a:pt x="250" y="57"/>
                  </a:lnTo>
                  <a:lnTo>
                    <a:pt x="276" y="49"/>
                  </a:lnTo>
                  <a:lnTo>
                    <a:pt x="302" y="42"/>
                  </a:lnTo>
                  <a:lnTo>
                    <a:pt x="328" y="36"/>
                  </a:lnTo>
                  <a:lnTo>
                    <a:pt x="355" y="29"/>
                  </a:lnTo>
                  <a:lnTo>
                    <a:pt x="382" y="24"/>
                  </a:lnTo>
                  <a:lnTo>
                    <a:pt x="410" y="19"/>
                  </a:lnTo>
                  <a:lnTo>
                    <a:pt x="438" y="14"/>
                  </a:lnTo>
                  <a:lnTo>
                    <a:pt x="465" y="11"/>
                  </a:lnTo>
                  <a:lnTo>
                    <a:pt x="494" y="7"/>
                  </a:lnTo>
                  <a:lnTo>
                    <a:pt x="522" y="5"/>
                  </a:lnTo>
                  <a:lnTo>
                    <a:pt x="551" y="3"/>
                  </a:lnTo>
                  <a:lnTo>
                    <a:pt x="581" y="1"/>
                  </a:lnTo>
                  <a:lnTo>
                    <a:pt x="609" y="0"/>
                  </a:lnTo>
                  <a:lnTo>
                    <a:pt x="639" y="0"/>
                  </a:lnTo>
                  <a:lnTo>
                    <a:pt x="669" y="0"/>
                  </a:lnTo>
                  <a:lnTo>
                    <a:pt x="699" y="1"/>
                  </a:lnTo>
                  <a:lnTo>
                    <a:pt x="729" y="3"/>
                  </a:lnTo>
                  <a:lnTo>
                    <a:pt x="758" y="5"/>
                  </a:lnTo>
                  <a:lnTo>
                    <a:pt x="787" y="7"/>
                  </a:lnTo>
                  <a:lnTo>
                    <a:pt x="816" y="11"/>
                  </a:lnTo>
                  <a:lnTo>
                    <a:pt x="844" y="14"/>
                  </a:lnTo>
                  <a:lnTo>
                    <a:pt x="872" y="17"/>
                  </a:lnTo>
                  <a:lnTo>
                    <a:pt x="900" y="22"/>
                  </a:lnTo>
                  <a:lnTo>
                    <a:pt x="926" y="28"/>
                  </a:lnTo>
                  <a:lnTo>
                    <a:pt x="953" y="34"/>
                  </a:lnTo>
                  <a:lnTo>
                    <a:pt x="979" y="41"/>
                  </a:lnTo>
                  <a:lnTo>
                    <a:pt x="1006" y="47"/>
                  </a:lnTo>
                  <a:lnTo>
                    <a:pt x="1031" y="54"/>
                  </a:lnTo>
                  <a:lnTo>
                    <a:pt x="1056" y="62"/>
                  </a:lnTo>
                  <a:lnTo>
                    <a:pt x="1082" y="72"/>
                  </a:lnTo>
                  <a:lnTo>
                    <a:pt x="1106" y="81"/>
                  </a:lnTo>
                  <a:lnTo>
                    <a:pt x="1129" y="91"/>
                  </a:lnTo>
                  <a:lnTo>
                    <a:pt x="1150" y="102"/>
                  </a:lnTo>
                  <a:lnTo>
                    <a:pt x="1169" y="112"/>
                  </a:lnTo>
                  <a:lnTo>
                    <a:pt x="1188" y="125"/>
                  </a:lnTo>
                  <a:lnTo>
                    <a:pt x="1204" y="136"/>
                  </a:lnTo>
                  <a:lnTo>
                    <a:pt x="1219" y="150"/>
                  </a:lnTo>
                  <a:lnTo>
                    <a:pt x="1232" y="163"/>
                  </a:lnTo>
                  <a:lnTo>
                    <a:pt x="1243" y="178"/>
                  </a:lnTo>
                  <a:lnTo>
                    <a:pt x="1253" y="193"/>
                  </a:lnTo>
                  <a:lnTo>
                    <a:pt x="1261" y="208"/>
                  </a:lnTo>
                  <a:lnTo>
                    <a:pt x="1268" y="224"/>
                  </a:lnTo>
                  <a:lnTo>
                    <a:pt x="1274" y="240"/>
                  </a:lnTo>
                  <a:lnTo>
                    <a:pt x="1278" y="257"/>
                  </a:lnTo>
                  <a:lnTo>
                    <a:pt x="1280" y="274"/>
                  </a:lnTo>
                  <a:lnTo>
                    <a:pt x="1281" y="293"/>
                  </a:lnTo>
                  <a:lnTo>
                    <a:pt x="1281" y="1467"/>
                  </a:lnTo>
                  <a:lnTo>
                    <a:pt x="1039" y="1467"/>
                  </a:lnTo>
                  <a:lnTo>
                    <a:pt x="1039" y="1322"/>
                  </a:lnTo>
                  <a:lnTo>
                    <a:pt x="963" y="1322"/>
                  </a:lnTo>
                  <a:lnTo>
                    <a:pt x="963" y="1617"/>
                  </a:lnTo>
                  <a:lnTo>
                    <a:pt x="840" y="1617"/>
                  </a:lnTo>
                  <a:lnTo>
                    <a:pt x="840" y="1322"/>
                  </a:lnTo>
                  <a:lnTo>
                    <a:pt x="442" y="1322"/>
                  </a:lnTo>
                  <a:lnTo>
                    <a:pt x="442" y="1617"/>
                  </a:lnTo>
                  <a:lnTo>
                    <a:pt x="321" y="1617"/>
                  </a:lnTo>
                  <a:lnTo>
                    <a:pt x="321" y="1322"/>
                  </a:lnTo>
                  <a:lnTo>
                    <a:pt x="243" y="1322"/>
                  </a:lnTo>
                  <a:lnTo>
                    <a:pt x="243" y="1467"/>
                  </a:lnTo>
                  <a:lnTo>
                    <a:pt x="0" y="1467"/>
                  </a:lnTo>
                  <a:lnTo>
                    <a:pt x="2" y="293"/>
                  </a:lnTo>
                </a:path>
              </a:pathLst>
            </a:custGeom>
            <a:gradFill rotWithShape="0">
              <a:gsLst>
                <a:gs pos="0">
                  <a:srgbClr val="EAEAEA"/>
                </a:gs>
                <a:gs pos="100000">
                  <a:srgbClr val="A6A6A6"/>
                </a:gs>
              </a:gsLst>
              <a:lin ang="5400000" scaled="1"/>
            </a:gra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94" name="Rectangle 146"/>
            <p:cNvSpPr>
              <a:spLocks noChangeArrowheads="1"/>
            </p:cNvSpPr>
            <p:nvPr/>
          </p:nvSpPr>
          <p:spPr bwMode="auto">
            <a:xfrm>
              <a:off x="2848" y="3500"/>
              <a:ext cx="9" cy="54"/>
            </a:xfrm>
            <a:prstGeom prst="rect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95" name="Rectangle 147"/>
            <p:cNvSpPr>
              <a:spLocks noChangeArrowheads="1"/>
            </p:cNvSpPr>
            <p:nvPr/>
          </p:nvSpPr>
          <p:spPr bwMode="auto">
            <a:xfrm>
              <a:off x="2967" y="3501"/>
              <a:ext cx="9" cy="56"/>
            </a:xfrm>
            <a:prstGeom prst="rect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96" name="Freeform 148"/>
            <p:cNvSpPr>
              <a:spLocks/>
            </p:cNvSpPr>
            <p:nvPr/>
          </p:nvSpPr>
          <p:spPr bwMode="auto">
            <a:xfrm>
              <a:off x="2973" y="3463"/>
              <a:ext cx="23" cy="25"/>
            </a:xfrm>
            <a:custGeom>
              <a:avLst/>
              <a:gdLst>
                <a:gd name="T0" fmla="*/ 0 w 143"/>
                <a:gd name="T1" fmla="*/ 0 h 134"/>
                <a:gd name="T2" fmla="*/ 0 w 143"/>
                <a:gd name="T3" fmla="*/ 0 h 134"/>
                <a:gd name="T4" fmla="*/ 0 w 143"/>
                <a:gd name="T5" fmla="*/ 0 h 134"/>
                <a:gd name="T6" fmla="*/ 0 w 143"/>
                <a:gd name="T7" fmla="*/ 0 h 134"/>
                <a:gd name="T8" fmla="*/ 0 w 143"/>
                <a:gd name="T9" fmla="*/ 0 h 134"/>
                <a:gd name="T10" fmla="*/ 0 w 143"/>
                <a:gd name="T11" fmla="*/ 0 h 134"/>
                <a:gd name="T12" fmla="*/ 0 w 143"/>
                <a:gd name="T13" fmla="*/ 0 h 134"/>
                <a:gd name="T14" fmla="*/ 0 w 143"/>
                <a:gd name="T15" fmla="*/ 0 h 134"/>
                <a:gd name="T16" fmla="*/ 0 w 143"/>
                <a:gd name="T17" fmla="*/ 0 h 134"/>
                <a:gd name="T18" fmla="*/ 0 w 143"/>
                <a:gd name="T19" fmla="*/ 0 h 134"/>
                <a:gd name="T20" fmla="*/ 0 w 143"/>
                <a:gd name="T21" fmla="*/ 0 h 134"/>
                <a:gd name="T22" fmla="*/ 0 w 143"/>
                <a:gd name="T23" fmla="*/ 0 h 134"/>
                <a:gd name="T24" fmla="*/ 0 w 143"/>
                <a:gd name="T25" fmla="*/ 0 h 134"/>
                <a:gd name="T26" fmla="*/ 0 w 143"/>
                <a:gd name="T27" fmla="*/ 0 h 134"/>
                <a:gd name="T28" fmla="*/ 0 w 143"/>
                <a:gd name="T29" fmla="*/ 0 h 134"/>
                <a:gd name="T30" fmla="*/ 0 w 143"/>
                <a:gd name="T31" fmla="*/ 0 h 134"/>
                <a:gd name="T32" fmla="*/ 0 w 143"/>
                <a:gd name="T33" fmla="*/ 0 h 134"/>
                <a:gd name="T34" fmla="*/ 0 w 143"/>
                <a:gd name="T35" fmla="*/ 0 h 134"/>
                <a:gd name="T36" fmla="*/ 0 w 143"/>
                <a:gd name="T37" fmla="*/ 0 h 134"/>
                <a:gd name="T38" fmla="*/ 0 w 143"/>
                <a:gd name="T39" fmla="*/ 0 h 134"/>
                <a:gd name="T40" fmla="*/ 0 w 143"/>
                <a:gd name="T41" fmla="*/ 0 h 134"/>
                <a:gd name="T42" fmla="*/ 0 w 143"/>
                <a:gd name="T43" fmla="*/ 0 h 134"/>
                <a:gd name="T44" fmla="*/ 0 w 143"/>
                <a:gd name="T45" fmla="*/ 0 h 134"/>
                <a:gd name="T46" fmla="*/ 0 w 143"/>
                <a:gd name="T47" fmla="*/ 0 h 134"/>
                <a:gd name="T48" fmla="*/ 0 w 143"/>
                <a:gd name="T49" fmla="*/ 0 h 134"/>
                <a:gd name="T50" fmla="*/ 0 w 143"/>
                <a:gd name="T51" fmla="*/ 0 h 134"/>
                <a:gd name="T52" fmla="*/ 0 w 143"/>
                <a:gd name="T53" fmla="*/ 0 h 134"/>
                <a:gd name="T54" fmla="*/ 0 w 143"/>
                <a:gd name="T55" fmla="*/ 0 h 134"/>
                <a:gd name="T56" fmla="*/ 0 w 143"/>
                <a:gd name="T57" fmla="*/ 0 h 134"/>
                <a:gd name="T58" fmla="*/ 0 w 143"/>
                <a:gd name="T59" fmla="*/ 0 h 134"/>
                <a:gd name="T60" fmla="*/ 0 w 143"/>
                <a:gd name="T61" fmla="*/ 0 h 134"/>
                <a:gd name="T62" fmla="*/ 0 w 143"/>
                <a:gd name="T63" fmla="*/ 0 h 134"/>
                <a:gd name="T64" fmla="*/ 0 w 143"/>
                <a:gd name="T65" fmla="*/ 0 h 134"/>
                <a:gd name="T66" fmla="*/ 0 w 143"/>
                <a:gd name="T67" fmla="*/ 0 h 134"/>
                <a:gd name="T68" fmla="*/ 0 w 143"/>
                <a:gd name="T69" fmla="*/ 0 h 134"/>
                <a:gd name="T70" fmla="*/ 0 w 143"/>
                <a:gd name="T71" fmla="*/ 0 h 134"/>
                <a:gd name="T72" fmla="*/ 0 w 143"/>
                <a:gd name="T73" fmla="*/ 0 h 134"/>
                <a:gd name="T74" fmla="*/ 0 w 143"/>
                <a:gd name="T75" fmla="*/ 0 h 134"/>
                <a:gd name="T76" fmla="*/ 0 w 143"/>
                <a:gd name="T77" fmla="*/ 0 h 1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3"/>
                <a:gd name="T118" fmla="*/ 0 h 134"/>
                <a:gd name="T119" fmla="*/ 143 w 143"/>
                <a:gd name="T120" fmla="*/ 134 h 13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3" h="134">
                  <a:moveTo>
                    <a:pt x="74" y="134"/>
                  </a:moveTo>
                  <a:lnTo>
                    <a:pt x="71" y="134"/>
                  </a:lnTo>
                  <a:lnTo>
                    <a:pt x="89" y="133"/>
                  </a:lnTo>
                  <a:lnTo>
                    <a:pt x="102" y="129"/>
                  </a:lnTo>
                  <a:lnTo>
                    <a:pt x="115" y="124"/>
                  </a:lnTo>
                  <a:lnTo>
                    <a:pt x="125" y="117"/>
                  </a:lnTo>
                  <a:lnTo>
                    <a:pt x="132" y="108"/>
                  </a:lnTo>
                  <a:lnTo>
                    <a:pt x="138" y="96"/>
                  </a:lnTo>
                  <a:lnTo>
                    <a:pt x="142" y="82"/>
                  </a:lnTo>
                  <a:lnTo>
                    <a:pt x="143" y="67"/>
                  </a:lnTo>
                  <a:lnTo>
                    <a:pt x="142" y="52"/>
                  </a:lnTo>
                  <a:lnTo>
                    <a:pt x="138" y="38"/>
                  </a:lnTo>
                  <a:lnTo>
                    <a:pt x="132" y="27"/>
                  </a:lnTo>
                  <a:lnTo>
                    <a:pt x="125" y="18"/>
                  </a:lnTo>
                  <a:lnTo>
                    <a:pt x="115" y="11"/>
                  </a:lnTo>
                  <a:lnTo>
                    <a:pt x="102" y="5"/>
                  </a:lnTo>
                  <a:lnTo>
                    <a:pt x="89" y="2"/>
                  </a:lnTo>
                  <a:lnTo>
                    <a:pt x="71" y="0"/>
                  </a:lnTo>
                  <a:lnTo>
                    <a:pt x="55" y="2"/>
                  </a:lnTo>
                  <a:lnTo>
                    <a:pt x="40" y="5"/>
                  </a:lnTo>
                  <a:lnTo>
                    <a:pt x="27" y="11"/>
                  </a:lnTo>
                  <a:lnTo>
                    <a:pt x="18" y="18"/>
                  </a:lnTo>
                  <a:lnTo>
                    <a:pt x="10" y="27"/>
                  </a:lnTo>
                  <a:lnTo>
                    <a:pt x="4" y="38"/>
                  </a:lnTo>
                  <a:lnTo>
                    <a:pt x="1" y="52"/>
                  </a:lnTo>
                  <a:lnTo>
                    <a:pt x="0" y="67"/>
                  </a:lnTo>
                  <a:lnTo>
                    <a:pt x="1" y="82"/>
                  </a:lnTo>
                  <a:lnTo>
                    <a:pt x="4" y="96"/>
                  </a:lnTo>
                  <a:lnTo>
                    <a:pt x="10" y="108"/>
                  </a:lnTo>
                  <a:lnTo>
                    <a:pt x="18" y="117"/>
                  </a:lnTo>
                  <a:lnTo>
                    <a:pt x="27" y="124"/>
                  </a:lnTo>
                  <a:lnTo>
                    <a:pt x="40" y="129"/>
                  </a:lnTo>
                  <a:lnTo>
                    <a:pt x="55" y="133"/>
                  </a:lnTo>
                  <a:lnTo>
                    <a:pt x="71" y="134"/>
                  </a:lnTo>
                  <a:lnTo>
                    <a:pt x="74" y="134"/>
                  </a:lnTo>
                </a:path>
              </a:pathLst>
            </a:custGeom>
            <a:solidFill>
              <a:srgbClr val="B2B2B2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97" name="Freeform 149"/>
            <p:cNvSpPr>
              <a:spLocks/>
            </p:cNvSpPr>
            <p:nvPr/>
          </p:nvSpPr>
          <p:spPr bwMode="auto">
            <a:xfrm>
              <a:off x="2851" y="3463"/>
              <a:ext cx="24" cy="25"/>
            </a:xfrm>
            <a:custGeom>
              <a:avLst/>
              <a:gdLst>
                <a:gd name="T0" fmla="*/ 0 w 145"/>
                <a:gd name="T1" fmla="*/ 0 h 134"/>
                <a:gd name="T2" fmla="*/ 0 w 145"/>
                <a:gd name="T3" fmla="*/ 0 h 134"/>
                <a:gd name="T4" fmla="*/ 0 w 145"/>
                <a:gd name="T5" fmla="*/ 0 h 134"/>
                <a:gd name="T6" fmla="*/ 0 w 145"/>
                <a:gd name="T7" fmla="*/ 0 h 134"/>
                <a:gd name="T8" fmla="*/ 0 w 145"/>
                <a:gd name="T9" fmla="*/ 0 h 134"/>
                <a:gd name="T10" fmla="*/ 0 w 145"/>
                <a:gd name="T11" fmla="*/ 0 h 134"/>
                <a:gd name="T12" fmla="*/ 0 w 145"/>
                <a:gd name="T13" fmla="*/ 0 h 134"/>
                <a:gd name="T14" fmla="*/ 0 w 145"/>
                <a:gd name="T15" fmla="*/ 0 h 134"/>
                <a:gd name="T16" fmla="*/ 0 w 145"/>
                <a:gd name="T17" fmla="*/ 0 h 134"/>
                <a:gd name="T18" fmla="*/ 0 w 145"/>
                <a:gd name="T19" fmla="*/ 0 h 134"/>
                <a:gd name="T20" fmla="*/ 0 w 145"/>
                <a:gd name="T21" fmla="*/ 0 h 134"/>
                <a:gd name="T22" fmla="*/ 0 w 145"/>
                <a:gd name="T23" fmla="*/ 0 h 134"/>
                <a:gd name="T24" fmla="*/ 0 w 145"/>
                <a:gd name="T25" fmla="*/ 0 h 134"/>
                <a:gd name="T26" fmla="*/ 0 w 145"/>
                <a:gd name="T27" fmla="*/ 0 h 134"/>
                <a:gd name="T28" fmla="*/ 0 w 145"/>
                <a:gd name="T29" fmla="*/ 0 h 134"/>
                <a:gd name="T30" fmla="*/ 0 w 145"/>
                <a:gd name="T31" fmla="*/ 0 h 134"/>
                <a:gd name="T32" fmla="*/ 0 w 145"/>
                <a:gd name="T33" fmla="*/ 0 h 134"/>
                <a:gd name="T34" fmla="*/ 0 w 145"/>
                <a:gd name="T35" fmla="*/ 0 h 134"/>
                <a:gd name="T36" fmla="*/ 0 w 145"/>
                <a:gd name="T37" fmla="*/ 0 h 134"/>
                <a:gd name="T38" fmla="*/ 0 w 145"/>
                <a:gd name="T39" fmla="*/ 0 h 134"/>
                <a:gd name="T40" fmla="*/ 0 w 145"/>
                <a:gd name="T41" fmla="*/ 0 h 134"/>
                <a:gd name="T42" fmla="*/ 0 w 145"/>
                <a:gd name="T43" fmla="*/ 0 h 134"/>
                <a:gd name="T44" fmla="*/ 0 w 145"/>
                <a:gd name="T45" fmla="*/ 0 h 134"/>
                <a:gd name="T46" fmla="*/ 0 w 145"/>
                <a:gd name="T47" fmla="*/ 0 h 134"/>
                <a:gd name="T48" fmla="*/ 0 w 145"/>
                <a:gd name="T49" fmla="*/ 0 h 134"/>
                <a:gd name="T50" fmla="*/ 0 w 145"/>
                <a:gd name="T51" fmla="*/ 0 h 134"/>
                <a:gd name="T52" fmla="*/ 0 w 145"/>
                <a:gd name="T53" fmla="*/ 0 h 134"/>
                <a:gd name="T54" fmla="*/ 0 w 145"/>
                <a:gd name="T55" fmla="*/ 0 h 134"/>
                <a:gd name="T56" fmla="*/ 0 w 145"/>
                <a:gd name="T57" fmla="*/ 0 h 134"/>
                <a:gd name="T58" fmla="*/ 0 w 145"/>
                <a:gd name="T59" fmla="*/ 0 h 134"/>
                <a:gd name="T60" fmla="*/ 0 w 145"/>
                <a:gd name="T61" fmla="*/ 0 h 134"/>
                <a:gd name="T62" fmla="*/ 0 w 145"/>
                <a:gd name="T63" fmla="*/ 0 h 134"/>
                <a:gd name="T64" fmla="*/ 0 w 145"/>
                <a:gd name="T65" fmla="*/ 0 h 134"/>
                <a:gd name="T66" fmla="*/ 0 w 145"/>
                <a:gd name="T67" fmla="*/ 0 h 134"/>
                <a:gd name="T68" fmla="*/ 0 w 145"/>
                <a:gd name="T69" fmla="*/ 0 h 134"/>
                <a:gd name="T70" fmla="*/ 0 w 145"/>
                <a:gd name="T71" fmla="*/ 0 h 134"/>
                <a:gd name="T72" fmla="*/ 0 w 145"/>
                <a:gd name="T73" fmla="*/ 0 h 134"/>
                <a:gd name="T74" fmla="*/ 0 w 145"/>
                <a:gd name="T75" fmla="*/ 0 h 13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5"/>
                <a:gd name="T115" fmla="*/ 0 h 134"/>
                <a:gd name="T116" fmla="*/ 145 w 145"/>
                <a:gd name="T117" fmla="*/ 134 h 13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5" h="134">
                  <a:moveTo>
                    <a:pt x="71" y="134"/>
                  </a:moveTo>
                  <a:lnTo>
                    <a:pt x="71" y="134"/>
                  </a:lnTo>
                  <a:lnTo>
                    <a:pt x="88" y="133"/>
                  </a:lnTo>
                  <a:lnTo>
                    <a:pt x="102" y="129"/>
                  </a:lnTo>
                  <a:lnTo>
                    <a:pt x="115" y="124"/>
                  </a:lnTo>
                  <a:lnTo>
                    <a:pt x="125" y="117"/>
                  </a:lnTo>
                  <a:lnTo>
                    <a:pt x="134" y="108"/>
                  </a:lnTo>
                  <a:lnTo>
                    <a:pt x="140" y="96"/>
                  </a:lnTo>
                  <a:lnTo>
                    <a:pt x="144" y="82"/>
                  </a:lnTo>
                  <a:lnTo>
                    <a:pt x="145" y="67"/>
                  </a:lnTo>
                  <a:lnTo>
                    <a:pt x="144" y="52"/>
                  </a:lnTo>
                  <a:lnTo>
                    <a:pt x="140" y="38"/>
                  </a:lnTo>
                  <a:lnTo>
                    <a:pt x="134" y="27"/>
                  </a:lnTo>
                  <a:lnTo>
                    <a:pt x="125" y="18"/>
                  </a:lnTo>
                  <a:lnTo>
                    <a:pt x="115" y="11"/>
                  </a:lnTo>
                  <a:lnTo>
                    <a:pt x="102" y="5"/>
                  </a:lnTo>
                  <a:lnTo>
                    <a:pt x="88" y="2"/>
                  </a:lnTo>
                  <a:lnTo>
                    <a:pt x="71" y="0"/>
                  </a:lnTo>
                  <a:lnTo>
                    <a:pt x="55" y="2"/>
                  </a:lnTo>
                  <a:lnTo>
                    <a:pt x="40" y="5"/>
                  </a:lnTo>
                  <a:lnTo>
                    <a:pt x="27" y="11"/>
                  </a:lnTo>
                  <a:lnTo>
                    <a:pt x="18" y="18"/>
                  </a:lnTo>
                  <a:lnTo>
                    <a:pt x="10" y="27"/>
                  </a:lnTo>
                  <a:lnTo>
                    <a:pt x="4" y="38"/>
                  </a:lnTo>
                  <a:lnTo>
                    <a:pt x="1" y="52"/>
                  </a:lnTo>
                  <a:lnTo>
                    <a:pt x="0" y="67"/>
                  </a:lnTo>
                  <a:lnTo>
                    <a:pt x="1" y="82"/>
                  </a:lnTo>
                  <a:lnTo>
                    <a:pt x="4" y="96"/>
                  </a:lnTo>
                  <a:lnTo>
                    <a:pt x="10" y="108"/>
                  </a:lnTo>
                  <a:lnTo>
                    <a:pt x="18" y="117"/>
                  </a:lnTo>
                  <a:lnTo>
                    <a:pt x="27" y="124"/>
                  </a:lnTo>
                  <a:lnTo>
                    <a:pt x="40" y="129"/>
                  </a:lnTo>
                  <a:lnTo>
                    <a:pt x="55" y="133"/>
                  </a:lnTo>
                  <a:lnTo>
                    <a:pt x="71" y="134"/>
                  </a:lnTo>
                </a:path>
              </a:pathLst>
            </a:custGeom>
            <a:solidFill>
              <a:srgbClr val="B2B2B2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98" name="Line 150"/>
            <p:cNvSpPr>
              <a:spLocks noChangeShapeType="1"/>
            </p:cNvSpPr>
            <p:nvPr/>
          </p:nvSpPr>
          <p:spPr bwMode="auto">
            <a:xfrm>
              <a:off x="2848" y="3456"/>
              <a:ext cx="15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9" name="AutoShape 151"/>
            <p:cNvSpPr>
              <a:spLocks noChangeArrowheads="1"/>
            </p:cNvSpPr>
            <p:nvPr/>
          </p:nvSpPr>
          <p:spPr bwMode="auto">
            <a:xfrm flipH="1" flipV="1">
              <a:off x="2914" y="3500"/>
              <a:ext cx="19" cy="21"/>
            </a:xfrm>
            <a:prstGeom prst="triangle">
              <a:avLst>
                <a:gd name="adj" fmla="val 50000"/>
              </a:avLst>
            </a:prstGeom>
            <a:solidFill>
              <a:srgbClr val="808080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</p:grpSp>
      <p:sp>
        <p:nvSpPr>
          <p:cNvPr id="42066" name="Freeform 157"/>
          <p:cNvSpPr>
            <a:spLocks/>
          </p:cNvSpPr>
          <p:nvPr/>
        </p:nvSpPr>
        <p:spPr bwMode="auto">
          <a:xfrm rot="20746184" flipH="1">
            <a:off x="1830388" y="1323975"/>
            <a:ext cx="984250" cy="490538"/>
          </a:xfrm>
          <a:custGeom>
            <a:avLst/>
            <a:gdLst>
              <a:gd name="T0" fmla="*/ 2147483647 w 208"/>
              <a:gd name="T1" fmla="*/ 2147483647 h 103"/>
              <a:gd name="T2" fmla="*/ 2147483647 w 208"/>
              <a:gd name="T3" fmla="*/ 2147483647 h 103"/>
              <a:gd name="T4" fmla="*/ 2147483647 w 208"/>
              <a:gd name="T5" fmla="*/ 2147483647 h 103"/>
              <a:gd name="T6" fmla="*/ 2147483647 w 208"/>
              <a:gd name="T7" fmla="*/ 2147483647 h 103"/>
              <a:gd name="T8" fmla="*/ 2147483647 w 208"/>
              <a:gd name="T9" fmla="*/ 2147483647 h 103"/>
              <a:gd name="T10" fmla="*/ 2147483647 w 208"/>
              <a:gd name="T11" fmla="*/ 2147483647 h 103"/>
              <a:gd name="T12" fmla="*/ 2147483647 w 208"/>
              <a:gd name="T13" fmla="*/ 2147483647 h 103"/>
              <a:gd name="T14" fmla="*/ 2147483647 w 208"/>
              <a:gd name="T15" fmla="*/ 2147483647 h 103"/>
              <a:gd name="T16" fmla="*/ 2147483647 w 208"/>
              <a:gd name="T17" fmla="*/ 2147483647 h 103"/>
              <a:gd name="T18" fmla="*/ 2147483647 w 208"/>
              <a:gd name="T19" fmla="*/ 2147483647 h 103"/>
              <a:gd name="T20" fmla="*/ 2147483647 w 208"/>
              <a:gd name="T21" fmla="*/ 2147483647 h 103"/>
              <a:gd name="T22" fmla="*/ 2147483647 w 208"/>
              <a:gd name="T23" fmla="*/ 0 h 103"/>
              <a:gd name="T24" fmla="*/ 2147483647 w 208"/>
              <a:gd name="T25" fmla="*/ 2147483647 h 103"/>
              <a:gd name="T26" fmla="*/ 2147483647 w 208"/>
              <a:gd name="T27" fmla="*/ 2147483647 h 103"/>
              <a:gd name="T28" fmla="*/ 2147483647 w 208"/>
              <a:gd name="T29" fmla="*/ 2147483647 h 103"/>
              <a:gd name="T30" fmla="*/ 2147483647 w 208"/>
              <a:gd name="T31" fmla="*/ 2147483647 h 10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208"/>
              <a:gd name="T49" fmla="*/ 0 h 103"/>
              <a:gd name="T50" fmla="*/ 208 w 208"/>
              <a:gd name="T51" fmla="*/ 103 h 103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208" h="103">
                <a:moveTo>
                  <a:pt x="89" y="51"/>
                </a:moveTo>
                <a:lnTo>
                  <a:pt x="117" y="96"/>
                </a:lnTo>
                <a:lnTo>
                  <a:pt x="134" y="103"/>
                </a:lnTo>
                <a:lnTo>
                  <a:pt x="121" y="62"/>
                </a:lnTo>
                <a:lnTo>
                  <a:pt x="135" y="66"/>
                </a:lnTo>
                <a:cubicBezTo>
                  <a:pt x="149" y="71"/>
                  <a:pt x="175" y="71"/>
                  <a:pt x="187" y="68"/>
                </a:cubicBezTo>
                <a:lnTo>
                  <a:pt x="208" y="39"/>
                </a:lnTo>
                <a:lnTo>
                  <a:pt x="198" y="36"/>
                </a:lnTo>
                <a:lnTo>
                  <a:pt x="171" y="52"/>
                </a:lnTo>
                <a:lnTo>
                  <a:pt x="130" y="39"/>
                </a:lnTo>
                <a:lnTo>
                  <a:pt x="176" y="5"/>
                </a:lnTo>
                <a:lnTo>
                  <a:pt x="158" y="0"/>
                </a:lnTo>
                <a:lnTo>
                  <a:pt x="95" y="26"/>
                </a:lnTo>
                <a:lnTo>
                  <a:pt x="34" y="9"/>
                </a:lnTo>
                <a:cubicBezTo>
                  <a:pt x="25" y="7"/>
                  <a:pt x="0" y="21"/>
                  <a:pt x="21" y="29"/>
                </a:cubicBezTo>
                <a:lnTo>
                  <a:pt x="89" y="51"/>
                </a:lnTo>
              </a:path>
            </a:pathLst>
          </a:custGeom>
          <a:solidFill>
            <a:srgbClr val="504A5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67" name="Freeform 158"/>
          <p:cNvSpPr>
            <a:spLocks/>
          </p:cNvSpPr>
          <p:nvPr/>
        </p:nvSpPr>
        <p:spPr bwMode="auto">
          <a:xfrm rot="312976">
            <a:off x="6743700" y="1195388"/>
            <a:ext cx="825500" cy="581025"/>
          </a:xfrm>
          <a:custGeom>
            <a:avLst/>
            <a:gdLst>
              <a:gd name="T0" fmla="*/ 2147483647 w 178"/>
              <a:gd name="T1" fmla="*/ 2147483647 h 118"/>
              <a:gd name="T2" fmla="*/ 2147483647 w 178"/>
              <a:gd name="T3" fmla="*/ 2147483647 h 118"/>
              <a:gd name="T4" fmla="*/ 2147483647 w 178"/>
              <a:gd name="T5" fmla="*/ 2147483647 h 118"/>
              <a:gd name="T6" fmla="*/ 2147483647 w 178"/>
              <a:gd name="T7" fmla="*/ 2147483647 h 118"/>
              <a:gd name="T8" fmla="*/ 2147483647 w 178"/>
              <a:gd name="T9" fmla="*/ 2147483647 h 118"/>
              <a:gd name="T10" fmla="*/ 2147483647 w 178"/>
              <a:gd name="T11" fmla="*/ 2147483647 h 118"/>
              <a:gd name="T12" fmla="*/ 2147483647 w 178"/>
              <a:gd name="T13" fmla="*/ 2147483647 h 118"/>
              <a:gd name="T14" fmla="*/ 2147483647 w 178"/>
              <a:gd name="T15" fmla="*/ 2147483647 h 118"/>
              <a:gd name="T16" fmla="*/ 2147483647 w 178"/>
              <a:gd name="T17" fmla="*/ 2147483647 h 118"/>
              <a:gd name="T18" fmla="*/ 2147483647 w 178"/>
              <a:gd name="T19" fmla="*/ 2147483647 h 118"/>
              <a:gd name="T20" fmla="*/ 0 w 178"/>
              <a:gd name="T21" fmla="*/ 2147483647 h 118"/>
              <a:gd name="T22" fmla="*/ 2147483647 w 178"/>
              <a:gd name="T23" fmla="*/ 2147483647 h 118"/>
              <a:gd name="T24" fmla="*/ 2147483647 w 178"/>
              <a:gd name="T25" fmla="*/ 2147483647 h 118"/>
              <a:gd name="T26" fmla="*/ 2147483647 w 178"/>
              <a:gd name="T27" fmla="*/ 2147483647 h 118"/>
              <a:gd name="T28" fmla="*/ 2147483647 w 178"/>
              <a:gd name="T29" fmla="*/ 2147483647 h 118"/>
              <a:gd name="T30" fmla="*/ 2147483647 w 178"/>
              <a:gd name="T31" fmla="*/ 0 h 118"/>
              <a:gd name="T32" fmla="*/ 2147483647 w 178"/>
              <a:gd name="T33" fmla="*/ 2147483647 h 118"/>
              <a:gd name="T34" fmla="*/ 2147483647 w 178"/>
              <a:gd name="T35" fmla="*/ 2147483647 h 118"/>
              <a:gd name="T36" fmla="*/ 2147483647 w 178"/>
              <a:gd name="T37" fmla="*/ 2147483647 h 118"/>
              <a:gd name="T38" fmla="*/ 2147483647 w 178"/>
              <a:gd name="T39" fmla="*/ 2147483647 h 118"/>
              <a:gd name="T40" fmla="*/ 2147483647 w 178"/>
              <a:gd name="T41" fmla="*/ 2147483647 h 11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178"/>
              <a:gd name="T64" fmla="*/ 0 h 118"/>
              <a:gd name="T65" fmla="*/ 178 w 178"/>
              <a:gd name="T66" fmla="*/ 118 h 118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178" h="118">
                <a:moveTo>
                  <a:pt x="128" y="111"/>
                </a:moveTo>
                <a:cubicBezTo>
                  <a:pt x="130" y="112"/>
                  <a:pt x="132" y="111"/>
                  <a:pt x="133" y="109"/>
                </a:cubicBezTo>
                <a:cubicBezTo>
                  <a:pt x="134" y="106"/>
                  <a:pt x="132" y="104"/>
                  <a:pt x="130" y="104"/>
                </a:cubicBezTo>
                <a:cubicBezTo>
                  <a:pt x="128" y="103"/>
                  <a:pt x="126" y="104"/>
                  <a:pt x="125" y="106"/>
                </a:cubicBezTo>
                <a:cubicBezTo>
                  <a:pt x="125" y="108"/>
                  <a:pt x="126" y="110"/>
                  <a:pt x="128" y="111"/>
                </a:cubicBezTo>
                <a:moveTo>
                  <a:pt x="89" y="89"/>
                </a:moveTo>
                <a:lnTo>
                  <a:pt x="40" y="108"/>
                </a:lnTo>
                <a:lnTo>
                  <a:pt x="22" y="103"/>
                </a:lnTo>
                <a:lnTo>
                  <a:pt x="57" y="78"/>
                </a:lnTo>
                <a:lnTo>
                  <a:pt x="43" y="73"/>
                </a:lnTo>
                <a:cubicBezTo>
                  <a:pt x="29" y="69"/>
                  <a:pt x="8" y="53"/>
                  <a:pt x="0" y="44"/>
                </a:cubicBezTo>
                <a:lnTo>
                  <a:pt x="1" y="8"/>
                </a:lnTo>
                <a:lnTo>
                  <a:pt x="10" y="11"/>
                </a:lnTo>
                <a:lnTo>
                  <a:pt x="22" y="41"/>
                </a:lnTo>
                <a:lnTo>
                  <a:pt x="64" y="54"/>
                </a:lnTo>
                <a:lnTo>
                  <a:pt x="47" y="0"/>
                </a:lnTo>
                <a:lnTo>
                  <a:pt x="64" y="7"/>
                </a:lnTo>
                <a:lnTo>
                  <a:pt x="99" y="65"/>
                </a:lnTo>
                <a:lnTo>
                  <a:pt x="158" y="87"/>
                </a:lnTo>
                <a:cubicBezTo>
                  <a:pt x="167" y="91"/>
                  <a:pt x="178" y="118"/>
                  <a:pt x="157" y="111"/>
                </a:cubicBezTo>
                <a:lnTo>
                  <a:pt x="89" y="89"/>
                </a:lnTo>
              </a:path>
            </a:pathLst>
          </a:custGeom>
          <a:solidFill>
            <a:srgbClr val="504A5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pic>
        <p:nvPicPr>
          <p:cNvPr id="42068" name="Picture 16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79563" y="2513013"/>
            <a:ext cx="919162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2069" name="Picture 16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0025" y="2574925"/>
            <a:ext cx="919163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2070" name="Group 162"/>
          <p:cNvGrpSpPr>
            <a:grpSpLocks/>
          </p:cNvGrpSpPr>
          <p:nvPr/>
        </p:nvGrpSpPr>
        <p:grpSpPr bwMode="auto">
          <a:xfrm>
            <a:off x="228600" y="1641475"/>
            <a:ext cx="1260475" cy="982663"/>
            <a:chOff x="259" y="2009"/>
            <a:chExt cx="674" cy="443"/>
          </a:xfrm>
        </p:grpSpPr>
        <p:sp>
          <p:nvSpPr>
            <p:cNvPr id="42476" name="Freeform 163"/>
            <p:cNvSpPr>
              <a:spLocks/>
            </p:cNvSpPr>
            <p:nvPr/>
          </p:nvSpPr>
          <p:spPr bwMode="auto">
            <a:xfrm>
              <a:off x="435" y="2139"/>
              <a:ext cx="51" cy="244"/>
            </a:xfrm>
            <a:custGeom>
              <a:avLst/>
              <a:gdLst>
                <a:gd name="T0" fmla="*/ 0 w 51"/>
                <a:gd name="T1" fmla="*/ 234 h 244"/>
                <a:gd name="T2" fmla="*/ 0 w 51"/>
                <a:gd name="T3" fmla="*/ 219 h 244"/>
                <a:gd name="T4" fmla="*/ 0 w 51"/>
                <a:gd name="T5" fmla="*/ 204 h 244"/>
                <a:gd name="T6" fmla="*/ 0 w 51"/>
                <a:gd name="T7" fmla="*/ 189 h 244"/>
                <a:gd name="T8" fmla="*/ 0 w 51"/>
                <a:gd name="T9" fmla="*/ 174 h 244"/>
                <a:gd name="T10" fmla="*/ 0 w 51"/>
                <a:gd name="T11" fmla="*/ 159 h 244"/>
                <a:gd name="T12" fmla="*/ 0 w 51"/>
                <a:gd name="T13" fmla="*/ 144 h 244"/>
                <a:gd name="T14" fmla="*/ 0 w 51"/>
                <a:gd name="T15" fmla="*/ 129 h 244"/>
                <a:gd name="T16" fmla="*/ 0 w 51"/>
                <a:gd name="T17" fmla="*/ 114 h 244"/>
                <a:gd name="T18" fmla="*/ 0 w 51"/>
                <a:gd name="T19" fmla="*/ 99 h 244"/>
                <a:gd name="T20" fmla="*/ 0 w 51"/>
                <a:gd name="T21" fmla="*/ 84 h 244"/>
                <a:gd name="T22" fmla="*/ 0 w 51"/>
                <a:gd name="T23" fmla="*/ 69 h 244"/>
                <a:gd name="T24" fmla="*/ 0 w 51"/>
                <a:gd name="T25" fmla="*/ 54 h 244"/>
                <a:gd name="T26" fmla="*/ 7 w 51"/>
                <a:gd name="T27" fmla="*/ 44 h 244"/>
                <a:gd name="T28" fmla="*/ 7 w 51"/>
                <a:gd name="T29" fmla="*/ 24 h 244"/>
                <a:gd name="T30" fmla="*/ 7 w 51"/>
                <a:gd name="T31" fmla="*/ 14 h 244"/>
                <a:gd name="T32" fmla="*/ 7 w 51"/>
                <a:gd name="T33" fmla="*/ 0 h 244"/>
                <a:gd name="T34" fmla="*/ 7 w 51"/>
                <a:gd name="T35" fmla="*/ 4 h 244"/>
                <a:gd name="T36" fmla="*/ 15 w 51"/>
                <a:gd name="T37" fmla="*/ 4 h 244"/>
                <a:gd name="T38" fmla="*/ 22 w 51"/>
                <a:gd name="T39" fmla="*/ 9 h 244"/>
                <a:gd name="T40" fmla="*/ 29 w 51"/>
                <a:gd name="T41" fmla="*/ 9 h 244"/>
                <a:gd name="T42" fmla="*/ 29 w 51"/>
                <a:gd name="T43" fmla="*/ 9 h 244"/>
                <a:gd name="T44" fmla="*/ 37 w 51"/>
                <a:gd name="T45" fmla="*/ 4 h 244"/>
                <a:gd name="T46" fmla="*/ 44 w 51"/>
                <a:gd name="T47" fmla="*/ 4 h 244"/>
                <a:gd name="T48" fmla="*/ 44 w 51"/>
                <a:gd name="T49" fmla="*/ 0 h 244"/>
                <a:gd name="T50" fmla="*/ 44 w 51"/>
                <a:gd name="T51" fmla="*/ 14 h 244"/>
                <a:gd name="T52" fmla="*/ 44 w 51"/>
                <a:gd name="T53" fmla="*/ 24 h 244"/>
                <a:gd name="T54" fmla="*/ 44 w 51"/>
                <a:gd name="T55" fmla="*/ 44 h 244"/>
                <a:gd name="T56" fmla="*/ 51 w 51"/>
                <a:gd name="T57" fmla="*/ 54 h 244"/>
                <a:gd name="T58" fmla="*/ 51 w 51"/>
                <a:gd name="T59" fmla="*/ 69 h 244"/>
                <a:gd name="T60" fmla="*/ 51 w 51"/>
                <a:gd name="T61" fmla="*/ 84 h 244"/>
                <a:gd name="T62" fmla="*/ 51 w 51"/>
                <a:gd name="T63" fmla="*/ 99 h 244"/>
                <a:gd name="T64" fmla="*/ 51 w 51"/>
                <a:gd name="T65" fmla="*/ 114 h 244"/>
                <a:gd name="T66" fmla="*/ 51 w 51"/>
                <a:gd name="T67" fmla="*/ 129 h 244"/>
                <a:gd name="T68" fmla="*/ 51 w 51"/>
                <a:gd name="T69" fmla="*/ 144 h 244"/>
                <a:gd name="T70" fmla="*/ 51 w 51"/>
                <a:gd name="T71" fmla="*/ 159 h 244"/>
                <a:gd name="T72" fmla="*/ 51 w 51"/>
                <a:gd name="T73" fmla="*/ 174 h 244"/>
                <a:gd name="T74" fmla="*/ 51 w 51"/>
                <a:gd name="T75" fmla="*/ 189 h 244"/>
                <a:gd name="T76" fmla="*/ 51 w 51"/>
                <a:gd name="T77" fmla="*/ 204 h 244"/>
                <a:gd name="T78" fmla="*/ 51 w 51"/>
                <a:gd name="T79" fmla="*/ 219 h 244"/>
                <a:gd name="T80" fmla="*/ 51 w 51"/>
                <a:gd name="T81" fmla="*/ 234 h 244"/>
                <a:gd name="T82" fmla="*/ 51 w 51"/>
                <a:gd name="T83" fmla="*/ 239 h 244"/>
                <a:gd name="T84" fmla="*/ 44 w 51"/>
                <a:gd name="T85" fmla="*/ 244 h 244"/>
                <a:gd name="T86" fmla="*/ 37 w 51"/>
                <a:gd name="T87" fmla="*/ 244 h 244"/>
                <a:gd name="T88" fmla="*/ 29 w 51"/>
                <a:gd name="T89" fmla="*/ 244 h 244"/>
                <a:gd name="T90" fmla="*/ 22 w 51"/>
                <a:gd name="T91" fmla="*/ 244 h 244"/>
                <a:gd name="T92" fmla="*/ 7 w 51"/>
                <a:gd name="T93" fmla="*/ 244 h 244"/>
                <a:gd name="T94" fmla="*/ 7 w 51"/>
                <a:gd name="T95" fmla="*/ 239 h 244"/>
                <a:gd name="T96" fmla="*/ 0 w 51"/>
                <a:gd name="T97" fmla="*/ 234 h 24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1"/>
                <a:gd name="T148" fmla="*/ 0 h 244"/>
                <a:gd name="T149" fmla="*/ 51 w 51"/>
                <a:gd name="T150" fmla="*/ 244 h 24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1" h="244">
                  <a:moveTo>
                    <a:pt x="0" y="234"/>
                  </a:moveTo>
                  <a:lnTo>
                    <a:pt x="0" y="219"/>
                  </a:lnTo>
                  <a:lnTo>
                    <a:pt x="0" y="204"/>
                  </a:lnTo>
                  <a:lnTo>
                    <a:pt x="0" y="189"/>
                  </a:lnTo>
                  <a:lnTo>
                    <a:pt x="0" y="174"/>
                  </a:lnTo>
                  <a:lnTo>
                    <a:pt x="0" y="159"/>
                  </a:lnTo>
                  <a:lnTo>
                    <a:pt x="0" y="144"/>
                  </a:lnTo>
                  <a:lnTo>
                    <a:pt x="0" y="129"/>
                  </a:lnTo>
                  <a:lnTo>
                    <a:pt x="0" y="114"/>
                  </a:lnTo>
                  <a:lnTo>
                    <a:pt x="0" y="99"/>
                  </a:lnTo>
                  <a:lnTo>
                    <a:pt x="0" y="84"/>
                  </a:lnTo>
                  <a:lnTo>
                    <a:pt x="0" y="69"/>
                  </a:lnTo>
                  <a:lnTo>
                    <a:pt x="0" y="54"/>
                  </a:lnTo>
                  <a:lnTo>
                    <a:pt x="7" y="44"/>
                  </a:lnTo>
                  <a:lnTo>
                    <a:pt x="7" y="24"/>
                  </a:lnTo>
                  <a:lnTo>
                    <a:pt x="7" y="14"/>
                  </a:lnTo>
                  <a:lnTo>
                    <a:pt x="7" y="0"/>
                  </a:lnTo>
                  <a:lnTo>
                    <a:pt x="7" y="4"/>
                  </a:lnTo>
                  <a:lnTo>
                    <a:pt x="15" y="4"/>
                  </a:lnTo>
                  <a:lnTo>
                    <a:pt x="22" y="9"/>
                  </a:lnTo>
                  <a:lnTo>
                    <a:pt x="29" y="9"/>
                  </a:lnTo>
                  <a:lnTo>
                    <a:pt x="37" y="4"/>
                  </a:lnTo>
                  <a:lnTo>
                    <a:pt x="44" y="4"/>
                  </a:lnTo>
                  <a:lnTo>
                    <a:pt x="44" y="0"/>
                  </a:lnTo>
                  <a:lnTo>
                    <a:pt x="44" y="14"/>
                  </a:lnTo>
                  <a:lnTo>
                    <a:pt x="44" y="24"/>
                  </a:lnTo>
                  <a:lnTo>
                    <a:pt x="44" y="44"/>
                  </a:lnTo>
                  <a:lnTo>
                    <a:pt x="51" y="54"/>
                  </a:lnTo>
                  <a:lnTo>
                    <a:pt x="51" y="69"/>
                  </a:lnTo>
                  <a:lnTo>
                    <a:pt x="51" y="84"/>
                  </a:lnTo>
                  <a:lnTo>
                    <a:pt x="51" y="99"/>
                  </a:lnTo>
                  <a:lnTo>
                    <a:pt x="51" y="114"/>
                  </a:lnTo>
                  <a:lnTo>
                    <a:pt x="51" y="129"/>
                  </a:lnTo>
                  <a:lnTo>
                    <a:pt x="51" y="144"/>
                  </a:lnTo>
                  <a:lnTo>
                    <a:pt x="51" y="159"/>
                  </a:lnTo>
                  <a:lnTo>
                    <a:pt x="51" y="174"/>
                  </a:lnTo>
                  <a:lnTo>
                    <a:pt x="51" y="189"/>
                  </a:lnTo>
                  <a:lnTo>
                    <a:pt x="51" y="204"/>
                  </a:lnTo>
                  <a:lnTo>
                    <a:pt x="51" y="219"/>
                  </a:lnTo>
                  <a:lnTo>
                    <a:pt x="51" y="234"/>
                  </a:lnTo>
                  <a:lnTo>
                    <a:pt x="51" y="239"/>
                  </a:lnTo>
                  <a:lnTo>
                    <a:pt x="44" y="244"/>
                  </a:lnTo>
                  <a:lnTo>
                    <a:pt x="37" y="244"/>
                  </a:lnTo>
                  <a:lnTo>
                    <a:pt x="29" y="244"/>
                  </a:lnTo>
                  <a:lnTo>
                    <a:pt x="22" y="244"/>
                  </a:lnTo>
                  <a:lnTo>
                    <a:pt x="7" y="244"/>
                  </a:lnTo>
                  <a:lnTo>
                    <a:pt x="7" y="239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77" name="Freeform 164"/>
            <p:cNvSpPr>
              <a:spLocks/>
            </p:cNvSpPr>
            <p:nvPr/>
          </p:nvSpPr>
          <p:spPr bwMode="auto">
            <a:xfrm>
              <a:off x="435" y="2139"/>
              <a:ext cx="51" cy="244"/>
            </a:xfrm>
            <a:custGeom>
              <a:avLst/>
              <a:gdLst>
                <a:gd name="T0" fmla="*/ 0 w 51"/>
                <a:gd name="T1" fmla="*/ 234 h 244"/>
                <a:gd name="T2" fmla="*/ 0 w 51"/>
                <a:gd name="T3" fmla="*/ 234 h 244"/>
                <a:gd name="T4" fmla="*/ 0 w 51"/>
                <a:gd name="T5" fmla="*/ 219 h 244"/>
                <a:gd name="T6" fmla="*/ 0 w 51"/>
                <a:gd name="T7" fmla="*/ 204 h 244"/>
                <a:gd name="T8" fmla="*/ 0 w 51"/>
                <a:gd name="T9" fmla="*/ 189 h 244"/>
                <a:gd name="T10" fmla="*/ 0 w 51"/>
                <a:gd name="T11" fmla="*/ 174 h 244"/>
                <a:gd name="T12" fmla="*/ 0 w 51"/>
                <a:gd name="T13" fmla="*/ 159 h 244"/>
                <a:gd name="T14" fmla="*/ 0 w 51"/>
                <a:gd name="T15" fmla="*/ 144 h 244"/>
                <a:gd name="T16" fmla="*/ 0 w 51"/>
                <a:gd name="T17" fmla="*/ 129 h 244"/>
                <a:gd name="T18" fmla="*/ 0 w 51"/>
                <a:gd name="T19" fmla="*/ 114 h 244"/>
                <a:gd name="T20" fmla="*/ 0 w 51"/>
                <a:gd name="T21" fmla="*/ 99 h 244"/>
                <a:gd name="T22" fmla="*/ 0 w 51"/>
                <a:gd name="T23" fmla="*/ 84 h 244"/>
                <a:gd name="T24" fmla="*/ 0 w 51"/>
                <a:gd name="T25" fmla="*/ 69 h 244"/>
                <a:gd name="T26" fmla="*/ 0 w 51"/>
                <a:gd name="T27" fmla="*/ 54 h 244"/>
                <a:gd name="T28" fmla="*/ 7 w 51"/>
                <a:gd name="T29" fmla="*/ 44 h 244"/>
                <a:gd name="T30" fmla="*/ 7 w 51"/>
                <a:gd name="T31" fmla="*/ 24 h 244"/>
                <a:gd name="T32" fmla="*/ 7 w 51"/>
                <a:gd name="T33" fmla="*/ 14 h 244"/>
                <a:gd name="T34" fmla="*/ 7 w 51"/>
                <a:gd name="T35" fmla="*/ 0 h 244"/>
                <a:gd name="T36" fmla="*/ 7 w 51"/>
                <a:gd name="T37" fmla="*/ 4 h 244"/>
                <a:gd name="T38" fmla="*/ 15 w 51"/>
                <a:gd name="T39" fmla="*/ 4 h 244"/>
                <a:gd name="T40" fmla="*/ 22 w 51"/>
                <a:gd name="T41" fmla="*/ 9 h 244"/>
                <a:gd name="T42" fmla="*/ 29 w 51"/>
                <a:gd name="T43" fmla="*/ 9 h 244"/>
                <a:gd name="T44" fmla="*/ 29 w 51"/>
                <a:gd name="T45" fmla="*/ 9 h 244"/>
                <a:gd name="T46" fmla="*/ 37 w 51"/>
                <a:gd name="T47" fmla="*/ 4 h 244"/>
                <a:gd name="T48" fmla="*/ 44 w 51"/>
                <a:gd name="T49" fmla="*/ 4 h 244"/>
                <a:gd name="T50" fmla="*/ 44 w 51"/>
                <a:gd name="T51" fmla="*/ 0 h 244"/>
                <a:gd name="T52" fmla="*/ 44 w 51"/>
                <a:gd name="T53" fmla="*/ 14 h 244"/>
                <a:gd name="T54" fmla="*/ 44 w 51"/>
                <a:gd name="T55" fmla="*/ 24 h 244"/>
                <a:gd name="T56" fmla="*/ 44 w 51"/>
                <a:gd name="T57" fmla="*/ 44 h 244"/>
                <a:gd name="T58" fmla="*/ 51 w 51"/>
                <a:gd name="T59" fmla="*/ 54 h 244"/>
                <a:gd name="T60" fmla="*/ 51 w 51"/>
                <a:gd name="T61" fmla="*/ 69 h 244"/>
                <a:gd name="T62" fmla="*/ 51 w 51"/>
                <a:gd name="T63" fmla="*/ 84 h 244"/>
                <a:gd name="T64" fmla="*/ 51 w 51"/>
                <a:gd name="T65" fmla="*/ 99 h 244"/>
                <a:gd name="T66" fmla="*/ 51 w 51"/>
                <a:gd name="T67" fmla="*/ 114 h 244"/>
                <a:gd name="T68" fmla="*/ 51 w 51"/>
                <a:gd name="T69" fmla="*/ 129 h 244"/>
                <a:gd name="T70" fmla="*/ 51 w 51"/>
                <a:gd name="T71" fmla="*/ 144 h 244"/>
                <a:gd name="T72" fmla="*/ 51 w 51"/>
                <a:gd name="T73" fmla="*/ 159 h 244"/>
                <a:gd name="T74" fmla="*/ 51 w 51"/>
                <a:gd name="T75" fmla="*/ 174 h 244"/>
                <a:gd name="T76" fmla="*/ 51 w 51"/>
                <a:gd name="T77" fmla="*/ 189 h 244"/>
                <a:gd name="T78" fmla="*/ 51 w 51"/>
                <a:gd name="T79" fmla="*/ 204 h 244"/>
                <a:gd name="T80" fmla="*/ 51 w 51"/>
                <a:gd name="T81" fmla="*/ 219 h 244"/>
                <a:gd name="T82" fmla="*/ 51 w 51"/>
                <a:gd name="T83" fmla="*/ 234 h 244"/>
                <a:gd name="T84" fmla="*/ 51 w 51"/>
                <a:gd name="T85" fmla="*/ 239 h 244"/>
                <a:gd name="T86" fmla="*/ 44 w 51"/>
                <a:gd name="T87" fmla="*/ 244 h 244"/>
                <a:gd name="T88" fmla="*/ 37 w 51"/>
                <a:gd name="T89" fmla="*/ 244 h 244"/>
                <a:gd name="T90" fmla="*/ 29 w 51"/>
                <a:gd name="T91" fmla="*/ 244 h 244"/>
                <a:gd name="T92" fmla="*/ 22 w 51"/>
                <a:gd name="T93" fmla="*/ 244 h 244"/>
                <a:gd name="T94" fmla="*/ 7 w 51"/>
                <a:gd name="T95" fmla="*/ 244 h 244"/>
                <a:gd name="T96" fmla="*/ 7 w 51"/>
                <a:gd name="T97" fmla="*/ 239 h 244"/>
                <a:gd name="T98" fmla="*/ 0 w 51"/>
                <a:gd name="T99" fmla="*/ 234 h 2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"/>
                <a:gd name="T151" fmla="*/ 0 h 244"/>
                <a:gd name="T152" fmla="*/ 51 w 51"/>
                <a:gd name="T153" fmla="*/ 244 h 24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" h="244">
                  <a:moveTo>
                    <a:pt x="0" y="234"/>
                  </a:moveTo>
                  <a:lnTo>
                    <a:pt x="0" y="234"/>
                  </a:lnTo>
                  <a:lnTo>
                    <a:pt x="0" y="219"/>
                  </a:lnTo>
                  <a:lnTo>
                    <a:pt x="0" y="204"/>
                  </a:lnTo>
                  <a:lnTo>
                    <a:pt x="0" y="189"/>
                  </a:lnTo>
                  <a:lnTo>
                    <a:pt x="0" y="174"/>
                  </a:lnTo>
                  <a:lnTo>
                    <a:pt x="0" y="159"/>
                  </a:lnTo>
                  <a:lnTo>
                    <a:pt x="0" y="144"/>
                  </a:lnTo>
                  <a:lnTo>
                    <a:pt x="0" y="129"/>
                  </a:lnTo>
                  <a:lnTo>
                    <a:pt x="0" y="114"/>
                  </a:lnTo>
                  <a:lnTo>
                    <a:pt x="0" y="99"/>
                  </a:lnTo>
                  <a:lnTo>
                    <a:pt x="0" y="84"/>
                  </a:lnTo>
                  <a:lnTo>
                    <a:pt x="0" y="69"/>
                  </a:lnTo>
                  <a:lnTo>
                    <a:pt x="0" y="54"/>
                  </a:lnTo>
                  <a:lnTo>
                    <a:pt x="7" y="44"/>
                  </a:lnTo>
                  <a:lnTo>
                    <a:pt x="7" y="24"/>
                  </a:lnTo>
                  <a:lnTo>
                    <a:pt x="7" y="14"/>
                  </a:lnTo>
                  <a:lnTo>
                    <a:pt x="7" y="0"/>
                  </a:lnTo>
                  <a:lnTo>
                    <a:pt x="7" y="4"/>
                  </a:lnTo>
                  <a:lnTo>
                    <a:pt x="15" y="4"/>
                  </a:lnTo>
                  <a:lnTo>
                    <a:pt x="22" y="9"/>
                  </a:lnTo>
                  <a:lnTo>
                    <a:pt x="29" y="9"/>
                  </a:lnTo>
                  <a:lnTo>
                    <a:pt x="37" y="4"/>
                  </a:lnTo>
                  <a:lnTo>
                    <a:pt x="44" y="4"/>
                  </a:lnTo>
                  <a:lnTo>
                    <a:pt x="44" y="0"/>
                  </a:lnTo>
                  <a:lnTo>
                    <a:pt x="44" y="14"/>
                  </a:lnTo>
                  <a:lnTo>
                    <a:pt x="44" y="24"/>
                  </a:lnTo>
                  <a:lnTo>
                    <a:pt x="44" y="44"/>
                  </a:lnTo>
                  <a:lnTo>
                    <a:pt x="51" y="54"/>
                  </a:lnTo>
                  <a:lnTo>
                    <a:pt x="51" y="69"/>
                  </a:lnTo>
                  <a:lnTo>
                    <a:pt x="51" y="84"/>
                  </a:lnTo>
                  <a:lnTo>
                    <a:pt x="51" y="99"/>
                  </a:lnTo>
                  <a:lnTo>
                    <a:pt x="51" y="114"/>
                  </a:lnTo>
                  <a:lnTo>
                    <a:pt x="51" y="129"/>
                  </a:lnTo>
                  <a:lnTo>
                    <a:pt x="51" y="144"/>
                  </a:lnTo>
                  <a:lnTo>
                    <a:pt x="51" y="159"/>
                  </a:lnTo>
                  <a:lnTo>
                    <a:pt x="51" y="174"/>
                  </a:lnTo>
                  <a:lnTo>
                    <a:pt x="51" y="189"/>
                  </a:lnTo>
                  <a:lnTo>
                    <a:pt x="51" y="204"/>
                  </a:lnTo>
                  <a:lnTo>
                    <a:pt x="51" y="219"/>
                  </a:lnTo>
                  <a:lnTo>
                    <a:pt x="51" y="234"/>
                  </a:lnTo>
                  <a:lnTo>
                    <a:pt x="51" y="239"/>
                  </a:lnTo>
                  <a:lnTo>
                    <a:pt x="44" y="244"/>
                  </a:lnTo>
                  <a:lnTo>
                    <a:pt x="37" y="244"/>
                  </a:lnTo>
                  <a:lnTo>
                    <a:pt x="29" y="244"/>
                  </a:lnTo>
                  <a:lnTo>
                    <a:pt x="22" y="244"/>
                  </a:lnTo>
                  <a:lnTo>
                    <a:pt x="7" y="244"/>
                  </a:lnTo>
                  <a:lnTo>
                    <a:pt x="7" y="239"/>
                  </a:lnTo>
                  <a:lnTo>
                    <a:pt x="0" y="234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78" name="Freeform 165"/>
            <p:cNvSpPr>
              <a:spLocks/>
            </p:cNvSpPr>
            <p:nvPr/>
          </p:nvSpPr>
          <p:spPr bwMode="auto">
            <a:xfrm>
              <a:off x="442" y="2134"/>
              <a:ext cx="37" cy="14"/>
            </a:xfrm>
            <a:custGeom>
              <a:avLst/>
              <a:gdLst>
                <a:gd name="T0" fmla="*/ 22 w 37"/>
                <a:gd name="T1" fmla="*/ 0 h 14"/>
                <a:gd name="T2" fmla="*/ 30 w 37"/>
                <a:gd name="T3" fmla="*/ 0 h 14"/>
                <a:gd name="T4" fmla="*/ 37 w 37"/>
                <a:gd name="T5" fmla="*/ 0 h 14"/>
                <a:gd name="T6" fmla="*/ 37 w 37"/>
                <a:gd name="T7" fmla="*/ 0 h 14"/>
                <a:gd name="T8" fmla="*/ 37 w 37"/>
                <a:gd name="T9" fmla="*/ 5 h 14"/>
                <a:gd name="T10" fmla="*/ 37 w 37"/>
                <a:gd name="T11" fmla="*/ 9 h 14"/>
                <a:gd name="T12" fmla="*/ 37 w 37"/>
                <a:gd name="T13" fmla="*/ 9 h 14"/>
                <a:gd name="T14" fmla="*/ 30 w 37"/>
                <a:gd name="T15" fmla="*/ 14 h 14"/>
                <a:gd name="T16" fmla="*/ 22 w 37"/>
                <a:gd name="T17" fmla="*/ 14 h 14"/>
                <a:gd name="T18" fmla="*/ 15 w 37"/>
                <a:gd name="T19" fmla="*/ 14 h 14"/>
                <a:gd name="T20" fmla="*/ 8 w 37"/>
                <a:gd name="T21" fmla="*/ 9 h 14"/>
                <a:gd name="T22" fmla="*/ 0 w 37"/>
                <a:gd name="T23" fmla="*/ 9 h 14"/>
                <a:gd name="T24" fmla="*/ 0 w 37"/>
                <a:gd name="T25" fmla="*/ 5 h 14"/>
                <a:gd name="T26" fmla="*/ 0 w 37"/>
                <a:gd name="T27" fmla="*/ 0 h 14"/>
                <a:gd name="T28" fmla="*/ 8 w 37"/>
                <a:gd name="T29" fmla="*/ 0 h 14"/>
                <a:gd name="T30" fmla="*/ 15 w 37"/>
                <a:gd name="T31" fmla="*/ 0 h 14"/>
                <a:gd name="T32" fmla="*/ 22 w 37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14"/>
                <a:gd name="T53" fmla="*/ 37 w 37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14">
                  <a:moveTo>
                    <a:pt x="22" y="0"/>
                  </a:moveTo>
                  <a:lnTo>
                    <a:pt x="30" y="0"/>
                  </a:lnTo>
                  <a:lnTo>
                    <a:pt x="37" y="0"/>
                  </a:lnTo>
                  <a:lnTo>
                    <a:pt x="37" y="5"/>
                  </a:lnTo>
                  <a:lnTo>
                    <a:pt x="37" y="9"/>
                  </a:lnTo>
                  <a:lnTo>
                    <a:pt x="30" y="14"/>
                  </a:lnTo>
                  <a:lnTo>
                    <a:pt x="22" y="14"/>
                  </a:lnTo>
                  <a:lnTo>
                    <a:pt x="15" y="14"/>
                  </a:lnTo>
                  <a:lnTo>
                    <a:pt x="8" y="9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0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79" name="Freeform 166"/>
            <p:cNvSpPr>
              <a:spLocks/>
            </p:cNvSpPr>
            <p:nvPr/>
          </p:nvSpPr>
          <p:spPr bwMode="auto">
            <a:xfrm>
              <a:off x="442" y="2134"/>
              <a:ext cx="37" cy="14"/>
            </a:xfrm>
            <a:custGeom>
              <a:avLst/>
              <a:gdLst>
                <a:gd name="T0" fmla="*/ 22 w 37"/>
                <a:gd name="T1" fmla="*/ 0 h 14"/>
                <a:gd name="T2" fmla="*/ 22 w 37"/>
                <a:gd name="T3" fmla="*/ 0 h 14"/>
                <a:gd name="T4" fmla="*/ 30 w 37"/>
                <a:gd name="T5" fmla="*/ 0 h 14"/>
                <a:gd name="T6" fmla="*/ 37 w 37"/>
                <a:gd name="T7" fmla="*/ 0 h 14"/>
                <a:gd name="T8" fmla="*/ 37 w 37"/>
                <a:gd name="T9" fmla="*/ 0 h 14"/>
                <a:gd name="T10" fmla="*/ 37 w 37"/>
                <a:gd name="T11" fmla="*/ 5 h 14"/>
                <a:gd name="T12" fmla="*/ 37 w 37"/>
                <a:gd name="T13" fmla="*/ 9 h 14"/>
                <a:gd name="T14" fmla="*/ 37 w 37"/>
                <a:gd name="T15" fmla="*/ 9 h 14"/>
                <a:gd name="T16" fmla="*/ 30 w 37"/>
                <a:gd name="T17" fmla="*/ 14 h 14"/>
                <a:gd name="T18" fmla="*/ 22 w 37"/>
                <a:gd name="T19" fmla="*/ 14 h 14"/>
                <a:gd name="T20" fmla="*/ 15 w 37"/>
                <a:gd name="T21" fmla="*/ 14 h 14"/>
                <a:gd name="T22" fmla="*/ 8 w 37"/>
                <a:gd name="T23" fmla="*/ 9 h 14"/>
                <a:gd name="T24" fmla="*/ 0 w 37"/>
                <a:gd name="T25" fmla="*/ 9 h 14"/>
                <a:gd name="T26" fmla="*/ 0 w 37"/>
                <a:gd name="T27" fmla="*/ 5 h 14"/>
                <a:gd name="T28" fmla="*/ 0 w 37"/>
                <a:gd name="T29" fmla="*/ 0 h 14"/>
                <a:gd name="T30" fmla="*/ 8 w 37"/>
                <a:gd name="T31" fmla="*/ 0 h 14"/>
                <a:gd name="T32" fmla="*/ 15 w 37"/>
                <a:gd name="T33" fmla="*/ 0 h 14"/>
                <a:gd name="T34" fmla="*/ 22 w 37"/>
                <a:gd name="T35" fmla="*/ 0 h 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7"/>
                <a:gd name="T55" fmla="*/ 0 h 14"/>
                <a:gd name="T56" fmla="*/ 37 w 37"/>
                <a:gd name="T57" fmla="*/ 14 h 1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7" h="14">
                  <a:moveTo>
                    <a:pt x="22" y="0"/>
                  </a:moveTo>
                  <a:lnTo>
                    <a:pt x="22" y="0"/>
                  </a:lnTo>
                  <a:lnTo>
                    <a:pt x="30" y="0"/>
                  </a:lnTo>
                  <a:lnTo>
                    <a:pt x="37" y="0"/>
                  </a:lnTo>
                  <a:lnTo>
                    <a:pt x="37" y="5"/>
                  </a:lnTo>
                  <a:lnTo>
                    <a:pt x="37" y="9"/>
                  </a:lnTo>
                  <a:lnTo>
                    <a:pt x="30" y="14"/>
                  </a:lnTo>
                  <a:lnTo>
                    <a:pt x="22" y="14"/>
                  </a:lnTo>
                  <a:lnTo>
                    <a:pt x="15" y="14"/>
                  </a:lnTo>
                  <a:lnTo>
                    <a:pt x="8" y="9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0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2" y="0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80" name="Freeform 167"/>
            <p:cNvSpPr>
              <a:spLocks/>
            </p:cNvSpPr>
            <p:nvPr/>
          </p:nvSpPr>
          <p:spPr bwMode="auto">
            <a:xfrm>
              <a:off x="259" y="2253"/>
              <a:ext cx="396" cy="125"/>
            </a:xfrm>
            <a:custGeom>
              <a:avLst/>
              <a:gdLst>
                <a:gd name="T0" fmla="*/ 0 w 396"/>
                <a:gd name="T1" fmla="*/ 55 h 125"/>
                <a:gd name="T2" fmla="*/ 271 w 396"/>
                <a:gd name="T3" fmla="*/ 0 h 125"/>
                <a:gd name="T4" fmla="*/ 396 w 396"/>
                <a:gd name="T5" fmla="*/ 65 h 125"/>
                <a:gd name="T6" fmla="*/ 132 w 396"/>
                <a:gd name="T7" fmla="*/ 125 h 125"/>
                <a:gd name="T8" fmla="*/ 0 w 396"/>
                <a:gd name="T9" fmla="*/ 5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6"/>
                <a:gd name="T16" fmla="*/ 0 h 125"/>
                <a:gd name="T17" fmla="*/ 396 w 396"/>
                <a:gd name="T18" fmla="*/ 125 h 1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6" h="125">
                  <a:moveTo>
                    <a:pt x="0" y="55"/>
                  </a:moveTo>
                  <a:lnTo>
                    <a:pt x="271" y="0"/>
                  </a:lnTo>
                  <a:lnTo>
                    <a:pt x="396" y="65"/>
                  </a:lnTo>
                  <a:lnTo>
                    <a:pt x="132" y="12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81" name="Freeform 168"/>
            <p:cNvSpPr>
              <a:spLocks/>
            </p:cNvSpPr>
            <p:nvPr/>
          </p:nvSpPr>
          <p:spPr bwMode="auto">
            <a:xfrm>
              <a:off x="259" y="2253"/>
              <a:ext cx="396" cy="125"/>
            </a:xfrm>
            <a:custGeom>
              <a:avLst/>
              <a:gdLst>
                <a:gd name="T0" fmla="*/ 0 w 396"/>
                <a:gd name="T1" fmla="*/ 55 h 125"/>
                <a:gd name="T2" fmla="*/ 271 w 396"/>
                <a:gd name="T3" fmla="*/ 0 h 125"/>
                <a:gd name="T4" fmla="*/ 396 w 396"/>
                <a:gd name="T5" fmla="*/ 65 h 125"/>
                <a:gd name="T6" fmla="*/ 132 w 396"/>
                <a:gd name="T7" fmla="*/ 125 h 125"/>
                <a:gd name="T8" fmla="*/ 0 w 396"/>
                <a:gd name="T9" fmla="*/ 5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6"/>
                <a:gd name="T16" fmla="*/ 0 h 125"/>
                <a:gd name="T17" fmla="*/ 396 w 396"/>
                <a:gd name="T18" fmla="*/ 125 h 1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6" h="125">
                  <a:moveTo>
                    <a:pt x="0" y="55"/>
                  </a:moveTo>
                  <a:lnTo>
                    <a:pt x="271" y="0"/>
                  </a:lnTo>
                  <a:lnTo>
                    <a:pt x="396" y="65"/>
                  </a:lnTo>
                  <a:lnTo>
                    <a:pt x="132" y="125"/>
                  </a:lnTo>
                  <a:lnTo>
                    <a:pt x="0" y="55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82" name="Freeform 169"/>
            <p:cNvSpPr>
              <a:spLocks/>
            </p:cNvSpPr>
            <p:nvPr/>
          </p:nvSpPr>
          <p:spPr bwMode="auto">
            <a:xfrm>
              <a:off x="391" y="2273"/>
              <a:ext cx="396" cy="124"/>
            </a:xfrm>
            <a:custGeom>
              <a:avLst/>
              <a:gdLst>
                <a:gd name="T0" fmla="*/ 0 w 396"/>
                <a:gd name="T1" fmla="*/ 55 h 124"/>
                <a:gd name="T2" fmla="*/ 271 w 396"/>
                <a:gd name="T3" fmla="*/ 0 h 124"/>
                <a:gd name="T4" fmla="*/ 396 w 396"/>
                <a:gd name="T5" fmla="*/ 60 h 124"/>
                <a:gd name="T6" fmla="*/ 139 w 396"/>
                <a:gd name="T7" fmla="*/ 124 h 124"/>
                <a:gd name="T8" fmla="*/ 0 w 396"/>
                <a:gd name="T9" fmla="*/ 55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6"/>
                <a:gd name="T16" fmla="*/ 0 h 124"/>
                <a:gd name="T17" fmla="*/ 396 w 396"/>
                <a:gd name="T18" fmla="*/ 124 h 1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6" h="124">
                  <a:moveTo>
                    <a:pt x="0" y="55"/>
                  </a:moveTo>
                  <a:lnTo>
                    <a:pt x="271" y="0"/>
                  </a:lnTo>
                  <a:lnTo>
                    <a:pt x="396" y="60"/>
                  </a:lnTo>
                  <a:lnTo>
                    <a:pt x="139" y="124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83" name="Freeform 170"/>
            <p:cNvSpPr>
              <a:spLocks/>
            </p:cNvSpPr>
            <p:nvPr/>
          </p:nvSpPr>
          <p:spPr bwMode="auto">
            <a:xfrm>
              <a:off x="391" y="2273"/>
              <a:ext cx="396" cy="124"/>
            </a:xfrm>
            <a:custGeom>
              <a:avLst/>
              <a:gdLst>
                <a:gd name="T0" fmla="*/ 0 w 396"/>
                <a:gd name="T1" fmla="*/ 55 h 124"/>
                <a:gd name="T2" fmla="*/ 271 w 396"/>
                <a:gd name="T3" fmla="*/ 0 h 124"/>
                <a:gd name="T4" fmla="*/ 396 w 396"/>
                <a:gd name="T5" fmla="*/ 60 h 124"/>
                <a:gd name="T6" fmla="*/ 139 w 396"/>
                <a:gd name="T7" fmla="*/ 124 h 124"/>
                <a:gd name="T8" fmla="*/ 0 w 396"/>
                <a:gd name="T9" fmla="*/ 55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6"/>
                <a:gd name="T16" fmla="*/ 0 h 124"/>
                <a:gd name="T17" fmla="*/ 396 w 396"/>
                <a:gd name="T18" fmla="*/ 124 h 1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6" h="124">
                  <a:moveTo>
                    <a:pt x="0" y="55"/>
                  </a:moveTo>
                  <a:lnTo>
                    <a:pt x="271" y="0"/>
                  </a:lnTo>
                  <a:lnTo>
                    <a:pt x="396" y="60"/>
                  </a:lnTo>
                  <a:lnTo>
                    <a:pt x="139" y="124"/>
                  </a:lnTo>
                  <a:lnTo>
                    <a:pt x="0" y="55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84" name="Freeform 171"/>
            <p:cNvSpPr>
              <a:spLocks/>
            </p:cNvSpPr>
            <p:nvPr/>
          </p:nvSpPr>
          <p:spPr bwMode="auto">
            <a:xfrm>
              <a:off x="530" y="2288"/>
              <a:ext cx="403" cy="124"/>
            </a:xfrm>
            <a:custGeom>
              <a:avLst/>
              <a:gdLst>
                <a:gd name="T0" fmla="*/ 0 w 403"/>
                <a:gd name="T1" fmla="*/ 55 h 124"/>
                <a:gd name="T2" fmla="*/ 271 w 403"/>
                <a:gd name="T3" fmla="*/ 0 h 124"/>
                <a:gd name="T4" fmla="*/ 403 w 403"/>
                <a:gd name="T5" fmla="*/ 65 h 124"/>
                <a:gd name="T6" fmla="*/ 132 w 403"/>
                <a:gd name="T7" fmla="*/ 124 h 124"/>
                <a:gd name="T8" fmla="*/ 0 w 403"/>
                <a:gd name="T9" fmla="*/ 55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3"/>
                <a:gd name="T16" fmla="*/ 0 h 124"/>
                <a:gd name="T17" fmla="*/ 403 w 403"/>
                <a:gd name="T18" fmla="*/ 124 h 1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3" h="124">
                  <a:moveTo>
                    <a:pt x="0" y="55"/>
                  </a:moveTo>
                  <a:lnTo>
                    <a:pt x="271" y="0"/>
                  </a:lnTo>
                  <a:lnTo>
                    <a:pt x="403" y="65"/>
                  </a:lnTo>
                  <a:lnTo>
                    <a:pt x="132" y="124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85" name="Freeform 172"/>
            <p:cNvSpPr>
              <a:spLocks/>
            </p:cNvSpPr>
            <p:nvPr/>
          </p:nvSpPr>
          <p:spPr bwMode="auto">
            <a:xfrm>
              <a:off x="530" y="2288"/>
              <a:ext cx="403" cy="124"/>
            </a:xfrm>
            <a:custGeom>
              <a:avLst/>
              <a:gdLst>
                <a:gd name="T0" fmla="*/ 0 w 403"/>
                <a:gd name="T1" fmla="*/ 55 h 124"/>
                <a:gd name="T2" fmla="*/ 271 w 403"/>
                <a:gd name="T3" fmla="*/ 0 h 124"/>
                <a:gd name="T4" fmla="*/ 403 w 403"/>
                <a:gd name="T5" fmla="*/ 65 h 124"/>
                <a:gd name="T6" fmla="*/ 132 w 403"/>
                <a:gd name="T7" fmla="*/ 124 h 124"/>
                <a:gd name="T8" fmla="*/ 0 w 403"/>
                <a:gd name="T9" fmla="*/ 55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3"/>
                <a:gd name="T16" fmla="*/ 0 h 124"/>
                <a:gd name="T17" fmla="*/ 403 w 403"/>
                <a:gd name="T18" fmla="*/ 124 h 1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3" h="124">
                  <a:moveTo>
                    <a:pt x="0" y="55"/>
                  </a:moveTo>
                  <a:lnTo>
                    <a:pt x="271" y="0"/>
                  </a:lnTo>
                  <a:lnTo>
                    <a:pt x="403" y="65"/>
                  </a:lnTo>
                  <a:lnTo>
                    <a:pt x="132" y="124"/>
                  </a:lnTo>
                  <a:lnTo>
                    <a:pt x="0" y="55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86" name="Freeform 173"/>
            <p:cNvSpPr>
              <a:spLocks/>
            </p:cNvSpPr>
            <p:nvPr/>
          </p:nvSpPr>
          <p:spPr bwMode="auto">
            <a:xfrm>
              <a:off x="662" y="2353"/>
              <a:ext cx="271" cy="94"/>
            </a:xfrm>
            <a:custGeom>
              <a:avLst/>
              <a:gdLst>
                <a:gd name="T0" fmla="*/ 0 w 271"/>
                <a:gd name="T1" fmla="*/ 59 h 94"/>
                <a:gd name="T2" fmla="*/ 271 w 271"/>
                <a:gd name="T3" fmla="*/ 0 h 94"/>
                <a:gd name="T4" fmla="*/ 271 w 271"/>
                <a:gd name="T5" fmla="*/ 35 h 94"/>
                <a:gd name="T6" fmla="*/ 0 w 271"/>
                <a:gd name="T7" fmla="*/ 94 h 94"/>
                <a:gd name="T8" fmla="*/ 0 w 271"/>
                <a:gd name="T9" fmla="*/ 59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1"/>
                <a:gd name="T16" fmla="*/ 0 h 94"/>
                <a:gd name="T17" fmla="*/ 271 w 271"/>
                <a:gd name="T18" fmla="*/ 94 h 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1" h="94">
                  <a:moveTo>
                    <a:pt x="0" y="59"/>
                  </a:moveTo>
                  <a:lnTo>
                    <a:pt x="271" y="0"/>
                  </a:lnTo>
                  <a:lnTo>
                    <a:pt x="271" y="35"/>
                  </a:lnTo>
                  <a:lnTo>
                    <a:pt x="0" y="94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87" name="Freeform 174"/>
            <p:cNvSpPr>
              <a:spLocks/>
            </p:cNvSpPr>
            <p:nvPr/>
          </p:nvSpPr>
          <p:spPr bwMode="auto">
            <a:xfrm>
              <a:off x="662" y="2353"/>
              <a:ext cx="271" cy="94"/>
            </a:xfrm>
            <a:custGeom>
              <a:avLst/>
              <a:gdLst>
                <a:gd name="T0" fmla="*/ 0 w 271"/>
                <a:gd name="T1" fmla="*/ 59 h 94"/>
                <a:gd name="T2" fmla="*/ 271 w 271"/>
                <a:gd name="T3" fmla="*/ 0 h 94"/>
                <a:gd name="T4" fmla="*/ 271 w 271"/>
                <a:gd name="T5" fmla="*/ 35 h 94"/>
                <a:gd name="T6" fmla="*/ 0 w 271"/>
                <a:gd name="T7" fmla="*/ 94 h 94"/>
                <a:gd name="T8" fmla="*/ 0 w 271"/>
                <a:gd name="T9" fmla="*/ 59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1"/>
                <a:gd name="T16" fmla="*/ 0 h 94"/>
                <a:gd name="T17" fmla="*/ 271 w 271"/>
                <a:gd name="T18" fmla="*/ 94 h 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1" h="94">
                  <a:moveTo>
                    <a:pt x="0" y="59"/>
                  </a:moveTo>
                  <a:lnTo>
                    <a:pt x="271" y="0"/>
                  </a:lnTo>
                  <a:lnTo>
                    <a:pt x="271" y="35"/>
                  </a:lnTo>
                  <a:lnTo>
                    <a:pt x="0" y="94"/>
                  </a:lnTo>
                  <a:lnTo>
                    <a:pt x="0" y="59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88" name="Freeform 175"/>
            <p:cNvSpPr>
              <a:spLocks/>
            </p:cNvSpPr>
            <p:nvPr/>
          </p:nvSpPr>
          <p:spPr bwMode="auto">
            <a:xfrm>
              <a:off x="259" y="2308"/>
              <a:ext cx="411" cy="144"/>
            </a:xfrm>
            <a:custGeom>
              <a:avLst/>
              <a:gdLst>
                <a:gd name="T0" fmla="*/ 411 w 411"/>
                <a:gd name="T1" fmla="*/ 104 h 144"/>
                <a:gd name="T2" fmla="*/ 271 w 411"/>
                <a:gd name="T3" fmla="*/ 35 h 144"/>
                <a:gd name="T4" fmla="*/ 271 w 411"/>
                <a:gd name="T5" fmla="*/ 89 h 144"/>
                <a:gd name="T6" fmla="*/ 132 w 411"/>
                <a:gd name="T7" fmla="*/ 20 h 144"/>
                <a:gd name="T8" fmla="*/ 132 w 411"/>
                <a:gd name="T9" fmla="*/ 65 h 144"/>
                <a:gd name="T10" fmla="*/ 0 w 411"/>
                <a:gd name="T11" fmla="*/ 0 h 144"/>
                <a:gd name="T12" fmla="*/ 0 w 411"/>
                <a:gd name="T13" fmla="*/ 89 h 144"/>
                <a:gd name="T14" fmla="*/ 411 w 411"/>
                <a:gd name="T15" fmla="*/ 144 h 144"/>
                <a:gd name="T16" fmla="*/ 411 w 411"/>
                <a:gd name="T17" fmla="*/ 104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1"/>
                <a:gd name="T28" fmla="*/ 0 h 144"/>
                <a:gd name="T29" fmla="*/ 411 w 411"/>
                <a:gd name="T30" fmla="*/ 144 h 14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1" h="144">
                  <a:moveTo>
                    <a:pt x="411" y="104"/>
                  </a:moveTo>
                  <a:lnTo>
                    <a:pt x="271" y="35"/>
                  </a:lnTo>
                  <a:lnTo>
                    <a:pt x="271" y="89"/>
                  </a:lnTo>
                  <a:lnTo>
                    <a:pt x="132" y="20"/>
                  </a:lnTo>
                  <a:lnTo>
                    <a:pt x="132" y="65"/>
                  </a:lnTo>
                  <a:lnTo>
                    <a:pt x="0" y="0"/>
                  </a:lnTo>
                  <a:lnTo>
                    <a:pt x="0" y="89"/>
                  </a:lnTo>
                  <a:lnTo>
                    <a:pt x="411" y="144"/>
                  </a:lnTo>
                  <a:lnTo>
                    <a:pt x="411" y="104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89" name="Freeform 176"/>
            <p:cNvSpPr>
              <a:spLocks/>
            </p:cNvSpPr>
            <p:nvPr/>
          </p:nvSpPr>
          <p:spPr bwMode="auto">
            <a:xfrm>
              <a:off x="259" y="2308"/>
              <a:ext cx="411" cy="144"/>
            </a:xfrm>
            <a:custGeom>
              <a:avLst/>
              <a:gdLst>
                <a:gd name="T0" fmla="*/ 411 w 411"/>
                <a:gd name="T1" fmla="*/ 104 h 144"/>
                <a:gd name="T2" fmla="*/ 271 w 411"/>
                <a:gd name="T3" fmla="*/ 35 h 144"/>
                <a:gd name="T4" fmla="*/ 271 w 411"/>
                <a:gd name="T5" fmla="*/ 89 h 144"/>
                <a:gd name="T6" fmla="*/ 132 w 411"/>
                <a:gd name="T7" fmla="*/ 20 h 144"/>
                <a:gd name="T8" fmla="*/ 132 w 411"/>
                <a:gd name="T9" fmla="*/ 65 h 144"/>
                <a:gd name="T10" fmla="*/ 0 w 411"/>
                <a:gd name="T11" fmla="*/ 0 h 144"/>
                <a:gd name="T12" fmla="*/ 0 w 411"/>
                <a:gd name="T13" fmla="*/ 89 h 144"/>
                <a:gd name="T14" fmla="*/ 411 w 411"/>
                <a:gd name="T15" fmla="*/ 144 h 144"/>
                <a:gd name="T16" fmla="*/ 411 w 411"/>
                <a:gd name="T17" fmla="*/ 104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1"/>
                <a:gd name="T28" fmla="*/ 0 h 144"/>
                <a:gd name="T29" fmla="*/ 411 w 411"/>
                <a:gd name="T30" fmla="*/ 144 h 14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1" h="144">
                  <a:moveTo>
                    <a:pt x="411" y="104"/>
                  </a:moveTo>
                  <a:lnTo>
                    <a:pt x="271" y="35"/>
                  </a:lnTo>
                  <a:lnTo>
                    <a:pt x="271" y="89"/>
                  </a:lnTo>
                  <a:lnTo>
                    <a:pt x="132" y="20"/>
                  </a:lnTo>
                  <a:lnTo>
                    <a:pt x="132" y="65"/>
                  </a:lnTo>
                  <a:lnTo>
                    <a:pt x="0" y="0"/>
                  </a:lnTo>
                  <a:lnTo>
                    <a:pt x="0" y="89"/>
                  </a:lnTo>
                  <a:lnTo>
                    <a:pt x="411" y="144"/>
                  </a:lnTo>
                  <a:lnTo>
                    <a:pt x="411" y="104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90" name="Freeform 177"/>
            <p:cNvSpPr>
              <a:spLocks/>
            </p:cNvSpPr>
            <p:nvPr/>
          </p:nvSpPr>
          <p:spPr bwMode="auto">
            <a:xfrm>
              <a:off x="442" y="2009"/>
              <a:ext cx="484" cy="130"/>
            </a:xfrm>
            <a:custGeom>
              <a:avLst/>
              <a:gdLst>
                <a:gd name="T0" fmla="*/ 0 w 484"/>
                <a:gd name="T1" fmla="*/ 130 h 130"/>
                <a:gd name="T2" fmla="*/ 8 w 484"/>
                <a:gd name="T3" fmla="*/ 110 h 130"/>
                <a:gd name="T4" fmla="*/ 22 w 484"/>
                <a:gd name="T5" fmla="*/ 90 h 130"/>
                <a:gd name="T6" fmla="*/ 37 w 484"/>
                <a:gd name="T7" fmla="*/ 70 h 130"/>
                <a:gd name="T8" fmla="*/ 66 w 484"/>
                <a:gd name="T9" fmla="*/ 60 h 130"/>
                <a:gd name="T10" fmla="*/ 66 w 484"/>
                <a:gd name="T11" fmla="*/ 50 h 130"/>
                <a:gd name="T12" fmla="*/ 66 w 484"/>
                <a:gd name="T13" fmla="*/ 45 h 130"/>
                <a:gd name="T14" fmla="*/ 66 w 484"/>
                <a:gd name="T15" fmla="*/ 35 h 130"/>
                <a:gd name="T16" fmla="*/ 74 w 484"/>
                <a:gd name="T17" fmla="*/ 25 h 130"/>
                <a:gd name="T18" fmla="*/ 81 w 484"/>
                <a:gd name="T19" fmla="*/ 15 h 130"/>
                <a:gd name="T20" fmla="*/ 96 w 484"/>
                <a:gd name="T21" fmla="*/ 10 h 130"/>
                <a:gd name="T22" fmla="*/ 118 w 484"/>
                <a:gd name="T23" fmla="*/ 0 h 130"/>
                <a:gd name="T24" fmla="*/ 132 w 484"/>
                <a:gd name="T25" fmla="*/ 0 h 130"/>
                <a:gd name="T26" fmla="*/ 154 w 484"/>
                <a:gd name="T27" fmla="*/ 0 h 130"/>
                <a:gd name="T28" fmla="*/ 169 w 484"/>
                <a:gd name="T29" fmla="*/ 0 h 130"/>
                <a:gd name="T30" fmla="*/ 191 w 484"/>
                <a:gd name="T31" fmla="*/ 10 h 130"/>
                <a:gd name="T32" fmla="*/ 206 w 484"/>
                <a:gd name="T33" fmla="*/ 15 h 130"/>
                <a:gd name="T34" fmla="*/ 220 w 484"/>
                <a:gd name="T35" fmla="*/ 25 h 130"/>
                <a:gd name="T36" fmla="*/ 235 w 484"/>
                <a:gd name="T37" fmla="*/ 25 h 130"/>
                <a:gd name="T38" fmla="*/ 250 w 484"/>
                <a:gd name="T39" fmla="*/ 25 h 130"/>
                <a:gd name="T40" fmla="*/ 264 w 484"/>
                <a:gd name="T41" fmla="*/ 20 h 130"/>
                <a:gd name="T42" fmla="*/ 279 w 484"/>
                <a:gd name="T43" fmla="*/ 15 h 130"/>
                <a:gd name="T44" fmla="*/ 301 w 484"/>
                <a:gd name="T45" fmla="*/ 10 h 130"/>
                <a:gd name="T46" fmla="*/ 323 w 484"/>
                <a:gd name="T47" fmla="*/ 15 h 130"/>
                <a:gd name="T48" fmla="*/ 345 w 484"/>
                <a:gd name="T49" fmla="*/ 20 h 130"/>
                <a:gd name="T50" fmla="*/ 359 w 484"/>
                <a:gd name="T51" fmla="*/ 30 h 130"/>
                <a:gd name="T52" fmla="*/ 381 w 484"/>
                <a:gd name="T53" fmla="*/ 30 h 130"/>
                <a:gd name="T54" fmla="*/ 396 w 484"/>
                <a:gd name="T55" fmla="*/ 25 h 130"/>
                <a:gd name="T56" fmla="*/ 411 w 484"/>
                <a:gd name="T57" fmla="*/ 20 h 130"/>
                <a:gd name="T58" fmla="*/ 433 w 484"/>
                <a:gd name="T59" fmla="*/ 20 h 130"/>
                <a:gd name="T60" fmla="*/ 462 w 484"/>
                <a:gd name="T61" fmla="*/ 25 h 130"/>
                <a:gd name="T62" fmla="*/ 477 w 484"/>
                <a:gd name="T63" fmla="*/ 40 h 130"/>
                <a:gd name="T64" fmla="*/ 484 w 484"/>
                <a:gd name="T65" fmla="*/ 60 h 130"/>
                <a:gd name="T66" fmla="*/ 477 w 484"/>
                <a:gd name="T67" fmla="*/ 80 h 130"/>
                <a:gd name="T68" fmla="*/ 455 w 484"/>
                <a:gd name="T69" fmla="*/ 95 h 130"/>
                <a:gd name="T70" fmla="*/ 433 w 484"/>
                <a:gd name="T71" fmla="*/ 100 h 130"/>
                <a:gd name="T72" fmla="*/ 411 w 484"/>
                <a:gd name="T73" fmla="*/ 95 h 130"/>
                <a:gd name="T74" fmla="*/ 396 w 484"/>
                <a:gd name="T75" fmla="*/ 90 h 130"/>
                <a:gd name="T76" fmla="*/ 381 w 484"/>
                <a:gd name="T77" fmla="*/ 85 h 130"/>
                <a:gd name="T78" fmla="*/ 359 w 484"/>
                <a:gd name="T79" fmla="*/ 90 h 130"/>
                <a:gd name="T80" fmla="*/ 338 w 484"/>
                <a:gd name="T81" fmla="*/ 95 h 130"/>
                <a:gd name="T82" fmla="*/ 316 w 484"/>
                <a:gd name="T83" fmla="*/ 105 h 130"/>
                <a:gd name="T84" fmla="*/ 294 w 484"/>
                <a:gd name="T85" fmla="*/ 105 h 130"/>
                <a:gd name="T86" fmla="*/ 272 w 484"/>
                <a:gd name="T87" fmla="*/ 100 h 130"/>
                <a:gd name="T88" fmla="*/ 257 w 484"/>
                <a:gd name="T89" fmla="*/ 90 h 130"/>
                <a:gd name="T90" fmla="*/ 242 w 484"/>
                <a:gd name="T91" fmla="*/ 85 h 130"/>
                <a:gd name="T92" fmla="*/ 228 w 484"/>
                <a:gd name="T93" fmla="*/ 80 h 130"/>
                <a:gd name="T94" fmla="*/ 213 w 484"/>
                <a:gd name="T95" fmla="*/ 85 h 130"/>
                <a:gd name="T96" fmla="*/ 198 w 484"/>
                <a:gd name="T97" fmla="*/ 90 h 130"/>
                <a:gd name="T98" fmla="*/ 184 w 484"/>
                <a:gd name="T99" fmla="*/ 95 h 130"/>
                <a:gd name="T100" fmla="*/ 169 w 484"/>
                <a:gd name="T101" fmla="*/ 100 h 130"/>
                <a:gd name="T102" fmla="*/ 154 w 484"/>
                <a:gd name="T103" fmla="*/ 105 h 130"/>
                <a:gd name="T104" fmla="*/ 140 w 484"/>
                <a:gd name="T105" fmla="*/ 105 h 130"/>
                <a:gd name="T106" fmla="*/ 125 w 484"/>
                <a:gd name="T107" fmla="*/ 105 h 130"/>
                <a:gd name="T108" fmla="*/ 110 w 484"/>
                <a:gd name="T109" fmla="*/ 100 h 130"/>
                <a:gd name="T110" fmla="*/ 103 w 484"/>
                <a:gd name="T111" fmla="*/ 95 h 130"/>
                <a:gd name="T112" fmla="*/ 88 w 484"/>
                <a:gd name="T113" fmla="*/ 90 h 130"/>
                <a:gd name="T114" fmla="*/ 74 w 484"/>
                <a:gd name="T115" fmla="*/ 95 h 130"/>
                <a:gd name="T116" fmla="*/ 59 w 484"/>
                <a:gd name="T117" fmla="*/ 100 h 130"/>
                <a:gd name="T118" fmla="*/ 44 w 484"/>
                <a:gd name="T119" fmla="*/ 115 h 130"/>
                <a:gd name="T120" fmla="*/ 37 w 484"/>
                <a:gd name="T121" fmla="*/ 130 h 1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4"/>
                <a:gd name="T184" fmla="*/ 0 h 130"/>
                <a:gd name="T185" fmla="*/ 484 w 484"/>
                <a:gd name="T186" fmla="*/ 130 h 1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4" h="130">
                  <a:moveTo>
                    <a:pt x="37" y="130"/>
                  </a:moveTo>
                  <a:lnTo>
                    <a:pt x="0" y="130"/>
                  </a:lnTo>
                  <a:lnTo>
                    <a:pt x="0" y="125"/>
                  </a:lnTo>
                  <a:lnTo>
                    <a:pt x="8" y="110"/>
                  </a:lnTo>
                  <a:lnTo>
                    <a:pt x="15" y="100"/>
                  </a:lnTo>
                  <a:lnTo>
                    <a:pt x="22" y="90"/>
                  </a:lnTo>
                  <a:lnTo>
                    <a:pt x="30" y="80"/>
                  </a:lnTo>
                  <a:lnTo>
                    <a:pt x="37" y="70"/>
                  </a:lnTo>
                  <a:lnTo>
                    <a:pt x="52" y="65"/>
                  </a:lnTo>
                  <a:lnTo>
                    <a:pt x="66" y="60"/>
                  </a:lnTo>
                  <a:lnTo>
                    <a:pt x="66" y="55"/>
                  </a:lnTo>
                  <a:lnTo>
                    <a:pt x="66" y="50"/>
                  </a:lnTo>
                  <a:lnTo>
                    <a:pt x="66" y="45"/>
                  </a:lnTo>
                  <a:lnTo>
                    <a:pt x="66" y="40"/>
                  </a:lnTo>
                  <a:lnTo>
                    <a:pt x="66" y="35"/>
                  </a:lnTo>
                  <a:lnTo>
                    <a:pt x="66" y="30"/>
                  </a:lnTo>
                  <a:lnTo>
                    <a:pt x="74" y="25"/>
                  </a:lnTo>
                  <a:lnTo>
                    <a:pt x="74" y="20"/>
                  </a:lnTo>
                  <a:lnTo>
                    <a:pt x="81" y="15"/>
                  </a:lnTo>
                  <a:lnTo>
                    <a:pt x="88" y="10"/>
                  </a:lnTo>
                  <a:lnTo>
                    <a:pt x="96" y="10"/>
                  </a:lnTo>
                  <a:lnTo>
                    <a:pt x="103" y="5"/>
                  </a:lnTo>
                  <a:lnTo>
                    <a:pt x="118" y="0"/>
                  </a:lnTo>
                  <a:lnTo>
                    <a:pt x="125" y="0"/>
                  </a:lnTo>
                  <a:lnTo>
                    <a:pt x="132" y="0"/>
                  </a:lnTo>
                  <a:lnTo>
                    <a:pt x="147" y="0"/>
                  </a:lnTo>
                  <a:lnTo>
                    <a:pt x="154" y="0"/>
                  </a:lnTo>
                  <a:lnTo>
                    <a:pt x="162" y="0"/>
                  </a:lnTo>
                  <a:lnTo>
                    <a:pt x="169" y="0"/>
                  </a:lnTo>
                  <a:lnTo>
                    <a:pt x="184" y="5"/>
                  </a:lnTo>
                  <a:lnTo>
                    <a:pt x="191" y="10"/>
                  </a:lnTo>
                  <a:lnTo>
                    <a:pt x="198" y="15"/>
                  </a:lnTo>
                  <a:lnTo>
                    <a:pt x="206" y="15"/>
                  </a:lnTo>
                  <a:lnTo>
                    <a:pt x="213" y="20"/>
                  </a:lnTo>
                  <a:lnTo>
                    <a:pt x="220" y="25"/>
                  </a:lnTo>
                  <a:lnTo>
                    <a:pt x="228" y="25"/>
                  </a:lnTo>
                  <a:lnTo>
                    <a:pt x="235" y="25"/>
                  </a:lnTo>
                  <a:lnTo>
                    <a:pt x="242" y="25"/>
                  </a:lnTo>
                  <a:lnTo>
                    <a:pt x="250" y="25"/>
                  </a:lnTo>
                  <a:lnTo>
                    <a:pt x="257" y="20"/>
                  </a:lnTo>
                  <a:lnTo>
                    <a:pt x="264" y="20"/>
                  </a:lnTo>
                  <a:lnTo>
                    <a:pt x="272" y="20"/>
                  </a:lnTo>
                  <a:lnTo>
                    <a:pt x="279" y="15"/>
                  </a:lnTo>
                  <a:lnTo>
                    <a:pt x="286" y="15"/>
                  </a:lnTo>
                  <a:lnTo>
                    <a:pt x="301" y="10"/>
                  </a:lnTo>
                  <a:lnTo>
                    <a:pt x="308" y="15"/>
                  </a:lnTo>
                  <a:lnTo>
                    <a:pt x="323" y="15"/>
                  </a:lnTo>
                  <a:lnTo>
                    <a:pt x="330" y="15"/>
                  </a:lnTo>
                  <a:lnTo>
                    <a:pt x="345" y="20"/>
                  </a:lnTo>
                  <a:lnTo>
                    <a:pt x="352" y="25"/>
                  </a:lnTo>
                  <a:lnTo>
                    <a:pt x="359" y="30"/>
                  </a:lnTo>
                  <a:lnTo>
                    <a:pt x="374" y="30"/>
                  </a:lnTo>
                  <a:lnTo>
                    <a:pt x="381" y="30"/>
                  </a:lnTo>
                  <a:lnTo>
                    <a:pt x="389" y="30"/>
                  </a:lnTo>
                  <a:lnTo>
                    <a:pt x="396" y="25"/>
                  </a:lnTo>
                  <a:lnTo>
                    <a:pt x="403" y="25"/>
                  </a:lnTo>
                  <a:lnTo>
                    <a:pt x="411" y="20"/>
                  </a:lnTo>
                  <a:lnTo>
                    <a:pt x="425" y="20"/>
                  </a:lnTo>
                  <a:lnTo>
                    <a:pt x="433" y="20"/>
                  </a:lnTo>
                  <a:lnTo>
                    <a:pt x="447" y="25"/>
                  </a:lnTo>
                  <a:lnTo>
                    <a:pt x="462" y="25"/>
                  </a:lnTo>
                  <a:lnTo>
                    <a:pt x="469" y="35"/>
                  </a:lnTo>
                  <a:lnTo>
                    <a:pt x="477" y="40"/>
                  </a:lnTo>
                  <a:lnTo>
                    <a:pt x="484" y="50"/>
                  </a:lnTo>
                  <a:lnTo>
                    <a:pt x="484" y="60"/>
                  </a:lnTo>
                  <a:lnTo>
                    <a:pt x="484" y="70"/>
                  </a:lnTo>
                  <a:lnTo>
                    <a:pt x="477" y="80"/>
                  </a:lnTo>
                  <a:lnTo>
                    <a:pt x="469" y="90"/>
                  </a:lnTo>
                  <a:lnTo>
                    <a:pt x="455" y="95"/>
                  </a:lnTo>
                  <a:lnTo>
                    <a:pt x="440" y="95"/>
                  </a:lnTo>
                  <a:lnTo>
                    <a:pt x="433" y="100"/>
                  </a:lnTo>
                  <a:lnTo>
                    <a:pt x="418" y="100"/>
                  </a:lnTo>
                  <a:lnTo>
                    <a:pt x="411" y="95"/>
                  </a:lnTo>
                  <a:lnTo>
                    <a:pt x="403" y="95"/>
                  </a:lnTo>
                  <a:lnTo>
                    <a:pt x="396" y="90"/>
                  </a:lnTo>
                  <a:lnTo>
                    <a:pt x="389" y="90"/>
                  </a:lnTo>
                  <a:lnTo>
                    <a:pt x="381" y="85"/>
                  </a:lnTo>
                  <a:lnTo>
                    <a:pt x="374" y="85"/>
                  </a:lnTo>
                  <a:lnTo>
                    <a:pt x="359" y="90"/>
                  </a:lnTo>
                  <a:lnTo>
                    <a:pt x="352" y="90"/>
                  </a:lnTo>
                  <a:lnTo>
                    <a:pt x="338" y="95"/>
                  </a:lnTo>
                  <a:lnTo>
                    <a:pt x="330" y="100"/>
                  </a:lnTo>
                  <a:lnTo>
                    <a:pt x="316" y="105"/>
                  </a:lnTo>
                  <a:lnTo>
                    <a:pt x="308" y="105"/>
                  </a:lnTo>
                  <a:lnTo>
                    <a:pt x="294" y="105"/>
                  </a:lnTo>
                  <a:lnTo>
                    <a:pt x="286" y="100"/>
                  </a:lnTo>
                  <a:lnTo>
                    <a:pt x="272" y="100"/>
                  </a:lnTo>
                  <a:lnTo>
                    <a:pt x="264" y="95"/>
                  </a:lnTo>
                  <a:lnTo>
                    <a:pt x="257" y="90"/>
                  </a:lnTo>
                  <a:lnTo>
                    <a:pt x="250" y="85"/>
                  </a:lnTo>
                  <a:lnTo>
                    <a:pt x="242" y="85"/>
                  </a:lnTo>
                  <a:lnTo>
                    <a:pt x="235" y="80"/>
                  </a:lnTo>
                  <a:lnTo>
                    <a:pt x="228" y="80"/>
                  </a:lnTo>
                  <a:lnTo>
                    <a:pt x="220" y="80"/>
                  </a:lnTo>
                  <a:lnTo>
                    <a:pt x="213" y="85"/>
                  </a:lnTo>
                  <a:lnTo>
                    <a:pt x="206" y="85"/>
                  </a:lnTo>
                  <a:lnTo>
                    <a:pt x="198" y="90"/>
                  </a:lnTo>
                  <a:lnTo>
                    <a:pt x="191" y="95"/>
                  </a:lnTo>
                  <a:lnTo>
                    <a:pt x="184" y="95"/>
                  </a:lnTo>
                  <a:lnTo>
                    <a:pt x="176" y="100"/>
                  </a:lnTo>
                  <a:lnTo>
                    <a:pt x="169" y="100"/>
                  </a:lnTo>
                  <a:lnTo>
                    <a:pt x="162" y="100"/>
                  </a:lnTo>
                  <a:lnTo>
                    <a:pt x="154" y="105"/>
                  </a:lnTo>
                  <a:lnTo>
                    <a:pt x="147" y="105"/>
                  </a:lnTo>
                  <a:lnTo>
                    <a:pt x="140" y="105"/>
                  </a:lnTo>
                  <a:lnTo>
                    <a:pt x="132" y="105"/>
                  </a:lnTo>
                  <a:lnTo>
                    <a:pt x="125" y="105"/>
                  </a:lnTo>
                  <a:lnTo>
                    <a:pt x="118" y="100"/>
                  </a:lnTo>
                  <a:lnTo>
                    <a:pt x="110" y="100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88" y="90"/>
                  </a:lnTo>
                  <a:lnTo>
                    <a:pt x="81" y="95"/>
                  </a:lnTo>
                  <a:lnTo>
                    <a:pt x="74" y="95"/>
                  </a:lnTo>
                  <a:lnTo>
                    <a:pt x="66" y="100"/>
                  </a:lnTo>
                  <a:lnTo>
                    <a:pt x="59" y="100"/>
                  </a:lnTo>
                  <a:lnTo>
                    <a:pt x="52" y="110"/>
                  </a:lnTo>
                  <a:lnTo>
                    <a:pt x="44" y="115"/>
                  </a:lnTo>
                  <a:lnTo>
                    <a:pt x="37" y="125"/>
                  </a:lnTo>
                  <a:lnTo>
                    <a:pt x="37" y="13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91" name="Freeform 178"/>
            <p:cNvSpPr>
              <a:spLocks/>
            </p:cNvSpPr>
            <p:nvPr/>
          </p:nvSpPr>
          <p:spPr bwMode="auto">
            <a:xfrm>
              <a:off x="464" y="2019"/>
              <a:ext cx="447" cy="105"/>
            </a:xfrm>
            <a:custGeom>
              <a:avLst/>
              <a:gdLst>
                <a:gd name="T0" fmla="*/ 0 w 447"/>
                <a:gd name="T1" fmla="*/ 105 h 105"/>
                <a:gd name="T2" fmla="*/ 0 w 447"/>
                <a:gd name="T3" fmla="*/ 90 h 105"/>
                <a:gd name="T4" fmla="*/ 15 w 447"/>
                <a:gd name="T5" fmla="*/ 75 h 105"/>
                <a:gd name="T6" fmla="*/ 30 w 447"/>
                <a:gd name="T7" fmla="*/ 60 h 105"/>
                <a:gd name="T8" fmla="*/ 52 w 447"/>
                <a:gd name="T9" fmla="*/ 50 h 105"/>
                <a:gd name="T10" fmla="*/ 52 w 447"/>
                <a:gd name="T11" fmla="*/ 45 h 105"/>
                <a:gd name="T12" fmla="*/ 52 w 447"/>
                <a:gd name="T13" fmla="*/ 40 h 105"/>
                <a:gd name="T14" fmla="*/ 59 w 447"/>
                <a:gd name="T15" fmla="*/ 30 h 105"/>
                <a:gd name="T16" fmla="*/ 59 w 447"/>
                <a:gd name="T17" fmla="*/ 25 h 105"/>
                <a:gd name="T18" fmla="*/ 66 w 447"/>
                <a:gd name="T19" fmla="*/ 15 h 105"/>
                <a:gd name="T20" fmla="*/ 88 w 447"/>
                <a:gd name="T21" fmla="*/ 5 h 105"/>
                <a:gd name="T22" fmla="*/ 103 w 447"/>
                <a:gd name="T23" fmla="*/ 5 h 105"/>
                <a:gd name="T24" fmla="*/ 118 w 447"/>
                <a:gd name="T25" fmla="*/ 0 h 105"/>
                <a:gd name="T26" fmla="*/ 140 w 447"/>
                <a:gd name="T27" fmla="*/ 0 h 105"/>
                <a:gd name="T28" fmla="*/ 154 w 447"/>
                <a:gd name="T29" fmla="*/ 5 h 105"/>
                <a:gd name="T30" fmla="*/ 169 w 447"/>
                <a:gd name="T31" fmla="*/ 10 h 105"/>
                <a:gd name="T32" fmla="*/ 184 w 447"/>
                <a:gd name="T33" fmla="*/ 15 h 105"/>
                <a:gd name="T34" fmla="*/ 198 w 447"/>
                <a:gd name="T35" fmla="*/ 25 h 105"/>
                <a:gd name="T36" fmla="*/ 213 w 447"/>
                <a:gd name="T37" fmla="*/ 25 h 105"/>
                <a:gd name="T38" fmla="*/ 228 w 447"/>
                <a:gd name="T39" fmla="*/ 25 h 105"/>
                <a:gd name="T40" fmla="*/ 242 w 447"/>
                <a:gd name="T41" fmla="*/ 20 h 105"/>
                <a:gd name="T42" fmla="*/ 250 w 447"/>
                <a:gd name="T43" fmla="*/ 15 h 105"/>
                <a:gd name="T44" fmla="*/ 272 w 447"/>
                <a:gd name="T45" fmla="*/ 15 h 105"/>
                <a:gd name="T46" fmla="*/ 294 w 447"/>
                <a:gd name="T47" fmla="*/ 15 h 105"/>
                <a:gd name="T48" fmla="*/ 316 w 447"/>
                <a:gd name="T49" fmla="*/ 25 h 105"/>
                <a:gd name="T50" fmla="*/ 330 w 447"/>
                <a:gd name="T51" fmla="*/ 30 h 105"/>
                <a:gd name="T52" fmla="*/ 352 w 447"/>
                <a:gd name="T53" fmla="*/ 30 h 105"/>
                <a:gd name="T54" fmla="*/ 359 w 447"/>
                <a:gd name="T55" fmla="*/ 30 h 105"/>
                <a:gd name="T56" fmla="*/ 381 w 447"/>
                <a:gd name="T57" fmla="*/ 25 h 105"/>
                <a:gd name="T58" fmla="*/ 403 w 447"/>
                <a:gd name="T59" fmla="*/ 25 h 105"/>
                <a:gd name="T60" fmla="*/ 418 w 447"/>
                <a:gd name="T61" fmla="*/ 30 h 105"/>
                <a:gd name="T62" fmla="*/ 440 w 447"/>
                <a:gd name="T63" fmla="*/ 35 h 105"/>
                <a:gd name="T64" fmla="*/ 447 w 447"/>
                <a:gd name="T65" fmla="*/ 50 h 105"/>
                <a:gd name="T66" fmla="*/ 440 w 447"/>
                <a:gd name="T67" fmla="*/ 70 h 105"/>
                <a:gd name="T68" fmla="*/ 418 w 447"/>
                <a:gd name="T69" fmla="*/ 75 h 105"/>
                <a:gd name="T70" fmla="*/ 396 w 447"/>
                <a:gd name="T71" fmla="*/ 75 h 105"/>
                <a:gd name="T72" fmla="*/ 374 w 447"/>
                <a:gd name="T73" fmla="*/ 75 h 105"/>
                <a:gd name="T74" fmla="*/ 359 w 447"/>
                <a:gd name="T75" fmla="*/ 70 h 105"/>
                <a:gd name="T76" fmla="*/ 352 w 447"/>
                <a:gd name="T77" fmla="*/ 65 h 105"/>
                <a:gd name="T78" fmla="*/ 330 w 447"/>
                <a:gd name="T79" fmla="*/ 70 h 105"/>
                <a:gd name="T80" fmla="*/ 316 w 447"/>
                <a:gd name="T81" fmla="*/ 75 h 105"/>
                <a:gd name="T82" fmla="*/ 294 w 447"/>
                <a:gd name="T83" fmla="*/ 80 h 105"/>
                <a:gd name="T84" fmla="*/ 272 w 447"/>
                <a:gd name="T85" fmla="*/ 80 h 105"/>
                <a:gd name="T86" fmla="*/ 250 w 447"/>
                <a:gd name="T87" fmla="*/ 75 h 105"/>
                <a:gd name="T88" fmla="*/ 235 w 447"/>
                <a:gd name="T89" fmla="*/ 70 h 105"/>
                <a:gd name="T90" fmla="*/ 220 w 447"/>
                <a:gd name="T91" fmla="*/ 60 h 105"/>
                <a:gd name="T92" fmla="*/ 206 w 447"/>
                <a:gd name="T93" fmla="*/ 60 h 105"/>
                <a:gd name="T94" fmla="*/ 191 w 447"/>
                <a:gd name="T95" fmla="*/ 60 h 105"/>
                <a:gd name="T96" fmla="*/ 176 w 447"/>
                <a:gd name="T97" fmla="*/ 70 h 105"/>
                <a:gd name="T98" fmla="*/ 169 w 447"/>
                <a:gd name="T99" fmla="*/ 75 h 105"/>
                <a:gd name="T100" fmla="*/ 154 w 447"/>
                <a:gd name="T101" fmla="*/ 80 h 105"/>
                <a:gd name="T102" fmla="*/ 140 w 447"/>
                <a:gd name="T103" fmla="*/ 85 h 105"/>
                <a:gd name="T104" fmla="*/ 125 w 447"/>
                <a:gd name="T105" fmla="*/ 85 h 105"/>
                <a:gd name="T106" fmla="*/ 110 w 447"/>
                <a:gd name="T107" fmla="*/ 85 h 105"/>
                <a:gd name="T108" fmla="*/ 96 w 447"/>
                <a:gd name="T109" fmla="*/ 85 h 105"/>
                <a:gd name="T110" fmla="*/ 88 w 447"/>
                <a:gd name="T111" fmla="*/ 80 h 105"/>
                <a:gd name="T112" fmla="*/ 81 w 447"/>
                <a:gd name="T113" fmla="*/ 75 h 105"/>
                <a:gd name="T114" fmla="*/ 52 w 447"/>
                <a:gd name="T115" fmla="*/ 80 h 105"/>
                <a:gd name="T116" fmla="*/ 37 w 447"/>
                <a:gd name="T117" fmla="*/ 85 h 105"/>
                <a:gd name="T118" fmla="*/ 22 w 447"/>
                <a:gd name="T119" fmla="*/ 95 h 105"/>
                <a:gd name="T120" fmla="*/ 15 w 447"/>
                <a:gd name="T121" fmla="*/ 105 h 1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47"/>
                <a:gd name="T184" fmla="*/ 0 h 105"/>
                <a:gd name="T185" fmla="*/ 447 w 447"/>
                <a:gd name="T186" fmla="*/ 105 h 1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47" h="105">
                  <a:moveTo>
                    <a:pt x="15" y="105"/>
                  </a:moveTo>
                  <a:lnTo>
                    <a:pt x="0" y="105"/>
                  </a:lnTo>
                  <a:lnTo>
                    <a:pt x="0" y="100"/>
                  </a:lnTo>
                  <a:lnTo>
                    <a:pt x="0" y="90"/>
                  </a:lnTo>
                  <a:lnTo>
                    <a:pt x="8" y="85"/>
                  </a:lnTo>
                  <a:lnTo>
                    <a:pt x="15" y="75"/>
                  </a:lnTo>
                  <a:lnTo>
                    <a:pt x="22" y="70"/>
                  </a:lnTo>
                  <a:lnTo>
                    <a:pt x="30" y="60"/>
                  </a:lnTo>
                  <a:lnTo>
                    <a:pt x="44" y="55"/>
                  </a:lnTo>
                  <a:lnTo>
                    <a:pt x="52" y="50"/>
                  </a:lnTo>
                  <a:lnTo>
                    <a:pt x="52" y="45"/>
                  </a:lnTo>
                  <a:lnTo>
                    <a:pt x="52" y="40"/>
                  </a:lnTo>
                  <a:lnTo>
                    <a:pt x="52" y="35"/>
                  </a:lnTo>
                  <a:lnTo>
                    <a:pt x="59" y="30"/>
                  </a:lnTo>
                  <a:lnTo>
                    <a:pt x="59" y="25"/>
                  </a:lnTo>
                  <a:lnTo>
                    <a:pt x="66" y="20"/>
                  </a:lnTo>
                  <a:lnTo>
                    <a:pt x="66" y="15"/>
                  </a:lnTo>
                  <a:lnTo>
                    <a:pt x="81" y="10"/>
                  </a:lnTo>
                  <a:lnTo>
                    <a:pt x="88" y="5"/>
                  </a:lnTo>
                  <a:lnTo>
                    <a:pt x="96" y="5"/>
                  </a:lnTo>
                  <a:lnTo>
                    <a:pt x="103" y="5"/>
                  </a:lnTo>
                  <a:lnTo>
                    <a:pt x="110" y="0"/>
                  </a:lnTo>
                  <a:lnTo>
                    <a:pt x="118" y="0"/>
                  </a:lnTo>
                  <a:lnTo>
                    <a:pt x="125" y="0"/>
                  </a:lnTo>
                  <a:lnTo>
                    <a:pt x="140" y="0"/>
                  </a:lnTo>
                  <a:lnTo>
                    <a:pt x="147" y="0"/>
                  </a:lnTo>
                  <a:lnTo>
                    <a:pt x="154" y="5"/>
                  </a:lnTo>
                  <a:lnTo>
                    <a:pt x="162" y="5"/>
                  </a:lnTo>
                  <a:lnTo>
                    <a:pt x="169" y="10"/>
                  </a:lnTo>
                  <a:lnTo>
                    <a:pt x="176" y="15"/>
                  </a:lnTo>
                  <a:lnTo>
                    <a:pt x="184" y="15"/>
                  </a:lnTo>
                  <a:lnTo>
                    <a:pt x="191" y="20"/>
                  </a:lnTo>
                  <a:lnTo>
                    <a:pt x="198" y="25"/>
                  </a:lnTo>
                  <a:lnTo>
                    <a:pt x="206" y="25"/>
                  </a:lnTo>
                  <a:lnTo>
                    <a:pt x="213" y="25"/>
                  </a:lnTo>
                  <a:lnTo>
                    <a:pt x="220" y="25"/>
                  </a:lnTo>
                  <a:lnTo>
                    <a:pt x="228" y="25"/>
                  </a:lnTo>
                  <a:lnTo>
                    <a:pt x="235" y="20"/>
                  </a:lnTo>
                  <a:lnTo>
                    <a:pt x="242" y="20"/>
                  </a:lnTo>
                  <a:lnTo>
                    <a:pt x="242" y="15"/>
                  </a:lnTo>
                  <a:lnTo>
                    <a:pt x="250" y="15"/>
                  </a:lnTo>
                  <a:lnTo>
                    <a:pt x="264" y="15"/>
                  </a:lnTo>
                  <a:lnTo>
                    <a:pt x="272" y="15"/>
                  </a:lnTo>
                  <a:lnTo>
                    <a:pt x="286" y="15"/>
                  </a:lnTo>
                  <a:lnTo>
                    <a:pt x="294" y="15"/>
                  </a:lnTo>
                  <a:lnTo>
                    <a:pt x="301" y="20"/>
                  </a:lnTo>
                  <a:lnTo>
                    <a:pt x="316" y="25"/>
                  </a:lnTo>
                  <a:lnTo>
                    <a:pt x="323" y="30"/>
                  </a:lnTo>
                  <a:lnTo>
                    <a:pt x="330" y="30"/>
                  </a:lnTo>
                  <a:lnTo>
                    <a:pt x="337" y="30"/>
                  </a:lnTo>
                  <a:lnTo>
                    <a:pt x="352" y="30"/>
                  </a:lnTo>
                  <a:lnTo>
                    <a:pt x="359" y="30"/>
                  </a:lnTo>
                  <a:lnTo>
                    <a:pt x="374" y="30"/>
                  </a:lnTo>
                  <a:lnTo>
                    <a:pt x="381" y="25"/>
                  </a:lnTo>
                  <a:lnTo>
                    <a:pt x="389" y="25"/>
                  </a:lnTo>
                  <a:lnTo>
                    <a:pt x="403" y="25"/>
                  </a:lnTo>
                  <a:lnTo>
                    <a:pt x="411" y="25"/>
                  </a:lnTo>
                  <a:lnTo>
                    <a:pt x="418" y="30"/>
                  </a:lnTo>
                  <a:lnTo>
                    <a:pt x="433" y="30"/>
                  </a:lnTo>
                  <a:lnTo>
                    <a:pt x="440" y="35"/>
                  </a:lnTo>
                  <a:lnTo>
                    <a:pt x="447" y="45"/>
                  </a:lnTo>
                  <a:lnTo>
                    <a:pt x="447" y="50"/>
                  </a:lnTo>
                  <a:lnTo>
                    <a:pt x="447" y="60"/>
                  </a:lnTo>
                  <a:lnTo>
                    <a:pt x="440" y="70"/>
                  </a:lnTo>
                  <a:lnTo>
                    <a:pt x="425" y="70"/>
                  </a:lnTo>
                  <a:lnTo>
                    <a:pt x="418" y="75"/>
                  </a:lnTo>
                  <a:lnTo>
                    <a:pt x="411" y="75"/>
                  </a:lnTo>
                  <a:lnTo>
                    <a:pt x="396" y="75"/>
                  </a:lnTo>
                  <a:lnTo>
                    <a:pt x="389" y="75"/>
                  </a:lnTo>
                  <a:lnTo>
                    <a:pt x="374" y="75"/>
                  </a:lnTo>
                  <a:lnTo>
                    <a:pt x="367" y="75"/>
                  </a:lnTo>
                  <a:lnTo>
                    <a:pt x="359" y="70"/>
                  </a:lnTo>
                  <a:lnTo>
                    <a:pt x="352" y="70"/>
                  </a:lnTo>
                  <a:lnTo>
                    <a:pt x="352" y="65"/>
                  </a:lnTo>
                  <a:lnTo>
                    <a:pt x="337" y="65"/>
                  </a:lnTo>
                  <a:lnTo>
                    <a:pt x="330" y="70"/>
                  </a:lnTo>
                  <a:lnTo>
                    <a:pt x="323" y="70"/>
                  </a:lnTo>
                  <a:lnTo>
                    <a:pt x="316" y="75"/>
                  </a:lnTo>
                  <a:lnTo>
                    <a:pt x="301" y="80"/>
                  </a:lnTo>
                  <a:lnTo>
                    <a:pt x="294" y="80"/>
                  </a:lnTo>
                  <a:lnTo>
                    <a:pt x="279" y="80"/>
                  </a:lnTo>
                  <a:lnTo>
                    <a:pt x="272" y="80"/>
                  </a:lnTo>
                  <a:lnTo>
                    <a:pt x="257" y="80"/>
                  </a:lnTo>
                  <a:lnTo>
                    <a:pt x="250" y="75"/>
                  </a:lnTo>
                  <a:lnTo>
                    <a:pt x="242" y="75"/>
                  </a:lnTo>
                  <a:lnTo>
                    <a:pt x="235" y="70"/>
                  </a:lnTo>
                  <a:lnTo>
                    <a:pt x="228" y="65"/>
                  </a:lnTo>
                  <a:lnTo>
                    <a:pt x="220" y="60"/>
                  </a:lnTo>
                  <a:lnTo>
                    <a:pt x="213" y="60"/>
                  </a:lnTo>
                  <a:lnTo>
                    <a:pt x="206" y="60"/>
                  </a:lnTo>
                  <a:lnTo>
                    <a:pt x="198" y="60"/>
                  </a:lnTo>
                  <a:lnTo>
                    <a:pt x="191" y="60"/>
                  </a:lnTo>
                  <a:lnTo>
                    <a:pt x="184" y="65"/>
                  </a:lnTo>
                  <a:lnTo>
                    <a:pt x="176" y="70"/>
                  </a:lnTo>
                  <a:lnTo>
                    <a:pt x="176" y="75"/>
                  </a:lnTo>
                  <a:lnTo>
                    <a:pt x="169" y="75"/>
                  </a:lnTo>
                  <a:lnTo>
                    <a:pt x="154" y="80"/>
                  </a:lnTo>
                  <a:lnTo>
                    <a:pt x="147" y="85"/>
                  </a:lnTo>
                  <a:lnTo>
                    <a:pt x="140" y="85"/>
                  </a:lnTo>
                  <a:lnTo>
                    <a:pt x="132" y="85"/>
                  </a:lnTo>
                  <a:lnTo>
                    <a:pt x="125" y="85"/>
                  </a:lnTo>
                  <a:lnTo>
                    <a:pt x="118" y="85"/>
                  </a:lnTo>
                  <a:lnTo>
                    <a:pt x="110" y="85"/>
                  </a:lnTo>
                  <a:lnTo>
                    <a:pt x="103" y="85"/>
                  </a:lnTo>
                  <a:lnTo>
                    <a:pt x="96" y="85"/>
                  </a:lnTo>
                  <a:lnTo>
                    <a:pt x="96" y="80"/>
                  </a:lnTo>
                  <a:lnTo>
                    <a:pt x="88" y="80"/>
                  </a:lnTo>
                  <a:lnTo>
                    <a:pt x="81" y="80"/>
                  </a:lnTo>
                  <a:lnTo>
                    <a:pt x="81" y="75"/>
                  </a:lnTo>
                  <a:lnTo>
                    <a:pt x="66" y="75"/>
                  </a:lnTo>
                  <a:lnTo>
                    <a:pt x="52" y="80"/>
                  </a:lnTo>
                  <a:lnTo>
                    <a:pt x="44" y="80"/>
                  </a:lnTo>
                  <a:lnTo>
                    <a:pt x="37" y="85"/>
                  </a:lnTo>
                  <a:lnTo>
                    <a:pt x="30" y="90"/>
                  </a:lnTo>
                  <a:lnTo>
                    <a:pt x="22" y="95"/>
                  </a:lnTo>
                  <a:lnTo>
                    <a:pt x="15" y="100"/>
                  </a:lnTo>
                  <a:lnTo>
                    <a:pt x="15" y="10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92" name="Freeform 179"/>
            <p:cNvSpPr>
              <a:spLocks/>
            </p:cNvSpPr>
            <p:nvPr/>
          </p:nvSpPr>
          <p:spPr bwMode="auto">
            <a:xfrm>
              <a:off x="479" y="2039"/>
              <a:ext cx="410" cy="65"/>
            </a:xfrm>
            <a:custGeom>
              <a:avLst/>
              <a:gdLst>
                <a:gd name="T0" fmla="*/ 0 w 410"/>
                <a:gd name="T1" fmla="*/ 65 h 65"/>
                <a:gd name="T2" fmla="*/ 7 w 410"/>
                <a:gd name="T3" fmla="*/ 55 h 65"/>
                <a:gd name="T4" fmla="*/ 15 w 410"/>
                <a:gd name="T5" fmla="*/ 45 h 65"/>
                <a:gd name="T6" fmla="*/ 29 w 410"/>
                <a:gd name="T7" fmla="*/ 35 h 65"/>
                <a:gd name="T8" fmla="*/ 51 w 410"/>
                <a:gd name="T9" fmla="*/ 30 h 65"/>
                <a:gd name="T10" fmla="*/ 51 w 410"/>
                <a:gd name="T11" fmla="*/ 20 h 65"/>
                <a:gd name="T12" fmla="*/ 66 w 410"/>
                <a:gd name="T13" fmla="*/ 15 h 65"/>
                <a:gd name="T14" fmla="*/ 73 w 410"/>
                <a:gd name="T15" fmla="*/ 10 h 65"/>
                <a:gd name="T16" fmla="*/ 81 w 410"/>
                <a:gd name="T17" fmla="*/ 5 h 65"/>
                <a:gd name="T18" fmla="*/ 95 w 410"/>
                <a:gd name="T19" fmla="*/ 0 h 65"/>
                <a:gd name="T20" fmla="*/ 110 w 410"/>
                <a:gd name="T21" fmla="*/ 0 h 65"/>
                <a:gd name="T22" fmla="*/ 132 w 410"/>
                <a:gd name="T23" fmla="*/ 0 h 65"/>
                <a:gd name="T24" fmla="*/ 147 w 410"/>
                <a:gd name="T25" fmla="*/ 0 h 65"/>
                <a:gd name="T26" fmla="*/ 161 w 410"/>
                <a:gd name="T27" fmla="*/ 5 h 65"/>
                <a:gd name="T28" fmla="*/ 176 w 410"/>
                <a:gd name="T29" fmla="*/ 10 h 65"/>
                <a:gd name="T30" fmla="*/ 191 w 410"/>
                <a:gd name="T31" fmla="*/ 15 h 65"/>
                <a:gd name="T32" fmla="*/ 198 w 410"/>
                <a:gd name="T33" fmla="*/ 15 h 65"/>
                <a:gd name="T34" fmla="*/ 213 w 410"/>
                <a:gd name="T35" fmla="*/ 15 h 65"/>
                <a:gd name="T36" fmla="*/ 227 w 410"/>
                <a:gd name="T37" fmla="*/ 10 h 65"/>
                <a:gd name="T38" fmla="*/ 242 w 410"/>
                <a:gd name="T39" fmla="*/ 10 h 65"/>
                <a:gd name="T40" fmla="*/ 257 w 410"/>
                <a:gd name="T41" fmla="*/ 10 h 65"/>
                <a:gd name="T42" fmla="*/ 279 w 410"/>
                <a:gd name="T43" fmla="*/ 10 h 65"/>
                <a:gd name="T44" fmla="*/ 293 w 410"/>
                <a:gd name="T45" fmla="*/ 15 h 65"/>
                <a:gd name="T46" fmla="*/ 308 w 410"/>
                <a:gd name="T47" fmla="*/ 20 h 65"/>
                <a:gd name="T48" fmla="*/ 322 w 410"/>
                <a:gd name="T49" fmla="*/ 20 h 65"/>
                <a:gd name="T50" fmla="*/ 337 w 410"/>
                <a:gd name="T51" fmla="*/ 15 h 65"/>
                <a:gd name="T52" fmla="*/ 359 w 410"/>
                <a:gd name="T53" fmla="*/ 15 h 65"/>
                <a:gd name="T54" fmla="*/ 374 w 410"/>
                <a:gd name="T55" fmla="*/ 15 h 65"/>
                <a:gd name="T56" fmla="*/ 396 w 410"/>
                <a:gd name="T57" fmla="*/ 15 h 65"/>
                <a:gd name="T58" fmla="*/ 410 w 410"/>
                <a:gd name="T59" fmla="*/ 20 h 65"/>
                <a:gd name="T60" fmla="*/ 410 w 410"/>
                <a:gd name="T61" fmla="*/ 30 h 65"/>
                <a:gd name="T62" fmla="*/ 410 w 410"/>
                <a:gd name="T63" fmla="*/ 40 h 65"/>
                <a:gd name="T64" fmla="*/ 388 w 410"/>
                <a:gd name="T65" fmla="*/ 45 h 65"/>
                <a:gd name="T66" fmla="*/ 374 w 410"/>
                <a:gd name="T67" fmla="*/ 45 h 65"/>
                <a:gd name="T68" fmla="*/ 352 w 410"/>
                <a:gd name="T69" fmla="*/ 45 h 65"/>
                <a:gd name="T70" fmla="*/ 337 w 410"/>
                <a:gd name="T71" fmla="*/ 40 h 65"/>
                <a:gd name="T72" fmla="*/ 322 w 410"/>
                <a:gd name="T73" fmla="*/ 40 h 65"/>
                <a:gd name="T74" fmla="*/ 308 w 410"/>
                <a:gd name="T75" fmla="*/ 40 h 65"/>
                <a:gd name="T76" fmla="*/ 293 w 410"/>
                <a:gd name="T77" fmla="*/ 45 h 65"/>
                <a:gd name="T78" fmla="*/ 279 w 410"/>
                <a:gd name="T79" fmla="*/ 50 h 65"/>
                <a:gd name="T80" fmla="*/ 257 w 410"/>
                <a:gd name="T81" fmla="*/ 50 h 65"/>
                <a:gd name="T82" fmla="*/ 235 w 410"/>
                <a:gd name="T83" fmla="*/ 45 h 65"/>
                <a:gd name="T84" fmla="*/ 220 w 410"/>
                <a:gd name="T85" fmla="*/ 40 h 65"/>
                <a:gd name="T86" fmla="*/ 205 w 410"/>
                <a:gd name="T87" fmla="*/ 35 h 65"/>
                <a:gd name="T88" fmla="*/ 198 w 410"/>
                <a:gd name="T89" fmla="*/ 35 h 65"/>
                <a:gd name="T90" fmla="*/ 183 w 410"/>
                <a:gd name="T91" fmla="*/ 35 h 65"/>
                <a:gd name="T92" fmla="*/ 169 w 410"/>
                <a:gd name="T93" fmla="*/ 40 h 65"/>
                <a:gd name="T94" fmla="*/ 161 w 410"/>
                <a:gd name="T95" fmla="*/ 45 h 65"/>
                <a:gd name="T96" fmla="*/ 147 w 410"/>
                <a:gd name="T97" fmla="*/ 50 h 65"/>
                <a:gd name="T98" fmla="*/ 132 w 410"/>
                <a:gd name="T99" fmla="*/ 50 h 65"/>
                <a:gd name="T100" fmla="*/ 117 w 410"/>
                <a:gd name="T101" fmla="*/ 55 h 65"/>
                <a:gd name="T102" fmla="*/ 110 w 410"/>
                <a:gd name="T103" fmla="*/ 55 h 65"/>
                <a:gd name="T104" fmla="*/ 95 w 410"/>
                <a:gd name="T105" fmla="*/ 50 h 65"/>
                <a:gd name="T106" fmla="*/ 88 w 410"/>
                <a:gd name="T107" fmla="*/ 50 h 65"/>
                <a:gd name="T108" fmla="*/ 81 w 410"/>
                <a:gd name="T109" fmla="*/ 45 h 65"/>
                <a:gd name="T110" fmla="*/ 59 w 410"/>
                <a:gd name="T111" fmla="*/ 50 h 65"/>
                <a:gd name="T112" fmla="*/ 37 w 410"/>
                <a:gd name="T113" fmla="*/ 50 h 65"/>
                <a:gd name="T114" fmla="*/ 22 w 410"/>
                <a:gd name="T115" fmla="*/ 60 h 65"/>
                <a:gd name="T116" fmla="*/ 15 w 410"/>
                <a:gd name="T117" fmla="*/ 65 h 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10"/>
                <a:gd name="T178" fmla="*/ 0 h 65"/>
                <a:gd name="T179" fmla="*/ 410 w 410"/>
                <a:gd name="T180" fmla="*/ 65 h 6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10" h="65">
                  <a:moveTo>
                    <a:pt x="15" y="65"/>
                  </a:moveTo>
                  <a:lnTo>
                    <a:pt x="0" y="65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50"/>
                  </a:lnTo>
                  <a:lnTo>
                    <a:pt x="15" y="45"/>
                  </a:lnTo>
                  <a:lnTo>
                    <a:pt x="22" y="40"/>
                  </a:lnTo>
                  <a:lnTo>
                    <a:pt x="29" y="35"/>
                  </a:lnTo>
                  <a:lnTo>
                    <a:pt x="44" y="30"/>
                  </a:lnTo>
                  <a:lnTo>
                    <a:pt x="51" y="30"/>
                  </a:lnTo>
                  <a:lnTo>
                    <a:pt x="51" y="25"/>
                  </a:lnTo>
                  <a:lnTo>
                    <a:pt x="51" y="20"/>
                  </a:lnTo>
                  <a:lnTo>
                    <a:pt x="59" y="20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73" y="10"/>
                  </a:lnTo>
                  <a:lnTo>
                    <a:pt x="73" y="5"/>
                  </a:lnTo>
                  <a:lnTo>
                    <a:pt x="81" y="5"/>
                  </a:lnTo>
                  <a:lnTo>
                    <a:pt x="88" y="5"/>
                  </a:lnTo>
                  <a:lnTo>
                    <a:pt x="95" y="0"/>
                  </a:lnTo>
                  <a:lnTo>
                    <a:pt x="103" y="0"/>
                  </a:lnTo>
                  <a:lnTo>
                    <a:pt x="110" y="0"/>
                  </a:lnTo>
                  <a:lnTo>
                    <a:pt x="125" y="0"/>
                  </a:lnTo>
                  <a:lnTo>
                    <a:pt x="132" y="0"/>
                  </a:lnTo>
                  <a:lnTo>
                    <a:pt x="139" y="0"/>
                  </a:lnTo>
                  <a:lnTo>
                    <a:pt x="147" y="0"/>
                  </a:lnTo>
                  <a:lnTo>
                    <a:pt x="161" y="5"/>
                  </a:lnTo>
                  <a:lnTo>
                    <a:pt x="169" y="10"/>
                  </a:lnTo>
                  <a:lnTo>
                    <a:pt x="176" y="10"/>
                  </a:lnTo>
                  <a:lnTo>
                    <a:pt x="183" y="10"/>
                  </a:lnTo>
                  <a:lnTo>
                    <a:pt x="191" y="15"/>
                  </a:lnTo>
                  <a:lnTo>
                    <a:pt x="198" y="15"/>
                  </a:lnTo>
                  <a:lnTo>
                    <a:pt x="205" y="15"/>
                  </a:lnTo>
                  <a:lnTo>
                    <a:pt x="213" y="15"/>
                  </a:lnTo>
                  <a:lnTo>
                    <a:pt x="220" y="10"/>
                  </a:lnTo>
                  <a:lnTo>
                    <a:pt x="227" y="10"/>
                  </a:lnTo>
                  <a:lnTo>
                    <a:pt x="235" y="10"/>
                  </a:lnTo>
                  <a:lnTo>
                    <a:pt x="242" y="10"/>
                  </a:lnTo>
                  <a:lnTo>
                    <a:pt x="249" y="10"/>
                  </a:lnTo>
                  <a:lnTo>
                    <a:pt x="257" y="10"/>
                  </a:lnTo>
                  <a:lnTo>
                    <a:pt x="264" y="10"/>
                  </a:lnTo>
                  <a:lnTo>
                    <a:pt x="279" y="10"/>
                  </a:lnTo>
                  <a:lnTo>
                    <a:pt x="286" y="10"/>
                  </a:lnTo>
                  <a:lnTo>
                    <a:pt x="293" y="15"/>
                  </a:lnTo>
                  <a:lnTo>
                    <a:pt x="301" y="15"/>
                  </a:lnTo>
                  <a:lnTo>
                    <a:pt x="308" y="20"/>
                  </a:lnTo>
                  <a:lnTo>
                    <a:pt x="315" y="20"/>
                  </a:lnTo>
                  <a:lnTo>
                    <a:pt x="322" y="20"/>
                  </a:lnTo>
                  <a:lnTo>
                    <a:pt x="337" y="20"/>
                  </a:lnTo>
                  <a:lnTo>
                    <a:pt x="337" y="15"/>
                  </a:lnTo>
                  <a:lnTo>
                    <a:pt x="352" y="15"/>
                  </a:lnTo>
                  <a:lnTo>
                    <a:pt x="359" y="15"/>
                  </a:lnTo>
                  <a:lnTo>
                    <a:pt x="366" y="15"/>
                  </a:lnTo>
                  <a:lnTo>
                    <a:pt x="374" y="15"/>
                  </a:lnTo>
                  <a:lnTo>
                    <a:pt x="388" y="15"/>
                  </a:lnTo>
                  <a:lnTo>
                    <a:pt x="396" y="15"/>
                  </a:lnTo>
                  <a:lnTo>
                    <a:pt x="403" y="20"/>
                  </a:lnTo>
                  <a:lnTo>
                    <a:pt x="410" y="20"/>
                  </a:lnTo>
                  <a:lnTo>
                    <a:pt x="410" y="25"/>
                  </a:lnTo>
                  <a:lnTo>
                    <a:pt x="410" y="30"/>
                  </a:lnTo>
                  <a:lnTo>
                    <a:pt x="410" y="35"/>
                  </a:lnTo>
                  <a:lnTo>
                    <a:pt x="410" y="40"/>
                  </a:lnTo>
                  <a:lnTo>
                    <a:pt x="403" y="40"/>
                  </a:lnTo>
                  <a:lnTo>
                    <a:pt x="388" y="45"/>
                  </a:lnTo>
                  <a:lnTo>
                    <a:pt x="381" y="45"/>
                  </a:lnTo>
                  <a:lnTo>
                    <a:pt x="374" y="45"/>
                  </a:lnTo>
                  <a:lnTo>
                    <a:pt x="366" y="45"/>
                  </a:lnTo>
                  <a:lnTo>
                    <a:pt x="352" y="45"/>
                  </a:lnTo>
                  <a:lnTo>
                    <a:pt x="344" y="40"/>
                  </a:lnTo>
                  <a:lnTo>
                    <a:pt x="337" y="40"/>
                  </a:lnTo>
                  <a:lnTo>
                    <a:pt x="322" y="40"/>
                  </a:lnTo>
                  <a:lnTo>
                    <a:pt x="315" y="40"/>
                  </a:lnTo>
                  <a:lnTo>
                    <a:pt x="308" y="40"/>
                  </a:lnTo>
                  <a:lnTo>
                    <a:pt x="301" y="40"/>
                  </a:lnTo>
                  <a:lnTo>
                    <a:pt x="293" y="45"/>
                  </a:lnTo>
                  <a:lnTo>
                    <a:pt x="286" y="45"/>
                  </a:lnTo>
                  <a:lnTo>
                    <a:pt x="279" y="50"/>
                  </a:lnTo>
                  <a:lnTo>
                    <a:pt x="264" y="50"/>
                  </a:lnTo>
                  <a:lnTo>
                    <a:pt x="257" y="50"/>
                  </a:lnTo>
                  <a:lnTo>
                    <a:pt x="242" y="50"/>
                  </a:lnTo>
                  <a:lnTo>
                    <a:pt x="235" y="45"/>
                  </a:lnTo>
                  <a:lnTo>
                    <a:pt x="227" y="45"/>
                  </a:lnTo>
                  <a:lnTo>
                    <a:pt x="220" y="40"/>
                  </a:lnTo>
                  <a:lnTo>
                    <a:pt x="213" y="40"/>
                  </a:lnTo>
                  <a:lnTo>
                    <a:pt x="205" y="35"/>
                  </a:lnTo>
                  <a:lnTo>
                    <a:pt x="198" y="35"/>
                  </a:lnTo>
                  <a:lnTo>
                    <a:pt x="191" y="35"/>
                  </a:lnTo>
                  <a:lnTo>
                    <a:pt x="183" y="35"/>
                  </a:lnTo>
                  <a:lnTo>
                    <a:pt x="176" y="40"/>
                  </a:lnTo>
                  <a:lnTo>
                    <a:pt x="169" y="40"/>
                  </a:lnTo>
                  <a:lnTo>
                    <a:pt x="161" y="40"/>
                  </a:lnTo>
                  <a:lnTo>
                    <a:pt x="161" y="45"/>
                  </a:lnTo>
                  <a:lnTo>
                    <a:pt x="154" y="50"/>
                  </a:lnTo>
                  <a:lnTo>
                    <a:pt x="147" y="50"/>
                  </a:lnTo>
                  <a:lnTo>
                    <a:pt x="139" y="50"/>
                  </a:lnTo>
                  <a:lnTo>
                    <a:pt x="132" y="50"/>
                  </a:lnTo>
                  <a:lnTo>
                    <a:pt x="125" y="55"/>
                  </a:lnTo>
                  <a:lnTo>
                    <a:pt x="117" y="55"/>
                  </a:lnTo>
                  <a:lnTo>
                    <a:pt x="110" y="55"/>
                  </a:lnTo>
                  <a:lnTo>
                    <a:pt x="103" y="50"/>
                  </a:lnTo>
                  <a:lnTo>
                    <a:pt x="95" y="50"/>
                  </a:lnTo>
                  <a:lnTo>
                    <a:pt x="88" y="50"/>
                  </a:lnTo>
                  <a:lnTo>
                    <a:pt x="81" y="50"/>
                  </a:lnTo>
                  <a:lnTo>
                    <a:pt x="81" y="45"/>
                  </a:lnTo>
                  <a:lnTo>
                    <a:pt x="66" y="45"/>
                  </a:lnTo>
                  <a:lnTo>
                    <a:pt x="59" y="50"/>
                  </a:lnTo>
                  <a:lnTo>
                    <a:pt x="44" y="50"/>
                  </a:lnTo>
                  <a:lnTo>
                    <a:pt x="37" y="50"/>
                  </a:lnTo>
                  <a:lnTo>
                    <a:pt x="29" y="55"/>
                  </a:lnTo>
                  <a:lnTo>
                    <a:pt x="22" y="60"/>
                  </a:lnTo>
                  <a:lnTo>
                    <a:pt x="15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2071" name="Freeform 181"/>
          <p:cNvSpPr>
            <a:spLocks/>
          </p:cNvSpPr>
          <p:nvPr/>
        </p:nvSpPr>
        <p:spPr bwMode="auto">
          <a:xfrm>
            <a:off x="5300663" y="1682750"/>
            <a:ext cx="17462" cy="34925"/>
          </a:xfrm>
          <a:custGeom>
            <a:avLst/>
            <a:gdLst>
              <a:gd name="T0" fmla="*/ 0 w 34"/>
              <a:gd name="T1" fmla="*/ 0 h 46"/>
              <a:gd name="T2" fmla="*/ 2147483647 w 34"/>
              <a:gd name="T3" fmla="*/ 0 h 46"/>
              <a:gd name="T4" fmla="*/ 2147483647 w 34"/>
              <a:gd name="T5" fmla="*/ 2147483647 h 46"/>
              <a:gd name="T6" fmla="*/ 0 w 34"/>
              <a:gd name="T7" fmla="*/ 2147483647 h 46"/>
              <a:gd name="T8" fmla="*/ 0 w 34"/>
              <a:gd name="T9" fmla="*/ 0 h 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4"/>
              <a:gd name="T16" fmla="*/ 0 h 46"/>
              <a:gd name="T17" fmla="*/ 34 w 34"/>
              <a:gd name="T18" fmla="*/ 46 h 4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4" h="46">
                <a:moveTo>
                  <a:pt x="0" y="0"/>
                </a:moveTo>
                <a:lnTo>
                  <a:pt x="34" y="0"/>
                </a:lnTo>
                <a:lnTo>
                  <a:pt x="23" y="46"/>
                </a:lnTo>
                <a:lnTo>
                  <a:pt x="0" y="46"/>
                </a:lnTo>
                <a:lnTo>
                  <a:pt x="0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72" name="Freeform 182"/>
          <p:cNvSpPr>
            <a:spLocks/>
          </p:cNvSpPr>
          <p:nvPr/>
        </p:nvSpPr>
        <p:spPr bwMode="auto">
          <a:xfrm>
            <a:off x="5300663" y="1682750"/>
            <a:ext cx="17462" cy="34925"/>
          </a:xfrm>
          <a:custGeom>
            <a:avLst/>
            <a:gdLst>
              <a:gd name="T0" fmla="*/ 0 w 34"/>
              <a:gd name="T1" fmla="*/ 0 h 46"/>
              <a:gd name="T2" fmla="*/ 2147483647 w 34"/>
              <a:gd name="T3" fmla="*/ 0 h 46"/>
              <a:gd name="T4" fmla="*/ 2147483647 w 34"/>
              <a:gd name="T5" fmla="*/ 2147483647 h 46"/>
              <a:gd name="T6" fmla="*/ 0 w 34"/>
              <a:gd name="T7" fmla="*/ 2147483647 h 46"/>
              <a:gd name="T8" fmla="*/ 0 w 34"/>
              <a:gd name="T9" fmla="*/ 0 h 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4"/>
              <a:gd name="T16" fmla="*/ 0 h 46"/>
              <a:gd name="T17" fmla="*/ 34 w 34"/>
              <a:gd name="T18" fmla="*/ 46 h 4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4" h="46">
                <a:moveTo>
                  <a:pt x="0" y="0"/>
                </a:moveTo>
                <a:lnTo>
                  <a:pt x="34" y="0"/>
                </a:lnTo>
                <a:lnTo>
                  <a:pt x="23" y="46"/>
                </a:lnTo>
                <a:lnTo>
                  <a:pt x="0" y="46"/>
                </a:lnTo>
                <a:lnTo>
                  <a:pt x="0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73" name="Line 183"/>
          <p:cNvSpPr>
            <a:spLocks noChangeShapeType="1"/>
          </p:cNvSpPr>
          <p:nvPr/>
        </p:nvSpPr>
        <p:spPr bwMode="auto">
          <a:xfrm>
            <a:off x="5300663" y="1441450"/>
            <a:ext cx="0" cy="241300"/>
          </a:xfrm>
          <a:prstGeom prst="line">
            <a:avLst/>
          </a:pr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74" name="Line 184"/>
          <p:cNvSpPr>
            <a:spLocks noChangeShapeType="1"/>
          </p:cNvSpPr>
          <p:nvPr/>
        </p:nvSpPr>
        <p:spPr bwMode="auto">
          <a:xfrm>
            <a:off x="5318125" y="1458913"/>
            <a:ext cx="0" cy="223837"/>
          </a:xfrm>
          <a:prstGeom prst="line">
            <a:avLst/>
          </a:pr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75" name="Freeform 185"/>
          <p:cNvSpPr>
            <a:spLocks/>
          </p:cNvSpPr>
          <p:nvPr/>
        </p:nvSpPr>
        <p:spPr bwMode="auto">
          <a:xfrm>
            <a:off x="5287963" y="1717675"/>
            <a:ext cx="23812" cy="34925"/>
          </a:xfrm>
          <a:custGeom>
            <a:avLst/>
            <a:gdLst>
              <a:gd name="T0" fmla="*/ 2147483647 w 46"/>
              <a:gd name="T1" fmla="*/ 0 h 46"/>
              <a:gd name="T2" fmla="*/ 2147483647 w 46"/>
              <a:gd name="T3" fmla="*/ 0 h 46"/>
              <a:gd name="T4" fmla="*/ 2147483647 w 46"/>
              <a:gd name="T5" fmla="*/ 2147483647 h 46"/>
              <a:gd name="T6" fmla="*/ 2147483647 w 46"/>
              <a:gd name="T7" fmla="*/ 2147483647 h 46"/>
              <a:gd name="T8" fmla="*/ 2147483647 w 46"/>
              <a:gd name="T9" fmla="*/ 2147483647 h 46"/>
              <a:gd name="T10" fmla="*/ 2147483647 w 46"/>
              <a:gd name="T11" fmla="*/ 2147483647 h 46"/>
              <a:gd name="T12" fmla="*/ 2147483647 w 46"/>
              <a:gd name="T13" fmla="*/ 2147483647 h 46"/>
              <a:gd name="T14" fmla="*/ 2147483647 w 46"/>
              <a:gd name="T15" fmla="*/ 2147483647 h 46"/>
              <a:gd name="T16" fmla="*/ 2147483647 w 46"/>
              <a:gd name="T17" fmla="*/ 2147483647 h 46"/>
              <a:gd name="T18" fmla="*/ 2147483647 w 46"/>
              <a:gd name="T19" fmla="*/ 2147483647 h 46"/>
              <a:gd name="T20" fmla="*/ 2147483647 w 46"/>
              <a:gd name="T21" fmla="*/ 2147483647 h 46"/>
              <a:gd name="T22" fmla="*/ 0 w 46"/>
              <a:gd name="T23" fmla="*/ 2147483647 h 46"/>
              <a:gd name="T24" fmla="*/ 2147483647 w 46"/>
              <a:gd name="T25" fmla="*/ 2147483647 h 46"/>
              <a:gd name="T26" fmla="*/ 2147483647 w 46"/>
              <a:gd name="T27" fmla="*/ 2147483647 h 46"/>
              <a:gd name="T28" fmla="*/ 2147483647 w 46"/>
              <a:gd name="T29" fmla="*/ 2147483647 h 46"/>
              <a:gd name="T30" fmla="*/ 2147483647 w 46"/>
              <a:gd name="T31" fmla="*/ 2147483647 h 46"/>
              <a:gd name="T32" fmla="*/ 2147483647 w 46"/>
              <a:gd name="T33" fmla="*/ 2147483647 h 46"/>
              <a:gd name="T34" fmla="*/ 2147483647 w 46"/>
              <a:gd name="T35" fmla="*/ 2147483647 h 46"/>
              <a:gd name="T36" fmla="*/ 2147483647 w 46"/>
              <a:gd name="T37" fmla="*/ 0 h 46"/>
              <a:gd name="T38" fmla="*/ 2147483647 w 46"/>
              <a:gd name="T39" fmla="*/ 0 h 4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46"/>
              <a:gd name="T61" fmla="*/ 0 h 46"/>
              <a:gd name="T62" fmla="*/ 46 w 46"/>
              <a:gd name="T63" fmla="*/ 46 h 4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46" h="46">
                <a:moveTo>
                  <a:pt x="34" y="0"/>
                </a:moveTo>
                <a:lnTo>
                  <a:pt x="34" y="0"/>
                </a:lnTo>
                <a:lnTo>
                  <a:pt x="34" y="12"/>
                </a:lnTo>
                <a:lnTo>
                  <a:pt x="23" y="35"/>
                </a:lnTo>
                <a:lnTo>
                  <a:pt x="11" y="35"/>
                </a:lnTo>
                <a:lnTo>
                  <a:pt x="11" y="12"/>
                </a:lnTo>
                <a:lnTo>
                  <a:pt x="0" y="35"/>
                </a:lnTo>
                <a:lnTo>
                  <a:pt x="11" y="46"/>
                </a:lnTo>
                <a:lnTo>
                  <a:pt x="34" y="46"/>
                </a:lnTo>
                <a:lnTo>
                  <a:pt x="46" y="23"/>
                </a:lnTo>
                <a:lnTo>
                  <a:pt x="46" y="12"/>
                </a:lnTo>
                <a:lnTo>
                  <a:pt x="46" y="0"/>
                </a:lnTo>
                <a:lnTo>
                  <a:pt x="34" y="0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76" name="Freeform 186"/>
          <p:cNvSpPr>
            <a:spLocks/>
          </p:cNvSpPr>
          <p:nvPr/>
        </p:nvSpPr>
        <p:spPr bwMode="auto">
          <a:xfrm>
            <a:off x="5287963" y="1717675"/>
            <a:ext cx="23812" cy="34925"/>
          </a:xfrm>
          <a:custGeom>
            <a:avLst/>
            <a:gdLst>
              <a:gd name="T0" fmla="*/ 2147483647 w 46"/>
              <a:gd name="T1" fmla="*/ 0 h 46"/>
              <a:gd name="T2" fmla="*/ 2147483647 w 46"/>
              <a:gd name="T3" fmla="*/ 0 h 46"/>
              <a:gd name="T4" fmla="*/ 2147483647 w 46"/>
              <a:gd name="T5" fmla="*/ 0 h 46"/>
              <a:gd name="T6" fmla="*/ 2147483647 w 46"/>
              <a:gd name="T7" fmla="*/ 2147483647 h 46"/>
              <a:gd name="T8" fmla="*/ 2147483647 w 46"/>
              <a:gd name="T9" fmla="*/ 2147483647 h 46"/>
              <a:gd name="T10" fmla="*/ 2147483647 w 46"/>
              <a:gd name="T11" fmla="*/ 2147483647 h 46"/>
              <a:gd name="T12" fmla="*/ 2147483647 w 46"/>
              <a:gd name="T13" fmla="*/ 2147483647 h 46"/>
              <a:gd name="T14" fmla="*/ 2147483647 w 46"/>
              <a:gd name="T15" fmla="*/ 2147483647 h 46"/>
              <a:gd name="T16" fmla="*/ 2147483647 w 46"/>
              <a:gd name="T17" fmla="*/ 2147483647 h 46"/>
              <a:gd name="T18" fmla="*/ 2147483647 w 46"/>
              <a:gd name="T19" fmla="*/ 2147483647 h 46"/>
              <a:gd name="T20" fmla="*/ 2147483647 w 46"/>
              <a:gd name="T21" fmla="*/ 2147483647 h 46"/>
              <a:gd name="T22" fmla="*/ 2147483647 w 46"/>
              <a:gd name="T23" fmla="*/ 2147483647 h 46"/>
              <a:gd name="T24" fmla="*/ 0 w 46"/>
              <a:gd name="T25" fmla="*/ 2147483647 h 46"/>
              <a:gd name="T26" fmla="*/ 2147483647 w 46"/>
              <a:gd name="T27" fmla="*/ 2147483647 h 46"/>
              <a:gd name="T28" fmla="*/ 2147483647 w 46"/>
              <a:gd name="T29" fmla="*/ 2147483647 h 46"/>
              <a:gd name="T30" fmla="*/ 2147483647 w 46"/>
              <a:gd name="T31" fmla="*/ 2147483647 h 46"/>
              <a:gd name="T32" fmla="*/ 2147483647 w 46"/>
              <a:gd name="T33" fmla="*/ 2147483647 h 46"/>
              <a:gd name="T34" fmla="*/ 2147483647 w 46"/>
              <a:gd name="T35" fmla="*/ 2147483647 h 46"/>
              <a:gd name="T36" fmla="*/ 2147483647 w 46"/>
              <a:gd name="T37" fmla="*/ 2147483647 h 46"/>
              <a:gd name="T38" fmla="*/ 2147483647 w 46"/>
              <a:gd name="T39" fmla="*/ 0 h 46"/>
              <a:gd name="T40" fmla="*/ 2147483647 w 46"/>
              <a:gd name="T41" fmla="*/ 0 h 4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46"/>
              <a:gd name="T64" fmla="*/ 0 h 46"/>
              <a:gd name="T65" fmla="*/ 46 w 46"/>
              <a:gd name="T66" fmla="*/ 46 h 4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46" h="46">
                <a:moveTo>
                  <a:pt x="34" y="0"/>
                </a:moveTo>
                <a:lnTo>
                  <a:pt x="34" y="0"/>
                </a:lnTo>
                <a:lnTo>
                  <a:pt x="34" y="12"/>
                </a:lnTo>
                <a:lnTo>
                  <a:pt x="23" y="35"/>
                </a:lnTo>
                <a:lnTo>
                  <a:pt x="11" y="35"/>
                </a:lnTo>
                <a:lnTo>
                  <a:pt x="11" y="12"/>
                </a:lnTo>
                <a:lnTo>
                  <a:pt x="0" y="35"/>
                </a:lnTo>
                <a:lnTo>
                  <a:pt x="11" y="46"/>
                </a:lnTo>
                <a:lnTo>
                  <a:pt x="34" y="46"/>
                </a:lnTo>
                <a:lnTo>
                  <a:pt x="46" y="23"/>
                </a:lnTo>
                <a:lnTo>
                  <a:pt x="46" y="12"/>
                </a:lnTo>
                <a:lnTo>
                  <a:pt x="46" y="0"/>
                </a:lnTo>
                <a:lnTo>
                  <a:pt x="34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77" name="Freeform 187"/>
          <p:cNvSpPr>
            <a:spLocks/>
          </p:cNvSpPr>
          <p:nvPr/>
        </p:nvSpPr>
        <p:spPr bwMode="auto">
          <a:xfrm>
            <a:off x="5300663" y="1674813"/>
            <a:ext cx="17462" cy="7937"/>
          </a:xfrm>
          <a:custGeom>
            <a:avLst/>
            <a:gdLst>
              <a:gd name="T0" fmla="*/ 2147483647 w 34"/>
              <a:gd name="T1" fmla="*/ 2147483647 h 11"/>
              <a:gd name="T2" fmla="*/ 2147483647 w 34"/>
              <a:gd name="T3" fmla="*/ 0 h 11"/>
              <a:gd name="T4" fmla="*/ 2147483647 w 34"/>
              <a:gd name="T5" fmla="*/ 0 h 11"/>
              <a:gd name="T6" fmla="*/ 2147483647 w 34"/>
              <a:gd name="T7" fmla="*/ 0 h 11"/>
              <a:gd name="T8" fmla="*/ 0 w 34"/>
              <a:gd name="T9" fmla="*/ 2147483647 h 11"/>
              <a:gd name="T10" fmla="*/ 2147483647 w 34"/>
              <a:gd name="T11" fmla="*/ 2147483647 h 11"/>
              <a:gd name="T12" fmla="*/ 2147483647 w 34"/>
              <a:gd name="T13" fmla="*/ 2147483647 h 11"/>
              <a:gd name="T14" fmla="*/ 2147483647 w 34"/>
              <a:gd name="T15" fmla="*/ 2147483647 h 11"/>
              <a:gd name="T16" fmla="*/ 2147483647 w 34"/>
              <a:gd name="T17" fmla="*/ 2147483647 h 1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4"/>
              <a:gd name="T28" fmla="*/ 0 h 11"/>
              <a:gd name="T29" fmla="*/ 34 w 34"/>
              <a:gd name="T30" fmla="*/ 11 h 1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4" h="11">
                <a:moveTo>
                  <a:pt x="34" y="11"/>
                </a:moveTo>
                <a:lnTo>
                  <a:pt x="23" y="0"/>
                </a:lnTo>
                <a:lnTo>
                  <a:pt x="11" y="0"/>
                </a:lnTo>
                <a:lnTo>
                  <a:pt x="0" y="11"/>
                </a:lnTo>
                <a:lnTo>
                  <a:pt x="11" y="11"/>
                </a:lnTo>
                <a:lnTo>
                  <a:pt x="23" y="11"/>
                </a:lnTo>
                <a:lnTo>
                  <a:pt x="34" y="1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78" name="Freeform 188"/>
          <p:cNvSpPr>
            <a:spLocks/>
          </p:cNvSpPr>
          <p:nvPr/>
        </p:nvSpPr>
        <p:spPr bwMode="auto">
          <a:xfrm>
            <a:off x="5300663" y="1674813"/>
            <a:ext cx="17462" cy="7937"/>
          </a:xfrm>
          <a:custGeom>
            <a:avLst/>
            <a:gdLst>
              <a:gd name="T0" fmla="*/ 2147483647 w 34"/>
              <a:gd name="T1" fmla="*/ 2147483647 h 11"/>
              <a:gd name="T2" fmla="*/ 2147483647 w 34"/>
              <a:gd name="T3" fmla="*/ 2147483647 h 11"/>
              <a:gd name="T4" fmla="*/ 2147483647 w 34"/>
              <a:gd name="T5" fmla="*/ 0 h 11"/>
              <a:gd name="T6" fmla="*/ 2147483647 w 34"/>
              <a:gd name="T7" fmla="*/ 0 h 11"/>
              <a:gd name="T8" fmla="*/ 2147483647 w 34"/>
              <a:gd name="T9" fmla="*/ 0 h 11"/>
              <a:gd name="T10" fmla="*/ 0 w 34"/>
              <a:gd name="T11" fmla="*/ 2147483647 h 11"/>
              <a:gd name="T12" fmla="*/ 2147483647 w 34"/>
              <a:gd name="T13" fmla="*/ 2147483647 h 11"/>
              <a:gd name="T14" fmla="*/ 2147483647 w 34"/>
              <a:gd name="T15" fmla="*/ 2147483647 h 11"/>
              <a:gd name="T16" fmla="*/ 2147483647 w 34"/>
              <a:gd name="T17" fmla="*/ 2147483647 h 11"/>
              <a:gd name="T18" fmla="*/ 2147483647 w 34"/>
              <a:gd name="T19" fmla="*/ 2147483647 h 1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34"/>
              <a:gd name="T31" fmla="*/ 0 h 11"/>
              <a:gd name="T32" fmla="*/ 34 w 34"/>
              <a:gd name="T33" fmla="*/ 11 h 1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34" h="11">
                <a:moveTo>
                  <a:pt x="34" y="11"/>
                </a:moveTo>
                <a:lnTo>
                  <a:pt x="34" y="11"/>
                </a:lnTo>
                <a:lnTo>
                  <a:pt x="23" y="0"/>
                </a:lnTo>
                <a:lnTo>
                  <a:pt x="11" y="0"/>
                </a:lnTo>
                <a:lnTo>
                  <a:pt x="0" y="11"/>
                </a:lnTo>
                <a:lnTo>
                  <a:pt x="11" y="11"/>
                </a:lnTo>
                <a:lnTo>
                  <a:pt x="23" y="11"/>
                </a:lnTo>
                <a:lnTo>
                  <a:pt x="34" y="11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2079" name="Rectangle 189"/>
          <p:cNvSpPr>
            <a:spLocks noChangeArrowheads="1"/>
          </p:cNvSpPr>
          <p:nvPr/>
        </p:nvSpPr>
        <p:spPr bwMode="auto">
          <a:xfrm>
            <a:off x="5621338" y="2316163"/>
            <a:ext cx="30162" cy="366712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sp>
        <p:nvSpPr>
          <p:cNvPr id="42080" name="Rectangle 190"/>
          <p:cNvSpPr>
            <a:spLocks noChangeArrowheads="1"/>
          </p:cNvSpPr>
          <p:nvPr/>
        </p:nvSpPr>
        <p:spPr bwMode="auto">
          <a:xfrm>
            <a:off x="5621338" y="2316163"/>
            <a:ext cx="30162" cy="366712"/>
          </a:xfrm>
          <a:prstGeom prst="rect">
            <a:avLst/>
          </a:prstGeom>
          <a:noFill/>
          <a:ln w="698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 sz="2000"/>
          </a:p>
        </p:txBody>
      </p:sp>
      <p:grpSp>
        <p:nvGrpSpPr>
          <p:cNvPr id="42081" name="Group 191"/>
          <p:cNvGrpSpPr>
            <a:grpSpLocks/>
          </p:cNvGrpSpPr>
          <p:nvPr/>
        </p:nvGrpSpPr>
        <p:grpSpPr bwMode="auto">
          <a:xfrm>
            <a:off x="4814888" y="1693863"/>
            <a:ext cx="650875" cy="1239837"/>
            <a:chOff x="3033" y="1256"/>
            <a:chExt cx="410" cy="592"/>
          </a:xfrm>
        </p:grpSpPr>
        <p:sp>
          <p:nvSpPr>
            <p:cNvPr id="42423" name="Freeform 192"/>
            <p:cNvSpPr>
              <a:spLocks/>
            </p:cNvSpPr>
            <p:nvPr/>
          </p:nvSpPr>
          <p:spPr bwMode="auto">
            <a:xfrm>
              <a:off x="3186" y="1442"/>
              <a:ext cx="26" cy="57"/>
            </a:xfrm>
            <a:custGeom>
              <a:avLst/>
              <a:gdLst>
                <a:gd name="T0" fmla="*/ 0 w 80"/>
                <a:gd name="T1" fmla="*/ 0 h 115"/>
                <a:gd name="T2" fmla="*/ 0 w 80"/>
                <a:gd name="T3" fmla="*/ 0 h 115"/>
                <a:gd name="T4" fmla="*/ 0 w 80"/>
                <a:gd name="T5" fmla="*/ 0 h 115"/>
                <a:gd name="T6" fmla="*/ 0 w 80"/>
                <a:gd name="T7" fmla="*/ 0 h 115"/>
                <a:gd name="T8" fmla="*/ 0 w 80"/>
                <a:gd name="T9" fmla="*/ 0 h 115"/>
                <a:gd name="T10" fmla="*/ 0 w 80"/>
                <a:gd name="T11" fmla="*/ 0 h 115"/>
                <a:gd name="T12" fmla="*/ 0 w 80"/>
                <a:gd name="T13" fmla="*/ 0 h 115"/>
                <a:gd name="T14" fmla="*/ 0 w 80"/>
                <a:gd name="T15" fmla="*/ 0 h 115"/>
                <a:gd name="T16" fmla="*/ 0 w 80"/>
                <a:gd name="T17" fmla="*/ 0 h 115"/>
                <a:gd name="T18" fmla="*/ 0 w 80"/>
                <a:gd name="T19" fmla="*/ 0 h 115"/>
                <a:gd name="T20" fmla="*/ 0 w 80"/>
                <a:gd name="T21" fmla="*/ 0 h 115"/>
                <a:gd name="T22" fmla="*/ 0 w 80"/>
                <a:gd name="T23" fmla="*/ 0 h 115"/>
                <a:gd name="T24" fmla="*/ 0 w 80"/>
                <a:gd name="T25" fmla="*/ 0 h 115"/>
                <a:gd name="T26" fmla="*/ 0 w 80"/>
                <a:gd name="T27" fmla="*/ 0 h 115"/>
                <a:gd name="T28" fmla="*/ 0 w 80"/>
                <a:gd name="T29" fmla="*/ 0 h 115"/>
                <a:gd name="T30" fmla="*/ 0 w 80"/>
                <a:gd name="T31" fmla="*/ 0 h 115"/>
                <a:gd name="T32" fmla="*/ 0 w 80"/>
                <a:gd name="T33" fmla="*/ 0 h 1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115"/>
                <a:gd name="T53" fmla="*/ 80 w 80"/>
                <a:gd name="T54" fmla="*/ 115 h 1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115">
                  <a:moveTo>
                    <a:pt x="34" y="0"/>
                  </a:moveTo>
                  <a:lnTo>
                    <a:pt x="57" y="0"/>
                  </a:lnTo>
                  <a:lnTo>
                    <a:pt x="68" y="12"/>
                  </a:lnTo>
                  <a:lnTo>
                    <a:pt x="80" y="35"/>
                  </a:lnTo>
                  <a:lnTo>
                    <a:pt x="80" y="58"/>
                  </a:lnTo>
                  <a:lnTo>
                    <a:pt x="80" y="81"/>
                  </a:lnTo>
                  <a:lnTo>
                    <a:pt x="68" y="92"/>
                  </a:lnTo>
                  <a:lnTo>
                    <a:pt x="57" y="115"/>
                  </a:lnTo>
                  <a:lnTo>
                    <a:pt x="45" y="115"/>
                  </a:lnTo>
                  <a:lnTo>
                    <a:pt x="34" y="115"/>
                  </a:lnTo>
                  <a:lnTo>
                    <a:pt x="23" y="103"/>
                  </a:lnTo>
                  <a:lnTo>
                    <a:pt x="11" y="81"/>
                  </a:lnTo>
                  <a:lnTo>
                    <a:pt x="0" y="69"/>
                  </a:lnTo>
                  <a:lnTo>
                    <a:pt x="11" y="35"/>
                  </a:lnTo>
                  <a:lnTo>
                    <a:pt x="11" y="12"/>
                  </a:lnTo>
                  <a:lnTo>
                    <a:pt x="23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24" name="Freeform 193"/>
            <p:cNvSpPr>
              <a:spLocks/>
            </p:cNvSpPr>
            <p:nvPr/>
          </p:nvSpPr>
          <p:spPr bwMode="auto">
            <a:xfrm>
              <a:off x="3285" y="1442"/>
              <a:ext cx="27" cy="57"/>
            </a:xfrm>
            <a:custGeom>
              <a:avLst/>
              <a:gdLst>
                <a:gd name="T0" fmla="*/ 0 w 80"/>
                <a:gd name="T1" fmla="*/ 0 h 115"/>
                <a:gd name="T2" fmla="*/ 0 w 80"/>
                <a:gd name="T3" fmla="*/ 0 h 115"/>
                <a:gd name="T4" fmla="*/ 0 w 80"/>
                <a:gd name="T5" fmla="*/ 0 h 115"/>
                <a:gd name="T6" fmla="*/ 0 w 80"/>
                <a:gd name="T7" fmla="*/ 0 h 115"/>
                <a:gd name="T8" fmla="*/ 0 w 80"/>
                <a:gd name="T9" fmla="*/ 0 h 115"/>
                <a:gd name="T10" fmla="*/ 0 w 80"/>
                <a:gd name="T11" fmla="*/ 0 h 115"/>
                <a:gd name="T12" fmla="*/ 0 w 80"/>
                <a:gd name="T13" fmla="*/ 0 h 115"/>
                <a:gd name="T14" fmla="*/ 0 w 80"/>
                <a:gd name="T15" fmla="*/ 0 h 115"/>
                <a:gd name="T16" fmla="*/ 0 w 80"/>
                <a:gd name="T17" fmla="*/ 0 h 115"/>
                <a:gd name="T18" fmla="*/ 0 w 80"/>
                <a:gd name="T19" fmla="*/ 0 h 115"/>
                <a:gd name="T20" fmla="*/ 0 w 80"/>
                <a:gd name="T21" fmla="*/ 0 h 115"/>
                <a:gd name="T22" fmla="*/ 0 w 80"/>
                <a:gd name="T23" fmla="*/ 0 h 115"/>
                <a:gd name="T24" fmla="*/ 0 w 80"/>
                <a:gd name="T25" fmla="*/ 0 h 115"/>
                <a:gd name="T26" fmla="*/ 0 w 80"/>
                <a:gd name="T27" fmla="*/ 0 h 115"/>
                <a:gd name="T28" fmla="*/ 0 w 80"/>
                <a:gd name="T29" fmla="*/ 0 h 115"/>
                <a:gd name="T30" fmla="*/ 0 w 80"/>
                <a:gd name="T31" fmla="*/ 0 h 115"/>
                <a:gd name="T32" fmla="*/ 0 w 80"/>
                <a:gd name="T33" fmla="*/ 0 h 1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115"/>
                <a:gd name="T53" fmla="*/ 80 w 80"/>
                <a:gd name="T54" fmla="*/ 115 h 1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115">
                  <a:moveTo>
                    <a:pt x="34" y="0"/>
                  </a:moveTo>
                  <a:lnTo>
                    <a:pt x="22" y="0"/>
                  </a:lnTo>
                  <a:lnTo>
                    <a:pt x="11" y="12"/>
                  </a:lnTo>
                  <a:lnTo>
                    <a:pt x="11" y="35"/>
                  </a:lnTo>
                  <a:lnTo>
                    <a:pt x="0" y="58"/>
                  </a:lnTo>
                  <a:lnTo>
                    <a:pt x="0" y="81"/>
                  </a:lnTo>
                  <a:lnTo>
                    <a:pt x="11" y="92"/>
                  </a:lnTo>
                  <a:lnTo>
                    <a:pt x="22" y="115"/>
                  </a:lnTo>
                  <a:lnTo>
                    <a:pt x="34" y="115"/>
                  </a:lnTo>
                  <a:lnTo>
                    <a:pt x="45" y="115"/>
                  </a:lnTo>
                  <a:lnTo>
                    <a:pt x="57" y="103"/>
                  </a:lnTo>
                  <a:lnTo>
                    <a:pt x="68" y="81"/>
                  </a:lnTo>
                  <a:lnTo>
                    <a:pt x="80" y="69"/>
                  </a:lnTo>
                  <a:lnTo>
                    <a:pt x="68" y="35"/>
                  </a:lnTo>
                  <a:lnTo>
                    <a:pt x="68" y="12"/>
                  </a:lnTo>
                  <a:lnTo>
                    <a:pt x="57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25" name="Rectangle 194"/>
            <p:cNvSpPr>
              <a:spLocks noChangeArrowheads="1"/>
            </p:cNvSpPr>
            <p:nvPr/>
          </p:nvSpPr>
          <p:spPr bwMode="auto">
            <a:xfrm>
              <a:off x="3039" y="1808"/>
              <a:ext cx="398" cy="40"/>
            </a:xfrm>
            <a:prstGeom prst="rect">
              <a:avLst/>
            </a:pr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26" name="Rectangle 195"/>
            <p:cNvSpPr>
              <a:spLocks noChangeArrowheads="1"/>
            </p:cNvSpPr>
            <p:nvPr/>
          </p:nvSpPr>
          <p:spPr bwMode="auto">
            <a:xfrm>
              <a:off x="3039" y="1808"/>
              <a:ext cx="398" cy="40"/>
            </a:xfrm>
            <a:prstGeom prst="rect">
              <a:avLst/>
            </a:prstGeom>
            <a:gradFill rotWithShape="0">
              <a:gsLst>
                <a:gs pos="0">
                  <a:srgbClr val="0066FF"/>
                </a:gs>
                <a:gs pos="100000">
                  <a:srgbClr val="336699"/>
                </a:gs>
              </a:gsLst>
              <a:lin ang="5400000" scaled="1"/>
            </a:gra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27" name="Rectangle 196"/>
            <p:cNvSpPr>
              <a:spLocks noChangeArrowheads="1"/>
            </p:cNvSpPr>
            <p:nvPr/>
          </p:nvSpPr>
          <p:spPr bwMode="auto">
            <a:xfrm>
              <a:off x="3065" y="1536"/>
              <a:ext cx="348" cy="24"/>
            </a:xfrm>
            <a:prstGeom prst="rect">
              <a:avLst/>
            </a:prstGeom>
            <a:noFill/>
            <a:ln w="825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grpSp>
          <p:nvGrpSpPr>
            <p:cNvPr id="42428" name="Group 197"/>
            <p:cNvGrpSpPr>
              <a:grpSpLocks/>
            </p:cNvGrpSpPr>
            <p:nvPr/>
          </p:nvGrpSpPr>
          <p:grpSpPr bwMode="auto">
            <a:xfrm>
              <a:off x="3087" y="1256"/>
              <a:ext cx="306" cy="284"/>
              <a:chOff x="2276" y="1234"/>
              <a:chExt cx="306" cy="354"/>
            </a:xfrm>
          </p:grpSpPr>
          <p:sp>
            <p:nvSpPr>
              <p:cNvPr id="42433" name="Freeform 198"/>
              <p:cNvSpPr>
                <a:spLocks/>
              </p:cNvSpPr>
              <p:nvPr/>
            </p:nvSpPr>
            <p:spPr bwMode="auto">
              <a:xfrm>
                <a:off x="2466" y="1441"/>
                <a:ext cx="27" cy="57"/>
              </a:xfrm>
              <a:custGeom>
                <a:avLst/>
                <a:gdLst>
                  <a:gd name="T0" fmla="*/ 0 w 80"/>
                  <a:gd name="T1" fmla="*/ 0 h 114"/>
                  <a:gd name="T2" fmla="*/ 0 w 80"/>
                  <a:gd name="T3" fmla="*/ 0 h 114"/>
                  <a:gd name="T4" fmla="*/ 0 w 80"/>
                  <a:gd name="T5" fmla="*/ 1 h 114"/>
                  <a:gd name="T6" fmla="*/ 0 w 80"/>
                  <a:gd name="T7" fmla="*/ 1 h 114"/>
                  <a:gd name="T8" fmla="*/ 0 w 80"/>
                  <a:gd name="T9" fmla="*/ 1 h 114"/>
                  <a:gd name="T10" fmla="*/ 0 w 80"/>
                  <a:gd name="T11" fmla="*/ 1 h 114"/>
                  <a:gd name="T12" fmla="*/ 0 w 80"/>
                  <a:gd name="T13" fmla="*/ 1 h 114"/>
                  <a:gd name="T14" fmla="*/ 0 w 80"/>
                  <a:gd name="T15" fmla="*/ 1 h 114"/>
                  <a:gd name="T16" fmla="*/ 0 w 80"/>
                  <a:gd name="T17" fmla="*/ 1 h 114"/>
                  <a:gd name="T18" fmla="*/ 0 w 80"/>
                  <a:gd name="T19" fmla="*/ 1 h 114"/>
                  <a:gd name="T20" fmla="*/ 0 w 80"/>
                  <a:gd name="T21" fmla="*/ 1 h 114"/>
                  <a:gd name="T22" fmla="*/ 0 w 80"/>
                  <a:gd name="T23" fmla="*/ 1 h 114"/>
                  <a:gd name="T24" fmla="*/ 0 w 80"/>
                  <a:gd name="T25" fmla="*/ 1 h 114"/>
                  <a:gd name="T26" fmla="*/ 0 w 80"/>
                  <a:gd name="T27" fmla="*/ 1 h 114"/>
                  <a:gd name="T28" fmla="*/ 0 w 80"/>
                  <a:gd name="T29" fmla="*/ 1 h 114"/>
                  <a:gd name="T30" fmla="*/ 0 w 80"/>
                  <a:gd name="T31" fmla="*/ 0 h 114"/>
                  <a:gd name="T32" fmla="*/ 0 w 80"/>
                  <a:gd name="T33" fmla="*/ 0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0"/>
                  <a:gd name="T52" fmla="*/ 0 h 114"/>
                  <a:gd name="T53" fmla="*/ 80 w 80"/>
                  <a:gd name="T54" fmla="*/ 114 h 1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0" h="114">
                    <a:moveTo>
                      <a:pt x="46" y="0"/>
                    </a:moveTo>
                    <a:lnTo>
                      <a:pt x="34" y="0"/>
                    </a:lnTo>
                    <a:lnTo>
                      <a:pt x="23" y="11"/>
                    </a:lnTo>
                    <a:lnTo>
                      <a:pt x="12" y="34"/>
                    </a:lnTo>
                    <a:lnTo>
                      <a:pt x="0" y="46"/>
                    </a:lnTo>
                    <a:lnTo>
                      <a:pt x="12" y="80"/>
                    </a:lnTo>
                    <a:lnTo>
                      <a:pt x="12" y="91"/>
                    </a:lnTo>
                    <a:lnTo>
                      <a:pt x="23" y="114"/>
                    </a:lnTo>
                    <a:lnTo>
                      <a:pt x="34" y="114"/>
                    </a:lnTo>
                    <a:lnTo>
                      <a:pt x="57" y="114"/>
                    </a:lnTo>
                    <a:lnTo>
                      <a:pt x="69" y="103"/>
                    </a:lnTo>
                    <a:lnTo>
                      <a:pt x="80" y="80"/>
                    </a:lnTo>
                    <a:lnTo>
                      <a:pt x="80" y="57"/>
                    </a:lnTo>
                    <a:lnTo>
                      <a:pt x="80" y="34"/>
                    </a:lnTo>
                    <a:lnTo>
                      <a:pt x="69" y="11"/>
                    </a:lnTo>
                    <a:lnTo>
                      <a:pt x="57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34" name="Freeform 199"/>
              <p:cNvSpPr>
                <a:spLocks/>
              </p:cNvSpPr>
              <p:nvPr/>
            </p:nvSpPr>
            <p:spPr bwMode="auto">
              <a:xfrm>
                <a:off x="2371" y="1441"/>
                <a:ext cx="23" cy="57"/>
              </a:xfrm>
              <a:custGeom>
                <a:avLst/>
                <a:gdLst>
                  <a:gd name="T0" fmla="*/ 0 w 68"/>
                  <a:gd name="T1" fmla="*/ 0 h 114"/>
                  <a:gd name="T2" fmla="*/ 0 w 68"/>
                  <a:gd name="T3" fmla="*/ 0 h 114"/>
                  <a:gd name="T4" fmla="*/ 0 w 68"/>
                  <a:gd name="T5" fmla="*/ 1 h 114"/>
                  <a:gd name="T6" fmla="*/ 0 w 68"/>
                  <a:gd name="T7" fmla="*/ 1 h 114"/>
                  <a:gd name="T8" fmla="*/ 0 w 68"/>
                  <a:gd name="T9" fmla="*/ 1 h 114"/>
                  <a:gd name="T10" fmla="*/ 0 w 68"/>
                  <a:gd name="T11" fmla="*/ 1 h 114"/>
                  <a:gd name="T12" fmla="*/ 0 w 68"/>
                  <a:gd name="T13" fmla="*/ 1 h 114"/>
                  <a:gd name="T14" fmla="*/ 0 w 68"/>
                  <a:gd name="T15" fmla="*/ 1 h 114"/>
                  <a:gd name="T16" fmla="*/ 0 w 68"/>
                  <a:gd name="T17" fmla="*/ 1 h 114"/>
                  <a:gd name="T18" fmla="*/ 0 w 68"/>
                  <a:gd name="T19" fmla="*/ 1 h 114"/>
                  <a:gd name="T20" fmla="*/ 0 w 68"/>
                  <a:gd name="T21" fmla="*/ 1 h 114"/>
                  <a:gd name="T22" fmla="*/ 0 w 68"/>
                  <a:gd name="T23" fmla="*/ 1 h 114"/>
                  <a:gd name="T24" fmla="*/ 0 w 68"/>
                  <a:gd name="T25" fmla="*/ 1 h 114"/>
                  <a:gd name="T26" fmla="*/ 0 w 68"/>
                  <a:gd name="T27" fmla="*/ 1 h 114"/>
                  <a:gd name="T28" fmla="*/ 0 w 68"/>
                  <a:gd name="T29" fmla="*/ 1 h 114"/>
                  <a:gd name="T30" fmla="*/ 0 w 68"/>
                  <a:gd name="T31" fmla="*/ 0 h 114"/>
                  <a:gd name="T32" fmla="*/ 0 w 68"/>
                  <a:gd name="T33" fmla="*/ 0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14"/>
                  <a:gd name="T53" fmla="*/ 68 w 68"/>
                  <a:gd name="T54" fmla="*/ 114 h 1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14">
                    <a:moveTo>
                      <a:pt x="34" y="0"/>
                    </a:moveTo>
                    <a:lnTo>
                      <a:pt x="46" y="0"/>
                    </a:lnTo>
                    <a:lnTo>
                      <a:pt x="57" y="11"/>
                    </a:lnTo>
                    <a:lnTo>
                      <a:pt x="68" y="34"/>
                    </a:lnTo>
                    <a:lnTo>
                      <a:pt x="68" y="46"/>
                    </a:lnTo>
                    <a:lnTo>
                      <a:pt x="68" y="80"/>
                    </a:lnTo>
                    <a:lnTo>
                      <a:pt x="68" y="91"/>
                    </a:lnTo>
                    <a:lnTo>
                      <a:pt x="57" y="114"/>
                    </a:lnTo>
                    <a:lnTo>
                      <a:pt x="46" y="114"/>
                    </a:lnTo>
                    <a:lnTo>
                      <a:pt x="23" y="114"/>
                    </a:lnTo>
                    <a:lnTo>
                      <a:pt x="11" y="103"/>
                    </a:lnTo>
                    <a:lnTo>
                      <a:pt x="0" y="80"/>
                    </a:lnTo>
                    <a:lnTo>
                      <a:pt x="0" y="57"/>
                    </a:lnTo>
                    <a:lnTo>
                      <a:pt x="0" y="34"/>
                    </a:lnTo>
                    <a:lnTo>
                      <a:pt x="11" y="11"/>
                    </a:lnTo>
                    <a:lnTo>
                      <a:pt x="23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35" name="Freeform 200"/>
              <p:cNvSpPr>
                <a:spLocks/>
              </p:cNvSpPr>
              <p:nvPr/>
            </p:nvSpPr>
            <p:spPr bwMode="auto">
              <a:xfrm>
                <a:off x="2389" y="1234"/>
                <a:ext cx="65" cy="95"/>
              </a:xfrm>
              <a:custGeom>
                <a:avLst/>
                <a:gdLst>
                  <a:gd name="T0" fmla="*/ 0 w 223"/>
                  <a:gd name="T1" fmla="*/ 0 h 250"/>
                  <a:gd name="T2" fmla="*/ 0 w 223"/>
                  <a:gd name="T3" fmla="*/ 0 h 250"/>
                  <a:gd name="T4" fmla="*/ 0 w 223"/>
                  <a:gd name="T5" fmla="*/ 0 h 250"/>
                  <a:gd name="T6" fmla="*/ 0 w 223"/>
                  <a:gd name="T7" fmla="*/ 0 h 250"/>
                  <a:gd name="T8" fmla="*/ 0 w 223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36" name="Freeform 201"/>
              <p:cNvSpPr>
                <a:spLocks/>
              </p:cNvSpPr>
              <p:nvPr/>
            </p:nvSpPr>
            <p:spPr bwMode="auto">
              <a:xfrm>
                <a:off x="2284" y="1409"/>
                <a:ext cx="286" cy="179"/>
              </a:xfrm>
              <a:custGeom>
                <a:avLst/>
                <a:gdLst>
                  <a:gd name="T0" fmla="*/ 0 w 973"/>
                  <a:gd name="T1" fmla="*/ 1 h 473"/>
                  <a:gd name="T2" fmla="*/ 0 w 973"/>
                  <a:gd name="T3" fmla="*/ 0 h 473"/>
                  <a:gd name="T4" fmla="*/ 0 w 973"/>
                  <a:gd name="T5" fmla="*/ 0 h 473"/>
                  <a:gd name="T6" fmla="*/ 0 w 973"/>
                  <a:gd name="T7" fmla="*/ 1 h 473"/>
                  <a:gd name="T8" fmla="*/ 0 w 973"/>
                  <a:gd name="T9" fmla="*/ 1 h 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3"/>
                  <a:gd name="T16" fmla="*/ 0 h 473"/>
                  <a:gd name="T17" fmla="*/ 973 w 973"/>
                  <a:gd name="T18" fmla="*/ 473 h 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3" h="473">
                    <a:moveTo>
                      <a:pt x="0" y="473"/>
                    </a:moveTo>
                    <a:lnTo>
                      <a:pt x="39" y="0"/>
                    </a:lnTo>
                    <a:lnTo>
                      <a:pt x="920" y="0"/>
                    </a:lnTo>
                    <a:lnTo>
                      <a:pt x="973" y="473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37" name="Freeform 202"/>
              <p:cNvSpPr>
                <a:spLocks/>
              </p:cNvSpPr>
              <p:nvPr/>
            </p:nvSpPr>
            <p:spPr bwMode="auto">
              <a:xfrm>
                <a:off x="2284" y="1409"/>
                <a:ext cx="286" cy="179"/>
              </a:xfrm>
              <a:custGeom>
                <a:avLst/>
                <a:gdLst>
                  <a:gd name="T0" fmla="*/ 0 w 973"/>
                  <a:gd name="T1" fmla="*/ 1 h 473"/>
                  <a:gd name="T2" fmla="*/ 0 w 973"/>
                  <a:gd name="T3" fmla="*/ 0 h 473"/>
                  <a:gd name="T4" fmla="*/ 0 w 973"/>
                  <a:gd name="T5" fmla="*/ 0 h 473"/>
                  <a:gd name="T6" fmla="*/ 0 w 973"/>
                  <a:gd name="T7" fmla="*/ 1 h 473"/>
                  <a:gd name="T8" fmla="*/ 0 w 973"/>
                  <a:gd name="T9" fmla="*/ 1 h 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3"/>
                  <a:gd name="T16" fmla="*/ 0 h 473"/>
                  <a:gd name="T17" fmla="*/ 973 w 973"/>
                  <a:gd name="T18" fmla="*/ 473 h 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3" h="473">
                    <a:moveTo>
                      <a:pt x="0" y="473"/>
                    </a:moveTo>
                    <a:lnTo>
                      <a:pt x="39" y="0"/>
                    </a:lnTo>
                    <a:lnTo>
                      <a:pt x="920" y="0"/>
                    </a:lnTo>
                    <a:lnTo>
                      <a:pt x="973" y="473"/>
                    </a:lnTo>
                    <a:lnTo>
                      <a:pt x="0" y="473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38" name="Freeform 203"/>
              <p:cNvSpPr>
                <a:spLocks/>
              </p:cNvSpPr>
              <p:nvPr/>
            </p:nvSpPr>
            <p:spPr bwMode="auto">
              <a:xfrm>
                <a:off x="2307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39" name="Freeform 204"/>
              <p:cNvSpPr>
                <a:spLocks/>
              </p:cNvSpPr>
              <p:nvPr/>
            </p:nvSpPr>
            <p:spPr bwMode="auto">
              <a:xfrm>
                <a:off x="2307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40" name="Freeform 205"/>
              <p:cNvSpPr>
                <a:spLocks/>
              </p:cNvSpPr>
              <p:nvPr/>
            </p:nvSpPr>
            <p:spPr bwMode="auto">
              <a:xfrm>
                <a:off x="2349" y="1523"/>
                <a:ext cx="20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6"/>
                  <a:gd name="T100" fmla="*/ 0 h 53"/>
                  <a:gd name="T101" fmla="*/ 66 w 66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6" h="53">
                    <a:moveTo>
                      <a:pt x="27" y="0"/>
                    </a:moveTo>
                    <a:lnTo>
                      <a:pt x="27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7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41" name="Freeform 206"/>
              <p:cNvSpPr>
                <a:spLocks/>
              </p:cNvSpPr>
              <p:nvPr/>
            </p:nvSpPr>
            <p:spPr bwMode="auto">
              <a:xfrm>
                <a:off x="2349" y="1523"/>
                <a:ext cx="20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w 66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"/>
                  <a:gd name="T103" fmla="*/ 0 h 53"/>
                  <a:gd name="T104" fmla="*/ 66 w 66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" h="53">
                    <a:moveTo>
                      <a:pt x="27" y="0"/>
                    </a:moveTo>
                    <a:lnTo>
                      <a:pt x="27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7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42" name="Freeform 207"/>
              <p:cNvSpPr>
                <a:spLocks/>
              </p:cNvSpPr>
              <p:nvPr/>
            </p:nvSpPr>
            <p:spPr bwMode="auto">
              <a:xfrm>
                <a:off x="2396" y="1523"/>
                <a:ext cx="19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6"/>
                  <a:gd name="T100" fmla="*/ 0 h 53"/>
                  <a:gd name="T101" fmla="*/ 66 w 66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6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43" name="Freeform 208"/>
              <p:cNvSpPr>
                <a:spLocks/>
              </p:cNvSpPr>
              <p:nvPr/>
            </p:nvSpPr>
            <p:spPr bwMode="auto">
              <a:xfrm>
                <a:off x="2396" y="1523"/>
                <a:ext cx="19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w 66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"/>
                  <a:gd name="T103" fmla="*/ 0 h 53"/>
                  <a:gd name="T104" fmla="*/ 66 w 66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44" name="Freeform 209"/>
              <p:cNvSpPr>
                <a:spLocks/>
              </p:cNvSpPr>
              <p:nvPr/>
            </p:nvSpPr>
            <p:spPr bwMode="auto">
              <a:xfrm>
                <a:off x="2446" y="1523"/>
                <a:ext cx="16" cy="20"/>
              </a:xfrm>
              <a:custGeom>
                <a:avLst/>
                <a:gdLst>
                  <a:gd name="T0" fmla="*/ 0 w 53"/>
                  <a:gd name="T1" fmla="*/ 0 h 53"/>
                  <a:gd name="T2" fmla="*/ 0 w 53"/>
                  <a:gd name="T3" fmla="*/ 0 h 53"/>
                  <a:gd name="T4" fmla="*/ 0 w 53"/>
                  <a:gd name="T5" fmla="*/ 0 h 53"/>
                  <a:gd name="T6" fmla="*/ 0 w 53"/>
                  <a:gd name="T7" fmla="*/ 0 h 53"/>
                  <a:gd name="T8" fmla="*/ 0 w 53"/>
                  <a:gd name="T9" fmla="*/ 0 h 53"/>
                  <a:gd name="T10" fmla="*/ 0 w 53"/>
                  <a:gd name="T11" fmla="*/ 0 h 53"/>
                  <a:gd name="T12" fmla="*/ 0 w 53"/>
                  <a:gd name="T13" fmla="*/ 0 h 53"/>
                  <a:gd name="T14" fmla="*/ 0 w 53"/>
                  <a:gd name="T15" fmla="*/ 0 h 53"/>
                  <a:gd name="T16" fmla="*/ 0 w 53"/>
                  <a:gd name="T17" fmla="*/ 0 h 53"/>
                  <a:gd name="T18" fmla="*/ 0 w 53"/>
                  <a:gd name="T19" fmla="*/ 0 h 53"/>
                  <a:gd name="T20" fmla="*/ 0 w 53"/>
                  <a:gd name="T21" fmla="*/ 0 h 53"/>
                  <a:gd name="T22" fmla="*/ 0 w 53"/>
                  <a:gd name="T23" fmla="*/ 0 h 53"/>
                  <a:gd name="T24" fmla="*/ 0 w 53"/>
                  <a:gd name="T25" fmla="*/ 0 h 53"/>
                  <a:gd name="T26" fmla="*/ 0 w 53"/>
                  <a:gd name="T27" fmla="*/ 0 h 53"/>
                  <a:gd name="T28" fmla="*/ 0 w 53"/>
                  <a:gd name="T29" fmla="*/ 0 h 53"/>
                  <a:gd name="T30" fmla="*/ 0 w 53"/>
                  <a:gd name="T31" fmla="*/ 0 h 53"/>
                  <a:gd name="T32" fmla="*/ 0 w 53"/>
                  <a:gd name="T33" fmla="*/ 0 h 53"/>
                  <a:gd name="T34" fmla="*/ 0 w 53"/>
                  <a:gd name="T35" fmla="*/ 0 h 53"/>
                  <a:gd name="T36" fmla="*/ 0 w 53"/>
                  <a:gd name="T37" fmla="*/ 0 h 53"/>
                  <a:gd name="T38" fmla="*/ 0 w 53"/>
                  <a:gd name="T39" fmla="*/ 0 h 53"/>
                  <a:gd name="T40" fmla="*/ 0 w 53"/>
                  <a:gd name="T41" fmla="*/ 0 h 53"/>
                  <a:gd name="T42" fmla="*/ 0 w 53"/>
                  <a:gd name="T43" fmla="*/ 0 h 53"/>
                  <a:gd name="T44" fmla="*/ 0 w 53"/>
                  <a:gd name="T45" fmla="*/ 0 h 53"/>
                  <a:gd name="T46" fmla="*/ 0 w 53"/>
                  <a:gd name="T47" fmla="*/ 0 h 53"/>
                  <a:gd name="T48" fmla="*/ 0 w 53"/>
                  <a:gd name="T49" fmla="*/ 0 h 53"/>
                  <a:gd name="T50" fmla="*/ 0 w 53"/>
                  <a:gd name="T51" fmla="*/ 0 h 53"/>
                  <a:gd name="T52" fmla="*/ 0 w 53"/>
                  <a:gd name="T53" fmla="*/ 0 h 53"/>
                  <a:gd name="T54" fmla="*/ 0 w 53"/>
                  <a:gd name="T55" fmla="*/ 0 h 53"/>
                  <a:gd name="T56" fmla="*/ 0 w 53"/>
                  <a:gd name="T57" fmla="*/ 0 h 53"/>
                  <a:gd name="T58" fmla="*/ 0 w 53"/>
                  <a:gd name="T59" fmla="*/ 0 h 53"/>
                  <a:gd name="T60" fmla="*/ 0 w 53"/>
                  <a:gd name="T61" fmla="*/ 0 h 53"/>
                  <a:gd name="T62" fmla="*/ 0 w 53"/>
                  <a:gd name="T63" fmla="*/ 0 h 53"/>
                  <a:gd name="T64" fmla="*/ 0 w 53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53"/>
                  <a:gd name="T101" fmla="*/ 53 w 53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53" y="27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4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45" name="Freeform 210"/>
              <p:cNvSpPr>
                <a:spLocks/>
              </p:cNvSpPr>
              <p:nvPr/>
            </p:nvSpPr>
            <p:spPr bwMode="auto">
              <a:xfrm>
                <a:off x="2446" y="1523"/>
                <a:ext cx="16" cy="20"/>
              </a:xfrm>
              <a:custGeom>
                <a:avLst/>
                <a:gdLst>
                  <a:gd name="T0" fmla="*/ 0 w 53"/>
                  <a:gd name="T1" fmla="*/ 0 h 53"/>
                  <a:gd name="T2" fmla="*/ 0 w 53"/>
                  <a:gd name="T3" fmla="*/ 0 h 53"/>
                  <a:gd name="T4" fmla="*/ 0 w 53"/>
                  <a:gd name="T5" fmla="*/ 0 h 53"/>
                  <a:gd name="T6" fmla="*/ 0 w 53"/>
                  <a:gd name="T7" fmla="*/ 0 h 53"/>
                  <a:gd name="T8" fmla="*/ 0 w 53"/>
                  <a:gd name="T9" fmla="*/ 0 h 53"/>
                  <a:gd name="T10" fmla="*/ 0 w 53"/>
                  <a:gd name="T11" fmla="*/ 0 h 53"/>
                  <a:gd name="T12" fmla="*/ 0 w 53"/>
                  <a:gd name="T13" fmla="*/ 0 h 53"/>
                  <a:gd name="T14" fmla="*/ 0 w 53"/>
                  <a:gd name="T15" fmla="*/ 0 h 53"/>
                  <a:gd name="T16" fmla="*/ 0 w 53"/>
                  <a:gd name="T17" fmla="*/ 0 h 53"/>
                  <a:gd name="T18" fmla="*/ 0 w 53"/>
                  <a:gd name="T19" fmla="*/ 0 h 53"/>
                  <a:gd name="T20" fmla="*/ 0 w 53"/>
                  <a:gd name="T21" fmla="*/ 0 h 53"/>
                  <a:gd name="T22" fmla="*/ 0 w 53"/>
                  <a:gd name="T23" fmla="*/ 0 h 53"/>
                  <a:gd name="T24" fmla="*/ 0 w 53"/>
                  <a:gd name="T25" fmla="*/ 0 h 53"/>
                  <a:gd name="T26" fmla="*/ 0 w 53"/>
                  <a:gd name="T27" fmla="*/ 0 h 53"/>
                  <a:gd name="T28" fmla="*/ 0 w 53"/>
                  <a:gd name="T29" fmla="*/ 0 h 53"/>
                  <a:gd name="T30" fmla="*/ 0 w 53"/>
                  <a:gd name="T31" fmla="*/ 0 h 53"/>
                  <a:gd name="T32" fmla="*/ 0 w 53"/>
                  <a:gd name="T33" fmla="*/ 0 h 53"/>
                  <a:gd name="T34" fmla="*/ 0 w 53"/>
                  <a:gd name="T35" fmla="*/ 0 h 53"/>
                  <a:gd name="T36" fmla="*/ 0 w 53"/>
                  <a:gd name="T37" fmla="*/ 0 h 53"/>
                  <a:gd name="T38" fmla="*/ 0 w 53"/>
                  <a:gd name="T39" fmla="*/ 0 h 53"/>
                  <a:gd name="T40" fmla="*/ 0 w 53"/>
                  <a:gd name="T41" fmla="*/ 0 h 53"/>
                  <a:gd name="T42" fmla="*/ 0 w 53"/>
                  <a:gd name="T43" fmla="*/ 0 h 53"/>
                  <a:gd name="T44" fmla="*/ 0 w 53"/>
                  <a:gd name="T45" fmla="*/ 0 h 53"/>
                  <a:gd name="T46" fmla="*/ 0 w 53"/>
                  <a:gd name="T47" fmla="*/ 0 h 53"/>
                  <a:gd name="T48" fmla="*/ 0 w 53"/>
                  <a:gd name="T49" fmla="*/ 0 h 53"/>
                  <a:gd name="T50" fmla="*/ 0 w 53"/>
                  <a:gd name="T51" fmla="*/ 0 h 53"/>
                  <a:gd name="T52" fmla="*/ 0 w 53"/>
                  <a:gd name="T53" fmla="*/ 0 h 53"/>
                  <a:gd name="T54" fmla="*/ 0 w 53"/>
                  <a:gd name="T55" fmla="*/ 0 h 53"/>
                  <a:gd name="T56" fmla="*/ 0 w 53"/>
                  <a:gd name="T57" fmla="*/ 0 h 53"/>
                  <a:gd name="T58" fmla="*/ 0 w 53"/>
                  <a:gd name="T59" fmla="*/ 0 h 53"/>
                  <a:gd name="T60" fmla="*/ 0 w 53"/>
                  <a:gd name="T61" fmla="*/ 0 h 53"/>
                  <a:gd name="T62" fmla="*/ 0 w 53"/>
                  <a:gd name="T63" fmla="*/ 0 h 53"/>
                  <a:gd name="T64" fmla="*/ 0 w 53"/>
                  <a:gd name="T65" fmla="*/ 0 h 53"/>
                  <a:gd name="T66" fmla="*/ 0 w 53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53"/>
                  <a:gd name="T104" fmla="*/ 53 w 53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53" y="27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40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46" name="Freeform 211"/>
              <p:cNvSpPr>
                <a:spLocks/>
              </p:cNvSpPr>
              <p:nvPr/>
            </p:nvSpPr>
            <p:spPr bwMode="auto">
              <a:xfrm>
                <a:off x="2493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47" name="Freeform 212"/>
              <p:cNvSpPr>
                <a:spLocks/>
              </p:cNvSpPr>
              <p:nvPr/>
            </p:nvSpPr>
            <p:spPr bwMode="auto">
              <a:xfrm>
                <a:off x="2493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48" name="Freeform 213"/>
              <p:cNvSpPr>
                <a:spLocks/>
              </p:cNvSpPr>
              <p:nvPr/>
            </p:nvSpPr>
            <p:spPr bwMode="auto">
              <a:xfrm>
                <a:off x="2535" y="1523"/>
                <a:ext cx="16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49" name="Freeform 214"/>
              <p:cNvSpPr>
                <a:spLocks/>
              </p:cNvSpPr>
              <p:nvPr/>
            </p:nvSpPr>
            <p:spPr bwMode="auto">
              <a:xfrm>
                <a:off x="2535" y="1523"/>
                <a:ext cx="16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50" name="Freeform 215"/>
              <p:cNvSpPr>
                <a:spLocks/>
              </p:cNvSpPr>
              <p:nvPr/>
            </p:nvSpPr>
            <p:spPr bwMode="auto">
              <a:xfrm>
                <a:off x="2307" y="1438"/>
                <a:ext cx="15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65"/>
                  <a:gd name="T101" fmla="*/ 52 w 52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65">
                    <a:moveTo>
                      <a:pt x="39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13" y="26"/>
                    </a:lnTo>
                    <a:lnTo>
                      <a:pt x="0" y="39"/>
                    </a:lnTo>
                    <a:lnTo>
                      <a:pt x="13" y="39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51" name="Freeform 216"/>
              <p:cNvSpPr>
                <a:spLocks/>
              </p:cNvSpPr>
              <p:nvPr/>
            </p:nvSpPr>
            <p:spPr bwMode="auto">
              <a:xfrm>
                <a:off x="2307" y="1438"/>
                <a:ext cx="15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w 52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65"/>
                  <a:gd name="T104" fmla="*/ 52 w 52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65">
                    <a:moveTo>
                      <a:pt x="39" y="0"/>
                    </a:moveTo>
                    <a:lnTo>
                      <a:pt x="39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13" y="26"/>
                    </a:lnTo>
                    <a:lnTo>
                      <a:pt x="0" y="39"/>
                    </a:lnTo>
                    <a:lnTo>
                      <a:pt x="13" y="39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52" name="Freeform 217"/>
              <p:cNvSpPr>
                <a:spLocks/>
              </p:cNvSpPr>
              <p:nvPr/>
            </p:nvSpPr>
            <p:spPr bwMode="auto">
              <a:xfrm>
                <a:off x="2349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7" y="0"/>
                    </a:move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53" name="Freeform 218"/>
              <p:cNvSpPr>
                <a:spLocks/>
              </p:cNvSpPr>
              <p:nvPr/>
            </p:nvSpPr>
            <p:spPr bwMode="auto">
              <a:xfrm>
                <a:off x="2349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7" y="0"/>
                    </a:moveTo>
                    <a:lnTo>
                      <a:pt x="27" y="0"/>
                    </a:ln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54" name="Freeform 219"/>
              <p:cNvSpPr>
                <a:spLocks/>
              </p:cNvSpPr>
              <p:nvPr/>
            </p:nvSpPr>
            <p:spPr bwMode="auto">
              <a:xfrm>
                <a:off x="2396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6" y="0"/>
                    </a:move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40" y="65"/>
                    </a:lnTo>
                    <a:lnTo>
                      <a:pt x="40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6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55" name="Freeform 220"/>
              <p:cNvSpPr>
                <a:spLocks/>
              </p:cNvSpPr>
              <p:nvPr/>
            </p:nvSpPr>
            <p:spPr bwMode="auto">
              <a:xfrm>
                <a:off x="2396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40" y="65"/>
                    </a:lnTo>
                    <a:lnTo>
                      <a:pt x="40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6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56" name="Freeform 221"/>
              <p:cNvSpPr>
                <a:spLocks/>
              </p:cNvSpPr>
              <p:nvPr/>
            </p:nvSpPr>
            <p:spPr bwMode="auto">
              <a:xfrm>
                <a:off x="2443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6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39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39" y="13"/>
                    </a:lnTo>
                    <a:lnTo>
                      <a:pt x="26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57" name="Freeform 222"/>
              <p:cNvSpPr>
                <a:spLocks/>
              </p:cNvSpPr>
              <p:nvPr/>
            </p:nvSpPr>
            <p:spPr bwMode="auto">
              <a:xfrm>
                <a:off x="2443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6" y="0"/>
                    </a:moveTo>
                    <a:lnTo>
                      <a:pt x="26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39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39" y="13"/>
                    </a:lnTo>
                    <a:lnTo>
                      <a:pt x="26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58" name="Freeform 223"/>
              <p:cNvSpPr>
                <a:spLocks/>
              </p:cNvSpPr>
              <p:nvPr/>
            </p:nvSpPr>
            <p:spPr bwMode="auto">
              <a:xfrm>
                <a:off x="2485" y="1438"/>
                <a:ext cx="16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65"/>
                  <a:gd name="T101" fmla="*/ 52 w 52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65">
                    <a:moveTo>
                      <a:pt x="26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59" name="Freeform 224"/>
              <p:cNvSpPr>
                <a:spLocks/>
              </p:cNvSpPr>
              <p:nvPr/>
            </p:nvSpPr>
            <p:spPr bwMode="auto">
              <a:xfrm>
                <a:off x="2485" y="1438"/>
                <a:ext cx="16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w 52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65"/>
                  <a:gd name="T104" fmla="*/ 52 w 52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65">
                    <a:moveTo>
                      <a:pt x="26" y="0"/>
                    </a:moveTo>
                    <a:lnTo>
                      <a:pt x="26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60" name="Freeform 225"/>
              <p:cNvSpPr>
                <a:spLocks/>
              </p:cNvSpPr>
              <p:nvPr/>
            </p:nvSpPr>
            <p:spPr bwMode="auto">
              <a:xfrm>
                <a:off x="2527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7" y="0"/>
                    </a:move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61" name="Freeform 226"/>
              <p:cNvSpPr>
                <a:spLocks/>
              </p:cNvSpPr>
              <p:nvPr/>
            </p:nvSpPr>
            <p:spPr bwMode="auto">
              <a:xfrm>
                <a:off x="2527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7" y="0"/>
                    </a:moveTo>
                    <a:lnTo>
                      <a:pt x="27" y="0"/>
                    </a:ln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62" name="Freeform 227"/>
              <p:cNvSpPr>
                <a:spLocks/>
              </p:cNvSpPr>
              <p:nvPr/>
            </p:nvSpPr>
            <p:spPr bwMode="auto">
              <a:xfrm>
                <a:off x="2388" y="1234"/>
                <a:ext cx="66" cy="95"/>
              </a:xfrm>
              <a:custGeom>
                <a:avLst/>
                <a:gdLst>
                  <a:gd name="T0" fmla="*/ 0 w 223"/>
                  <a:gd name="T1" fmla="*/ 0 h 250"/>
                  <a:gd name="T2" fmla="*/ 0 w 223"/>
                  <a:gd name="T3" fmla="*/ 0 h 250"/>
                  <a:gd name="T4" fmla="*/ 0 w 223"/>
                  <a:gd name="T5" fmla="*/ 0 h 250"/>
                  <a:gd name="T6" fmla="*/ 0 w 223"/>
                  <a:gd name="T7" fmla="*/ 0 h 250"/>
                  <a:gd name="T8" fmla="*/ 0 w 223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63" name="Freeform 228"/>
              <p:cNvSpPr>
                <a:spLocks/>
              </p:cNvSpPr>
              <p:nvPr/>
            </p:nvSpPr>
            <p:spPr bwMode="auto">
              <a:xfrm>
                <a:off x="2318" y="1329"/>
                <a:ext cx="209" cy="55"/>
              </a:xfrm>
              <a:custGeom>
                <a:avLst/>
                <a:gdLst>
                  <a:gd name="T0" fmla="*/ 0 w 710"/>
                  <a:gd name="T1" fmla="*/ 0 h 145"/>
                  <a:gd name="T2" fmla="*/ 0 w 710"/>
                  <a:gd name="T3" fmla="*/ 0 h 145"/>
                  <a:gd name="T4" fmla="*/ 0 w 710"/>
                  <a:gd name="T5" fmla="*/ 0 h 145"/>
                  <a:gd name="T6" fmla="*/ 0 w 710"/>
                  <a:gd name="T7" fmla="*/ 0 h 145"/>
                  <a:gd name="T8" fmla="*/ 0 w 710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0"/>
                  <a:gd name="T16" fmla="*/ 0 h 145"/>
                  <a:gd name="T17" fmla="*/ 710 w 710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0" h="145">
                    <a:moveTo>
                      <a:pt x="0" y="145"/>
                    </a:moveTo>
                    <a:lnTo>
                      <a:pt x="13" y="0"/>
                    </a:lnTo>
                    <a:lnTo>
                      <a:pt x="697" y="0"/>
                    </a:lnTo>
                    <a:lnTo>
                      <a:pt x="710" y="145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64" name="Freeform 229"/>
              <p:cNvSpPr>
                <a:spLocks/>
              </p:cNvSpPr>
              <p:nvPr/>
            </p:nvSpPr>
            <p:spPr bwMode="auto">
              <a:xfrm>
                <a:off x="2318" y="1329"/>
                <a:ext cx="209" cy="55"/>
              </a:xfrm>
              <a:custGeom>
                <a:avLst/>
                <a:gdLst>
                  <a:gd name="T0" fmla="*/ 0 w 710"/>
                  <a:gd name="T1" fmla="*/ 0 h 145"/>
                  <a:gd name="T2" fmla="*/ 0 w 710"/>
                  <a:gd name="T3" fmla="*/ 0 h 145"/>
                  <a:gd name="T4" fmla="*/ 0 w 710"/>
                  <a:gd name="T5" fmla="*/ 0 h 145"/>
                  <a:gd name="T6" fmla="*/ 0 w 710"/>
                  <a:gd name="T7" fmla="*/ 0 h 145"/>
                  <a:gd name="T8" fmla="*/ 0 w 710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0"/>
                  <a:gd name="T16" fmla="*/ 0 h 145"/>
                  <a:gd name="T17" fmla="*/ 710 w 710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0" h="145">
                    <a:moveTo>
                      <a:pt x="0" y="145"/>
                    </a:moveTo>
                    <a:lnTo>
                      <a:pt x="13" y="0"/>
                    </a:lnTo>
                    <a:lnTo>
                      <a:pt x="697" y="0"/>
                    </a:lnTo>
                    <a:lnTo>
                      <a:pt x="710" y="145"/>
                    </a:lnTo>
                    <a:lnTo>
                      <a:pt x="0" y="145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465" name="Rectangle 230"/>
              <p:cNvSpPr>
                <a:spLocks noChangeArrowheads="1"/>
              </p:cNvSpPr>
              <p:nvPr/>
            </p:nvSpPr>
            <p:spPr bwMode="auto">
              <a:xfrm>
                <a:off x="2326" y="1339"/>
                <a:ext cx="43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466" name="Rectangle 231"/>
              <p:cNvSpPr>
                <a:spLocks noChangeArrowheads="1"/>
              </p:cNvSpPr>
              <p:nvPr/>
            </p:nvSpPr>
            <p:spPr bwMode="auto">
              <a:xfrm>
                <a:off x="2326" y="1339"/>
                <a:ext cx="43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467" name="Rectangle 232"/>
              <p:cNvSpPr>
                <a:spLocks noChangeArrowheads="1"/>
              </p:cNvSpPr>
              <p:nvPr/>
            </p:nvSpPr>
            <p:spPr bwMode="auto">
              <a:xfrm>
                <a:off x="2377" y="1339"/>
                <a:ext cx="42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468" name="Rectangle 233"/>
              <p:cNvSpPr>
                <a:spLocks noChangeArrowheads="1"/>
              </p:cNvSpPr>
              <p:nvPr/>
            </p:nvSpPr>
            <p:spPr bwMode="auto">
              <a:xfrm>
                <a:off x="2377" y="1339"/>
                <a:ext cx="42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469" name="Rectangle 234"/>
              <p:cNvSpPr>
                <a:spLocks noChangeArrowheads="1"/>
              </p:cNvSpPr>
              <p:nvPr/>
            </p:nvSpPr>
            <p:spPr bwMode="auto">
              <a:xfrm>
                <a:off x="2427" y="1339"/>
                <a:ext cx="42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470" name="Rectangle 235"/>
              <p:cNvSpPr>
                <a:spLocks noChangeArrowheads="1"/>
              </p:cNvSpPr>
              <p:nvPr/>
            </p:nvSpPr>
            <p:spPr bwMode="auto">
              <a:xfrm>
                <a:off x="2427" y="1339"/>
                <a:ext cx="42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471" name="Rectangle 236"/>
              <p:cNvSpPr>
                <a:spLocks noChangeArrowheads="1"/>
              </p:cNvSpPr>
              <p:nvPr/>
            </p:nvSpPr>
            <p:spPr bwMode="auto">
              <a:xfrm>
                <a:off x="2473" y="1339"/>
                <a:ext cx="43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472" name="Rectangle 237"/>
              <p:cNvSpPr>
                <a:spLocks noChangeArrowheads="1"/>
              </p:cNvSpPr>
              <p:nvPr/>
            </p:nvSpPr>
            <p:spPr bwMode="auto">
              <a:xfrm>
                <a:off x="2473" y="1339"/>
                <a:ext cx="43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473" name="Line 238"/>
              <p:cNvSpPr>
                <a:spLocks noChangeShapeType="1"/>
              </p:cNvSpPr>
              <p:nvPr/>
            </p:nvSpPr>
            <p:spPr bwMode="auto">
              <a:xfrm>
                <a:off x="2291" y="1493"/>
                <a:ext cx="272" cy="0"/>
              </a:xfrm>
              <a:prstGeom prst="line">
                <a:avLst/>
              </a:pr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4" name="Rectangle 239"/>
              <p:cNvSpPr>
                <a:spLocks noChangeArrowheads="1"/>
              </p:cNvSpPr>
              <p:nvPr/>
            </p:nvSpPr>
            <p:spPr bwMode="auto">
              <a:xfrm>
                <a:off x="2276" y="1384"/>
                <a:ext cx="306" cy="25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475" name="Rectangle 240"/>
              <p:cNvSpPr>
                <a:spLocks noChangeArrowheads="1"/>
              </p:cNvSpPr>
              <p:nvPr/>
            </p:nvSpPr>
            <p:spPr bwMode="auto">
              <a:xfrm>
                <a:off x="2276" y="1384"/>
                <a:ext cx="306" cy="25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</p:grpSp>
        <p:sp>
          <p:nvSpPr>
            <p:cNvPr id="42429" name="Rectangle 241"/>
            <p:cNvSpPr>
              <a:spLocks noChangeArrowheads="1"/>
            </p:cNvSpPr>
            <p:nvPr/>
          </p:nvSpPr>
          <p:spPr bwMode="auto">
            <a:xfrm>
              <a:off x="3068" y="1540"/>
              <a:ext cx="348" cy="23"/>
            </a:xfrm>
            <a:prstGeom prst="rect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30" name="Freeform 242"/>
            <p:cNvSpPr>
              <a:spLocks/>
            </p:cNvSpPr>
            <p:nvPr/>
          </p:nvSpPr>
          <p:spPr bwMode="auto">
            <a:xfrm>
              <a:off x="3033" y="1551"/>
              <a:ext cx="410" cy="257"/>
            </a:xfrm>
            <a:custGeom>
              <a:avLst/>
              <a:gdLst>
                <a:gd name="T0" fmla="*/ 0 w 1394"/>
                <a:gd name="T1" fmla="*/ 2 h 565"/>
                <a:gd name="T2" fmla="*/ 0 w 1394"/>
                <a:gd name="T3" fmla="*/ 2 h 565"/>
                <a:gd name="T4" fmla="*/ 0 w 1394"/>
                <a:gd name="T5" fmla="*/ 2 h 565"/>
                <a:gd name="T6" fmla="*/ 0 w 1394"/>
                <a:gd name="T7" fmla="*/ 1 h 565"/>
                <a:gd name="T8" fmla="*/ 0 w 1394"/>
                <a:gd name="T9" fmla="*/ 1 h 565"/>
                <a:gd name="T10" fmla="*/ 0 w 1394"/>
                <a:gd name="T11" fmla="*/ 1 h 565"/>
                <a:gd name="T12" fmla="*/ 0 w 1394"/>
                <a:gd name="T13" fmla="*/ 1 h 565"/>
                <a:gd name="T14" fmla="*/ 0 w 1394"/>
                <a:gd name="T15" fmla="*/ 0 h 565"/>
                <a:gd name="T16" fmla="*/ 0 w 1394"/>
                <a:gd name="T17" fmla="*/ 0 h 565"/>
                <a:gd name="T18" fmla="*/ 0 w 1394"/>
                <a:gd name="T19" fmla="*/ 0 h 565"/>
                <a:gd name="T20" fmla="*/ 0 w 1394"/>
                <a:gd name="T21" fmla="*/ 0 h 565"/>
                <a:gd name="T22" fmla="*/ 0 w 1394"/>
                <a:gd name="T23" fmla="*/ 0 h 565"/>
                <a:gd name="T24" fmla="*/ 0 w 1394"/>
                <a:gd name="T25" fmla="*/ 0 h 565"/>
                <a:gd name="T26" fmla="*/ 0 w 1394"/>
                <a:gd name="T27" fmla="*/ 0 h 565"/>
                <a:gd name="T28" fmla="*/ 0 w 1394"/>
                <a:gd name="T29" fmla="*/ 0 h 565"/>
                <a:gd name="T30" fmla="*/ 0 w 1394"/>
                <a:gd name="T31" fmla="*/ 0 h 565"/>
                <a:gd name="T32" fmla="*/ 0 w 1394"/>
                <a:gd name="T33" fmla="*/ 0 h 565"/>
                <a:gd name="T34" fmla="*/ 0 w 1394"/>
                <a:gd name="T35" fmla="*/ 0 h 565"/>
                <a:gd name="T36" fmla="*/ 0 w 1394"/>
                <a:gd name="T37" fmla="*/ 0 h 565"/>
                <a:gd name="T38" fmla="*/ 0 w 1394"/>
                <a:gd name="T39" fmla="*/ 0 h 565"/>
                <a:gd name="T40" fmla="*/ 0 w 1394"/>
                <a:gd name="T41" fmla="*/ 0 h 565"/>
                <a:gd name="T42" fmla="*/ 0 w 1394"/>
                <a:gd name="T43" fmla="*/ 0 h 565"/>
                <a:gd name="T44" fmla="*/ 0 w 1394"/>
                <a:gd name="T45" fmla="*/ 0 h 565"/>
                <a:gd name="T46" fmla="*/ 0 w 1394"/>
                <a:gd name="T47" fmla="*/ 0 h 565"/>
                <a:gd name="T48" fmla="*/ 0 w 1394"/>
                <a:gd name="T49" fmla="*/ 0 h 565"/>
                <a:gd name="T50" fmla="*/ 0 w 1394"/>
                <a:gd name="T51" fmla="*/ 0 h 565"/>
                <a:gd name="T52" fmla="*/ 0 w 1394"/>
                <a:gd name="T53" fmla="*/ 0 h 565"/>
                <a:gd name="T54" fmla="*/ 0 w 1394"/>
                <a:gd name="T55" fmla="*/ 0 h 565"/>
                <a:gd name="T56" fmla="*/ 0 w 1394"/>
                <a:gd name="T57" fmla="*/ 0 h 565"/>
                <a:gd name="T58" fmla="*/ 0 w 1394"/>
                <a:gd name="T59" fmla="*/ 0 h 565"/>
                <a:gd name="T60" fmla="*/ 0 w 1394"/>
                <a:gd name="T61" fmla="*/ 0 h 565"/>
                <a:gd name="T62" fmla="*/ 0 w 1394"/>
                <a:gd name="T63" fmla="*/ 0 h 565"/>
                <a:gd name="T64" fmla="*/ 0 w 1394"/>
                <a:gd name="T65" fmla="*/ 0 h 565"/>
                <a:gd name="T66" fmla="*/ 0 w 1394"/>
                <a:gd name="T67" fmla="*/ 0 h 565"/>
                <a:gd name="T68" fmla="*/ 0 w 1394"/>
                <a:gd name="T69" fmla="*/ 0 h 565"/>
                <a:gd name="T70" fmla="*/ 0 w 1394"/>
                <a:gd name="T71" fmla="*/ 0 h 565"/>
                <a:gd name="T72" fmla="*/ 0 w 1394"/>
                <a:gd name="T73" fmla="*/ 1 h 565"/>
                <a:gd name="T74" fmla="*/ 0 w 1394"/>
                <a:gd name="T75" fmla="*/ 1 h 565"/>
                <a:gd name="T76" fmla="*/ 0 w 1394"/>
                <a:gd name="T77" fmla="*/ 1 h 565"/>
                <a:gd name="T78" fmla="*/ 0 w 1394"/>
                <a:gd name="T79" fmla="*/ 1 h 565"/>
                <a:gd name="T80" fmla="*/ 0 w 1394"/>
                <a:gd name="T81" fmla="*/ 2 h 565"/>
                <a:gd name="T82" fmla="*/ 0 w 1394"/>
                <a:gd name="T83" fmla="*/ 2 h 565"/>
                <a:gd name="T84" fmla="*/ 0 w 1394"/>
                <a:gd name="T85" fmla="*/ 2 h 5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94"/>
                <a:gd name="T130" fmla="*/ 0 h 565"/>
                <a:gd name="T131" fmla="*/ 1394 w 1394"/>
                <a:gd name="T132" fmla="*/ 565 h 5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94" h="565">
                  <a:moveTo>
                    <a:pt x="697" y="565"/>
                  </a:moveTo>
                  <a:lnTo>
                    <a:pt x="1263" y="565"/>
                  </a:lnTo>
                  <a:lnTo>
                    <a:pt x="1276" y="539"/>
                  </a:lnTo>
                  <a:lnTo>
                    <a:pt x="1276" y="526"/>
                  </a:lnTo>
                  <a:lnTo>
                    <a:pt x="1276" y="513"/>
                  </a:lnTo>
                  <a:lnTo>
                    <a:pt x="1276" y="486"/>
                  </a:lnTo>
                  <a:lnTo>
                    <a:pt x="1276" y="473"/>
                  </a:lnTo>
                  <a:lnTo>
                    <a:pt x="1276" y="460"/>
                  </a:lnTo>
                  <a:lnTo>
                    <a:pt x="1276" y="434"/>
                  </a:lnTo>
                  <a:lnTo>
                    <a:pt x="1289" y="421"/>
                  </a:lnTo>
                  <a:lnTo>
                    <a:pt x="1289" y="407"/>
                  </a:lnTo>
                  <a:lnTo>
                    <a:pt x="1289" y="381"/>
                  </a:lnTo>
                  <a:lnTo>
                    <a:pt x="1289" y="368"/>
                  </a:lnTo>
                  <a:lnTo>
                    <a:pt x="1289" y="355"/>
                  </a:lnTo>
                  <a:lnTo>
                    <a:pt x="1302" y="329"/>
                  </a:lnTo>
                  <a:lnTo>
                    <a:pt x="1302" y="315"/>
                  </a:lnTo>
                  <a:lnTo>
                    <a:pt x="1302" y="302"/>
                  </a:lnTo>
                  <a:lnTo>
                    <a:pt x="1302" y="276"/>
                  </a:lnTo>
                  <a:lnTo>
                    <a:pt x="1315" y="263"/>
                  </a:lnTo>
                  <a:lnTo>
                    <a:pt x="1315" y="250"/>
                  </a:lnTo>
                  <a:lnTo>
                    <a:pt x="1315" y="223"/>
                  </a:lnTo>
                  <a:lnTo>
                    <a:pt x="1329" y="210"/>
                  </a:lnTo>
                  <a:lnTo>
                    <a:pt x="1329" y="197"/>
                  </a:lnTo>
                  <a:lnTo>
                    <a:pt x="1329" y="171"/>
                  </a:lnTo>
                  <a:lnTo>
                    <a:pt x="1342" y="158"/>
                  </a:lnTo>
                  <a:lnTo>
                    <a:pt x="1342" y="144"/>
                  </a:lnTo>
                  <a:lnTo>
                    <a:pt x="1355" y="118"/>
                  </a:lnTo>
                  <a:lnTo>
                    <a:pt x="1355" y="105"/>
                  </a:lnTo>
                  <a:lnTo>
                    <a:pt x="1368" y="92"/>
                  </a:lnTo>
                  <a:lnTo>
                    <a:pt x="1368" y="79"/>
                  </a:lnTo>
                  <a:lnTo>
                    <a:pt x="1381" y="52"/>
                  </a:lnTo>
                  <a:lnTo>
                    <a:pt x="1381" y="39"/>
                  </a:lnTo>
                  <a:lnTo>
                    <a:pt x="1394" y="26"/>
                  </a:lnTo>
                  <a:lnTo>
                    <a:pt x="1394" y="13"/>
                  </a:lnTo>
                  <a:lnTo>
                    <a:pt x="1381" y="13"/>
                  </a:lnTo>
                  <a:lnTo>
                    <a:pt x="1355" y="13"/>
                  </a:lnTo>
                  <a:lnTo>
                    <a:pt x="1329" y="13"/>
                  </a:lnTo>
                  <a:lnTo>
                    <a:pt x="1302" y="13"/>
                  </a:lnTo>
                  <a:lnTo>
                    <a:pt x="1289" y="0"/>
                  </a:lnTo>
                  <a:lnTo>
                    <a:pt x="1263" y="0"/>
                  </a:lnTo>
                  <a:lnTo>
                    <a:pt x="1237" y="0"/>
                  </a:lnTo>
                  <a:lnTo>
                    <a:pt x="1210" y="0"/>
                  </a:lnTo>
                  <a:lnTo>
                    <a:pt x="1184" y="0"/>
                  </a:lnTo>
                  <a:lnTo>
                    <a:pt x="1171" y="0"/>
                  </a:lnTo>
                  <a:lnTo>
                    <a:pt x="1144" y="13"/>
                  </a:lnTo>
                  <a:lnTo>
                    <a:pt x="1118" y="13"/>
                  </a:lnTo>
                  <a:lnTo>
                    <a:pt x="1092" y="13"/>
                  </a:lnTo>
                  <a:lnTo>
                    <a:pt x="1066" y="13"/>
                  </a:lnTo>
                  <a:lnTo>
                    <a:pt x="1039" y="13"/>
                  </a:lnTo>
                  <a:lnTo>
                    <a:pt x="1026" y="13"/>
                  </a:lnTo>
                  <a:lnTo>
                    <a:pt x="1000" y="13"/>
                  </a:lnTo>
                  <a:lnTo>
                    <a:pt x="973" y="13"/>
                  </a:lnTo>
                  <a:lnTo>
                    <a:pt x="947" y="13"/>
                  </a:lnTo>
                  <a:lnTo>
                    <a:pt x="934" y="13"/>
                  </a:lnTo>
                  <a:lnTo>
                    <a:pt x="908" y="13"/>
                  </a:lnTo>
                  <a:lnTo>
                    <a:pt x="881" y="13"/>
                  </a:lnTo>
                  <a:lnTo>
                    <a:pt x="868" y="13"/>
                  </a:lnTo>
                  <a:lnTo>
                    <a:pt x="842" y="13"/>
                  </a:lnTo>
                  <a:lnTo>
                    <a:pt x="829" y="26"/>
                  </a:lnTo>
                  <a:lnTo>
                    <a:pt x="803" y="26"/>
                  </a:lnTo>
                  <a:lnTo>
                    <a:pt x="789" y="26"/>
                  </a:lnTo>
                  <a:lnTo>
                    <a:pt x="763" y="26"/>
                  </a:lnTo>
                  <a:lnTo>
                    <a:pt x="750" y="26"/>
                  </a:lnTo>
                  <a:lnTo>
                    <a:pt x="737" y="26"/>
                  </a:lnTo>
                  <a:lnTo>
                    <a:pt x="710" y="26"/>
                  </a:lnTo>
                  <a:lnTo>
                    <a:pt x="697" y="39"/>
                  </a:lnTo>
                  <a:lnTo>
                    <a:pt x="684" y="26"/>
                  </a:lnTo>
                  <a:lnTo>
                    <a:pt x="671" y="26"/>
                  </a:lnTo>
                  <a:lnTo>
                    <a:pt x="645" y="26"/>
                  </a:lnTo>
                  <a:lnTo>
                    <a:pt x="632" y="26"/>
                  </a:lnTo>
                  <a:lnTo>
                    <a:pt x="618" y="26"/>
                  </a:lnTo>
                  <a:lnTo>
                    <a:pt x="592" y="26"/>
                  </a:lnTo>
                  <a:lnTo>
                    <a:pt x="579" y="26"/>
                  </a:lnTo>
                  <a:lnTo>
                    <a:pt x="553" y="13"/>
                  </a:lnTo>
                  <a:lnTo>
                    <a:pt x="539" y="13"/>
                  </a:lnTo>
                  <a:lnTo>
                    <a:pt x="513" y="13"/>
                  </a:lnTo>
                  <a:lnTo>
                    <a:pt x="487" y="13"/>
                  </a:lnTo>
                  <a:lnTo>
                    <a:pt x="474" y="13"/>
                  </a:lnTo>
                  <a:lnTo>
                    <a:pt x="447" y="13"/>
                  </a:lnTo>
                  <a:lnTo>
                    <a:pt x="421" y="13"/>
                  </a:lnTo>
                  <a:lnTo>
                    <a:pt x="395" y="13"/>
                  </a:lnTo>
                  <a:lnTo>
                    <a:pt x="382" y="13"/>
                  </a:lnTo>
                  <a:lnTo>
                    <a:pt x="355" y="13"/>
                  </a:lnTo>
                  <a:lnTo>
                    <a:pt x="329" y="13"/>
                  </a:lnTo>
                  <a:lnTo>
                    <a:pt x="303" y="0"/>
                  </a:lnTo>
                  <a:lnTo>
                    <a:pt x="276" y="0"/>
                  </a:lnTo>
                  <a:lnTo>
                    <a:pt x="263" y="0"/>
                  </a:lnTo>
                  <a:lnTo>
                    <a:pt x="237" y="0"/>
                  </a:lnTo>
                  <a:lnTo>
                    <a:pt x="211" y="0"/>
                  </a:lnTo>
                  <a:lnTo>
                    <a:pt x="184" y="0"/>
                  </a:lnTo>
                  <a:lnTo>
                    <a:pt x="158" y="0"/>
                  </a:lnTo>
                  <a:lnTo>
                    <a:pt x="132" y="0"/>
                  </a:lnTo>
                  <a:lnTo>
                    <a:pt x="119" y="0"/>
                  </a:lnTo>
                  <a:lnTo>
                    <a:pt x="92" y="0"/>
                  </a:lnTo>
                  <a:lnTo>
                    <a:pt x="66" y="0"/>
                  </a:lnTo>
                  <a:lnTo>
                    <a:pt x="40" y="13"/>
                  </a:lnTo>
                  <a:lnTo>
                    <a:pt x="27" y="13"/>
                  </a:lnTo>
                  <a:lnTo>
                    <a:pt x="0" y="13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27" y="52"/>
                  </a:lnTo>
                  <a:lnTo>
                    <a:pt x="27" y="79"/>
                  </a:lnTo>
                  <a:lnTo>
                    <a:pt x="40" y="92"/>
                  </a:lnTo>
                  <a:lnTo>
                    <a:pt x="40" y="105"/>
                  </a:lnTo>
                  <a:lnTo>
                    <a:pt x="53" y="118"/>
                  </a:lnTo>
                  <a:lnTo>
                    <a:pt x="53" y="144"/>
                  </a:lnTo>
                  <a:lnTo>
                    <a:pt x="66" y="158"/>
                  </a:lnTo>
                  <a:lnTo>
                    <a:pt x="66" y="171"/>
                  </a:lnTo>
                  <a:lnTo>
                    <a:pt x="66" y="197"/>
                  </a:lnTo>
                  <a:lnTo>
                    <a:pt x="79" y="210"/>
                  </a:lnTo>
                  <a:lnTo>
                    <a:pt x="79" y="223"/>
                  </a:lnTo>
                  <a:lnTo>
                    <a:pt x="79" y="250"/>
                  </a:lnTo>
                  <a:lnTo>
                    <a:pt x="92" y="263"/>
                  </a:lnTo>
                  <a:lnTo>
                    <a:pt x="92" y="276"/>
                  </a:lnTo>
                  <a:lnTo>
                    <a:pt x="92" y="302"/>
                  </a:lnTo>
                  <a:lnTo>
                    <a:pt x="92" y="315"/>
                  </a:lnTo>
                  <a:lnTo>
                    <a:pt x="106" y="329"/>
                  </a:lnTo>
                  <a:lnTo>
                    <a:pt x="106" y="355"/>
                  </a:lnTo>
                  <a:lnTo>
                    <a:pt x="106" y="368"/>
                  </a:lnTo>
                  <a:lnTo>
                    <a:pt x="106" y="381"/>
                  </a:lnTo>
                  <a:lnTo>
                    <a:pt x="119" y="407"/>
                  </a:lnTo>
                  <a:lnTo>
                    <a:pt x="119" y="421"/>
                  </a:lnTo>
                  <a:lnTo>
                    <a:pt x="119" y="434"/>
                  </a:lnTo>
                  <a:lnTo>
                    <a:pt x="119" y="460"/>
                  </a:lnTo>
                  <a:lnTo>
                    <a:pt x="119" y="473"/>
                  </a:lnTo>
                  <a:lnTo>
                    <a:pt x="119" y="486"/>
                  </a:lnTo>
                  <a:lnTo>
                    <a:pt x="132" y="513"/>
                  </a:lnTo>
                  <a:lnTo>
                    <a:pt x="132" y="526"/>
                  </a:lnTo>
                  <a:lnTo>
                    <a:pt x="132" y="539"/>
                  </a:lnTo>
                  <a:lnTo>
                    <a:pt x="132" y="565"/>
                  </a:lnTo>
                  <a:lnTo>
                    <a:pt x="697" y="565"/>
                  </a:lnTo>
                  <a:close/>
                </a:path>
              </a:pathLst>
            </a:custGeom>
            <a:gradFill rotWithShape="0">
              <a:gsLst>
                <a:gs pos="0">
                  <a:srgbClr val="336699"/>
                </a:gs>
                <a:gs pos="100000">
                  <a:srgbClr val="33CC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31" name="Freeform 243"/>
            <p:cNvSpPr>
              <a:spLocks/>
            </p:cNvSpPr>
            <p:nvPr/>
          </p:nvSpPr>
          <p:spPr bwMode="auto">
            <a:xfrm>
              <a:off x="3033" y="1551"/>
              <a:ext cx="410" cy="257"/>
            </a:xfrm>
            <a:custGeom>
              <a:avLst/>
              <a:gdLst>
                <a:gd name="T0" fmla="*/ 0 w 1394"/>
                <a:gd name="T1" fmla="*/ 2 h 565"/>
                <a:gd name="T2" fmla="*/ 0 w 1394"/>
                <a:gd name="T3" fmla="*/ 2 h 565"/>
                <a:gd name="T4" fmla="*/ 0 w 1394"/>
                <a:gd name="T5" fmla="*/ 2 h 565"/>
                <a:gd name="T6" fmla="*/ 0 w 1394"/>
                <a:gd name="T7" fmla="*/ 1 h 565"/>
                <a:gd name="T8" fmla="*/ 0 w 1394"/>
                <a:gd name="T9" fmla="*/ 1 h 565"/>
                <a:gd name="T10" fmla="*/ 0 w 1394"/>
                <a:gd name="T11" fmla="*/ 1 h 565"/>
                <a:gd name="T12" fmla="*/ 0 w 1394"/>
                <a:gd name="T13" fmla="*/ 1 h 565"/>
                <a:gd name="T14" fmla="*/ 0 w 1394"/>
                <a:gd name="T15" fmla="*/ 0 h 565"/>
                <a:gd name="T16" fmla="*/ 0 w 1394"/>
                <a:gd name="T17" fmla="*/ 0 h 565"/>
                <a:gd name="T18" fmla="*/ 0 w 1394"/>
                <a:gd name="T19" fmla="*/ 0 h 565"/>
                <a:gd name="T20" fmla="*/ 0 w 1394"/>
                <a:gd name="T21" fmla="*/ 0 h 565"/>
                <a:gd name="T22" fmla="*/ 0 w 1394"/>
                <a:gd name="T23" fmla="*/ 0 h 565"/>
                <a:gd name="T24" fmla="*/ 0 w 1394"/>
                <a:gd name="T25" fmla="*/ 0 h 565"/>
                <a:gd name="T26" fmla="*/ 0 w 1394"/>
                <a:gd name="T27" fmla="*/ 0 h 565"/>
                <a:gd name="T28" fmla="*/ 0 w 1394"/>
                <a:gd name="T29" fmla="*/ 0 h 565"/>
                <a:gd name="T30" fmla="*/ 0 w 1394"/>
                <a:gd name="T31" fmla="*/ 0 h 565"/>
                <a:gd name="T32" fmla="*/ 0 w 1394"/>
                <a:gd name="T33" fmla="*/ 0 h 565"/>
                <a:gd name="T34" fmla="*/ 0 w 1394"/>
                <a:gd name="T35" fmla="*/ 0 h 565"/>
                <a:gd name="T36" fmla="*/ 0 w 1394"/>
                <a:gd name="T37" fmla="*/ 0 h 565"/>
                <a:gd name="T38" fmla="*/ 0 w 1394"/>
                <a:gd name="T39" fmla="*/ 0 h 565"/>
                <a:gd name="T40" fmla="*/ 0 w 1394"/>
                <a:gd name="T41" fmla="*/ 0 h 565"/>
                <a:gd name="T42" fmla="*/ 0 w 1394"/>
                <a:gd name="T43" fmla="*/ 0 h 565"/>
                <a:gd name="T44" fmla="*/ 0 w 1394"/>
                <a:gd name="T45" fmla="*/ 0 h 565"/>
                <a:gd name="T46" fmla="*/ 0 w 1394"/>
                <a:gd name="T47" fmla="*/ 0 h 565"/>
                <a:gd name="T48" fmla="*/ 0 w 1394"/>
                <a:gd name="T49" fmla="*/ 0 h 565"/>
                <a:gd name="T50" fmla="*/ 0 w 1394"/>
                <a:gd name="T51" fmla="*/ 0 h 565"/>
                <a:gd name="T52" fmla="*/ 0 w 1394"/>
                <a:gd name="T53" fmla="*/ 0 h 565"/>
                <a:gd name="T54" fmla="*/ 0 w 1394"/>
                <a:gd name="T55" fmla="*/ 0 h 565"/>
                <a:gd name="T56" fmla="*/ 0 w 1394"/>
                <a:gd name="T57" fmla="*/ 0 h 565"/>
                <a:gd name="T58" fmla="*/ 0 w 1394"/>
                <a:gd name="T59" fmla="*/ 0 h 565"/>
                <a:gd name="T60" fmla="*/ 0 w 1394"/>
                <a:gd name="T61" fmla="*/ 0 h 565"/>
                <a:gd name="T62" fmla="*/ 0 w 1394"/>
                <a:gd name="T63" fmla="*/ 0 h 565"/>
                <a:gd name="T64" fmla="*/ 0 w 1394"/>
                <a:gd name="T65" fmla="*/ 0 h 565"/>
                <a:gd name="T66" fmla="*/ 0 w 1394"/>
                <a:gd name="T67" fmla="*/ 0 h 565"/>
                <a:gd name="T68" fmla="*/ 0 w 1394"/>
                <a:gd name="T69" fmla="*/ 0 h 565"/>
                <a:gd name="T70" fmla="*/ 0 w 1394"/>
                <a:gd name="T71" fmla="*/ 0 h 565"/>
                <a:gd name="T72" fmla="*/ 0 w 1394"/>
                <a:gd name="T73" fmla="*/ 1 h 565"/>
                <a:gd name="T74" fmla="*/ 0 w 1394"/>
                <a:gd name="T75" fmla="*/ 1 h 565"/>
                <a:gd name="T76" fmla="*/ 0 w 1394"/>
                <a:gd name="T77" fmla="*/ 1 h 565"/>
                <a:gd name="T78" fmla="*/ 0 w 1394"/>
                <a:gd name="T79" fmla="*/ 1 h 565"/>
                <a:gd name="T80" fmla="*/ 0 w 1394"/>
                <a:gd name="T81" fmla="*/ 2 h 565"/>
                <a:gd name="T82" fmla="*/ 0 w 1394"/>
                <a:gd name="T83" fmla="*/ 2 h 565"/>
                <a:gd name="T84" fmla="*/ 0 w 1394"/>
                <a:gd name="T85" fmla="*/ 2 h 5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94"/>
                <a:gd name="T130" fmla="*/ 0 h 565"/>
                <a:gd name="T131" fmla="*/ 1394 w 1394"/>
                <a:gd name="T132" fmla="*/ 565 h 5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94" h="565">
                  <a:moveTo>
                    <a:pt x="697" y="565"/>
                  </a:moveTo>
                  <a:lnTo>
                    <a:pt x="1263" y="565"/>
                  </a:lnTo>
                  <a:lnTo>
                    <a:pt x="1276" y="539"/>
                  </a:lnTo>
                  <a:lnTo>
                    <a:pt x="1276" y="526"/>
                  </a:lnTo>
                  <a:lnTo>
                    <a:pt x="1276" y="513"/>
                  </a:lnTo>
                  <a:lnTo>
                    <a:pt x="1276" y="486"/>
                  </a:lnTo>
                  <a:lnTo>
                    <a:pt x="1276" y="473"/>
                  </a:lnTo>
                  <a:lnTo>
                    <a:pt x="1276" y="460"/>
                  </a:lnTo>
                  <a:lnTo>
                    <a:pt x="1276" y="434"/>
                  </a:lnTo>
                  <a:lnTo>
                    <a:pt x="1289" y="421"/>
                  </a:lnTo>
                  <a:lnTo>
                    <a:pt x="1289" y="407"/>
                  </a:lnTo>
                  <a:lnTo>
                    <a:pt x="1289" y="381"/>
                  </a:lnTo>
                  <a:lnTo>
                    <a:pt x="1289" y="368"/>
                  </a:lnTo>
                  <a:lnTo>
                    <a:pt x="1289" y="355"/>
                  </a:lnTo>
                  <a:lnTo>
                    <a:pt x="1302" y="329"/>
                  </a:lnTo>
                  <a:lnTo>
                    <a:pt x="1302" y="315"/>
                  </a:lnTo>
                  <a:lnTo>
                    <a:pt x="1302" y="302"/>
                  </a:lnTo>
                  <a:lnTo>
                    <a:pt x="1302" y="276"/>
                  </a:lnTo>
                  <a:lnTo>
                    <a:pt x="1315" y="263"/>
                  </a:lnTo>
                  <a:lnTo>
                    <a:pt x="1315" y="250"/>
                  </a:lnTo>
                  <a:lnTo>
                    <a:pt x="1315" y="223"/>
                  </a:lnTo>
                  <a:lnTo>
                    <a:pt x="1329" y="210"/>
                  </a:lnTo>
                  <a:lnTo>
                    <a:pt x="1329" y="197"/>
                  </a:lnTo>
                  <a:lnTo>
                    <a:pt x="1329" y="171"/>
                  </a:lnTo>
                  <a:lnTo>
                    <a:pt x="1342" y="158"/>
                  </a:lnTo>
                  <a:lnTo>
                    <a:pt x="1342" y="144"/>
                  </a:lnTo>
                  <a:lnTo>
                    <a:pt x="1355" y="118"/>
                  </a:lnTo>
                  <a:lnTo>
                    <a:pt x="1355" y="105"/>
                  </a:lnTo>
                  <a:lnTo>
                    <a:pt x="1368" y="92"/>
                  </a:lnTo>
                  <a:lnTo>
                    <a:pt x="1368" y="79"/>
                  </a:lnTo>
                  <a:lnTo>
                    <a:pt x="1381" y="52"/>
                  </a:lnTo>
                  <a:lnTo>
                    <a:pt x="1381" y="39"/>
                  </a:lnTo>
                  <a:lnTo>
                    <a:pt x="1394" y="26"/>
                  </a:lnTo>
                  <a:lnTo>
                    <a:pt x="1394" y="13"/>
                  </a:lnTo>
                  <a:lnTo>
                    <a:pt x="1381" y="13"/>
                  </a:lnTo>
                  <a:lnTo>
                    <a:pt x="1355" y="13"/>
                  </a:lnTo>
                  <a:lnTo>
                    <a:pt x="1329" y="13"/>
                  </a:lnTo>
                  <a:lnTo>
                    <a:pt x="1302" y="13"/>
                  </a:lnTo>
                  <a:lnTo>
                    <a:pt x="1289" y="0"/>
                  </a:lnTo>
                  <a:lnTo>
                    <a:pt x="1263" y="0"/>
                  </a:lnTo>
                  <a:lnTo>
                    <a:pt x="1237" y="0"/>
                  </a:lnTo>
                  <a:lnTo>
                    <a:pt x="1210" y="0"/>
                  </a:lnTo>
                  <a:lnTo>
                    <a:pt x="1184" y="0"/>
                  </a:lnTo>
                  <a:lnTo>
                    <a:pt x="1171" y="0"/>
                  </a:lnTo>
                  <a:lnTo>
                    <a:pt x="1144" y="13"/>
                  </a:lnTo>
                  <a:lnTo>
                    <a:pt x="1118" y="13"/>
                  </a:lnTo>
                  <a:lnTo>
                    <a:pt x="1092" y="13"/>
                  </a:lnTo>
                  <a:lnTo>
                    <a:pt x="1066" y="13"/>
                  </a:lnTo>
                  <a:lnTo>
                    <a:pt x="1039" y="13"/>
                  </a:lnTo>
                  <a:lnTo>
                    <a:pt x="1026" y="13"/>
                  </a:lnTo>
                  <a:lnTo>
                    <a:pt x="1000" y="13"/>
                  </a:lnTo>
                  <a:lnTo>
                    <a:pt x="973" y="13"/>
                  </a:lnTo>
                  <a:lnTo>
                    <a:pt x="947" y="13"/>
                  </a:lnTo>
                  <a:lnTo>
                    <a:pt x="934" y="13"/>
                  </a:lnTo>
                  <a:lnTo>
                    <a:pt x="908" y="13"/>
                  </a:lnTo>
                  <a:lnTo>
                    <a:pt x="881" y="13"/>
                  </a:lnTo>
                  <a:lnTo>
                    <a:pt x="868" y="13"/>
                  </a:lnTo>
                  <a:lnTo>
                    <a:pt x="842" y="13"/>
                  </a:lnTo>
                  <a:lnTo>
                    <a:pt x="829" y="26"/>
                  </a:lnTo>
                  <a:lnTo>
                    <a:pt x="803" y="26"/>
                  </a:lnTo>
                  <a:lnTo>
                    <a:pt x="789" y="26"/>
                  </a:lnTo>
                  <a:lnTo>
                    <a:pt x="763" y="26"/>
                  </a:lnTo>
                  <a:lnTo>
                    <a:pt x="750" y="26"/>
                  </a:lnTo>
                  <a:lnTo>
                    <a:pt x="737" y="26"/>
                  </a:lnTo>
                  <a:lnTo>
                    <a:pt x="710" y="26"/>
                  </a:lnTo>
                  <a:lnTo>
                    <a:pt x="697" y="39"/>
                  </a:lnTo>
                  <a:lnTo>
                    <a:pt x="684" y="26"/>
                  </a:lnTo>
                  <a:lnTo>
                    <a:pt x="671" y="26"/>
                  </a:lnTo>
                  <a:lnTo>
                    <a:pt x="645" y="26"/>
                  </a:lnTo>
                  <a:lnTo>
                    <a:pt x="632" y="26"/>
                  </a:lnTo>
                  <a:lnTo>
                    <a:pt x="618" y="26"/>
                  </a:lnTo>
                  <a:lnTo>
                    <a:pt x="592" y="26"/>
                  </a:lnTo>
                  <a:lnTo>
                    <a:pt x="579" y="26"/>
                  </a:lnTo>
                  <a:lnTo>
                    <a:pt x="553" y="13"/>
                  </a:lnTo>
                  <a:lnTo>
                    <a:pt x="539" y="13"/>
                  </a:lnTo>
                  <a:lnTo>
                    <a:pt x="513" y="13"/>
                  </a:lnTo>
                  <a:lnTo>
                    <a:pt x="487" y="13"/>
                  </a:lnTo>
                  <a:lnTo>
                    <a:pt x="474" y="13"/>
                  </a:lnTo>
                  <a:lnTo>
                    <a:pt x="447" y="13"/>
                  </a:lnTo>
                  <a:lnTo>
                    <a:pt x="421" y="13"/>
                  </a:lnTo>
                  <a:lnTo>
                    <a:pt x="395" y="13"/>
                  </a:lnTo>
                  <a:lnTo>
                    <a:pt x="382" y="13"/>
                  </a:lnTo>
                  <a:lnTo>
                    <a:pt x="355" y="13"/>
                  </a:lnTo>
                  <a:lnTo>
                    <a:pt x="329" y="13"/>
                  </a:lnTo>
                  <a:lnTo>
                    <a:pt x="303" y="0"/>
                  </a:lnTo>
                  <a:lnTo>
                    <a:pt x="276" y="0"/>
                  </a:lnTo>
                  <a:lnTo>
                    <a:pt x="263" y="0"/>
                  </a:lnTo>
                  <a:lnTo>
                    <a:pt x="237" y="0"/>
                  </a:lnTo>
                  <a:lnTo>
                    <a:pt x="211" y="0"/>
                  </a:lnTo>
                  <a:lnTo>
                    <a:pt x="184" y="0"/>
                  </a:lnTo>
                  <a:lnTo>
                    <a:pt x="158" y="0"/>
                  </a:lnTo>
                  <a:lnTo>
                    <a:pt x="132" y="0"/>
                  </a:lnTo>
                  <a:lnTo>
                    <a:pt x="119" y="0"/>
                  </a:lnTo>
                  <a:lnTo>
                    <a:pt x="92" y="0"/>
                  </a:lnTo>
                  <a:lnTo>
                    <a:pt x="66" y="0"/>
                  </a:lnTo>
                  <a:lnTo>
                    <a:pt x="40" y="13"/>
                  </a:lnTo>
                  <a:lnTo>
                    <a:pt x="27" y="13"/>
                  </a:lnTo>
                  <a:lnTo>
                    <a:pt x="0" y="13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27" y="52"/>
                  </a:lnTo>
                  <a:lnTo>
                    <a:pt x="27" y="79"/>
                  </a:lnTo>
                  <a:lnTo>
                    <a:pt x="40" y="92"/>
                  </a:lnTo>
                  <a:lnTo>
                    <a:pt x="40" y="105"/>
                  </a:lnTo>
                  <a:lnTo>
                    <a:pt x="53" y="118"/>
                  </a:lnTo>
                  <a:lnTo>
                    <a:pt x="53" y="144"/>
                  </a:lnTo>
                  <a:lnTo>
                    <a:pt x="66" y="158"/>
                  </a:lnTo>
                  <a:lnTo>
                    <a:pt x="66" y="171"/>
                  </a:lnTo>
                  <a:lnTo>
                    <a:pt x="66" y="197"/>
                  </a:lnTo>
                  <a:lnTo>
                    <a:pt x="79" y="210"/>
                  </a:lnTo>
                  <a:lnTo>
                    <a:pt x="79" y="223"/>
                  </a:lnTo>
                  <a:lnTo>
                    <a:pt x="79" y="250"/>
                  </a:lnTo>
                  <a:lnTo>
                    <a:pt x="92" y="263"/>
                  </a:lnTo>
                  <a:lnTo>
                    <a:pt x="92" y="276"/>
                  </a:lnTo>
                  <a:lnTo>
                    <a:pt x="92" y="302"/>
                  </a:lnTo>
                  <a:lnTo>
                    <a:pt x="92" y="315"/>
                  </a:lnTo>
                  <a:lnTo>
                    <a:pt x="106" y="329"/>
                  </a:lnTo>
                  <a:lnTo>
                    <a:pt x="106" y="355"/>
                  </a:lnTo>
                  <a:lnTo>
                    <a:pt x="106" y="368"/>
                  </a:lnTo>
                  <a:lnTo>
                    <a:pt x="106" y="381"/>
                  </a:lnTo>
                  <a:lnTo>
                    <a:pt x="119" y="407"/>
                  </a:lnTo>
                  <a:lnTo>
                    <a:pt x="119" y="421"/>
                  </a:lnTo>
                  <a:lnTo>
                    <a:pt x="119" y="434"/>
                  </a:lnTo>
                  <a:lnTo>
                    <a:pt x="119" y="460"/>
                  </a:lnTo>
                  <a:lnTo>
                    <a:pt x="119" y="473"/>
                  </a:lnTo>
                  <a:lnTo>
                    <a:pt x="119" y="486"/>
                  </a:lnTo>
                  <a:lnTo>
                    <a:pt x="132" y="513"/>
                  </a:lnTo>
                  <a:lnTo>
                    <a:pt x="132" y="526"/>
                  </a:lnTo>
                  <a:lnTo>
                    <a:pt x="132" y="539"/>
                  </a:lnTo>
                  <a:lnTo>
                    <a:pt x="132" y="565"/>
                  </a:lnTo>
                  <a:lnTo>
                    <a:pt x="697" y="565"/>
                  </a:lnTo>
                </a:path>
              </a:pathLst>
            </a:cu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432" name="Line 244"/>
            <p:cNvSpPr>
              <a:spLocks noChangeShapeType="1"/>
            </p:cNvSpPr>
            <p:nvPr/>
          </p:nvSpPr>
          <p:spPr bwMode="auto">
            <a:xfrm>
              <a:off x="3238" y="1563"/>
              <a:ext cx="0" cy="245"/>
            </a:xfrm>
            <a:prstGeom prst="line">
              <a:avLst/>
            </a:pr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2082" name="Line 245"/>
          <p:cNvSpPr>
            <a:spLocks noChangeShapeType="1"/>
          </p:cNvSpPr>
          <p:nvPr/>
        </p:nvSpPr>
        <p:spPr bwMode="auto">
          <a:xfrm flipV="1">
            <a:off x="3454400" y="2628900"/>
            <a:ext cx="0" cy="41910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2083" name="Line 246"/>
          <p:cNvSpPr>
            <a:spLocks noChangeShapeType="1"/>
          </p:cNvSpPr>
          <p:nvPr/>
        </p:nvSpPr>
        <p:spPr bwMode="auto">
          <a:xfrm flipH="1" flipV="1">
            <a:off x="5229225" y="2270125"/>
            <a:ext cx="0" cy="788988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2084" name="Group 247"/>
          <p:cNvGrpSpPr>
            <a:grpSpLocks/>
          </p:cNvGrpSpPr>
          <p:nvPr/>
        </p:nvGrpSpPr>
        <p:grpSpPr bwMode="auto">
          <a:xfrm>
            <a:off x="5149850" y="2122488"/>
            <a:ext cx="141288" cy="190500"/>
            <a:chOff x="3578" y="2491"/>
            <a:chExt cx="303" cy="316"/>
          </a:xfrm>
        </p:grpSpPr>
        <p:sp>
          <p:nvSpPr>
            <p:cNvPr id="42367" name="Freeform 248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13 w 52"/>
                <a:gd name="T5" fmla="*/ 0 h 53"/>
                <a:gd name="T6" fmla="*/ 13 w 52"/>
                <a:gd name="T7" fmla="*/ 0 h 53"/>
                <a:gd name="T8" fmla="*/ 13 w 52"/>
                <a:gd name="T9" fmla="*/ 13 h 53"/>
                <a:gd name="T10" fmla="*/ 0 w 52"/>
                <a:gd name="T11" fmla="*/ 13 h 53"/>
                <a:gd name="T12" fmla="*/ 0 w 52"/>
                <a:gd name="T13" fmla="*/ 13 h 53"/>
                <a:gd name="T14" fmla="*/ 0 w 52"/>
                <a:gd name="T15" fmla="*/ 27 h 53"/>
                <a:gd name="T16" fmla="*/ 0 w 52"/>
                <a:gd name="T17" fmla="*/ 27 h 53"/>
                <a:gd name="T18" fmla="*/ 0 w 52"/>
                <a:gd name="T19" fmla="*/ 40 h 53"/>
                <a:gd name="T20" fmla="*/ 0 w 52"/>
                <a:gd name="T21" fmla="*/ 40 h 53"/>
                <a:gd name="T22" fmla="*/ 0 w 52"/>
                <a:gd name="T23" fmla="*/ 40 h 53"/>
                <a:gd name="T24" fmla="*/ 13 w 52"/>
                <a:gd name="T25" fmla="*/ 53 h 53"/>
                <a:gd name="T26" fmla="*/ 13 w 52"/>
                <a:gd name="T27" fmla="*/ 53 h 53"/>
                <a:gd name="T28" fmla="*/ 13 w 52"/>
                <a:gd name="T29" fmla="*/ 53 h 53"/>
                <a:gd name="T30" fmla="*/ 26 w 52"/>
                <a:gd name="T31" fmla="*/ 53 h 53"/>
                <a:gd name="T32" fmla="*/ 26 w 52"/>
                <a:gd name="T33" fmla="*/ 53 h 53"/>
                <a:gd name="T34" fmla="*/ 39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52 w 52"/>
                <a:gd name="T41" fmla="*/ 53 h 53"/>
                <a:gd name="T42" fmla="*/ 52 w 52"/>
                <a:gd name="T43" fmla="*/ 40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27 h 53"/>
                <a:gd name="T50" fmla="*/ 52 w 52"/>
                <a:gd name="T51" fmla="*/ 27 h 53"/>
                <a:gd name="T52" fmla="*/ 52 w 52"/>
                <a:gd name="T53" fmla="*/ 13 h 53"/>
                <a:gd name="T54" fmla="*/ 52 w 52"/>
                <a:gd name="T55" fmla="*/ 13 h 53"/>
                <a:gd name="T56" fmla="*/ 52 w 52"/>
                <a:gd name="T57" fmla="*/ 13 h 53"/>
                <a:gd name="T58" fmla="*/ 39 w 52"/>
                <a:gd name="T59" fmla="*/ 0 h 53"/>
                <a:gd name="T60" fmla="*/ 39 w 52"/>
                <a:gd name="T61" fmla="*/ 0 h 53"/>
                <a:gd name="T62" fmla="*/ 39 w 52"/>
                <a:gd name="T63" fmla="*/ 0 h 53"/>
                <a:gd name="T64" fmla="*/ 26 w 5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2"/>
                <a:gd name="T100" fmla="*/ 0 h 53"/>
                <a:gd name="T101" fmla="*/ 52 w 5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368" name="Freeform 249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26 w 52"/>
                <a:gd name="T5" fmla="*/ 0 h 53"/>
                <a:gd name="T6" fmla="*/ 13 w 52"/>
                <a:gd name="T7" fmla="*/ 0 h 53"/>
                <a:gd name="T8" fmla="*/ 13 w 52"/>
                <a:gd name="T9" fmla="*/ 0 h 53"/>
                <a:gd name="T10" fmla="*/ 13 w 52"/>
                <a:gd name="T11" fmla="*/ 13 h 53"/>
                <a:gd name="T12" fmla="*/ 0 w 52"/>
                <a:gd name="T13" fmla="*/ 13 h 53"/>
                <a:gd name="T14" fmla="*/ 0 w 52"/>
                <a:gd name="T15" fmla="*/ 13 h 53"/>
                <a:gd name="T16" fmla="*/ 0 w 52"/>
                <a:gd name="T17" fmla="*/ 27 h 53"/>
                <a:gd name="T18" fmla="*/ 0 w 52"/>
                <a:gd name="T19" fmla="*/ 27 h 53"/>
                <a:gd name="T20" fmla="*/ 0 w 52"/>
                <a:gd name="T21" fmla="*/ 40 h 53"/>
                <a:gd name="T22" fmla="*/ 0 w 52"/>
                <a:gd name="T23" fmla="*/ 40 h 53"/>
                <a:gd name="T24" fmla="*/ 0 w 52"/>
                <a:gd name="T25" fmla="*/ 40 h 53"/>
                <a:gd name="T26" fmla="*/ 13 w 52"/>
                <a:gd name="T27" fmla="*/ 53 h 53"/>
                <a:gd name="T28" fmla="*/ 13 w 52"/>
                <a:gd name="T29" fmla="*/ 53 h 53"/>
                <a:gd name="T30" fmla="*/ 13 w 52"/>
                <a:gd name="T31" fmla="*/ 53 h 53"/>
                <a:gd name="T32" fmla="*/ 26 w 52"/>
                <a:gd name="T33" fmla="*/ 53 h 53"/>
                <a:gd name="T34" fmla="*/ 26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39 w 52"/>
                <a:gd name="T41" fmla="*/ 53 h 53"/>
                <a:gd name="T42" fmla="*/ 52 w 52"/>
                <a:gd name="T43" fmla="*/ 53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40 h 53"/>
                <a:gd name="T50" fmla="*/ 52 w 52"/>
                <a:gd name="T51" fmla="*/ 27 h 53"/>
                <a:gd name="T52" fmla="*/ 52 w 52"/>
                <a:gd name="T53" fmla="*/ 27 h 53"/>
                <a:gd name="T54" fmla="*/ 52 w 52"/>
                <a:gd name="T55" fmla="*/ 13 h 53"/>
                <a:gd name="T56" fmla="*/ 52 w 52"/>
                <a:gd name="T57" fmla="*/ 13 h 53"/>
                <a:gd name="T58" fmla="*/ 52 w 52"/>
                <a:gd name="T59" fmla="*/ 13 h 53"/>
                <a:gd name="T60" fmla="*/ 39 w 52"/>
                <a:gd name="T61" fmla="*/ 0 h 53"/>
                <a:gd name="T62" fmla="*/ 39 w 52"/>
                <a:gd name="T63" fmla="*/ 0 h 53"/>
                <a:gd name="T64" fmla="*/ 39 w 52"/>
                <a:gd name="T65" fmla="*/ 0 h 53"/>
                <a:gd name="T66" fmla="*/ 26 w 52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53"/>
                <a:gd name="T104" fmla="*/ 52 w 52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369" name="Rectangle 250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70" name="Rectangle 251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71" name="Rectangle 252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72" name="Rectangle 253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73" name="Rectangle 254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74" name="Rectangle 255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75" name="Rectangle 256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76" name="Rectangle 257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77" name="Rectangle 258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78" name="Rectangle 259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79" name="Rectangle 260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80" name="Rectangle 261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81" name="Rectangle 262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82" name="Rectangle 263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83" name="Rectangle 264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84" name="Rectangle 265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85" name="Rectangle 266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86" name="Rectangle 267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87" name="Rectangle 268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88" name="Rectangle 269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89" name="Rectangle 270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90" name="Rectangle 271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91" name="Rectangle 272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92" name="Rectangle 273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93" name="Rectangle 274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94" name="Rectangle 275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95" name="Rectangle 276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96" name="Rectangle 277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97" name="Rectangle 278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98" name="Rectangle 279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99" name="Rectangle 280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00" name="Rectangle 281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01" name="Rectangle 282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02" name="Rectangle 283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03" name="Rectangle 284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04" name="Rectangle 285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05" name="Rectangle 286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06" name="Rectangle 287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07" name="Rectangle 288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08" name="Rectangle 289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09" name="Rectangle 290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10" name="Rectangle 291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11" name="Rectangle 292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12" name="Rectangle 293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13" name="Rectangle 294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14" name="Rectangle 295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15" name="Rectangle 296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16" name="Rectangle 297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17" name="Rectangle 298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18" name="Rectangle 299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19" name="Rectangle 300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20" name="Rectangle 301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21" name="Rectangle 302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422" name="Rectangle 303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</p:grpSp>
      <p:grpSp>
        <p:nvGrpSpPr>
          <p:cNvPr id="42085" name="Group 304"/>
          <p:cNvGrpSpPr>
            <a:grpSpLocks/>
          </p:cNvGrpSpPr>
          <p:nvPr/>
        </p:nvGrpSpPr>
        <p:grpSpPr bwMode="auto">
          <a:xfrm>
            <a:off x="3533775" y="1682750"/>
            <a:ext cx="650875" cy="1239838"/>
            <a:chOff x="2226" y="1060"/>
            <a:chExt cx="410" cy="781"/>
          </a:xfrm>
        </p:grpSpPr>
        <p:sp>
          <p:nvSpPr>
            <p:cNvPr id="42316" name="Rectangle 305"/>
            <p:cNvSpPr>
              <a:spLocks noChangeArrowheads="1"/>
            </p:cNvSpPr>
            <p:nvPr/>
          </p:nvSpPr>
          <p:spPr bwMode="auto">
            <a:xfrm>
              <a:off x="2232" y="1789"/>
              <a:ext cx="398" cy="52"/>
            </a:xfrm>
            <a:prstGeom prst="rect">
              <a:avLst/>
            </a:pr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17" name="Rectangle 306"/>
            <p:cNvSpPr>
              <a:spLocks noChangeArrowheads="1"/>
            </p:cNvSpPr>
            <p:nvPr/>
          </p:nvSpPr>
          <p:spPr bwMode="auto">
            <a:xfrm>
              <a:off x="2232" y="1789"/>
              <a:ext cx="398" cy="52"/>
            </a:xfrm>
            <a:prstGeom prst="rect">
              <a:avLst/>
            </a:prstGeom>
            <a:gradFill rotWithShape="0">
              <a:gsLst>
                <a:gs pos="0">
                  <a:srgbClr val="0066FF"/>
                </a:gs>
                <a:gs pos="100000">
                  <a:srgbClr val="336699"/>
                </a:gs>
              </a:gsLst>
              <a:lin ang="5400000" scaled="1"/>
            </a:gra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18" name="Rectangle 307"/>
            <p:cNvSpPr>
              <a:spLocks noChangeArrowheads="1"/>
            </p:cNvSpPr>
            <p:nvPr/>
          </p:nvSpPr>
          <p:spPr bwMode="auto">
            <a:xfrm>
              <a:off x="2258" y="1430"/>
              <a:ext cx="348" cy="31"/>
            </a:xfrm>
            <a:prstGeom prst="rect">
              <a:avLst/>
            </a:prstGeom>
            <a:noFill/>
            <a:ln w="825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grpSp>
          <p:nvGrpSpPr>
            <p:cNvPr id="42319" name="Group 308"/>
            <p:cNvGrpSpPr>
              <a:grpSpLocks/>
            </p:cNvGrpSpPr>
            <p:nvPr/>
          </p:nvGrpSpPr>
          <p:grpSpPr bwMode="auto">
            <a:xfrm>
              <a:off x="2280" y="1060"/>
              <a:ext cx="306" cy="375"/>
              <a:chOff x="2276" y="1234"/>
              <a:chExt cx="306" cy="354"/>
            </a:xfrm>
          </p:grpSpPr>
          <p:sp>
            <p:nvSpPr>
              <p:cNvPr id="42324" name="Freeform 309"/>
              <p:cNvSpPr>
                <a:spLocks/>
              </p:cNvSpPr>
              <p:nvPr/>
            </p:nvSpPr>
            <p:spPr bwMode="auto">
              <a:xfrm>
                <a:off x="2466" y="1441"/>
                <a:ext cx="27" cy="57"/>
              </a:xfrm>
              <a:custGeom>
                <a:avLst/>
                <a:gdLst>
                  <a:gd name="T0" fmla="*/ 0 w 80"/>
                  <a:gd name="T1" fmla="*/ 0 h 114"/>
                  <a:gd name="T2" fmla="*/ 0 w 80"/>
                  <a:gd name="T3" fmla="*/ 0 h 114"/>
                  <a:gd name="T4" fmla="*/ 0 w 80"/>
                  <a:gd name="T5" fmla="*/ 1 h 114"/>
                  <a:gd name="T6" fmla="*/ 0 w 80"/>
                  <a:gd name="T7" fmla="*/ 1 h 114"/>
                  <a:gd name="T8" fmla="*/ 0 w 80"/>
                  <a:gd name="T9" fmla="*/ 1 h 114"/>
                  <a:gd name="T10" fmla="*/ 0 w 80"/>
                  <a:gd name="T11" fmla="*/ 1 h 114"/>
                  <a:gd name="T12" fmla="*/ 0 w 80"/>
                  <a:gd name="T13" fmla="*/ 1 h 114"/>
                  <a:gd name="T14" fmla="*/ 0 w 80"/>
                  <a:gd name="T15" fmla="*/ 1 h 114"/>
                  <a:gd name="T16" fmla="*/ 0 w 80"/>
                  <a:gd name="T17" fmla="*/ 1 h 114"/>
                  <a:gd name="T18" fmla="*/ 0 w 80"/>
                  <a:gd name="T19" fmla="*/ 1 h 114"/>
                  <a:gd name="T20" fmla="*/ 0 w 80"/>
                  <a:gd name="T21" fmla="*/ 1 h 114"/>
                  <a:gd name="T22" fmla="*/ 0 w 80"/>
                  <a:gd name="T23" fmla="*/ 1 h 114"/>
                  <a:gd name="T24" fmla="*/ 0 w 80"/>
                  <a:gd name="T25" fmla="*/ 1 h 114"/>
                  <a:gd name="T26" fmla="*/ 0 w 80"/>
                  <a:gd name="T27" fmla="*/ 1 h 114"/>
                  <a:gd name="T28" fmla="*/ 0 w 80"/>
                  <a:gd name="T29" fmla="*/ 1 h 114"/>
                  <a:gd name="T30" fmla="*/ 0 w 80"/>
                  <a:gd name="T31" fmla="*/ 0 h 114"/>
                  <a:gd name="T32" fmla="*/ 0 w 80"/>
                  <a:gd name="T33" fmla="*/ 0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0"/>
                  <a:gd name="T52" fmla="*/ 0 h 114"/>
                  <a:gd name="T53" fmla="*/ 80 w 80"/>
                  <a:gd name="T54" fmla="*/ 114 h 1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0" h="114">
                    <a:moveTo>
                      <a:pt x="46" y="0"/>
                    </a:moveTo>
                    <a:lnTo>
                      <a:pt x="34" y="0"/>
                    </a:lnTo>
                    <a:lnTo>
                      <a:pt x="23" y="11"/>
                    </a:lnTo>
                    <a:lnTo>
                      <a:pt x="12" y="34"/>
                    </a:lnTo>
                    <a:lnTo>
                      <a:pt x="0" y="46"/>
                    </a:lnTo>
                    <a:lnTo>
                      <a:pt x="12" y="80"/>
                    </a:lnTo>
                    <a:lnTo>
                      <a:pt x="12" y="91"/>
                    </a:lnTo>
                    <a:lnTo>
                      <a:pt x="23" y="114"/>
                    </a:lnTo>
                    <a:lnTo>
                      <a:pt x="34" y="114"/>
                    </a:lnTo>
                    <a:lnTo>
                      <a:pt x="57" y="114"/>
                    </a:lnTo>
                    <a:lnTo>
                      <a:pt x="69" y="103"/>
                    </a:lnTo>
                    <a:lnTo>
                      <a:pt x="80" y="80"/>
                    </a:lnTo>
                    <a:lnTo>
                      <a:pt x="80" y="57"/>
                    </a:lnTo>
                    <a:lnTo>
                      <a:pt x="80" y="34"/>
                    </a:lnTo>
                    <a:lnTo>
                      <a:pt x="69" y="11"/>
                    </a:lnTo>
                    <a:lnTo>
                      <a:pt x="57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25" name="Freeform 310"/>
              <p:cNvSpPr>
                <a:spLocks/>
              </p:cNvSpPr>
              <p:nvPr/>
            </p:nvSpPr>
            <p:spPr bwMode="auto">
              <a:xfrm>
                <a:off x="2371" y="1441"/>
                <a:ext cx="23" cy="57"/>
              </a:xfrm>
              <a:custGeom>
                <a:avLst/>
                <a:gdLst>
                  <a:gd name="T0" fmla="*/ 0 w 68"/>
                  <a:gd name="T1" fmla="*/ 0 h 114"/>
                  <a:gd name="T2" fmla="*/ 0 w 68"/>
                  <a:gd name="T3" fmla="*/ 0 h 114"/>
                  <a:gd name="T4" fmla="*/ 0 w 68"/>
                  <a:gd name="T5" fmla="*/ 1 h 114"/>
                  <a:gd name="T6" fmla="*/ 0 w 68"/>
                  <a:gd name="T7" fmla="*/ 1 h 114"/>
                  <a:gd name="T8" fmla="*/ 0 w 68"/>
                  <a:gd name="T9" fmla="*/ 1 h 114"/>
                  <a:gd name="T10" fmla="*/ 0 w 68"/>
                  <a:gd name="T11" fmla="*/ 1 h 114"/>
                  <a:gd name="T12" fmla="*/ 0 w 68"/>
                  <a:gd name="T13" fmla="*/ 1 h 114"/>
                  <a:gd name="T14" fmla="*/ 0 w 68"/>
                  <a:gd name="T15" fmla="*/ 1 h 114"/>
                  <a:gd name="T16" fmla="*/ 0 w 68"/>
                  <a:gd name="T17" fmla="*/ 1 h 114"/>
                  <a:gd name="T18" fmla="*/ 0 w 68"/>
                  <a:gd name="T19" fmla="*/ 1 h 114"/>
                  <a:gd name="T20" fmla="*/ 0 w 68"/>
                  <a:gd name="T21" fmla="*/ 1 h 114"/>
                  <a:gd name="T22" fmla="*/ 0 w 68"/>
                  <a:gd name="T23" fmla="*/ 1 h 114"/>
                  <a:gd name="T24" fmla="*/ 0 w 68"/>
                  <a:gd name="T25" fmla="*/ 1 h 114"/>
                  <a:gd name="T26" fmla="*/ 0 w 68"/>
                  <a:gd name="T27" fmla="*/ 1 h 114"/>
                  <a:gd name="T28" fmla="*/ 0 w 68"/>
                  <a:gd name="T29" fmla="*/ 1 h 114"/>
                  <a:gd name="T30" fmla="*/ 0 w 68"/>
                  <a:gd name="T31" fmla="*/ 0 h 114"/>
                  <a:gd name="T32" fmla="*/ 0 w 68"/>
                  <a:gd name="T33" fmla="*/ 0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14"/>
                  <a:gd name="T53" fmla="*/ 68 w 68"/>
                  <a:gd name="T54" fmla="*/ 114 h 1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14">
                    <a:moveTo>
                      <a:pt x="34" y="0"/>
                    </a:moveTo>
                    <a:lnTo>
                      <a:pt x="46" y="0"/>
                    </a:lnTo>
                    <a:lnTo>
                      <a:pt x="57" y="11"/>
                    </a:lnTo>
                    <a:lnTo>
                      <a:pt x="68" y="34"/>
                    </a:lnTo>
                    <a:lnTo>
                      <a:pt x="68" y="46"/>
                    </a:lnTo>
                    <a:lnTo>
                      <a:pt x="68" y="80"/>
                    </a:lnTo>
                    <a:lnTo>
                      <a:pt x="68" y="91"/>
                    </a:lnTo>
                    <a:lnTo>
                      <a:pt x="57" y="114"/>
                    </a:lnTo>
                    <a:lnTo>
                      <a:pt x="46" y="114"/>
                    </a:lnTo>
                    <a:lnTo>
                      <a:pt x="23" y="114"/>
                    </a:lnTo>
                    <a:lnTo>
                      <a:pt x="11" y="103"/>
                    </a:lnTo>
                    <a:lnTo>
                      <a:pt x="0" y="80"/>
                    </a:lnTo>
                    <a:lnTo>
                      <a:pt x="0" y="57"/>
                    </a:lnTo>
                    <a:lnTo>
                      <a:pt x="0" y="34"/>
                    </a:lnTo>
                    <a:lnTo>
                      <a:pt x="11" y="11"/>
                    </a:lnTo>
                    <a:lnTo>
                      <a:pt x="23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26" name="Freeform 311"/>
              <p:cNvSpPr>
                <a:spLocks/>
              </p:cNvSpPr>
              <p:nvPr/>
            </p:nvSpPr>
            <p:spPr bwMode="auto">
              <a:xfrm>
                <a:off x="2389" y="1234"/>
                <a:ext cx="65" cy="95"/>
              </a:xfrm>
              <a:custGeom>
                <a:avLst/>
                <a:gdLst>
                  <a:gd name="T0" fmla="*/ 0 w 223"/>
                  <a:gd name="T1" fmla="*/ 0 h 250"/>
                  <a:gd name="T2" fmla="*/ 0 w 223"/>
                  <a:gd name="T3" fmla="*/ 0 h 250"/>
                  <a:gd name="T4" fmla="*/ 0 w 223"/>
                  <a:gd name="T5" fmla="*/ 0 h 250"/>
                  <a:gd name="T6" fmla="*/ 0 w 223"/>
                  <a:gd name="T7" fmla="*/ 0 h 250"/>
                  <a:gd name="T8" fmla="*/ 0 w 223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27" name="Freeform 312"/>
              <p:cNvSpPr>
                <a:spLocks/>
              </p:cNvSpPr>
              <p:nvPr/>
            </p:nvSpPr>
            <p:spPr bwMode="auto">
              <a:xfrm>
                <a:off x="2284" y="1409"/>
                <a:ext cx="286" cy="179"/>
              </a:xfrm>
              <a:custGeom>
                <a:avLst/>
                <a:gdLst>
                  <a:gd name="T0" fmla="*/ 0 w 973"/>
                  <a:gd name="T1" fmla="*/ 1 h 473"/>
                  <a:gd name="T2" fmla="*/ 0 w 973"/>
                  <a:gd name="T3" fmla="*/ 0 h 473"/>
                  <a:gd name="T4" fmla="*/ 0 w 973"/>
                  <a:gd name="T5" fmla="*/ 0 h 473"/>
                  <a:gd name="T6" fmla="*/ 0 w 973"/>
                  <a:gd name="T7" fmla="*/ 1 h 473"/>
                  <a:gd name="T8" fmla="*/ 0 w 973"/>
                  <a:gd name="T9" fmla="*/ 1 h 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3"/>
                  <a:gd name="T16" fmla="*/ 0 h 473"/>
                  <a:gd name="T17" fmla="*/ 973 w 973"/>
                  <a:gd name="T18" fmla="*/ 473 h 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3" h="473">
                    <a:moveTo>
                      <a:pt x="0" y="473"/>
                    </a:moveTo>
                    <a:lnTo>
                      <a:pt x="39" y="0"/>
                    </a:lnTo>
                    <a:lnTo>
                      <a:pt x="920" y="0"/>
                    </a:lnTo>
                    <a:lnTo>
                      <a:pt x="973" y="473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28" name="Freeform 313"/>
              <p:cNvSpPr>
                <a:spLocks/>
              </p:cNvSpPr>
              <p:nvPr/>
            </p:nvSpPr>
            <p:spPr bwMode="auto">
              <a:xfrm>
                <a:off x="2284" y="1409"/>
                <a:ext cx="286" cy="179"/>
              </a:xfrm>
              <a:custGeom>
                <a:avLst/>
                <a:gdLst>
                  <a:gd name="T0" fmla="*/ 0 w 973"/>
                  <a:gd name="T1" fmla="*/ 1 h 473"/>
                  <a:gd name="T2" fmla="*/ 0 w 973"/>
                  <a:gd name="T3" fmla="*/ 0 h 473"/>
                  <a:gd name="T4" fmla="*/ 0 w 973"/>
                  <a:gd name="T5" fmla="*/ 0 h 473"/>
                  <a:gd name="T6" fmla="*/ 0 w 973"/>
                  <a:gd name="T7" fmla="*/ 1 h 473"/>
                  <a:gd name="T8" fmla="*/ 0 w 973"/>
                  <a:gd name="T9" fmla="*/ 1 h 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3"/>
                  <a:gd name="T16" fmla="*/ 0 h 473"/>
                  <a:gd name="T17" fmla="*/ 973 w 973"/>
                  <a:gd name="T18" fmla="*/ 473 h 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3" h="473">
                    <a:moveTo>
                      <a:pt x="0" y="473"/>
                    </a:moveTo>
                    <a:lnTo>
                      <a:pt x="39" y="0"/>
                    </a:lnTo>
                    <a:lnTo>
                      <a:pt x="920" y="0"/>
                    </a:lnTo>
                    <a:lnTo>
                      <a:pt x="973" y="473"/>
                    </a:lnTo>
                    <a:lnTo>
                      <a:pt x="0" y="473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29" name="Freeform 314"/>
              <p:cNvSpPr>
                <a:spLocks/>
              </p:cNvSpPr>
              <p:nvPr/>
            </p:nvSpPr>
            <p:spPr bwMode="auto">
              <a:xfrm>
                <a:off x="2307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30" name="Freeform 315"/>
              <p:cNvSpPr>
                <a:spLocks/>
              </p:cNvSpPr>
              <p:nvPr/>
            </p:nvSpPr>
            <p:spPr bwMode="auto">
              <a:xfrm>
                <a:off x="2307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31" name="Freeform 316"/>
              <p:cNvSpPr>
                <a:spLocks/>
              </p:cNvSpPr>
              <p:nvPr/>
            </p:nvSpPr>
            <p:spPr bwMode="auto">
              <a:xfrm>
                <a:off x="2349" y="1523"/>
                <a:ext cx="20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6"/>
                  <a:gd name="T100" fmla="*/ 0 h 53"/>
                  <a:gd name="T101" fmla="*/ 66 w 66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6" h="53">
                    <a:moveTo>
                      <a:pt x="27" y="0"/>
                    </a:moveTo>
                    <a:lnTo>
                      <a:pt x="27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7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32" name="Freeform 317"/>
              <p:cNvSpPr>
                <a:spLocks/>
              </p:cNvSpPr>
              <p:nvPr/>
            </p:nvSpPr>
            <p:spPr bwMode="auto">
              <a:xfrm>
                <a:off x="2349" y="1523"/>
                <a:ext cx="20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w 66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"/>
                  <a:gd name="T103" fmla="*/ 0 h 53"/>
                  <a:gd name="T104" fmla="*/ 66 w 66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" h="53">
                    <a:moveTo>
                      <a:pt x="27" y="0"/>
                    </a:moveTo>
                    <a:lnTo>
                      <a:pt x="27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7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33" name="Freeform 318"/>
              <p:cNvSpPr>
                <a:spLocks/>
              </p:cNvSpPr>
              <p:nvPr/>
            </p:nvSpPr>
            <p:spPr bwMode="auto">
              <a:xfrm>
                <a:off x="2396" y="1523"/>
                <a:ext cx="19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6"/>
                  <a:gd name="T100" fmla="*/ 0 h 53"/>
                  <a:gd name="T101" fmla="*/ 66 w 66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6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34" name="Freeform 319"/>
              <p:cNvSpPr>
                <a:spLocks/>
              </p:cNvSpPr>
              <p:nvPr/>
            </p:nvSpPr>
            <p:spPr bwMode="auto">
              <a:xfrm>
                <a:off x="2396" y="1523"/>
                <a:ext cx="19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w 66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"/>
                  <a:gd name="T103" fmla="*/ 0 h 53"/>
                  <a:gd name="T104" fmla="*/ 66 w 66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35" name="Freeform 320"/>
              <p:cNvSpPr>
                <a:spLocks/>
              </p:cNvSpPr>
              <p:nvPr/>
            </p:nvSpPr>
            <p:spPr bwMode="auto">
              <a:xfrm>
                <a:off x="2446" y="1523"/>
                <a:ext cx="16" cy="20"/>
              </a:xfrm>
              <a:custGeom>
                <a:avLst/>
                <a:gdLst>
                  <a:gd name="T0" fmla="*/ 0 w 53"/>
                  <a:gd name="T1" fmla="*/ 0 h 53"/>
                  <a:gd name="T2" fmla="*/ 0 w 53"/>
                  <a:gd name="T3" fmla="*/ 0 h 53"/>
                  <a:gd name="T4" fmla="*/ 0 w 53"/>
                  <a:gd name="T5" fmla="*/ 0 h 53"/>
                  <a:gd name="T6" fmla="*/ 0 w 53"/>
                  <a:gd name="T7" fmla="*/ 0 h 53"/>
                  <a:gd name="T8" fmla="*/ 0 w 53"/>
                  <a:gd name="T9" fmla="*/ 0 h 53"/>
                  <a:gd name="T10" fmla="*/ 0 w 53"/>
                  <a:gd name="T11" fmla="*/ 0 h 53"/>
                  <a:gd name="T12" fmla="*/ 0 w 53"/>
                  <a:gd name="T13" fmla="*/ 0 h 53"/>
                  <a:gd name="T14" fmla="*/ 0 w 53"/>
                  <a:gd name="T15" fmla="*/ 0 h 53"/>
                  <a:gd name="T16" fmla="*/ 0 w 53"/>
                  <a:gd name="T17" fmla="*/ 0 h 53"/>
                  <a:gd name="T18" fmla="*/ 0 w 53"/>
                  <a:gd name="T19" fmla="*/ 0 h 53"/>
                  <a:gd name="T20" fmla="*/ 0 w 53"/>
                  <a:gd name="T21" fmla="*/ 0 h 53"/>
                  <a:gd name="T22" fmla="*/ 0 w 53"/>
                  <a:gd name="T23" fmla="*/ 0 h 53"/>
                  <a:gd name="T24" fmla="*/ 0 w 53"/>
                  <a:gd name="T25" fmla="*/ 0 h 53"/>
                  <a:gd name="T26" fmla="*/ 0 w 53"/>
                  <a:gd name="T27" fmla="*/ 0 h 53"/>
                  <a:gd name="T28" fmla="*/ 0 w 53"/>
                  <a:gd name="T29" fmla="*/ 0 h 53"/>
                  <a:gd name="T30" fmla="*/ 0 w 53"/>
                  <a:gd name="T31" fmla="*/ 0 h 53"/>
                  <a:gd name="T32" fmla="*/ 0 w 53"/>
                  <a:gd name="T33" fmla="*/ 0 h 53"/>
                  <a:gd name="T34" fmla="*/ 0 w 53"/>
                  <a:gd name="T35" fmla="*/ 0 h 53"/>
                  <a:gd name="T36" fmla="*/ 0 w 53"/>
                  <a:gd name="T37" fmla="*/ 0 h 53"/>
                  <a:gd name="T38" fmla="*/ 0 w 53"/>
                  <a:gd name="T39" fmla="*/ 0 h 53"/>
                  <a:gd name="T40" fmla="*/ 0 w 53"/>
                  <a:gd name="T41" fmla="*/ 0 h 53"/>
                  <a:gd name="T42" fmla="*/ 0 w 53"/>
                  <a:gd name="T43" fmla="*/ 0 h 53"/>
                  <a:gd name="T44" fmla="*/ 0 w 53"/>
                  <a:gd name="T45" fmla="*/ 0 h 53"/>
                  <a:gd name="T46" fmla="*/ 0 w 53"/>
                  <a:gd name="T47" fmla="*/ 0 h 53"/>
                  <a:gd name="T48" fmla="*/ 0 w 53"/>
                  <a:gd name="T49" fmla="*/ 0 h 53"/>
                  <a:gd name="T50" fmla="*/ 0 w 53"/>
                  <a:gd name="T51" fmla="*/ 0 h 53"/>
                  <a:gd name="T52" fmla="*/ 0 w 53"/>
                  <a:gd name="T53" fmla="*/ 0 h 53"/>
                  <a:gd name="T54" fmla="*/ 0 w 53"/>
                  <a:gd name="T55" fmla="*/ 0 h 53"/>
                  <a:gd name="T56" fmla="*/ 0 w 53"/>
                  <a:gd name="T57" fmla="*/ 0 h 53"/>
                  <a:gd name="T58" fmla="*/ 0 w 53"/>
                  <a:gd name="T59" fmla="*/ 0 h 53"/>
                  <a:gd name="T60" fmla="*/ 0 w 53"/>
                  <a:gd name="T61" fmla="*/ 0 h 53"/>
                  <a:gd name="T62" fmla="*/ 0 w 53"/>
                  <a:gd name="T63" fmla="*/ 0 h 53"/>
                  <a:gd name="T64" fmla="*/ 0 w 53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53"/>
                  <a:gd name="T101" fmla="*/ 53 w 53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53" y="27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4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36" name="Freeform 321"/>
              <p:cNvSpPr>
                <a:spLocks/>
              </p:cNvSpPr>
              <p:nvPr/>
            </p:nvSpPr>
            <p:spPr bwMode="auto">
              <a:xfrm>
                <a:off x="2446" y="1523"/>
                <a:ext cx="16" cy="20"/>
              </a:xfrm>
              <a:custGeom>
                <a:avLst/>
                <a:gdLst>
                  <a:gd name="T0" fmla="*/ 0 w 53"/>
                  <a:gd name="T1" fmla="*/ 0 h 53"/>
                  <a:gd name="T2" fmla="*/ 0 w 53"/>
                  <a:gd name="T3" fmla="*/ 0 h 53"/>
                  <a:gd name="T4" fmla="*/ 0 w 53"/>
                  <a:gd name="T5" fmla="*/ 0 h 53"/>
                  <a:gd name="T6" fmla="*/ 0 w 53"/>
                  <a:gd name="T7" fmla="*/ 0 h 53"/>
                  <a:gd name="T8" fmla="*/ 0 w 53"/>
                  <a:gd name="T9" fmla="*/ 0 h 53"/>
                  <a:gd name="T10" fmla="*/ 0 w 53"/>
                  <a:gd name="T11" fmla="*/ 0 h 53"/>
                  <a:gd name="T12" fmla="*/ 0 w 53"/>
                  <a:gd name="T13" fmla="*/ 0 h 53"/>
                  <a:gd name="T14" fmla="*/ 0 w 53"/>
                  <a:gd name="T15" fmla="*/ 0 h 53"/>
                  <a:gd name="T16" fmla="*/ 0 w 53"/>
                  <a:gd name="T17" fmla="*/ 0 h 53"/>
                  <a:gd name="T18" fmla="*/ 0 w 53"/>
                  <a:gd name="T19" fmla="*/ 0 h 53"/>
                  <a:gd name="T20" fmla="*/ 0 w 53"/>
                  <a:gd name="T21" fmla="*/ 0 h 53"/>
                  <a:gd name="T22" fmla="*/ 0 w 53"/>
                  <a:gd name="T23" fmla="*/ 0 h 53"/>
                  <a:gd name="T24" fmla="*/ 0 w 53"/>
                  <a:gd name="T25" fmla="*/ 0 h 53"/>
                  <a:gd name="T26" fmla="*/ 0 w 53"/>
                  <a:gd name="T27" fmla="*/ 0 h 53"/>
                  <a:gd name="T28" fmla="*/ 0 w 53"/>
                  <a:gd name="T29" fmla="*/ 0 h 53"/>
                  <a:gd name="T30" fmla="*/ 0 w 53"/>
                  <a:gd name="T31" fmla="*/ 0 h 53"/>
                  <a:gd name="T32" fmla="*/ 0 w 53"/>
                  <a:gd name="T33" fmla="*/ 0 h 53"/>
                  <a:gd name="T34" fmla="*/ 0 w 53"/>
                  <a:gd name="T35" fmla="*/ 0 h 53"/>
                  <a:gd name="T36" fmla="*/ 0 w 53"/>
                  <a:gd name="T37" fmla="*/ 0 h 53"/>
                  <a:gd name="T38" fmla="*/ 0 w 53"/>
                  <a:gd name="T39" fmla="*/ 0 h 53"/>
                  <a:gd name="T40" fmla="*/ 0 w 53"/>
                  <a:gd name="T41" fmla="*/ 0 h 53"/>
                  <a:gd name="T42" fmla="*/ 0 w 53"/>
                  <a:gd name="T43" fmla="*/ 0 h 53"/>
                  <a:gd name="T44" fmla="*/ 0 w 53"/>
                  <a:gd name="T45" fmla="*/ 0 h 53"/>
                  <a:gd name="T46" fmla="*/ 0 w 53"/>
                  <a:gd name="T47" fmla="*/ 0 h 53"/>
                  <a:gd name="T48" fmla="*/ 0 w 53"/>
                  <a:gd name="T49" fmla="*/ 0 h 53"/>
                  <a:gd name="T50" fmla="*/ 0 w 53"/>
                  <a:gd name="T51" fmla="*/ 0 h 53"/>
                  <a:gd name="T52" fmla="*/ 0 w 53"/>
                  <a:gd name="T53" fmla="*/ 0 h 53"/>
                  <a:gd name="T54" fmla="*/ 0 w 53"/>
                  <a:gd name="T55" fmla="*/ 0 h 53"/>
                  <a:gd name="T56" fmla="*/ 0 w 53"/>
                  <a:gd name="T57" fmla="*/ 0 h 53"/>
                  <a:gd name="T58" fmla="*/ 0 w 53"/>
                  <a:gd name="T59" fmla="*/ 0 h 53"/>
                  <a:gd name="T60" fmla="*/ 0 w 53"/>
                  <a:gd name="T61" fmla="*/ 0 h 53"/>
                  <a:gd name="T62" fmla="*/ 0 w 53"/>
                  <a:gd name="T63" fmla="*/ 0 h 53"/>
                  <a:gd name="T64" fmla="*/ 0 w 53"/>
                  <a:gd name="T65" fmla="*/ 0 h 53"/>
                  <a:gd name="T66" fmla="*/ 0 w 53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53"/>
                  <a:gd name="T104" fmla="*/ 53 w 53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53" y="27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40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37" name="Freeform 322"/>
              <p:cNvSpPr>
                <a:spLocks/>
              </p:cNvSpPr>
              <p:nvPr/>
            </p:nvSpPr>
            <p:spPr bwMode="auto">
              <a:xfrm>
                <a:off x="2493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38" name="Freeform 323"/>
              <p:cNvSpPr>
                <a:spLocks/>
              </p:cNvSpPr>
              <p:nvPr/>
            </p:nvSpPr>
            <p:spPr bwMode="auto">
              <a:xfrm>
                <a:off x="2493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39" name="Freeform 324"/>
              <p:cNvSpPr>
                <a:spLocks/>
              </p:cNvSpPr>
              <p:nvPr/>
            </p:nvSpPr>
            <p:spPr bwMode="auto">
              <a:xfrm>
                <a:off x="2535" y="1523"/>
                <a:ext cx="16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40" name="Freeform 325"/>
              <p:cNvSpPr>
                <a:spLocks/>
              </p:cNvSpPr>
              <p:nvPr/>
            </p:nvSpPr>
            <p:spPr bwMode="auto">
              <a:xfrm>
                <a:off x="2535" y="1523"/>
                <a:ext cx="16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41" name="Freeform 326"/>
              <p:cNvSpPr>
                <a:spLocks/>
              </p:cNvSpPr>
              <p:nvPr/>
            </p:nvSpPr>
            <p:spPr bwMode="auto">
              <a:xfrm>
                <a:off x="2307" y="1438"/>
                <a:ext cx="15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65"/>
                  <a:gd name="T101" fmla="*/ 52 w 52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65">
                    <a:moveTo>
                      <a:pt x="39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13" y="26"/>
                    </a:lnTo>
                    <a:lnTo>
                      <a:pt x="0" y="39"/>
                    </a:lnTo>
                    <a:lnTo>
                      <a:pt x="13" y="39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42" name="Freeform 327"/>
              <p:cNvSpPr>
                <a:spLocks/>
              </p:cNvSpPr>
              <p:nvPr/>
            </p:nvSpPr>
            <p:spPr bwMode="auto">
              <a:xfrm>
                <a:off x="2307" y="1438"/>
                <a:ext cx="15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w 52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65"/>
                  <a:gd name="T104" fmla="*/ 52 w 52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65">
                    <a:moveTo>
                      <a:pt x="39" y="0"/>
                    </a:moveTo>
                    <a:lnTo>
                      <a:pt x="39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13" y="26"/>
                    </a:lnTo>
                    <a:lnTo>
                      <a:pt x="0" y="39"/>
                    </a:lnTo>
                    <a:lnTo>
                      <a:pt x="13" y="39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43" name="Freeform 328"/>
              <p:cNvSpPr>
                <a:spLocks/>
              </p:cNvSpPr>
              <p:nvPr/>
            </p:nvSpPr>
            <p:spPr bwMode="auto">
              <a:xfrm>
                <a:off x="2349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7" y="0"/>
                    </a:move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44" name="Freeform 329"/>
              <p:cNvSpPr>
                <a:spLocks/>
              </p:cNvSpPr>
              <p:nvPr/>
            </p:nvSpPr>
            <p:spPr bwMode="auto">
              <a:xfrm>
                <a:off x="2349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7" y="0"/>
                    </a:moveTo>
                    <a:lnTo>
                      <a:pt x="27" y="0"/>
                    </a:ln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45" name="Freeform 330"/>
              <p:cNvSpPr>
                <a:spLocks/>
              </p:cNvSpPr>
              <p:nvPr/>
            </p:nvSpPr>
            <p:spPr bwMode="auto">
              <a:xfrm>
                <a:off x="2396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6" y="0"/>
                    </a:move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40" y="65"/>
                    </a:lnTo>
                    <a:lnTo>
                      <a:pt x="40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6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46" name="Freeform 331"/>
              <p:cNvSpPr>
                <a:spLocks/>
              </p:cNvSpPr>
              <p:nvPr/>
            </p:nvSpPr>
            <p:spPr bwMode="auto">
              <a:xfrm>
                <a:off x="2396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40" y="65"/>
                    </a:lnTo>
                    <a:lnTo>
                      <a:pt x="40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6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47" name="Freeform 332"/>
              <p:cNvSpPr>
                <a:spLocks/>
              </p:cNvSpPr>
              <p:nvPr/>
            </p:nvSpPr>
            <p:spPr bwMode="auto">
              <a:xfrm>
                <a:off x="2443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6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39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39" y="13"/>
                    </a:lnTo>
                    <a:lnTo>
                      <a:pt x="26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48" name="Freeform 333"/>
              <p:cNvSpPr>
                <a:spLocks/>
              </p:cNvSpPr>
              <p:nvPr/>
            </p:nvSpPr>
            <p:spPr bwMode="auto">
              <a:xfrm>
                <a:off x="2443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6" y="0"/>
                    </a:moveTo>
                    <a:lnTo>
                      <a:pt x="26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39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39" y="13"/>
                    </a:lnTo>
                    <a:lnTo>
                      <a:pt x="26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49" name="Freeform 334"/>
              <p:cNvSpPr>
                <a:spLocks/>
              </p:cNvSpPr>
              <p:nvPr/>
            </p:nvSpPr>
            <p:spPr bwMode="auto">
              <a:xfrm>
                <a:off x="2485" y="1438"/>
                <a:ext cx="16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65"/>
                  <a:gd name="T101" fmla="*/ 52 w 52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65">
                    <a:moveTo>
                      <a:pt x="26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50" name="Freeform 335"/>
              <p:cNvSpPr>
                <a:spLocks/>
              </p:cNvSpPr>
              <p:nvPr/>
            </p:nvSpPr>
            <p:spPr bwMode="auto">
              <a:xfrm>
                <a:off x="2485" y="1438"/>
                <a:ext cx="16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w 52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65"/>
                  <a:gd name="T104" fmla="*/ 52 w 52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65">
                    <a:moveTo>
                      <a:pt x="26" y="0"/>
                    </a:moveTo>
                    <a:lnTo>
                      <a:pt x="26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51" name="Freeform 336"/>
              <p:cNvSpPr>
                <a:spLocks/>
              </p:cNvSpPr>
              <p:nvPr/>
            </p:nvSpPr>
            <p:spPr bwMode="auto">
              <a:xfrm>
                <a:off x="2527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7" y="0"/>
                    </a:move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52" name="Freeform 337"/>
              <p:cNvSpPr>
                <a:spLocks/>
              </p:cNvSpPr>
              <p:nvPr/>
            </p:nvSpPr>
            <p:spPr bwMode="auto">
              <a:xfrm>
                <a:off x="2527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7" y="0"/>
                    </a:moveTo>
                    <a:lnTo>
                      <a:pt x="27" y="0"/>
                    </a:ln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53" name="Freeform 338"/>
              <p:cNvSpPr>
                <a:spLocks/>
              </p:cNvSpPr>
              <p:nvPr/>
            </p:nvSpPr>
            <p:spPr bwMode="auto">
              <a:xfrm>
                <a:off x="2388" y="1234"/>
                <a:ext cx="66" cy="95"/>
              </a:xfrm>
              <a:custGeom>
                <a:avLst/>
                <a:gdLst>
                  <a:gd name="T0" fmla="*/ 0 w 223"/>
                  <a:gd name="T1" fmla="*/ 0 h 250"/>
                  <a:gd name="T2" fmla="*/ 0 w 223"/>
                  <a:gd name="T3" fmla="*/ 0 h 250"/>
                  <a:gd name="T4" fmla="*/ 0 w 223"/>
                  <a:gd name="T5" fmla="*/ 0 h 250"/>
                  <a:gd name="T6" fmla="*/ 0 w 223"/>
                  <a:gd name="T7" fmla="*/ 0 h 250"/>
                  <a:gd name="T8" fmla="*/ 0 w 223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54" name="Freeform 339"/>
              <p:cNvSpPr>
                <a:spLocks/>
              </p:cNvSpPr>
              <p:nvPr/>
            </p:nvSpPr>
            <p:spPr bwMode="auto">
              <a:xfrm>
                <a:off x="2318" y="1329"/>
                <a:ext cx="209" cy="55"/>
              </a:xfrm>
              <a:custGeom>
                <a:avLst/>
                <a:gdLst>
                  <a:gd name="T0" fmla="*/ 0 w 710"/>
                  <a:gd name="T1" fmla="*/ 0 h 145"/>
                  <a:gd name="T2" fmla="*/ 0 w 710"/>
                  <a:gd name="T3" fmla="*/ 0 h 145"/>
                  <a:gd name="T4" fmla="*/ 0 w 710"/>
                  <a:gd name="T5" fmla="*/ 0 h 145"/>
                  <a:gd name="T6" fmla="*/ 0 w 710"/>
                  <a:gd name="T7" fmla="*/ 0 h 145"/>
                  <a:gd name="T8" fmla="*/ 0 w 710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0"/>
                  <a:gd name="T16" fmla="*/ 0 h 145"/>
                  <a:gd name="T17" fmla="*/ 710 w 710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0" h="145">
                    <a:moveTo>
                      <a:pt x="0" y="145"/>
                    </a:moveTo>
                    <a:lnTo>
                      <a:pt x="13" y="0"/>
                    </a:lnTo>
                    <a:lnTo>
                      <a:pt x="697" y="0"/>
                    </a:lnTo>
                    <a:lnTo>
                      <a:pt x="710" y="145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55" name="Freeform 340"/>
              <p:cNvSpPr>
                <a:spLocks/>
              </p:cNvSpPr>
              <p:nvPr/>
            </p:nvSpPr>
            <p:spPr bwMode="auto">
              <a:xfrm>
                <a:off x="2318" y="1329"/>
                <a:ext cx="209" cy="55"/>
              </a:xfrm>
              <a:custGeom>
                <a:avLst/>
                <a:gdLst>
                  <a:gd name="T0" fmla="*/ 0 w 710"/>
                  <a:gd name="T1" fmla="*/ 0 h 145"/>
                  <a:gd name="T2" fmla="*/ 0 w 710"/>
                  <a:gd name="T3" fmla="*/ 0 h 145"/>
                  <a:gd name="T4" fmla="*/ 0 w 710"/>
                  <a:gd name="T5" fmla="*/ 0 h 145"/>
                  <a:gd name="T6" fmla="*/ 0 w 710"/>
                  <a:gd name="T7" fmla="*/ 0 h 145"/>
                  <a:gd name="T8" fmla="*/ 0 w 710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0"/>
                  <a:gd name="T16" fmla="*/ 0 h 145"/>
                  <a:gd name="T17" fmla="*/ 710 w 710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0" h="145">
                    <a:moveTo>
                      <a:pt x="0" y="145"/>
                    </a:moveTo>
                    <a:lnTo>
                      <a:pt x="13" y="0"/>
                    </a:lnTo>
                    <a:lnTo>
                      <a:pt x="697" y="0"/>
                    </a:lnTo>
                    <a:lnTo>
                      <a:pt x="710" y="145"/>
                    </a:lnTo>
                    <a:lnTo>
                      <a:pt x="0" y="145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356" name="Rectangle 341"/>
              <p:cNvSpPr>
                <a:spLocks noChangeArrowheads="1"/>
              </p:cNvSpPr>
              <p:nvPr/>
            </p:nvSpPr>
            <p:spPr bwMode="auto">
              <a:xfrm>
                <a:off x="2326" y="1339"/>
                <a:ext cx="43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357" name="Rectangle 342"/>
              <p:cNvSpPr>
                <a:spLocks noChangeArrowheads="1"/>
              </p:cNvSpPr>
              <p:nvPr/>
            </p:nvSpPr>
            <p:spPr bwMode="auto">
              <a:xfrm>
                <a:off x="2326" y="1339"/>
                <a:ext cx="43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358" name="Rectangle 343"/>
              <p:cNvSpPr>
                <a:spLocks noChangeArrowheads="1"/>
              </p:cNvSpPr>
              <p:nvPr/>
            </p:nvSpPr>
            <p:spPr bwMode="auto">
              <a:xfrm>
                <a:off x="2377" y="1339"/>
                <a:ext cx="42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359" name="Rectangle 344"/>
              <p:cNvSpPr>
                <a:spLocks noChangeArrowheads="1"/>
              </p:cNvSpPr>
              <p:nvPr/>
            </p:nvSpPr>
            <p:spPr bwMode="auto">
              <a:xfrm>
                <a:off x="2377" y="1339"/>
                <a:ext cx="42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360" name="Rectangle 345"/>
              <p:cNvSpPr>
                <a:spLocks noChangeArrowheads="1"/>
              </p:cNvSpPr>
              <p:nvPr/>
            </p:nvSpPr>
            <p:spPr bwMode="auto">
              <a:xfrm>
                <a:off x="2427" y="1339"/>
                <a:ext cx="42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361" name="Rectangle 346"/>
              <p:cNvSpPr>
                <a:spLocks noChangeArrowheads="1"/>
              </p:cNvSpPr>
              <p:nvPr/>
            </p:nvSpPr>
            <p:spPr bwMode="auto">
              <a:xfrm>
                <a:off x="2427" y="1339"/>
                <a:ext cx="42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362" name="Rectangle 347"/>
              <p:cNvSpPr>
                <a:spLocks noChangeArrowheads="1"/>
              </p:cNvSpPr>
              <p:nvPr/>
            </p:nvSpPr>
            <p:spPr bwMode="auto">
              <a:xfrm>
                <a:off x="2473" y="1339"/>
                <a:ext cx="43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363" name="Rectangle 348"/>
              <p:cNvSpPr>
                <a:spLocks noChangeArrowheads="1"/>
              </p:cNvSpPr>
              <p:nvPr/>
            </p:nvSpPr>
            <p:spPr bwMode="auto">
              <a:xfrm>
                <a:off x="2473" y="1339"/>
                <a:ext cx="43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364" name="Line 349"/>
              <p:cNvSpPr>
                <a:spLocks noChangeShapeType="1"/>
              </p:cNvSpPr>
              <p:nvPr/>
            </p:nvSpPr>
            <p:spPr bwMode="auto">
              <a:xfrm>
                <a:off x="2291" y="1493"/>
                <a:ext cx="272" cy="0"/>
              </a:xfrm>
              <a:prstGeom prst="line">
                <a:avLst/>
              </a:pr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5" name="Rectangle 350"/>
              <p:cNvSpPr>
                <a:spLocks noChangeArrowheads="1"/>
              </p:cNvSpPr>
              <p:nvPr/>
            </p:nvSpPr>
            <p:spPr bwMode="auto">
              <a:xfrm>
                <a:off x="2276" y="1384"/>
                <a:ext cx="306" cy="25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366" name="Rectangle 351"/>
              <p:cNvSpPr>
                <a:spLocks noChangeArrowheads="1"/>
              </p:cNvSpPr>
              <p:nvPr/>
            </p:nvSpPr>
            <p:spPr bwMode="auto">
              <a:xfrm>
                <a:off x="2276" y="1384"/>
                <a:ext cx="306" cy="25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</p:grpSp>
        <p:sp>
          <p:nvSpPr>
            <p:cNvPr id="42320" name="Rectangle 352"/>
            <p:cNvSpPr>
              <a:spLocks noChangeArrowheads="1"/>
            </p:cNvSpPr>
            <p:nvPr/>
          </p:nvSpPr>
          <p:spPr bwMode="auto">
            <a:xfrm>
              <a:off x="2261" y="1435"/>
              <a:ext cx="348" cy="30"/>
            </a:xfrm>
            <a:prstGeom prst="rect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321" name="Freeform 353"/>
            <p:cNvSpPr>
              <a:spLocks/>
            </p:cNvSpPr>
            <p:nvPr/>
          </p:nvSpPr>
          <p:spPr bwMode="auto">
            <a:xfrm>
              <a:off x="2226" y="1449"/>
              <a:ext cx="410" cy="340"/>
            </a:xfrm>
            <a:custGeom>
              <a:avLst/>
              <a:gdLst>
                <a:gd name="T0" fmla="*/ 0 w 1394"/>
                <a:gd name="T1" fmla="*/ 15 h 565"/>
                <a:gd name="T2" fmla="*/ 0 w 1394"/>
                <a:gd name="T3" fmla="*/ 14 h 565"/>
                <a:gd name="T4" fmla="*/ 0 w 1394"/>
                <a:gd name="T5" fmla="*/ 12 h 565"/>
                <a:gd name="T6" fmla="*/ 0 w 1394"/>
                <a:gd name="T7" fmla="*/ 11 h 565"/>
                <a:gd name="T8" fmla="*/ 0 w 1394"/>
                <a:gd name="T9" fmla="*/ 10 h 565"/>
                <a:gd name="T10" fmla="*/ 0 w 1394"/>
                <a:gd name="T11" fmla="*/ 8 h 565"/>
                <a:gd name="T12" fmla="*/ 0 w 1394"/>
                <a:gd name="T13" fmla="*/ 6 h 565"/>
                <a:gd name="T14" fmla="*/ 0 w 1394"/>
                <a:gd name="T15" fmla="*/ 5 h 565"/>
                <a:gd name="T16" fmla="*/ 0 w 1394"/>
                <a:gd name="T17" fmla="*/ 4 h 565"/>
                <a:gd name="T18" fmla="*/ 0 w 1394"/>
                <a:gd name="T19" fmla="*/ 2 h 565"/>
                <a:gd name="T20" fmla="*/ 0 w 1394"/>
                <a:gd name="T21" fmla="*/ 1 h 565"/>
                <a:gd name="T22" fmla="*/ 0 w 1394"/>
                <a:gd name="T23" fmla="*/ 1 h 565"/>
                <a:gd name="T24" fmla="*/ 0 w 1394"/>
                <a:gd name="T25" fmla="*/ 0 h 565"/>
                <a:gd name="T26" fmla="*/ 0 w 1394"/>
                <a:gd name="T27" fmla="*/ 0 h 565"/>
                <a:gd name="T28" fmla="*/ 0 w 1394"/>
                <a:gd name="T29" fmla="*/ 1 h 565"/>
                <a:gd name="T30" fmla="*/ 0 w 1394"/>
                <a:gd name="T31" fmla="*/ 1 h 565"/>
                <a:gd name="T32" fmla="*/ 0 w 1394"/>
                <a:gd name="T33" fmla="*/ 1 h 565"/>
                <a:gd name="T34" fmla="*/ 0 w 1394"/>
                <a:gd name="T35" fmla="*/ 1 h 565"/>
                <a:gd name="T36" fmla="*/ 0 w 1394"/>
                <a:gd name="T37" fmla="*/ 1 h 565"/>
                <a:gd name="T38" fmla="*/ 0 w 1394"/>
                <a:gd name="T39" fmla="*/ 1 h 565"/>
                <a:gd name="T40" fmla="*/ 0 w 1394"/>
                <a:gd name="T41" fmla="*/ 1 h 565"/>
                <a:gd name="T42" fmla="*/ 0 w 1394"/>
                <a:gd name="T43" fmla="*/ 1 h 565"/>
                <a:gd name="T44" fmla="*/ 0 w 1394"/>
                <a:gd name="T45" fmla="*/ 1 h 565"/>
                <a:gd name="T46" fmla="*/ 0 w 1394"/>
                <a:gd name="T47" fmla="*/ 1 h 565"/>
                <a:gd name="T48" fmla="*/ 0 w 1394"/>
                <a:gd name="T49" fmla="*/ 1 h 565"/>
                <a:gd name="T50" fmla="*/ 0 w 1394"/>
                <a:gd name="T51" fmla="*/ 1 h 565"/>
                <a:gd name="T52" fmla="*/ 0 w 1394"/>
                <a:gd name="T53" fmla="*/ 1 h 565"/>
                <a:gd name="T54" fmla="*/ 0 w 1394"/>
                <a:gd name="T55" fmla="*/ 1 h 565"/>
                <a:gd name="T56" fmla="*/ 0 w 1394"/>
                <a:gd name="T57" fmla="*/ 0 h 565"/>
                <a:gd name="T58" fmla="*/ 0 w 1394"/>
                <a:gd name="T59" fmla="*/ 0 h 565"/>
                <a:gd name="T60" fmla="*/ 0 w 1394"/>
                <a:gd name="T61" fmla="*/ 0 h 565"/>
                <a:gd name="T62" fmla="*/ 0 w 1394"/>
                <a:gd name="T63" fmla="*/ 1 h 565"/>
                <a:gd name="T64" fmla="*/ 0 w 1394"/>
                <a:gd name="T65" fmla="*/ 1 h 565"/>
                <a:gd name="T66" fmla="*/ 0 w 1394"/>
                <a:gd name="T67" fmla="*/ 2 h 565"/>
                <a:gd name="T68" fmla="*/ 0 w 1394"/>
                <a:gd name="T69" fmla="*/ 4 h 565"/>
                <a:gd name="T70" fmla="*/ 0 w 1394"/>
                <a:gd name="T71" fmla="*/ 5 h 565"/>
                <a:gd name="T72" fmla="*/ 0 w 1394"/>
                <a:gd name="T73" fmla="*/ 6 h 565"/>
                <a:gd name="T74" fmla="*/ 0 w 1394"/>
                <a:gd name="T75" fmla="*/ 8 h 565"/>
                <a:gd name="T76" fmla="*/ 0 w 1394"/>
                <a:gd name="T77" fmla="*/ 10 h 565"/>
                <a:gd name="T78" fmla="*/ 0 w 1394"/>
                <a:gd name="T79" fmla="*/ 11 h 565"/>
                <a:gd name="T80" fmla="*/ 0 w 1394"/>
                <a:gd name="T81" fmla="*/ 12 h 565"/>
                <a:gd name="T82" fmla="*/ 0 w 1394"/>
                <a:gd name="T83" fmla="*/ 14 h 565"/>
                <a:gd name="T84" fmla="*/ 0 w 1394"/>
                <a:gd name="T85" fmla="*/ 15 h 5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94"/>
                <a:gd name="T130" fmla="*/ 0 h 565"/>
                <a:gd name="T131" fmla="*/ 1394 w 1394"/>
                <a:gd name="T132" fmla="*/ 565 h 5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94" h="565">
                  <a:moveTo>
                    <a:pt x="697" y="565"/>
                  </a:moveTo>
                  <a:lnTo>
                    <a:pt x="1263" y="565"/>
                  </a:lnTo>
                  <a:lnTo>
                    <a:pt x="1276" y="539"/>
                  </a:lnTo>
                  <a:lnTo>
                    <a:pt x="1276" y="526"/>
                  </a:lnTo>
                  <a:lnTo>
                    <a:pt x="1276" y="513"/>
                  </a:lnTo>
                  <a:lnTo>
                    <a:pt x="1276" y="486"/>
                  </a:lnTo>
                  <a:lnTo>
                    <a:pt x="1276" y="473"/>
                  </a:lnTo>
                  <a:lnTo>
                    <a:pt x="1276" y="460"/>
                  </a:lnTo>
                  <a:lnTo>
                    <a:pt x="1276" y="434"/>
                  </a:lnTo>
                  <a:lnTo>
                    <a:pt x="1289" y="421"/>
                  </a:lnTo>
                  <a:lnTo>
                    <a:pt x="1289" y="407"/>
                  </a:lnTo>
                  <a:lnTo>
                    <a:pt x="1289" y="381"/>
                  </a:lnTo>
                  <a:lnTo>
                    <a:pt x="1289" y="368"/>
                  </a:lnTo>
                  <a:lnTo>
                    <a:pt x="1289" y="355"/>
                  </a:lnTo>
                  <a:lnTo>
                    <a:pt x="1302" y="329"/>
                  </a:lnTo>
                  <a:lnTo>
                    <a:pt x="1302" y="315"/>
                  </a:lnTo>
                  <a:lnTo>
                    <a:pt x="1302" y="302"/>
                  </a:lnTo>
                  <a:lnTo>
                    <a:pt x="1302" y="276"/>
                  </a:lnTo>
                  <a:lnTo>
                    <a:pt x="1315" y="263"/>
                  </a:lnTo>
                  <a:lnTo>
                    <a:pt x="1315" y="250"/>
                  </a:lnTo>
                  <a:lnTo>
                    <a:pt x="1315" y="223"/>
                  </a:lnTo>
                  <a:lnTo>
                    <a:pt x="1329" y="210"/>
                  </a:lnTo>
                  <a:lnTo>
                    <a:pt x="1329" y="197"/>
                  </a:lnTo>
                  <a:lnTo>
                    <a:pt x="1329" y="171"/>
                  </a:lnTo>
                  <a:lnTo>
                    <a:pt x="1342" y="158"/>
                  </a:lnTo>
                  <a:lnTo>
                    <a:pt x="1342" y="144"/>
                  </a:lnTo>
                  <a:lnTo>
                    <a:pt x="1355" y="118"/>
                  </a:lnTo>
                  <a:lnTo>
                    <a:pt x="1355" y="105"/>
                  </a:lnTo>
                  <a:lnTo>
                    <a:pt x="1368" y="92"/>
                  </a:lnTo>
                  <a:lnTo>
                    <a:pt x="1368" y="79"/>
                  </a:lnTo>
                  <a:lnTo>
                    <a:pt x="1381" y="52"/>
                  </a:lnTo>
                  <a:lnTo>
                    <a:pt x="1381" y="39"/>
                  </a:lnTo>
                  <a:lnTo>
                    <a:pt x="1394" y="26"/>
                  </a:lnTo>
                  <a:lnTo>
                    <a:pt x="1394" y="13"/>
                  </a:lnTo>
                  <a:lnTo>
                    <a:pt x="1381" y="13"/>
                  </a:lnTo>
                  <a:lnTo>
                    <a:pt x="1355" y="13"/>
                  </a:lnTo>
                  <a:lnTo>
                    <a:pt x="1329" y="13"/>
                  </a:lnTo>
                  <a:lnTo>
                    <a:pt x="1302" y="13"/>
                  </a:lnTo>
                  <a:lnTo>
                    <a:pt x="1289" y="0"/>
                  </a:lnTo>
                  <a:lnTo>
                    <a:pt x="1263" y="0"/>
                  </a:lnTo>
                  <a:lnTo>
                    <a:pt x="1237" y="0"/>
                  </a:lnTo>
                  <a:lnTo>
                    <a:pt x="1210" y="0"/>
                  </a:lnTo>
                  <a:lnTo>
                    <a:pt x="1184" y="0"/>
                  </a:lnTo>
                  <a:lnTo>
                    <a:pt x="1171" y="0"/>
                  </a:lnTo>
                  <a:lnTo>
                    <a:pt x="1144" y="13"/>
                  </a:lnTo>
                  <a:lnTo>
                    <a:pt x="1118" y="13"/>
                  </a:lnTo>
                  <a:lnTo>
                    <a:pt x="1092" y="13"/>
                  </a:lnTo>
                  <a:lnTo>
                    <a:pt x="1066" y="13"/>
                  </a:lnTo>
                  <a:lnTo>
                    <a:pt x="1039" y="13"/>
                  </a:lnTo>
                  <a:lnTo>
                    <a:pt x="1026" y="13"/>
                  </a:lnTo>
                  <a:lnTo>
                    <a:pt x="1000" y="13"/>
                  </a:lnTo>
                  <a:lnTo>
                    <a:pt x="973" y="13"/>
                  </a:lnTo>
                  <a:lnTo>
                    <a:pt x="947" y="13"/>
                  </a:lnTo>
                  <a:lnTo>
                    <a:pt x="934" y="13"/>
                  </a:lnTo>
                  <a:lnTo>
                    <a:pt x="908" y="13"/>
                  </a:lnTo>
                  <a:lnTo>
                    <a:pt x="881" y="13"/>
                  </a:lnTo>
                  <a:lnTo>
                    <a:pt x="868" y="13"/>
                  </a:lnTo>
                  <a:lnTo>
                    <a:pt x="842" y="13"/>
                  </a:lnTo>
                  <a:lnTo>
                    <a:pt x="829" y="26"/>
                  </a:lnTo>
                  <a:lnTo>
                    <a:pt x="803" y="26"/>
                  </a:lnTo>
                  <a:lnTo>
                    <a:pt x="789" y="26"/>
                  </a:lnTo>
                  <a:lnTo>
                    <a:pt x="763" y="26"/>
                  </a:lnTo>
                  <a:lnTo>
                    <a:pt x="750" y="26"/>
                  </a:lnTo>
                  <a:lnTo>
                    <a:pt x="737" y="26"/>
                  </a:lnTo>
                  <a:lnTo>
                    <a:pt x="710" y="26"/>
                  </a:lnTo>
                  <a:lnTo>
                    <a:pt x="697" y="39"/>
                  </a:lnTo>
                  <a:lnTo>
                    <a:pt x="684" y="26"/>
                  </a:lnTo>
                  <a:lnTo>
                    <a:pt x="671" y="26"/>
                  </a:lnTo>
                  <a:lnTo>
                    <a:pt x="645" y="26"/>
                  </a:lnTo>
                  <a:lnTo>
                    <a:pt x="632" y="26"/>
                  </a:lnTo>
                  <a:lnTo>
                    <a:pt x="618" y="26"/>
                  </a:lnTo>
                  <a:lnTo>
                    <a:pt x="592" y="26"/>
                  </a:lnTo>
                  <a:lnTo>
                    <a:pt x="579" y="26"/>
                  </a:lnTo>
                  <a:lnTo>
                    <a:pt x="553" y="13"/>
                  </a:lnTo>
                  <a:lnTo>
                    <a:pt x="539" y="13"/>
                  </a:lnTo>
                  <a:lnTo>
                    <a:pt x="513" y="13"/>
                  </a:lnTo>
                  <a:lnTo>
                    <a:pt x="487" y="13"/>
                  </a:lnTo>
                  <a:lnTo>
                    <a:pt x="474" y="13"/>
                  </a:lnTo>
                  <a:lnTo>
                    <a:pt x="447" y="13"/>
                  </a:lnTo>
                  <a:lnTo>
                    <a:pt x="421" y="13"/>
                  </a:lnTo>
                  <a:lnTo>
                    <a:pt x="395" y="13"/>
                  </a:lnTo>
                  <a:lnTo>
                    <a:pt x="382" y="13"/>
                  </a:lnTo>
                  <a:lnTo>
                    <a:pt x="355" y="13"/>
                  </a:lnTo>
                  <a:lnTo>
                    <a:pt x="329" y="13"/>
                  </a:lnTo>
                  <a:lnTo>
                    <a:pt x="303" y="0"/>
                  </a:lnTo>
                  <a:lnTo>
                    <a:pt x="276" y="0"/>
                  </a:lnTo>
                  <a:lnTo>
                    <a:pt x="263" y="0"/>
                  </a:lnTo>
                  <a:lnTo>
                    <a:pt x="237" y="0"/>
                  </a:lnTo>
                  <a:lnTo>
                    <a:pt x="211" y="0"/>
                  </a:lnTo>
                  <a:lnTo>
                    <a:pt x="184" y="0"/>
                  </a:lnTo>
                  <a:lnTo>
                    <a:pt x="158" y="0"/>
                  </a:lnTo>
                  <a:lnTo>
                    <a:pt x="132" y="0"/>
                  </a:lnTo>
                  <a:lnTo>
                    <a:pt x="119" y="0"/>
                  </a:lnTo>
                  <a:lnTo>
                    <a:pt x="92" y="0"/>
                  </a:lnTo>
                  <a:lnTo>
                    <a:pt x="66" y="0"/>
                  </a:lnTo>
                  <a:lnTo>
                    <a:pt x="40" y="13"/>
                  </a:lnTo>
                  <a:lnTo>
                    <a:pt x="27" y="13"/>
                  </a:lnTo>
                  <a:lnTo>
                    <a:pt x="0" y="13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27" y="52"/>
                  </a:lnTo>
                  <a:lnTo>
                    <a:pt x="27" y="79"/>
                  </a:lnTo>
                  <a:lnTo>
                    <a:pt x="40" y="92"/>
                  </a:lnTo>
                  <a:lnTo>
                    <a:pt x="40" y="105"/>
                  </a:lnTo>
                  <a:lnTo>
                    <a:pt x="53" y="118"/>
                  </a:lnTo>
                  <a:lnTo>
                    <a:pt x="53" y="144"/>
                  </a:lnTo>
                  <a:lnTo>
                    <a:pt x="66" y="158"/>
                  </a:lnTo>
                  <a:lnTo>
                    <a:pt x="66" y="171"/>
                  </a:lnTo>
                  <a:lnTo>
                    <a:pt x="66" y="197"/>
                  </a:lnTo>
                  <a:lnTo>
                    <a:pt x="79" y="210"/>
                  </a:lnTo>
                  <a:lnTo>
                    <a:pt x="79" y="223"/>
                  </a:lnTo>
                  <a:lnTo>
                    <a:pt x="79" y="250"/>
                  </a:lnTo>
                  <a:lnTo>
                    <a:pt x="92" y="263"/>
                  </a:lnTo>
                  <a:lnTo>
                    <a:pt x="92" y="276"/>
                  </a:lnTo>
                  <a:lnTo>
                    <a:pt x="92" y="302"/>
                  </a:lnTo>
                  <a:lnTo>
                    <a:pt x="92" y="315"/>
                  </a:lnTo>
                  <a:lnTo>
                    <a:pt x="106" y="329"/>
                  </a:lnTo>
                  <a:lnTo>
                    <a:pt x="106" y="355"/>
                  </a:lnTo>
                  <a:lnTo>
                    <a:pt x="106" y="368"/>
                  </a:lnTo>
                  <a:lnTo>
                    <a:pt x="106" y="381"/>
                  </a:lnTo>
                  <a:lnTo>
                    <a:pt x="119" y="407"/>
                  </a:lnTo>
                  <a:lnTo>
                    <a:pt x="119" y="421"/>
                  </a:lnTo>
                  <a:lnTo>
                    <a:pt x="119" y="434"/>
                  </a:lnTo>
                  <a:lnTo>
                    <a:pt x="119" y="460"/>
                  </a:lnTo>
                  <a:lnTo>
                    <a:pt x="119" y="473"/>
                  </a:lnTo>
                  <a:lnTo>
                    <a:pt x="119" y="486"/>
                  </a:lnTo>
                  <a:lnTo>
                    <a:pt x="132" y="513"/>
                  </a:lnTo>
                  <a:lnTo>
                    <a:pt x="132" y="526"/>
                  </a:lnTo>
                  <a:lnTo>
                    <a:pt x="132" y="539"/>
                  </a:lnTo>
                  <a:lnTo>
                    <a:pt x="132" y="565"/>
                  </a:lnTo>
                  <a:lnTo>
                    <a:pt x="697" y="565"/>
                  </a:lnTo>
                  <a:close/>
                </a:path>
              </a:pathLst>
            </a:custGeom>
            <a:gradFill rotWithShape="0">
              <a:gsLst>
                <a:gs pos="0">
                  <a:srgbClr val="336699"/>
                </a:gs>
                <a:gs pos="100000">
                  <a:srgbClr val="33CC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322" name="Freeform 354"/>
            <p:cNvSpPr>
              <a:spLocks/>
            </p:cNvSpPr>
            <p:nvPr/>
          </p:nvSpPr>
          <p:spPr bwMode="auto">
            <a:xfrm>
              <a:off x="2226" y="1449"/>
              <a:ext cx="410" cy="340"/>
            </a:xfrm>
            <a:custGeom>
              <a:avLst/>
              <a:gdLst>
                <a:gd name="T0" fmla="*/ 0 w 1394"/>
                <a:gd name="T1" fmla="*/ 15 h 565"/>
                <a:gd name="T2" fmla="*/ 0 w 1394"/>
                <a:gd name="T3" fmla="*/ 14 h 565"/>
                <a:gd name="T4" fmla="*/ 0 w 1394"/>
                <a:gd name="T5" fmla="*/ 12 h 565"/>
                <a:gd name="T6" fmla="*/ 0 w 1394"/>
                <a:gd name="T7" fmla="*/ 11 h 565"/>
                <a:gd name="T8" fmla="*/ 0 w 1394"/>
                <a:gd name="T9" fmla="*/ 10 h 565"/>
                <a:gd name="T10" fmla="*/ 0 w 1394"/>
                <a:gd name="T11" fmla="*/ 8 h 565"/>
                <a:gd name="T12" fmla="*/ 0 w 1394"/>
                <a:gd name="T13" fmla="*/ 6 h 565"/>
                <a:gd name="T14" fmla="*/ 0 w 1394"/>
                <a:gd name="T15" fmla="*/ 5 h 565"/>
                <a:gd name="T16" fmla="*/ 0 w 1394"/>
                <a:gd name="T17" fmla="*/ 4 h 565"/>
                <a:gd name="T18" fmla="*/ 0 w 1394"/>
                <a:gd name="T19" fmla="*/ 2 h 565"/>
                <a:gd name="T20" fmla="*/ 0 w 1394"/>
                <a:gd name="T21" fmla="*/ 1 h 565"/>
                <a:gd name="T22" fmla="*/ 0 w 1394"/>
                <a:gd name="T23" fmla="*/ 1 h 565"/>
                <a:gd name="T24" fmla="*/ 0 w 1394"/>
                <a:gd name="T25" fmla="*/ 0 h 565"/>
                <a:gd name="T26" fmla="*/ 0 w 1394"/>
                <a:gd name="T27" fmla="*/ 0 h 565"/>
                <a:gd name="T28" fmla="*/ 0 w 1394"/>
                <a:gd name="T29" fmla="*/ 1 h 565"/>
                <a:gd name="T30" fmla="*/ 0 w 1394"/>
                <a:gd name="T31" fmla="*/ 1 h 565"/>
                <a:gd name="T32" fmla="*/ 0 w 1394"/>
                <a:gd name="T33" fmla="*/ 1 h 565"/>
                <a:gd name="T34" fmla="*/ 0 w 1394"/>
                <a:gd name="T35" fmla="*/ 1 h 565"/>
                <a:gd name="T36" fmla="*/ 0 w 1394"/>
                <a:gd name="T37" fmla="*/ 1 h 565"/>
                <a:gd name="T38" fmla="*/ 0 w 1394"/>
                <a:gd name="T39" fmla="*/ 1 h 565"/>
                <a:gd name="T40" fmla="*/ 0 w 1394"/>
                <a:gd name="T41" fmla="*/ 1 h 565"/>
                <a:gd name="T42" fmla="*/ 0 w 1394"/>
                <a:gd name="T43" fmla="*/ 1 h 565"/>
                <a:gd name="T44" fmla="*/ 0 w 1394"/>
                <a:gd name="T45" fmla="*/ 1 h 565"/>
                <a:gd name="T46" fmla="*/ 0 w 1394"/>
                <a:gd name="T47" fmla="*/ 1 h 565"/>
                <a:gd name="T48" fmla="*/ 0 w 1394"/>
                <a:gd name="T49" fmla="*/ 1 h 565"/>
                <a:gd name="T50" fmla="*/ 0 w 1394"/>
                <a:gd name="T51" fmla="*/ 1 h 565"/>
                <a:gd name="T52" fmla="*/ 0 w 1394"/>
                <a:gd name="T53" fmla="*/ 1 h 565"/>
                <a:gd name="T54" fmla="*/ 0 w 1394"/>
                <a:gd name="T55" fmla="*/ 1 h 565"/>
                <a:gd name="T56" fmla="*/ 0 w 1394"/>
                <a:gd name="T57" fmla="*/ 0 h 565"/>
                <a:gd name="T58" fmla="*/ 0 w 1394"/>
                <a:gd name="T59" fmla="*/ 0 h 565"/>
                <a:gd name="T60" fmla="*/ 0 w 1394"/>
                <a:gd name="T61" fmla="*/ 0 h 565"/>
                <a:gd name="T62" fmla="*/ 0 w 1394"/>
                <a:gd name="T63" fmla="*/ 1 h 565"/>
                <a:gd name="T64" fmla="*/ 0 w 1394"/>
                <a:gd name="T65" fmla="*/ 1 h 565"/>
                <a:gd name="T66" fmla="*/ 0 w 1394"/>
                <a:gd name="T67" fmla="*/ 2 h 565"/>
                <a:gd name="T68" fmla="*/ 0 w 1394"/>
                <a:gd name="T69" fmla="*/ 4 h 565"/>
                <a:gd name="T70" fmla="*/ 0 w 1394"/>
                <a:gd name="T71" fmla="*/ 5 h 565"/>
                <a:gd name="T72" fmla="*/ 0 w 1394"/>
                <a:gd name="T73" fmla="*/ 6 h 565"/>
                <a:gd name="T74" fmla="*/ 0 w 1394"/>
                <a:gd name="T75" fmla="*/ 8 h 565"/>
                <a:gd name="T76" fmla="*/ 0 w 1394"/>
                <a:gd name="T77" fmla="*/ 10 h 565"/>
                <a:gd name="T78" fmla="*/ 0 w 1394"/>
                <a:gd name="T79" fmla="*/ 11 h 565"/>
                <a:gd name="T80" fmla="*/ 0 w 1394"/>
                <a:gd name="T81" fmla="*/ 12 h 565"/>
                <a:gd name="T82" fmla="*/ 0 w 1394"/>
                <a:gd name="T83" fmla="*/ 14 h 565"/>
                <a:gd name="T84" fmla="*/ 0 w 1394"/>
                <a:gd name="T85" fmla="*/ 15 h 5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94"/>
                <a:gd name="T130" fmla="*/ 0 h 565"/>
                <a:gd name="T131" fmla="*/ 1394 w 1394"/>
                <a:gd name="T132" fmla="*/ 565 h 5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94" h="565">
                  <a:moveTo>
                    <a:pt x="697" y="565"/>
                  </a:moveTo>
                  <a:lnTo>
                    <a:pt x="1263" y="565"/>
                  </a:lnTo>
                  <a:lnTo>
                    <a:pt x="1276" y="539"/>
                  </a:lnTo>
                  <a:lnTo>
                    <a:pt x="1276" y="526"/>
                  </a:lnTo>
                  <a:lnTo>
                    <a:pt x="1276" y="513"/>
                  </a:lnTo>
                  <a:lnTo>
                    <a:pt x="1276" y="486"/>
                  </a:lnTo>
                  <a:lnTo>
                    <a:pt x="1276" y="473"/>
                  </a:lnTo>
                  <a:lnTo>
                    <a:pt x="1276" y="460"/>
                  </a:lnTo>
                  <a:lnTo>
                    <a:pt x="1276" y="434"/>
                  </a:lnTo>
                  <a:lnTo>
                    <a:pt x="1289" y="421"/>
                  </a:lnTo>
                  <a:lnTo>
                    <a:pt x="1289" y="407"/>
                  </a:lnTo>
                  <a:lnTo>
                    <a:pt x="1289" y="381"/>
                  </a:lnTo>
                  <a:lnTo>
                    <a:pt x="1289" y="368"/>
                  </a:lnTo>
                  <a:lnTo>
                    <a:pt x="1289" y="355"/>
                  </a:lnTo>
                  <a:lnTo>
                    <a:pt x="1302" y="329"/>
                  </a:lnTo>
                  <a:lnTo>
                    <a:pt x="1302" y="315"/>
                  </a:lnTo>
                  <a:lnTo>
                    <a:pt x="1302" y="302"/>
                  </a:lnTo>
                  <a:lnTo>
                    <a:pt x="1302" y="276"/>
                  </a:lnTo>
                  <a:lnTo>
                    <a:pt x="1315" y="263"/>
                  </a:lnTo>
                  <a:lnTo>
                    <a:pt x="1315" y="250"/>
                  </a:lnTo>
                  <a:lnTo>
                    <a:pt x="1315" y="223"/>
                  </a:lnTo>
                  <a:lnTo>
                    <a:pt x="1329" y="210"/>
                  </a:lnTo>
                  <a:lnTo>
                    <a:pt x="1329" y="197"/>
                  </a:lnTo>
                  <a:lnTo>
                    <a:pt x="1329" y="171"/>
                  </a:lnTo>
                  <a:lnTo>
                    <a:pt x="1342" y="158"/>
                  </a:lnTo>
                  <a:lnTo>
                    <a:pt x="1342" y="144"/>
                  </a:lnTo>
                  <a:lnTo>
                    <a:pt x="1355" y="118"/>
                  </a:lnTo>
                  <a:lnTo>
                    <a:pt x="1355" y="105"/>
                  </a:lnTo>
                  <a:lnTo>
                    <a:pt x="1368" y="92"/>
                  </a:lnTo>
                  <a:lnTo>
                    <a:pt x="1368" y="79"/>
                  </a:lnTo>
                  <a:lnTo>
                    <a:pt x="1381" y="52"/>
                  </a:lnTo>
                  <a:lnTo>
                    <a:pt x="1381" y="39"/>
                  </a:lnTo>
                  <a:lnTo>
                    <a:pt x="1394" y="26"/>
                  </a:lnTo>
                  <a:lnTo>
                    <a:pt x="1394" y="13"/>
                  </a:lnTo>
                  <a:lnTo>
                    <a:pt x="1381" y="13"/>
                  </a:lnTo>
                  <a:lnTo>
                    <a:pt x="1355" y="13"/>
                  </a:lnTo>
                  <a:lnTo>
                    <a:pt x="1329" y="13"/>
                  </a:lnTo>
                  <a:lnTo>
                    <a:pt x="1302" y="13"/>
                  </a:lnTo>
                  <a:lnTo>
                    <a:pt x="1289" y="0"/>
                  </a:lnTo>
                  <a:lnTo>
                    <a:pt x="1263" y="0"/>
                  </a:lnTo>
                  <a:lnTo>
                    <a:pt x="1237" y="0"/>
                  </a:lnTo>
                  <a:lnTo>
                    <a:pt x="1210" y="0"/>
                  </a:lnTo>
                  <a:lnTo>
                    <a:pt x="1184" y="0"/>
                  </a:lnTo>
                  <a:lnTo>
                    <a:pt x="1171" y="0"/>
                  </a:lnTo>
                  <a:lnTo>
                    <a:pt x="1144" y="13"/>
                  </a:lnTo>
                  <a:lnTo>
                    <a:pt x="1118" y="13"/>
                  </a:lnTo>
                  <a:lnTo>
                    <a:pt x="1092" y="13"/>
                  </a:lnTo>
                  <a:lnTo>
                    <a:pt x="1066" y="13"/>
                  </a:lnTo>
                  <a:lnTo>
                    <a:pt x="1039" y="13"/>
                  </a:lnTo>
                  <a:lnTo>
                    <a:pt x="1026" y="13"/>
                  </a:lnTo>
                  <a:lnTo>
                    <a:pt x="1000" y="13"/>
                  </a:lnTo>
                  <a:lnTo>
                    <a:pt x="973" y="13"/>
                  </a:lnTo>
                  <a:lnTo>
                    <a:pt x="947" y="13"/>
                  </a:lnTo>
                  <a:lnTo>
                    <a:pt x="934" y="13"/>
                  </a:lnTo>
                  <a:lnTo>
                    <a:pt x="908" y="13"/>
                  </a:lnTo>
                  <a:lnTo>
                    <a:pt x="881" y="13"/>
                  </a:lnTo>
                  <a:lnTo>
                    <a:pt x="868" y="13"/>
                  </a:lnTo>
                  <a:lnTo>
                    <a:pt x="842" y="13"/>
                  </a:lnTo>
                  <a:lnTo>
                    <a:pt x="829" y="26"/>
                  </a:lnTo>
                  <a:lnTo>
                    <a:pt x="803" y="26"/>
                  </a:lnTo>
                  <a:lnTo>
                    <a:pt x="789" y="26"/>
                  </a:lnTo>
                  <a:lnTo>
                    <a:pt x="763" y="26"/>
                  </a:lnTo>
                  <a:lnTo>
                    <a:pt x="750" y="26"/>
                  </a:lnTo>
                  <a:lnTo>
                    <a:pt x="737" y="26"/>
                  </a:lnTo>
                  <a:lnTo>
                    <a:pt x="710" y="26"/>
                  </a:lnTo>
                  <a:lnTo>
                    <a:pt x="697" y="39"/>
                  </a:lnTo>
                  <a:lnTo>
                    <a:pt x="684" y="26"/>
                  </a:lnTo>
                  <a:lnTo>
                    <a:pt x="671" y="26"/>
                  </a:lnTo>
                  <a:lnTo>
                    <a:pt x="645" y="26"/>
                  </a:lnTo>
                  <a:lnTo>
                    <a:pt x="632" y="26"/>
                  </a:lnTo>
                  <a:lnTo>
                    <a:pt x="618" y="26"/>
                  </a:lnTo>
                  <a:lnTo>
                    <a:pt x="592" y="26"/>
                  </a:lnTo>
                  <a:lnTo>
                    <a:pt x="579" y="26"/>
                  </a:lnTo>
                  <a:lnTo>
                    <a:pt x="553" y="13"/>
                  </a:lnTo>
                  <a:lnTo>
                    <a:pt x="539" y="13"/>
                  </a:lnTo>
                  <a:lnTo>
                    <a:pt x="513" y="13"/>
                  </a:lnTo>
                  <a:lnTo>
                    <a:pt x="487" y="13"/>
                  </a:lnTo>
                  <a:lnTo>
                    <a:pt x="474" y="13"/>
                  </a:lnTo>
                  <a:lnTo>
                    <a:pt x="447" y="13"/>
                  </a:lnTo>
                  <a:lnTo>
                    <a:pt x="421" y="13"/>
                  </a:lnTo>
                  <a:lnTo>
                    <a:pt x="395" y="13"/>
                  </a:lnTo>
                  <a:lnTo>
                    <a:pt x="382" y="13"/>
                  </a:lnTo>
                  <a:lnTo>
                    <a:pt x="355" y="13"/>
                  </a:lnTo>
                  <a:lnTo>
                    <a:pt x="329" y="13"/>
                  </a:lnTo>
                  <a:lnTo>
                    <a:pt x="303" y="0"/>
                  </a:lnTo>
                  <a:lnTo>
                    <a:pt x="276" y="0"/>
                  </a:lnTo>
                  <a:lnTo>
                    <a:pt x="263" y="0"/>
                  </a:lnTo>
                  <a:lnTo>
                    <a:pt x="237" y="0"/>
                  </a:lnTo>
                  <a:lnTo>
                    <a:pt x="211" y="0"/>
                  </a:lnTo>
                  <a:lnTo>
                    <a:pt x="184" y="0"/>
                  </a:lnTo>
                  <a:lnTo>
                    <a:pt x="158" y="0"/>
                  </a:lnTo>
                  <a:lnTo>
                    <a:pt x="132" y="0"/>
                  </a:lnTo>
                  <a:lnTo>
                    <a:pt x="119" y="0"/>
                  </a:lnTo>
                  <a:lnTo>
                    <a:pt x="92" y="0"/>
                  </a:lnTo>
                  <a:lnTo>
                    <a:pt x="66" y="0"/>
                  </a:lnTo>
                  <a:lnTo>
                    <a:pt x="40" y="13"/>
                  </a:lnTo>
                  <a:lnTo>
                    <a:pt x="27" y="13"/>
                  </a:lnTo>
                  <a:lnTo>
                    <a:pt x="0" y="13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27" y="52"/>
                  </a:lnTo>
                  <a:lnTo>
                    <a:pt x="27" y="79"/>
                  </a:lnTo>
                  <a:lnTo>
                    <a:pt x="40" y="92"/>
                  </a:lnTo>
                  <a:lnTo>
                    <a:pt x="40" y="105"/>
                  </a:lnTo>
                  <a:lnTo>
                    <a:pt x="53" y="118"/>
                  </a:lnTo>
                  <a:lnTo>
                    <a:pt x="53" y="144"/>
                  </a:lnTo>
                  <a:lnTo>
                    <a:pt x="66" y="158"/>
                  </a:lnTo>
                  <a:lnTo>
                    <a:pt x="66" y="171"/>
                  </a:lnTo>
                  <a:lnTo>
                    <a:pt x="66" y="197"/>
                  </a:lnTo>
                  <a:lnTo>
                    <a:pt x="79" y="210"/>
                  </a:lnTo>
                  <a:lnTo>
                    <a:pt x="79" y="223"/>
                  </a:lnTo>
                  <a:lnTo>
                    <a:pt x="79" y="250"/>
                  </a:lnTo>
                  <a:lnTo>
                    <a:pt x="92" y="263"/>
                  </a:lnTo>
                  <a:lnTo>
                    <a:pt x="92" y="276"/>
                  </a:lnTo>
                  <a:lnTo>
                    <a:pt x="92" y="302"/>
                  </a:lnTo>
                  <a:lnTo>
                    <a:pt x="92" y="315"/>
                  </a:lnTo>
                  <a:lnTo>
                    <a:pt x="106" y="329"/>
                  </a:lnTo>
                  <a:lnTo>
                    <a:pt x="106" y="355"/>
                  </a:lnTo>
                  <a:lnTo>
                    <a:pt x="106" y="368"/>
                  </a:lnTo>
                  <a:lnTo>
                    <a:pt x="106" y="381"/>
                  </a:lnTo>
                  <a:lnTo>
                    <a:pt x="119" y="407"/>
                  </a:lnTo>
                  <a:lnTo>
                    <a:pt x="119" y="421"/>
                  </a:lnTo>
                  <a:lnTo>
                    <a:pt x="119" y="434"/>
                  </a:lnTo>
                  <a:lnTo>
                    <a:pt x="119" y="460"/>
                  </a:lnTo>
                  <a:lnTo>
                    <a:pt x="119" y="473"/>
                  </a:lnTo>
                  <a:lnTo>
                    <a:pt x="119" y="486"/>
                  </a:lnTo>
                  <a:lnTo>
                    <a:pt x="132" y="513"/>
                  </a:lnTo>
                  <a:lnTo>
                    <a:pt x="132" y="526"/>
                  </a:lnTo>
                  <a:lnTo>
                    <a:pt x="132" y="539"/>
                  </a:lnTo>
                  <a:lnTo>
                    <a:pt x="132" y="565"/>
                  </a:lnTo>
                  <a:lnTo>
                    <a:pt x="697" y="565"/>
                  </a:lnTo>
                </a:path>
              </a:pathLst>
            </a:cu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323" name="Line 355"/>
            <p:cNvSpPr>
              <a:spLocks noChangeShapeType="1"/>
            </p:cNvSpPr>
            <p:nvPr/>
          </p:nvSpPr>
          <p:spPr bwMode="auto">
            <a:xfrm>
              <a:off x="2431" y="1465"/>
              <a:ext cx="0" cy="324"/>
            </a:xfrm>
            <a:prstGeom prst="line">
              <a:avLst/>
            </a:pr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2086" name="Group 356"/>
          <p:cNvGrpSpPr>
            <a:grpSpLocks/>
          </p:cNvGrpSpPr>
          <p:nvPr/>
        </p:nvGrpSpPr>
        <p:grpSpPr bwMode="auto">
          <a:xfrm>
            <a:off x="3125788" y="1377950"/>
            <a:ext cx="665162" cy="1304925"/>
            <a:chOff x="1969" y="868"/>
            <a:chExt cx="419" cy="822"/>
          </a:xfrm>
        </p:grpSpPr>
        <p:sp>
          <p:nvSpPr>
            <p:cNvPr id="42222" name="Freeform 357"/>
            <p:cNvSpPr>
              <a:spLocks/>
            </p:cNvSpPr>
            <p:nvPr/>
          </p:nvSpPr>
          <p:spPr bwMode="auto">
            <a:xfrm>
              <a:off x="2042" y="868"/>
              <a:ext cx="310" cy="338"/>
            </a:xfrm>
            <a:custGeom>
              <a:avLst/>
              <a:gdLst>
                <a:gd name="T0" fmla="*/ 0 w 939"/>
                <a:gd name="T1" fmla="*/ 0 h 688"/>
                <a:gd name="T2" fmla="*/ 0 w 939"/>
                <a:gd name="T3" fmla="*/ 5 h 688"/>
                <a:gd name="T4" fmla="*/ 0 w 939"/>
                <a:gd name="T5" fmla="*/ 5 h 688"/>
                <a:gd name="T6" fmla="*/ 0 w 939"/>
                <a:gd name="T7" fmla="*/ 0 h 688"/>
                <a:gd name="T8" fmla="*/ 0 w 939"/>
                <a:gd name="T9" fmla="*/ 0 h 6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39"/>
                <a:gd name="T16" fmla="*/ 0 h 688"/>
                <a:gd name="T17" fmla="*/ 939 w 939"/>
                <a:gd name="T18" fmla="*/ 688 h 6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39" h="688">
                  <a:moveTo>
                    <a:pt x="916" y="0"/>
                  </a:moveTo>
                  <a:lnTo>
                    <a:pt x="0" y="688"/>
                  </a:lnTo>
                  <a:lnTo>
                    <a:pt x="332" y="688"/>
                  </a:lnTo>
                  <a:lnTo>
                    <a:pt x="939" y="35"/>
                  </a:lnTo>
                  <a:lnTo>
                    <a:pt x="916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23" name="Freeform 358"/>
            <p:cNvSpPr>
              <a:spLocks/>
            </p:cNvSpPr>
            <p:nvPr/>
          </p:nvSpPr>
          <p:spPr bwMode="auto">
            <a:xfrm>
              <a:off x="2042" y="868"/>
              <a:ext cx="310" cy="338"/>
            </a:xfrm>
            <a:custGeom>
              <a:avLst/>
              <a:gdLst>
                <a:gd name="T0" fmla="*/ 0 w 939"/>
                <a:gd name="T1" fmla="*/ 0 h 688"/>
                <a:gd name="T2" fmla="*/ 0 w 939"/>
                <a:gd name="T3" fmla="*/ 5 h 688"/>
                <a:gd name="T4" fmla="*/ 0 w 939"/>
                <a:gd name="T5" fmla="*/ 5 h 688"/>
                <a:gd name="T6" fmla="*/ 0 w 939"/>
                <a:gd name="T7" fmla="*/ 0 h 688"/>
                <a:gd name="T8" fmla="*/ 0 w 939"/>
                <a:gd name="T9" fmla="*/ 0 h 6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39"/>
                <a:gd name="T16" fmla="*/ 0 h 688"/>
                <a:gd name="T17" fmla="*/ 939 w 939"/>
                <a:gd name="T18" fmla="*/ 688 h 6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39" h="688">
                  <a:moveTo>
                    <a:pt x="916" y="0"/>
                  </a:moveTo>
                  <a:lnTo>
                    <a:pt x="0" y="688"/>
                  </a:lnTo>
                  <a:lnTo>
                    <a:pt x="332" y="688"/>
                  </a:lnTo>
                  <a:lnTo>
                    <a:pt x="939" y="35"/>
                  </a:lnTo>
                  <a:lnTo>
                    <a:pt x="916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24" name="Line 359"/>
            <p:cNvSpPr>
              <a:spLocks noChangeShapeType="1"/>
            </p:cNvSpPr>
            <p:nvPr/>
          </p:nvSpPr>
          <p:spPr bwMode="auto">
            <a:xfrm flipH="1">
              <a:off x="1988" y="1048"/>
              <a:ext cx="198" cy="90"/>
            </a:xfrm>
            <a:prstGeom prst="line">
              <a:avLst/>
            </a:pr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5" name="Freeform 360"/>
            <p:cNvSpPr>
              <a:spLocks/>
            </p:cNvSpPr>
            <p:nvPr/>
          </p:nvSpPr>
          <p:spPr bwMode="auto">
            <a:xfrm>
              <a:off x="2330" y="1060"/>
              <a:ext cx="11" cy="22"/>
            </a:xfrm>
            <a:custGeom>
              <a:avLst/>
              <a:gdLst>
                <a:gd name="T0" fmla="*/ 0 w 34"/>
                <a:gd name="T1" fmla="*/ 0 h 46"/>
                <a:gd name="T2" fmla="*/ 0 w 34"/>
                <a:gd name="T3" fmla="*/ 0 h 46"/>
                <a:gd name="T4" fmla="*/ 0 w 34"/>
                <a:gd name="T5" fmla="*/ 0 h 46"/>
                <a:gd name="T6" fmla="*/ 0 w 34"/>
                <a:gd name="T7" fmla="*/ 0 h 46"/>
                <a:gd name="T8" fmla="*/ 0 w 3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46"/>
                <a:gd name="T17" fmla="*/ 34 w 34"/>
                <a:gd name="T18" fmla="*/ 46 h 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46">
                  <a:moveTo>
                    <a:pt x="34" y="0"/>
                  </a:moveTo>
                  <a:lnTo>
                    <a:pt x="0" y="0"/>
                  </a:lnTo>
                  <a:lnTo>
                    <a:pt x="11" y="46"/>
                  </a:lnTo>
                  <a:lnTo>
                    <a:pt x="34" y="4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26" name="Freeform 361"/>
            <p:cNvSpPr>
              <a:spLocks/>
            </p:cNvSpPr>
            <p:nvPr/>
          </p:nvSpPr>
          <p:spPr bwMode="auto">
            <a:xfrm>
              <a:off x="2330" y="1060"/>
              <a:ext cx="11" cy="22"/>
            </a:xfrm>
            <a:custGeom>
              <a:avLst/>
              <a:gdLst>
                <a:gd name="T0" fmla="*/ 0 w 34"/>
                <a:gd name="T1" fmla="*/ 0 h 46"/>
                <a:gd name="T2" fmla="*/ 0 w 34"/>
                <a:gd name="T3" fmla="*/ 0 h 46"/>
                <a:gd name="T4" fmla="*/ 0 w 34"/>
                <a:gd name="T5" fmla="*/ 0 h 46"/>
                <a:gd name="T6" fmla="*/ 0 w 34"/>
                <a:gd name="T7" fmla="*/ 0 h 46"/>
                <a:gd name="T8" fmla="*/ 0 w 3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46"/>
                <a:gd name="T17" fmla="*/ 34 w 34"/>
                <a:gd name="T18" fmla="*/ 46 h 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46">
                  <a:moveTo>
                    <a:pt x="34" y="0"/>
                  </a:moveTo>
                  <a:lnTo>
                    <a:pt x="0" y="0"/>
                  </a:lnTo>
                  <a:lnTo>
                    <a:pt x="11" y="46"/>
                  </a:lnTo>
                  <a:lnTo>
                    <a:pt x="34" y="46"/>
                  </a:lnTo>
                  <a:lnTo>
                    <a:pt x="34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27" name="Line 362"/>
            <p:cNvSpPr>
              <a:spLocks noChangeShapeType="1"/>
            </p:cNvSpPr>
            <p:nvPr/>
          </p:nvSpPr>
          <p:spPr bwMode="auto">
            <a:xfrm>
              <a:off x="2341" y="908"/>
              <a:ext cx="4" cy="152"/>
            </a:xfrm>
            <a:prstGeom prst="line">
              <a:avLst/>
            </a:pr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8" name="Line 363"/>
            <p:cNvSpPr>
              <a:spLocks noChangeShapeType="1"/>
            </p:cNvSpPr>
            <p:nvPr/>
          </p:nvSpPr>
          <p:spPr bwMode="auto">
            <a:xfrm>
              <a:off x="2330" y="919"/>
              <a:ext cx="3" cy="141"/>
            </a:xfrm>
            <a:prstGeom prst="line">
              <a:avLst/>
            </a:pr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9" name="Freeform 364"/>
            <p:cNvSpPr>
              <a:spLocks/>
            </p:cNvSpPr>
            <p:nvPr/>
          </p:nvSpPr>
          <p:spPr bwMode="auto">
            <a:xfrm>
              <a:off x="2337" y="1082"/>
              <a:ext cx="12" cy="23"/>
            </a:xfrm>
            <a:custGeom>
              <a:avLst/>
              <a:gdLst>
                <a:gd name="T0" fmla="*/ 0 w 34"/>
                <a:gd name="T1" fmla="*/ 0 h 46"/>
                <a:gd name="T2" fmla="*/ 0 w 34"/>
                <a:gd name="T3" fmla="*/ 0 h 46"/>
                <a:gd name="T4" fmla="*/ 0 w 34"/>
                <a:gd name="T5" fmla="*/ 1 h 46"/>
                <a:gd name="T6" fmla="*/ 0 w 34"/>
                <a:gd name="T7" fmla="*/ 1 h 46"/>
                <a:gd name="T8" fmla="*/ 0 w 34"/>
                <a:gd name="T9" fmla="*/ 1 h 46"/>
                <a:gd name="T10" fmla="*/ 0 w 34"/>
                <a:gd name="T11" fmla="*/ 1 h 46"/>
                <a:gd name="T12" fmla="*/ 0 w 34"/>
                <a:gd name="T13" fmla="*/ 1 h 46"/>
                <a:gd name="T14" fmla="*/ 0 w 34"/>
                <a:gd name="T15" fmla="*/ 1 h 46"/>
                <a:gd name="T16" fmla="*/ 0 w 34"/>
                <a:gd name="T17" fmla="*/ 1 h 46"/>
                <a:gd name="T18" fmla="*/ 0 w 34"/>
                <a:gd name="T19" fmla="*/ 1 h 46"/>
                <a:gd name="T20" fmla="*/ 0 w 34"/>
                <a:gd name="T21" fmla="*/ 1 h 46"/>
                <a:gd name="T22" fmla="*/ 0 w 34"/>
                <a:gd name="T23" fmla="*/ 1 h 46"/>
                <a:gd name="T24" fmla="*/ 0 w 34"/>
                <a:gd name="T25" fmla="*/ 1 h 46"/>
                <a:gd name="T26" fmla="*/ 0 w 34"/>
                <a:gd name="T27" fmla="*/ 1 h 46"/>
                <a:gd name="T28" fmla="*/ 0 w 34"/>
                <a:gd name="T29" fmla="*/ 1 h 46"/>
                <a:gd name="T30" fmla="*/ 0 w 34"/>
                <a:gd name="T31" fmla="*/ 1 h 46"/>
                <a:gd name="T32" fmla="*/ 0 w 34"/>
                <a:gd name="T33" fmla="*/ 1 h 46"/>
                <a:gd name="T34" fmla="*/ 0 w 34"/>
                <a:gd name="T35" fmla="*/ 0 h 46"/>
                <a:gd name="T36" fmla="*/ 0 w 34"/>
                <a:gd name="T37" fmla="*/ 0 h 46"/>
                <a:gd name="T38" fmla="*/ 0 w 34"/>
                <a:gd name="T39" fmla="*/ 0 h 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4"/>
                <a:gd name="T61" fmla="*/ 0 h 46"/>
                <a:gd name="T62" fmla="*/ 34 w 34"/>
                <a:gd name="T63" fmla="*/ 46 h 4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4" h="46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11" y="23"/>
                  </a:lnTo>
                  <a:lnTo>
                    <a:pt x="22" y="34"/>
                  </a:lnTo>
                  <a:lnTo>
                    <a:pt x="34" y="23"/>
                  </a:lnTo>
                  <a:lnTo>
                    <a:pt x="34" y="11"/>
                  </a:lnTo>
                  <a:lnTo>
                    <a:pt x="34" y="34"/>
                  </a:lnTo>
                  <a:lnTo>
                    <a:pt x="22" y="46"/>
                  </a:lnTo>
                  <a:lnTo>
                    <a:pt x="11" y="46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30" name="Freeform 365"/>
            <p:cNvSpPr>
              <a:spLocks/>
            </p:cNvSpPr>
            <p:nvPr/>
          </p:nvSpPr>
          <p:spPr bwMode="auto">
            <a:xfrm>
              <a:off x="2337" y="1082"/>
              <a:ext cx="12" cy="23"/>
            </a:xfrm>
            <a:custGeom>
              <a:avLst/>
              <a:gdLst>
                <a:gd name="T0" fmla="*/ 0 w 34"/>
                <a:gd name="T1" fmla="*/ 0 h 46"/>
                <a:gd name="T2" fmla="*/ 0 w 34"/>
                <a:gd name="T3" fmla="*/ 0 h 46"/>
                <a:gd name="T4" fmla="*/ 0 w 34"/>
                <a:gd name="T5" fmla="*/ 0 h 46"/>
                <a:gd name="T6" fmla="*/ 0 w 34"/>
                <a:gd name="T7" fmla="*/ 1 h 46"/>
                <a:gd name="T8" fmla="*/ 0 w 34"/>
                <a:gd name="T9" fmla="*/ 1 h 46"/>
                <a:gd name="T10" fmla="*/ 0 w 34"/>
                <a:gd name="T11" fmla="*/ 1 h 46"/>
                <a:gd name="T12" fmla="*/ 0 w 34"/>
                <a:gd name="T13" fmla="*/ 1 h 46"/>
                <a:gd name="T14" fmla="*/ 0 w 34"/>
                <a:gd name="T15" fmla="*/ 1 h 46"/>
                <a:gd name="T16" fmla="*/ 0 w 34"/>
                <a:gd name="T17" fmla="*/ 1 h 46"/>
                <a:gd name="T18" fmla="*/ 0 w 34"/>
                <a:gd name="T19" fmla="*/ 1 h 46"/>
                <a:gd name="T20" fmla="*/ 0 w 34"/>
                <a:gd name="T21" fmla="*/ 1 h 46"/>
                <a:gd name="T22" fmla="*/ 0 w 34"/>
                <a:gd name="T23" fmla="*/ 1 h 46"/>
                <a:gd name="T24" fmla="*/ 0 w 34"/>
                <a:gd name="T25" fmla="*/ 1 h 46"/>
                <a:gd name="T26" fmla="*/ 0 w 34"/>
                <a:gd name="T27" fmla="*/ 1 h 46"/>
                <a:gd name="T28" fmla="*/ 0 w 34"/>
                <a:gd name="T29" fmla="*/ 1 h 46"/>
                <a:gd name="T30" fmla="*/ 0 w 34"/>
                <a:gd name="T31" fmla="*/ 1 h 46"/>
                <a:gd name="T32" fmla="*/ 0 w 34"/>
                <a:gd name="T33" fmla="*/ 1 h 46"/>
                <a:gd name="T34" fmla="*/ 0 w 34"/>
                <a:gd name="T35" fmla="*/ 1 h 46"/>
                <a:gd name="T36" fmla="*/ 0 w 34"/>
                <a:gd name="T37" fmla="*/ 0 h 46"/>
                <a:gd name="T38" fmla="*/ 0 w 34"/>
                <a:gd name="T39" fmla="*/ 0 h 46"/>
                <a:gd name="T40" fmla="*/ 0 w 34"/>
                <a:gd name="T41" fmla="*/ 0 h 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4"/>
                <a:gd name="T64" fmla="*/ 0 h 46"/>
                <a:gd name="T65" fmla="*/ 34 w 34"/>
                <a:gd name="T66" fmla="*/ 46 h 4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4" h="46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11" y="23"/>
                  </a:lnTo>
                  <a:lnTo>
                    <a:pt x="22" y="34"/>
                  </a:lnTo>
                  <a:lnTo>
                    <a:pt x="34" y="23"/>
                  </a:lnTo>
                  <a:lnTo>
                    <a:pt x="34" y="11"/>
                  </a:lnTo>
                  <a:lnTo>
                    <a:pt x="34" y="34"/>
                  </a:lnTo>
                  <a:lnTo>
                    <a:pt x="22" y="46"/>
                  </a:lnTo>
                  <a:lnTo>
                    <a:pt x="11" y="46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31" name="Freeform 366"/>
            <p:cNvSpPr>
              <a:spLocks/>
            </p:cNvSpPr>
            <p:nvPr/>
          </p:nvSpPr>
          <p:spPr bwMode="auto">
            <a:xfrm>
              <a:off x="2330" y="1054"/>
              <a:ext cx="11" cy="6"/>
            </a:xfrm>
            <a:custGeom>
              <a:avLst/>
              <a:gdLst>
                <a:gd name="T0" fmla="*/ 0 w 34"/>
                <a:gd name="T1" fmla="*/ 1 h 12"/>
                <a:gd name="T2" fmla="*/ 0 w 34"/>
                <a:gd name="T3" fmla="*/ 0 h 12"/>
                <a:gd name="T4" fmla="*/ 0 w 34"/>
                <a:gd name="T5" fmla="*/ 0 h 12"/>
                <a:gd name="T6" fmla="*/ 0 w 34"/>
                <a:gd name="T7" fmla="*/ 0 h 12"/>
                <a:gd name="T8" fmla="*/ 0 w 34"/>
                <a:gd name="T9" fmla="*/ 1 h 12"/>
                <a:gd name="T10" fmla="*/ 0 w 34"/>
                <a:gd name="T11" fmla="*/ 1 h 12"/>
                <a:gd name="T12" fmla="*/ 0 w 34"/>
                <a:gd name="T13" fmla="*/ 1 h 12"/>
                <a:gd name="T14" fmla="*/ 0 w 34"/>
                <a:gd name="T15" fmla="*/ 1 h 12"/>
                <a:gd name="T16" fmla="*/ 0 w 34"/>
                <a:gd name="T17" fmla="*/ 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4"/>
                <a:gd name="T28" fmla="*/ 0 h 12"/>
                <a:gd name="T29" fmla="*/ 34 w 34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4" h="12">
                  <a:moveTo>
                    <a:pt x="0" y="12"/>
                  </a:moveTo>
                  <a:lnTo>
                    <a:pt x="23" y="0"/>
                  </a:lnTo>
                  <a:lnTo>
                    <a:pt x="34" y="0"/>
                  </a:lnTo>
                  <a:lnTo>
                    <a:pt x="34" y="12"/>
                  </a:lnTo>
                  <a:lnTo>
                    <a:pt x="23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32" name="Freeform 367"/>
            <p:cNvSpPr>
              <a:spLocks/>
            </p:cNvSpPr>
            <p:nvPr/>
          </p:nvSpPr>
          <p:spPr bwMode="auto">
            <a:xfrm>
              <a:off x="2330" y="1054"/>
              <a:ext cx="11" cy="6"/>
            </a:xfrm>
            <a:custGeom>
              <a:avLst/>
              <a:gdLst>
                <a:gd name="T0" fmla="*/ 0 w 34"/>
                <a:gd name="T1" fmla="*/ 1 h 12"/>
                <a:gd name="T2" fmla="*/ 0 w 34"/>
                <a:gd name="T3" fmla="*/ 1 h 12"/>
                <a:gd name="T4" fmla="*/ 0 w 34"/>
                <a:gd name="T5" fmla="*/ 0 h 12"/>
                <a:gd name="T6" fmla="*/ 0 w 34"/>
                <a:gd name="T7" fmla="*/ 0 h 12"/>
                <a:gd name="T8" fmla="*/ 0 w 34"/>
                <a:gd name="T9" fmla="*/ 0 h 12"/>
                <a:gd name="T10" fmla="*/ 0 w 34"/>
                <a:gd name="T11" fmla="*/ 1 h 12"/>
                <a:gd name="T12" fmla="*/ 0 w 34"/>
                <a:gd name="T13" fmla="*/ 1 h 12"/>
                <a:gd name="T14" fmla="*/ 0 w 34"/>
                <a:gd name="T15" fmla="*/ 1 h 12"/>
                <a:gd name="T16" fmla="*/ 0 w 34"/>
                <a:gd name="T17" fmla="*/ 1 h 12"/>
                <a:gd name="T18" fmla="*/ 0 w 34"/>
                <a:gd name="T19" fmla="*/ 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"/>
                <a:gd name="T31" fmla="*/ 0 h 12"/>
                <a:gd name="T32" fmla="*/ 34 w 34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" h="12">
                  <a:moveTo>
                    <a:pt x="0" y="12"/>
                  </a:moveTo>
                  <a:lnTo>
                    <a:pt x="0" y="12"/>
                  </a:lnTo>
                  <a:lnTo>
                    <a:pt x="23" y="0"/>
                  </a:lnTo>
                  <a:lnTo>
                    <a:pt x="34" y="0"/>
                  </a:lnTo>
                  <a:lnTo>
                    <a:pt x="34" y="12"/>
                  </a:lnTo>
                  <a:lnTo>
                    <a:pt x="23" y="12"/>
                  </a:lnTo>
                  <a:lnTo>
                    <a:pt x="0" y="12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33" name="Freeform 368"/>
            <p:cNvSpPr>
              <a:spLocks/>
            </p:cNvSpPr>
            <p:nvPr/>
          </p:nvSpPr>
          <p:spPr bwMode="auto">
            <a:xfrm>
              <a:off x="1969" y="1138"/>
              <a:ext cx="65" cy="68"/>
            </a:xfrm>
            <a:custGeom>
              <a:avLst/>
              <a:gdLst>
                <a:gd name="T0" fmla="*/ 0 w 195"/>
                <a:gd name="T1" fmla="*/ 1 h 138"/>
                <a:gd name="T2" fmla="*/ 0 w 195"/>
                <a:gd name="T3" fmla="*/ 0 h 138"/>
                <a:gd name="T4" fmla="*/ 0 w 195"/>
                <a:gd name="T5" fmla="*/ 0 h 138"/>
                <a:gd name="T6" fmla="*/ 0 w 195"/>
                <a:gd name="T7" fmla="*/ 1 h 138"/>
                <a:gd name="T8" fmla="*/ 0 w 195"/>
                <a:gd name="T9" fmla="*/ 1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5"/>
                <a:gd name="T16" fmla="*/ 0 h 138"/>
                <a:gd name="T17" fmla="*/ 195 w 195"/>
                <a:gd name="T18" fmla="*/ 138 h 1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5" h="138">
                  <a:moveTo>
                    <a:pt x="195" y="138"/>
                  </a:moveTo>
                  <a:lnTo>
                    <a:pt x="46" y="0"/>
                  </a:lnTo>
                  <a:lnTo>
                    <a:pt x="0" y="23"/>
                  </a:lnTo>
                  <a:lnTo>
                    <a:pt x="126" y="138"/>
                  </a:lnTo>
                  <a:lnTo>
                    <a:pt x="195" y="138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34" name="Freeform 369"/>
            <p:cNvSpPr>
              <a:spLocks/>
            </p:cNvSpPr>
            <p:nvPr/>
          </p:nvSpPr>
          <p:spPr bwMode="auto">
            <a:xfrm>
              <a:off x="1969" y="1138"/>
              <a:ext cx="65" cy="68"/>
            </a:xfrm>
            <a:custGeom>
              <a:avLst/>
              <a:gdLst>
                <a:gd name="T0" fmla="*/ 0 w 195"/>
                <a:gd name="T1" fmla="*/ 1 h 138"/>
                <a:gd name="T2" fmla="*/ 0 w 195"/>
                <a:gd name="T3" fmla="*/ 0 h 138"/>
                <a:gd name="T4" fmla="*/ 0 w 195"/>
                <a:gd name="T5" fmla="*/ 0 h 138"/>
                <a:gd name="T6" fmla="*/ 0 w 195"/>
                <a:gd name="T7" fmla="*/ 1 h 138"/>
                <a:gd name="T8" fmla="*/ 0 w 195"/>
                <a:gd name="T9" fmla="*/ 1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5"/>
                <a:gd name="T16" fmla="*/ 0 h 138"/>
                <a:gd name="T17" fmla="*/ 195 w 195"/>
                <a:gd name="T18" fmla="*/ 138 h 1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5" h="138">
                  <a:moveTo>
                    <a:pt x="195" y="138"/>
                  </a:moveTo>
                  <a:lnTo>
                    <a:pt x="46" y="0"/>
                  </a:lnTo>
                  <a:lnTo>
                    <a:pt x="0" y="23"/>
                  </a:lnTo>
                  <a:lnTo>
                    <a:pt x="126" y="138"/>
                  </a:lnTo>
                  <a:lnTo>
                    <a:pt x="195" y="138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35" name="Freeform 370"/>
            <p:cNvSpPr>
              <a:spLocks/>
            </p:cNvSpPr>
            <p:nvPr/>
          </p:nvSpPr>
          <p:spPr bwMode="auto">
            <a:xfrm>
              <a:off x="2038" y="1234"/>
              <a:ext cx="109" cy="191"/>
            </a:xfrm>
            <a:custGeom>
              <a:avLst/>
              <a:gdLst>
                <a:gd name="T0" fmla="*/ 0 w 332"/>
                <a:gd name="T1" fmla="*/ 0 h 389"/>
                <a:gd name="T2" fmla="*/ 0 w 332"/>
                <a:gd name="T3" fmla="*/ 0 h 389"/>
                <a:gd name="T4" fmla="*/ 0 w 332"/>
                <a:gd name="T5" fmla="*/ 2 h 389"/>
                <a:gd name="T6" fmla="*/ 0 w 332"/>
                <a:gd name="T7" fmla="*/ 2 h 389"/>
                <a:gd name="T8" fmla="*/ 0 w 332"/>
                <a:gd name="T9" fmla="*/ 0 h 3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2"/>
                <a:gd name="T16" fmla="*/ 0 h 389"/>
                <a:gd name="T17" fmla="*/ 332 w 332"/>
                <a:gd name="T18" fmla="*/ 389 h 3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2" h="389">
                  <a:moveTo>
                    <a:pt x="286" y="0"/>
                  </a:moveTo>
                  <a:lnTo>
                    <a:pt x="34" y="0"/>
                  </a:lnTo>
                  <a:lnTo>
                    <a:pt x="0" y="389"/>
                  </a:lnTo>
                  <a:lnTo>
                    <a:pt x="332" y="37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36" name="Freeform 371"/>
            <p:cNvSpPr>
              <a:spLocks/>
            </p:cNvSpPr>
            <p:nvPr/>
          </p:nvSpPr>
          <p:spPr bwMode="auto">
            <a:xfrm>
              <a:off x="2038" y="1234"/>
              <a:ext cx="109" cy="191"/>
            </a:xfrm>
            <a:custGeom>
              <a:avLst/>
              <a:gdLst>
                <a:gd name="T0" fmla="*/ 0 w 332"/>
                <a:gd name="T1" fmla="*/ 0 h 389"/>
                <a:gd name="T2" fmla="*/ 0 w 332"/>
                <a:gd name="T3" fmla="*/ 0 h 389"/>
                <a:gd name="T4" fmla="*/ 0 w 332"/>
                <a:gd name="T5" fmla="*/ 2 h 389"/>
                <a:gd name="T6" fmla="*/ 0 w 332"/>
                <a:gd name="T7" fmla="*/ 2 h 389"/>
                <a:gd name="T8" fmla="*/ 0 w 332"/>
                <a:gd name="T9" fmla="*/ 0 h 3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2"/>
                <a:gd name="T16" fmla="*/ 0 h 389"/>
                <a:gd name="T17" fmla="*/ 332 w 332"/>
                <a:gd name="T18" fmla="*/ 389 h 3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2" h="389">
                  <a:moveTo>
                    <a:pt x="286" y="0"/>
                  </a:moveTo>
                  <a:lnTo>
                    <a:pt x="34" y="0"/>
                  </a:lnTo>
                  <a:lnTo>
                    <a:pt x="0" y="389"/>
                  </a:lnTo>
                  <a:lnTo>
                    <a:pt x="332" y="378"/>
                  </a:lnTo>
                  <a:lnTo>
                    <a:pt x="286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37" name="Rectangle 372"/>
            <p:cNvSpPr>
              <a:spLocks noChangeArrowheads="1"/>
            </p:cNvSpPr>
            <p:nvPr/>
          </p:nvSpPr>
          <p:spPr bwMode="auto">
            <a:xfrm>
              <a:off x="2011" y="1211"/>
              <a:ext cx="140" cy="34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2238" name="Rectangle 373"/>
            <p:cNvSpPr>
              <a:spLocks noChangeArrowheads="1"/>
            </p:cNvSpPr>
            <p:nvPr/>
          </p:nvSpPr>
          <p:spPr bwMode="auto">
            <a:xfrm>
              <a:off x="2011" y="1211"/>
              <a:ext cx="140" cy="34"/>
            </a:xfrm>
            <a:prstGeom prst="rect">
              <a:avLst/>
            </a:prstGeom>
            <a:noFill/>
            <a:ln w="698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2239" name="Rectangle 374"/>
            <p:cNvSpPr>
              <a:spLocks noChangeArrowheads="1"/>
            </p:cNvSpPr>
            <p:nvPr/>
          </p:nvSpPr>
          <p:spPr bwMode="auto">
            <a:xfrm>
              <a:off x="2030" y="1419"/>
              <a:ext cx="117" cy="40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2240" name="Rectangle 375"/>
            <p:cNvSpPr>
              <a:spLocks noChangeArrowheads="1"/>
            </p:cNvSpPr>
            <p:nvPr/>
          </p:nvSpPr>
          <p:spPr bwMode="auto">
            <a:xfrm>
              <a:off x="2030" y="1419"/>
              <a:ext cx="117" cy="40"/>
            </a:xfrm>
            <a:prstGeom prst="rect">
              <a:avLst/>
            </a:prstGeom>
            <a:noFill/>
            <a:ln w="698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2241" name="Rectangle 376"/>
            <p:cNvSpPr>
              <a:spLocks noChangeArrowheads="1"/>
            </p:cNvSpPr>
            <p:nvPr/>
          </p:nvSpPr>
          <p:spPr bwMode="auto">
            <a:xfrm>
              <a:off x="2030" y="1459"/>
              <a:ext cx="19" cy="231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2242" name="Rectangle 377"/>
            <p:cNvSpPr>
              <a:spLocks noChangeArrowheads="1"/>
            </p:cNvSpPr>
            <p:nvPr/>
          </p:nvSpPr>
          <p:spPr bwMode="auto">
            <a:xfrm>
              <a:off x="2030" y="1459"/>
              <a:ext cx="19" cy="231"/>
            </a:xfrm>
            <a:prstGeom prst="rect">
              <a:avLst/>
            </a:prstGeom>
            <a:noFill/>
            <a:ln w="698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2243" name="Rectangle 378"/>
            <p:cNvSpPr>
              <a:spLocks noChangeArrowheads="1"/>
            </p:cNvSpPr>
            <p:nvPr/>
          </p:nvSpPr>
          <p:spPr bwMode="auto">
            <a:xfrm>
              <a:off x="2049" y="1554"/>
              <a:ext cx="80" cy="23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2244" name="Rectangle 379"/>
            <p:cNvSpPr>
              <a:spLocks noChangeArrowheads="1"/>
            </p:cNvSpPr>
            <p:nvPr/>
          </p:nvSpPr>
          <p:spPr bwMode="auto">
            <a:xfrm>
              <a:off x="2049" y="1554"/>
              <a:ext cx="80" cy="23"/>
            </a:xfrm>
            <a:prstGeom prst="rect">
              <a:avLst/>
            </a:prstGeom>
            <a:noFill/>
            <a:ln w="698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2245" name="Freeform 380"/>
            <p:cNvSpPr>
              <a:spLocks/>
            </p:cNvSpPr>
            <p:nvPr/>
          </p:nvSpPr>
          <p:spPr bwMode="auto">
            <a:xfrm>
              <a:off x="2053" y="1453"/>
              <a:ext cx="76" cy="95"/>
            </a:xfrm>
            <a:custGeom>
              <a:avLst/>
              <a:gdLst>
                <a:gd name="T0" fmla="*/ 0 w 229"/>
                <a:gd name="T1" fmla="*/ 0 h 195"/>
                <a:gd name="T2" fmla="*/ 0 w 229"/>
                <a:gd name="T3" fmla="*/ 1 h 195"/>
                <a:gd name="T4" fmla="*/ 0 w 229"/>
                <a:gd name="T5" fmla="*/ 1 h 195"/>
                <a:gd name="T6" fmla="*/ 0 w 229"/>
                <a:gd name="T7" fmla="*/ 0 h 195"/>
                <a:gd name="T8" fmla="*/ 0 w 229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"/>
                <a:gd name="T16" fmla="*/ 0 h 195"/>
                <a:gd name="T17" fmla="*/ 229 w 229"/>
                <a:gd name="T18" fmla="*/ 195 h 1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" h="195">
                  <a:moveTo>
                    <a:pt x="218" y="0"/>
                  </a:moveTo>
                  <a:lnTo>
                    <a:pt x="0" y="195"/>
                  </a:lnTo>
                  <a:lnTo>
                    <a:pt x="35" y="195"/>
                  </a:lnTo>
                  <a:lnTo>
                    <a:pt x="229" y="11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46" name="Freeform 381"/>
            <p:cNvSpPr>
              <a:spLocks/>
            </p:cNvSpPr>
            <p:nvPr/>
          </p:nvSpPr>
          <p:spPr bwMode="auto">
            <a:xfrm>
              <a:off x="2053" y="1453"/>
              <a:ext cx="76" cy="95"/>
            </a:xfrm>
            <a:custGeom>
              <a:avLst/>
              <a:gdLst>
                <a:gd name="T0" fmla="*/ 0 w 229"/>
                <a:gd name="T1" fmla="*/ 0 h 195"/>
                <a:gd name="T2" fmla="*/ 0 w 229"/>
                <a:gd name="T3" fmla="*/ 1 h 195"/>
                <a:gd name="T4" fmla="*/ 0 w 229"/>
                <a:gd name="T5" fmla="*/ 1 h 195"/>
                <a:gd name="T6" fmla="*/ 0 w 229"/>
                <a:gd name="T7" fmla="*/ 0 h 195"/>
                <a:gd name="T8" fmla="*/ 0 w 229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"/>
                <a:gd name="T16" fmla="*/ 0 h 195"/>
                <a:gd name="T17" fmla="*/ 229 w 229"/>
                <a:gd name="T18" fmla="*/ 195 h 1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" h="195">
                  <a:moveTo>
                    <a:pt x="218" y="0"/>
                  </a:moveTo>
                  <a:lnTo>
                    <a:pt x="0" y="195"/>
                  </a:lnTo>
                  <a:lnTo>
                    <a:pt x="35" y="195"/>
                  </a:lnTo>
                  <a:lnTo>
                    <a:pt x="229" y="11"/>
                  </a:lnTo>
                  <a:lnTo>
                    <a:pt x="218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47" name="Freeform 382"/>
            <p:cNvSpPr>
              <a:spLocks/>
            </p:cNvSpPr>
            <p:nvPr/>
          </p:nvSpPr>
          <p:spPr bwMode="auto">
            <a:xfrm>
              <a:off x="2049" y="1453"/>
              <a:ext cx="80" cy="101"/>
            </a:xfrm>
            <a:custGeom>
              <a:avLst/>
              <a:gdLst>
                <a:gd name="T0" fmla="*/ 0 w 240"/>
                <a:gd name="T1" fmla="*/ 0 h 206"/>
                <a:gd name="T2" fmla="*/ 0 w 240"/>
                <a:gd name="T3" fmla="*/ 1 h 206"/>
                <a:gd name="T4" fmla="*/ 0 w 240"/>
                <a:gd name="T5" fmla="*/ 1 h 206"/>
                <a:gd name="T6" fmla="*/ 0 w 240"/>
                <a:gd name="T7" fmla="*/ 0 h 206"/>
                <a:gd name="T8" fmla="*/ 0 w 240"/>
                <a:gd name="T9" fmla="*/ 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206"/>
                <a:gd name="T17" fmla="*/ 240 w 240"/>
                <a:gd name="T18" fmla="*/ 206 h 2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206">
                  <a:moveTo>
                    <a:pt x="11" y="0"/>
                  </a:moveTo>
                  <a:lnTo>
                    <a:pt x="240" y="195"/>
                  </a:lnTo>
                  <a:lnTo>
                    <a:pt x="206" y="206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48" name="Freeform 383"/>
            <p:cNvSpPr>
              <a:spLocks/>
            </p:cNvSpPr>
            <p:nvPr/>
          </p:nvSpPr>
          <p:spPr bwMode="auto">
            <a:xfrm>
              <a:off x="2049" y="1453"/>
              <a:ext cx="80" cy="101"/>
            </a:xfrm>
            <a:custGeom>
              <a:avLst/>
              <a:gdLst>
                <a:gd name="T0" fmla="*/ 0 w 240"/>
                <a:gd name="T1" fmla="*/ 0 h 206"/>
                <a:gd name="T2" fmla="*/ 0 w 240"/>
                <a:gd name="T3" fmla="*/ 1 h 206"/>
                <a:gd name="T4" fmla="*/ 0 w 240"/>
                <a:gd name="T5" fmla="*/ 1 h 206"/>
                <a:gd name="T6" fmla="*/ 0 w 240"/>
                <a:gd name="T7" fmla="*/ 0 h 206"/>
                <a:gd name="T8" fmla="*/ 0 w 240"/>
                <a:gd name="T9" fmla="*/ 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206"/>
                <a:gd name="T17" fmla="*/ 240 w 240"/>
                <a:gd name="T18" fmla="*/ 206 h 2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206">
                  <a:moveTo>
                    <a:pt x="11" y="0"/>
                  </a:moveTo>
                  <a:lnTo>
                    <a:pt x="240" y="195"/>
                  </a:lnTo>
                  <a:lnTo>
                    <a:pt x="206" y="206"/>
                  </a:lnTo>
                  <a:lnTo>
                    <a:pt x="0" y="11"/>
                  </a:lnTo>
                  <a:lnTo>
                    <a:pt x="11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49" name="Rectangle 384"/>
            <p:cNvSpPr>
              <a:spLocks noChangeArrowheads="1"/>
            </p:cNvSpPr>
            <p:nvPr/>
          </p:nvSpPr>
          <p:spPr bwMode="auto">
            <a:xfrm>
              <a:off x="2121" y="1459"/>
              <a:ext cx="22" cy="231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2250" name="Rectangle 385"/>
            <p:cNvSpPr>
              <a:spLocks noChangeArrowheads="1"/>
            </p:cNvSpPr>
            <p:nvPr/>
          </p:nvSpPr>
          <p:spPr bwMode="auto">
            <a:xfrm>
              <a:off x="2121" y="1459"/>
              <a:ext cx="22" cy="231"/>
            </a:xfrm>
            <a:prstGeom prst="rect">
              <a:avLst/>
            </a:prstGeom>
            <a:noFill/>
            <a:ln w="698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2251" name="Line 386"/>
            <p:cNvSpPr>
              <a:spLocks noChangeShapeType="1"/>
            </p:cNvSpPr>
            <p:nvPr/>
          </p:nvSpPr>
          <p:spPr bwMode="auto">
            <a:xfrm>
              <a:off x="1969" y="1149"/>
              <a:ext cx="69" cy="242"/>
            </a:xfrm>
            <a:prstGeom prst="line">
              <a:avLst/>
            </a:pr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2" name="Freeform 387"/>
            <p:cNvSpPr>
              <a:spLocks/>
            </p:cNvSpPr>
            <p:nvPr/>
          </p:nvSpPr>
          <p:spPr bwMode="auto">
            <a:xfrm>
              <a:off x="2042" y="1312"/>
              <a:ext cx="98" cy="29"/>
            </a:xfrm>
            <a:custGeom>
              <a:avLst/>
              <a:gdLst>
                <a:gd name="T0" fmla="*/ 0 w 298"/>
                <a:gd name="T1" fmla="*/ 0 h 58"/>
                <a:gd name="T2" fmla="*/ 0 w 298"/>
                <a:gd name="T3" fmla="*/ 0 h 58"/>
                <a:gd name="T4" fmla="*/ 0 w 298"/>
                <a:gd name="T5" fmla="*/ 1 h 58"/>
                <a:gd name="T6" fmla="*/ 0 w 298"/>
                <a:gd name="T7" fmla="*/ 1 h 58"/>
                <a:gd name="T8" fmla="*/ 0 w 29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"/>
                <a:gd name="T16" fmla="*/ 0 h 58"/>
                <a:gd name="T17" fmla="*/ 298 w 298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" h="58">
                  <a:moveTo>
                    <a:pt x="286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298" y="5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253" name="Freeform 388"/>
            <p:cNvSpPr>
              <a:spLocks/>
            </p:cNvSpPr>
            <p:nvPr/>
          </p:nvSpPr>
          <p:spPr bwMode="auto">
            <a:xfrm>
              <a:off x="2042" y="1312"/>
              <a:ext cx="98" cy="29"/>
            </a:xfrm>
            <a:custGeom>
              <a:avLst/>
              <a:gdLst>
                <a:gd name="T0" fmla="*/ 0 w 298"/>
                <a:gd name="T1" fmla="*/ 0 h 58"/>
                <a:gd name="T2" fmla="*/ 0 w 298"/>
                <a:gd name="T3" fmla="*/ 0 h 58"/>
                <a:gd name="T4" fmla="*/ 0 w 298"/>
                <a:gd name="T5" fmla="*/ 1 h 58"/>
                <a:gd name="T6" fmla="*/ 0 w 298"/>
                <a:gd name="T7" fmla="*/ 1 h 58"/>
                <a:gd name="T8" fmla="*/ 0 w 29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"/>
                <a:gd name="T16" fmla="*/ 0 h 58"/>
                <a:gd name="T17" fmla="*/ 298 w 298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" h="58">
                  <a:moveTo>
                    <a:pt x="286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298" y="58"/>
                  </a:lnTo>
                  <a:lnTo>
                    <a:pt x="286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2254" name="Group 389"/>
            <p:cNvGrpSpPr>
              <a:grpSpLocks/>
            </p:cNvGrpSpPr>
            <p:nvPr/>
          </p:nvGrpSpPr>
          <p:grpSpPr bwMode="auto">
            <a:xfrm>
              <a:off x="2299" y="1101"/>
              <a:ext cx="89" cy="225"/>
              <a:chOff x="2459" y="952"/>
              <a:chExt cx="89" cy="225"/>
            </a:xfrm>
          </p:grpSpPr>
          <p:grpSp>
            <p:nvGrpSpPr>
              <p:cNvPr id="42255" name="Group 390"/>
              <p:cNvGrpSpPr>
                <a:grpSpLocks/>
              </p:cNvGrpSpPr>
              <p:nvPr/>
            </p:nvGrpSpPr>
            <p:grpSpPr bwMode="auto">
              <a:xfrm>
                <a:off x="2459" y="1057"/>
                <a:ext cx="89" cy="120"/>
                <a:chOff x="3578" y="2491"/>
                <a:chExt cx="303" cy="316"/>
              </a:xfrm>
            </p:grpSpPr>
            <p:sp>
              <p:nvSpPr>
                <p:cNvPr id="42260" name="Freeform 391"/>
                <p:cNvSpPr>
                  <a:spLocks/>
                </p:cNvSpPr>
                <p:nvPr/>
              </p:nvSpPr>
              <p:spPr bwMode="auto">
                <a:xfrm>
                  <a:off x="3697" y="2701"/>
                  <a:ext cx="52" cy="53"/>
                </a:xfrm>
                <a:custGeom>
                  <a:avLst/>
                  <a:gdLst>
                    <a:gd name="T0" fmla="*/ 26 w 52"/>
                    <a:gd name="T1" fmla="*/ 0 h 53"/>
                    <a:gd name="T2" fmla="*/ 26 w 52"/>
                    <a:gd name="T3" fmla="*/ 0 h 53"/>
                    <a:gd name="T4" fmla="*/ 13 w 52"/>
                    <a:gd name="T5" fmla="*/ 0 h 53"/>
                    <a:gd name="T6" fmla="*/ 13 w 52"/>
                    <a:gd name="T7" fmla="*/ 0 h 53"/>
                    <a:gd name="T8" fmla="*/ 13 w 52"/>
                    <a:gd name="T9" fmla="*/ 13 h 53"/>
                    <a:gd name="T10" fmla="*/ 0 w 52"/>
                    <a:gd name="T11" fmla="*/ 13 h 53"/>
                    <a:gd name="T12" fmla="*/ 0 w 52"/>
                    <a:gd name="T13" fmla="*/ 13 h 53"/>
                    <a:gd name="T14" fmla="*/ 0 w 52"/>
                    <a:gd name="T15" fmla="*/ 27 h 53"/>
                    <a:gd name="T16" fmla="*/ 0 w 52"/>
                    <a:gd name="T17" fmla="*/ 27 h 53"/>
                    <a:gd name="T18" fmla="*/ 0 w 52"/>
                    <a:gd name="T19" fmla="*/ 40 h 53"/>
                    <a:gd name="T20" fmla="*/ 0 w 52"/>
                    <a:gd name="T21" fmla="*/ 40 h 53"/>
                    <a:gd name="T22" fmla="*/ 0 w 52"/>
                    <a:gd name="T23" fmla="*/ 40 h 53"/>
                    <a:gd name="T24" fmla="*/ 13 w 52"/>
                    <a:gd name="T25" fmla="*/ 53 h 53"/>
                    <a:gd name="T26" fmla="*/ 13 w 52"/>
                    <a:gd name="T27" fmla="*/ 53 h 53"/>
                    <a:gd name="T28" fmla="*/ 13 w 52"/>
                    <a:gd name="T29" fmla="*/ 53 h 53"/>
                    <a:gd name="T30" fmla="*/ 26 w 52"/>
                    <a:gd name="T31" fmla="*/ 53 h 53"/>
                    <a:gd name="T32" fmla="*/ 26 w 52"/>
                    <a:gd name="T33" fmla="*/ 53 h 53"/>
                    <a:gd name="T34" fmla="*/ 39 w 52"/>
                    <a:gd name="T35" fmla="*/ 53 h 53"/>
                    <a:gd name="T36" fmla="*/ 39 w 52"/>
                    <a:gd name="T37" fmla="*/ 53 h 53"/>
                    <a:gd name="T38" fmla="*/ 39 w 52"/>
                    <a:gd name="T39" fmla="*/ 53 h 53"/>
                    <a:gd name="T40" fmla="*/ 52 w 52"/>
                    <a:gd name="T41" fmla="*/ 53 h 53"/>
                    <a:gd name="T42" fmla="*/ 52 w 52"/>
                    <a:gd name="T43" fmla="*/ 40 h 53"/>
                    <a:gd name="T44" fmla="*/ 52 w 52"/>
                    <a:gd name="T45" fmla="*/ 40 h 53"/>
                    <a:gd name="T46" fmla="*/ 52 w 52"/>
                    <a:gd name="T47" fmla="*/ 40 h 53"/>
                    <a:gd name="T48" fmla="*/ 52 w 52"/>
                    <a:gd name="T49" fmla="*/ 27 h 53"/>
                    <a:gd name="T50" fmla="*/ 52 w 52"/>
                    <a:gd name="T51" fmla="*/ 27 h 53"/>
                    <a:gd name="T52" fmla="*/ 52 w 52"/>
                    <a:gd name="T53" fmla="*/ 13 h 53"/>
                    <a:gd name="T54" fmla="*/ 52 w 52"/>
                    <a:gd name="T55" fmla="*/ 13 h 53"/>
                    <a:gd name="T56" fmla="*/ 52 w 52"/>
                    <a:gd name="T57" fmla="*/ 13 h 53"/>
                    <a:gd name="T58" fmla="*/ 39 w 52"/>
                    <a:gd name="T59" fmla="*/ 0 h 53"/>
                    <a:gd name="T60" fmla="*/ 39 w 52"/>
                    <a:gd name="T61" fmla="*/ 0 h 53"/>
                    <a:gd name="T62" fmla="*/ 39 w 52"/>
                    <a:gd name="T63" fmla="*/ 0 h 53"/>
                    <a:gd name="T64" fmla="*/ 26 w 52"/>
                    <a:gd name="T65" fmla="*/ 0 h 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52"/>
                    <a:gd name="T100" fmla="*/ 0 h 53"/>
                    <a:gd name="T101" fmla="*/ 52 w 52"/>
                    <a:gd name="T102" fmla="*/ 53 h 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52" h="53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13" y="0"/>
                      </a:lnTo>
                      <a:lnTo>
                        <a:pt x="13" y="13"/>
                      </a:lnTo>
                      <a:lnTo>
                        <a:pt x="0" y="13"/>
                      </a:lnTo>
                      <a:lnTo>
                        <a:pt x="0" y="27"/>
                      </a:lnTo>
                      <a:lnTo>
                        <a:pt x="0" y="40"/>
                      </a:lnTo>
                      <a:lnTo>
                        <a:pt x="13" y="53"/>
                      </a:lnTo>
                      <a:lnTo>
                        <a:pt x="26" y="53"/>
                      </a:lnTo>
                      <a:lnTo>
                        <a:pt x="39" y="53"/>
                      </a:lnTo>
                      <a:lnTo>
                        <a:pt x="52" y="53"/>
                      </a:lnTo>
                      <a:lnTo>
                        <a:pt x="52" y="40"/>
                      </a:lnTo>
                      <a:lnTo>
                        <a:pt x="52" y="27"/>
                      </a:lnTo>
                      <a:lnTo>
                        <a:pt x="52" y="13"/>
                      </a:lnTo>
                      <a:lnTo>
                        <a:pt x="39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261" name="Freeform 392"/>
                <p:cNvSpPr>
                  <a:spLocks/>
                </p:cNvSpPr>
                <p:nvPr/>
              </p:nvSpPr>
              <p:spPr bwMode="auto">
                <a:xfrm>
                  <a:off x="3697" y="2701"/>
                  <a:ext cx="52" cy="53"/>
                </a:xfrm>
                <a:custGeom>
                  <a:avLst/>
                  <a:gdLst>
                    <a:gd name="T0" fmla="*/ 26 w 52"/>
                    <a:gd name="T1" fmla="*/ 0 h 53"/>
                    <a:gd name="T2" fmla="*/ 26 w 52"/>
                    <a:gd name="T3" fmla="*/ 0 h 53"/>
                    <a:gd name="T4" fmla="*/ 26 w 52"/>
                    <a:gd name="T5" fmla="*/ 0 h 53"/>
                    <a:gd name="T6" fmla="*/ 13 w 52"/>
                    <a:gd name="T7" fmla="*/ 0 h 53"/>
                    <a:gd name="T8" fmla="*/ 13 w 52"/>
                    <a:gd name="T9" fmla="*/ 0 h 53"/>
                    <a:gd name="T10" fmla="*/ 13 w 52"/>
                    <a:gd name="T11" fmla="*/ 13 h 53"/>
                    <a:gd name="T12" fmla="*/ 0 w 52"/>
                    <a:gd name="T13" fmla="*/ 13 h 53"/>
                    <a:gd name="T14" fmla="*/ 0 w 52"/>
                    <a:gd name="T15" fmla="*/ 13 h 53"/>
                    <a:gd name="T16" fmla="*/ 0 w 52"/>
                    <a:gd name="T17" fmla="*/ 27 h 53"/>
                    <a:gd name="T18" fmla="*/ 0 w 52"/>
                    <a:gd name="T19" fmla="*/ 27 h 53"/>
                    <a:gd name="T20" fmla="*/ 0 w 52"/>
                    <a:gd name="T21" fmla="*/ 40 h 53"/>
                    <a:gd name="T22" fmla="*/ 0 w 52"/>
                    <a:gd name="T23" fmla="*/ 40 h 53"/>
                    <a:gd name="T24" fmla="*/ 0 w 52"/>
                    <a:gd name="T25" fmla="*/ 40 h 53"/>
                    <a:gd name="T26" fmla="*/ 13 w 52"/>
                    <a:gd name="T27" fmla="*/ 53 h 53"/>
                    <a:gd name="T28" fmla="*/ 13 w 52"/>
                    <a:gd name="T29" fmla="*/ 53 h 53"/>
                    <a:gd name="T30" fmla="*/ 13 w 52"/>
                    <a:gd name="T31" fmla="*/ 53 h 53"/>
                    <a:gd name="T32" fmla="*/ 26 w 52"/>
                    <a:gd name="T33" fmla="*/ 53 h 53"/>
                    <a:gd name="T34" fmla="*/ 26 w 52"/>
                    <a:gd name="T35" fmla="*/ 53 h 53"/>
                    <a:gd name="T36" fmla="*/ 39 w 52"/>
                    <a:gd name="T37" fmla="*/ 53 h 53"/>
                    <a:gd name="T38" fmla="*/ 39 w 52"/>
                    <a:gd name="T39" fmla="*/ 53 h 53"/>
                    <a:gd name="T40" fmla="*/ 39 w 52"/>
                    <a:gd name="T41" fmla="*/ 53 h 53"/>
                    <a:gd name="T42" fmla="*/ 52 w 52"/>
                    <a:gd name="T43" fmla="*/ 53 h 53"/>
                    <a:gd name="T44" fmla="*/ 52 w 52"/>
                    <a:gd name="T45" fmla="*/ 40 h 53"/>
                    <a:gd name="T46" fmla="*/ 52 w 52"/>
                    <a:gd name="T47" fmla="*/ 40 h 53"/>
                    <a:gd name="T48" fmla="*/ 52 w 52"/>
                    <a:gd name="T49" fmla="*/ 40 h 53"/>
                    <a:gd name="T50" fmla="*/ 52 w 52"/>
                    <a:gd name="T51" fmla="*/ 27 h 53"/>
                    <a:gd name="T52" fmla="*/ 52 w 52"/>
                    <a:gd name="T53" fmla="*/ 27 h 53"/>
                    <a:gd name="T54" fmla="*/ 52 w 52"/>
                    <a:gd name="T55" fmla="*/ 13 h 53"/>
                    <a:gd name="T56" fmla="*/ 52 w 52"/>
                    <a:gd name="T57" fmla="*/ 13 h 53"/>
                    <a:gd name="T58" fmla="*/ 52 w 52"/>
                    <a:gd name="T59" fmla="*/ 13 h 53"/>
                    <a:gd name="T60" fmla="*/ 39 w 52"/>
                    <a:gd name="T61" fmla="*/ 0 h 53"/>
                    <a:gd name="T62" fmla="*/ 39 w 52"/>
                    <a:gd name="T63" fmla="*/ 0 h 53"/>
                    <a:gd name="T64" fmla="*/ 39 w 52"/>
                    <a:gd name="T65" fmla="*/ 0 h 53"/>
                    <a:gd name="T66" fmla="*/ 26 w 52"/>
                    <a:gd name="T67" fmla="*/ 0 h 53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52"/>
                    <a:gd name="T103" fmla="*/ 0 h 53"/>
                    <a:gd name="T104" fmla="*/ 52 w 52"/>
                    <a:gd name="T105" fmla="*/ 53 h 53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52" h="53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13" y="0"/>
                      </a:lnTo>
                      <a:lnTo>
                        <a:pt x="13" y="13"/>
                      </a:lnTo>
                      <a:lnTo>
                        <a:pt x="0" y="13"/>
                      </a:lnTo>
                      <a:lnTo>
                        <a:pt x="0" y="27"/>
                      </a:lnTo>
                      <a:lnTo>
                        <a:pt x="0" y="40"/>
                      </a:lnTo>
                      <a:lnTo>
                        <a:pt x="13" y="53"/>
                      </a:lnTo>
                      <a:lnTo>
                        <a:pt x="26" y="53"/>
                      </a:lnTo>
                      <a:lnTo>
                        <a:pt x="39" y="53"/>
                      </a:lnTo>
                      <a:lnTo>
                        <a:pt x="52" y="53"/>
                      </a:lnTo>
                      <a:lnTo>
                        <a:pt x="52" y="40"/>
                      </a:lnTo>
                      <a:lnTo>
                        <a:pt x="52" y="27"/>
                      </a:lnTo>
                      <a:lnTo>
                        <a:pt x="52" y="13"/>
                      </a:lnTo>
                      <a:lnTo>
                        <a:pt x="39" y="0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CCECFF"/>
                </a:solidFill>
                <a:ln w="825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262" name="Rectangle 393"/>
                <p:cNvSpPr>
                  <a:spLocks noChangeArrowheads="1"/>
                </p:cNvSpPr>
                <p:nvPr/>
              </p:nvSpPr>
              <p:spPr bwMode="auto">
                <a:xfrm>
                  <a:off x="3578" y="2491"/>
                  <a:ext cx="303" cy="31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63" name="Rectangle 394"/>
                <p:cNvSpPr>
                  <a:spLocks noChangeArrowheads="1"/>
                </p:cNvSpPr>
                <p:nvPr/>
              </p:nvSpPr>
              <p:spPr bwMode="auto">
                <a:xfrm>
                  <a:off x="3578" y="2491"/>
                  <a:ext cx="303" cy="31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64" name="Rectangle 395"/>
                <p:cNvSpPr>
                  <a:spLocks noChangeArrowheads="1"/>
                </p:cNvSpPr>
                <p:nvPr/>
              </p:nvSpPr>
              <p:spPr bwMode="auto">
                <a:xfrm>
                  <a:off x="3605" y="2504"/>
                  <a:ext cx="118" cy="27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65" name="Rectangle 396"/>
                <p:cNvSpPr>
                  <a:spLocks noChangeArrowheads="1"/>
                </p:cNvSpPr>
                <p:nvPr/>
              </p:nvSpPr>
              <p:spPr bwMode="auto">
                <a:xfrm>
                  <a:off x="3605" y="2504"/>
                  <a:ext cx="118" cy="27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66" name="Rectangle 397"/>
                <p:cNvSpPr>
                  <a:spLocks noChangeArrowheads="1"/>
                </p:cNvSpPr>
                <p:nvPr/>
              </p:nvSpPr>
              <p:spPr bwMode="auto">
                <a:xfrm>
                  <a:off x="3723" y="2504"/>
                  <a:ext cx="132" cy="27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67" name="Rectangle 398"/>
                <p:cNvSpPr>
                  <a:spLocks noChangeArrowheads="1"/>
                </p:cNvSpPr>
                <p:nvPr/>
              </p:nvSpPr>
              <p:spPr bwMode="auto">
                <a:xfrm>
                  <a:off x="3723" y="2504"/>
                  <a:ext cx="132" cy="27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68" name="Rectangle 399"/>
                <p:cNvSpPr>
                  <a:spLocks noChangeArrowheads="1"/>
                </p:cNvSpPr>
                <p:nvPr/>
              </p:nvSpPr>
              <p:spPr bwMode="auto">
                <a:xfrm>
                  <a:off x="3697" y="2504"/>
                  <a:ext cx="13" cy="28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69" name="Rectangle 400"/>
                <p:cNvSpPr>
                  <a:spLocks noChangeArrowheads="1"/>
                </p:cNvSpPr>
                <p:nvPr/>
              </p:nvSpPr>
              <p:spPr bwMode="auto">
                <a:xfrm>
                  <a:off x="3697" y="2504"/>
                  <a:ext cx="13" cy="28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70" name="Rectangle 401"/>
                <p:cNvSpPr>
                  <a:spLocks noChangeArrowheads="1"/>
                </p:cNvSpPr>
                <p:nvPr/>
              </p:nvSpPr>
              <p:spPr bwMode="auto">
                <a:xfrm>
                  <a:off x="3697" y="2491"/>
                  <a:ext cx="26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71" name="Rectangle 402"/>
                <p:cNvSpPr>
                  <a:spLocks noChangeArrowheads="1"/>
                </p:cNvSpPr>
                <p:nvPr/>
              </p:nvSpPr>
              <p:spPr bwMode="auto">
                <a:xfrm>
                  <a:off x="3697" y="2491"/>
                  <a:ext cx="26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72" name="Rectangle 403"/>
                <p:cNvSpPr>
                  <a:spLocks noChangeArrowheads="1"/>
                </p:cNvSpPr>
                <p:nvPr/>
              </p:nvSpPr>
              <p:spPr bwMode="auto">
                <a:xfrm>
                  <a:off x="3697" y="2793"/>
                  <a:ext cx="26" cy="1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73" name="Rectangle 404"/>
                <p:cNvSpPr>
                  <a:spLocks noChangeArrowheads="1"/>
                </p:cNvSpPr>
                <p:nvPr/>
              </p:nvSpPr>
              <p:spPr bwMode="auto">
                <a:xfrm>
                  <a:off x="3697" y="2793"/>
                  <a:ext cx="26" cy="1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74" name="Rectangle 405"/>
                <p:cNvSpPr>
                  <a:spLocks noChangeArrowheads="1"/>
                </p:cNvSpPr>
                <p:nvPr/>
              </p:nvSpPr>
              <p:spPr bwMode="auto">
                <a:xfrm>
                  <a:off x="3684" y="2635"/>
                  <a:ext cx="26" cy="14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75" name="Rectangle 406"/>
                <p:cNvSpPr>
                  <a:spLocks noChangeArrowheads="1"/>
                </p:cNvSpPr>
                <p:nvPr/>
              </p:nvSpPr>
              <p:spPr bwMode="auto">
                <a:xfrm>
                  <a:off x="3684" y="2635"/>
                  <a:ext cx="26" cy="14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76" name="Rectangle 407"/>
                <p:cNvSpPr>
                  <a:spLocks noChangeArrowheads="1"/>
                </p:cNvSpPr>
                <p:nvPr/>
              </p:nvSpPr>
              <p:spPr bwMode="auto">
                <a:xfrm>
                  <a:off x="3749" y="2504"/>
                  <a:ext cx="1" cy="28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77" name="Rectangle 408"/>
                <p:cNvSpPr>
                  <a:spLocks noChangeArrowheads="1"/>
                </p:cNvSpPr>
                <p:nvPr/>
              </p:nvSpPr>
              <p:spPr bwMode="auto">
                <a:xfrm>
                  <a:off x="3749" y="2504"/>
                  <a:ext cx="1" cy="28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78" name="Rectangle 409"/>
                <p:cNvSpPr>
                  <a:spLocks noChangeArrowheads="1"/>
                </p:cNvSpPr>
                <p:nvPr/>
              </p:nvSpPr>
              <p:spPr bwMode="auto">
                <a:xfrm>
                  <a:off x="3736" y="2491"/>
                  <a:ext cx="27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79" name="Rectangle 410"/>
                <p:cNvSpPr>
                  <a:spLocks noChangeArrowheads="1"/>
                </p:cNvSpPr>
                <p:nvPr/>
              </p:nvSpPr>
              <p:spPr bwMode="auto">
                <a:xfrm>
                  <a:off x="3736" y="2491"/>
                  <a:ext cx="27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80" name="Rectangle 411"/>
                <p:cNvSpPr>
                  <a:spLocks noChangeArrowheads="1"/>
                </p:cNvSpPr>
                <p:nvPr/>
              </p:nvSpPr>
              <p:spPr bwMode="auto">
                <a:xfrm>
                  <a:off x="3736" y="2793"/>
                  <a:ext cx="27" cy="1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81" name="Rectangle 412"/>
                <p:cNvSpPr>
                  <a:spLocks noChangeArrowheads="1"/>
                </p:cNvSpPr>
                <p:nvPr/>
              </p:nvSpPr>
              <p:spPr bwMode="auto">
                <a:xfrm>
                  <a:off x="3736" y="2793"/>
                  <a:ext cx="27" cy="1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82" name="Rectangle 413"/>
                <p:cNvSpPr>
                  <a:spLocks noChangeArrowheads="1"/>
                </p:cNvSpPr>
                <p:nvPr/>
              </p:nvSpPr>
              <p:spPr bwMode="auto">
                <a:xfrm>
                  <a:off x="3749" y="2635"/>
                  <a:ext cx="27" cy="14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83" name="Rectangle 414"/>
                <p:cNvSpPr>
                  <a:spLocks noChangeArrowheads="1"/>
                </p:cNvSpPr>
                <p:nvPr/>
              </p:nvSpPr>
              <p:spPr bwMode="auto">
                <a:xfrm>
                  <a:off x="3749" y="2635"/>
                  <a:ext cx="27" cy="14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84" name="Rectangle 415"/>
                <p:cNvSpPr>
                  <a:spLocks noChangeArrowheads="1"/>
                </p:cNvSpPr>
                <p:nvPr/>
              </p:nvSpPr>
              <p:spPr bwMode="auto">
                <a:xfrm>
                  <a:off x="3592" y="2517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85" name="Rectangle 416"/>
                <p:cNvSpPr>
                  <a:spLocks noChangeArrowheads="1"/>
                </p:cNvSpPr>
                <p:nvPr/>
              </p:nvSpPr>
              <p:spPr bwMode="auto">
                <a:xfrm>
                  <a:off x="3592" y="2517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86" name="Rectangle 417"/>
                <p:cNvSpPr>
                  <a:spLocks noChangeArrowheads="1"/>
                </p:cNvSpPr>
                <p:nvPr/>
              </p:nvSpPr>
              <p:spPr bwMode="auto">
                <a:xfrm>
                  <a:off x="3592" y="2517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87" name="Rectangle 418"/>
                <p:cNvSpPr>
                  <a:spLocks noChangeArrowheads="1"/>
                </p:cNvSpPr>
                <p:nvPr/>
              </p:nvSpPr>
              <p:spPr bwMode="auto">
                <a:xfrm>
                  <a:off x="3592" y="2517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88" name="Rectangle 419"/>
                <p:cNvSpPr>
                  <a:spLocks noChangeArrowheads="1"/>
                </p:cNvSpPr>
                <p:nvPr/>
              </p:nvSpPr>
              <p:spPr bwMode="auto">
                <a:xfrm>
                  <a:off x="3592" y="2596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89" name="Rectangle 420"/>
                <p:cNvSpPr>
                  <a:spLocks noChangeArrowheads="1"/>
                </p:cNvSpPr>
                <p:nvPr/>
              </p:nvSpPr>
              <p:spPr bwMode="auto">
                <a:xfrm>
                  <a:off x="3592" y="2596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90" name="Rectangle 421"/>
                <p:cNvSpPr>
                  <a:spLocks noChangeArrowheads="1"/>
                </p:cNvSpPr>
                <p:nvPr/>
              </p:nvSpPr>
              <p:spPr bwMode="auto">
                <a:xfrm>
                  <a:off x="3592" y="2583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91" name="Rectangle 422"/>
                <p:cNvSpPr>
                  <a:spLocks noChangeArrowheads="1"/>
                </p:cNvSpPr>
                <p:nvPr/>
              </p:nvSpPr>
              <p:spPr bwMode="auto">
                <a:xfrm>
                  <a:off x="3592" y="2583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92" name="Rectangle 423"/>
                <p:cNvSpPr>
                  <a:spLocks noChangeArrowheads="1"/>
                </p:cNvSpPr>
                <p:nvPr/>
              </p:nvSpPr>
              <p:spPr bwMode="auto">
                <a:xfrm>
                  <a:off x="3592" y="2675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93" name="Rectangle 424"/>
                <p:cNvSpPr>
                  <a:spLocks noChangeArrowheads="1"/>
                </p:cNvSpPr>
                <p:nvPr/>
              </p:nvSpPr>
              <p:spPr bwMode="auto">
                <a:xfrm>
                  <a:off x="3592" y="2675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94" name="Rectangle 425"/>
                <p:cNvSpPr>
                  <a:spLocks noChangeArrowheads="1"/>
                </p:cNvSpPr>
                <p:nvPr/>
              </p:nvSpPr>
              <p:spPr bwMode="auto">
                <a:xfrm>
                  <a:off x="3592" y="2675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95" name="Rectangle 426"/>
                <p:cNvSpPr>
                  <a:spLocks noChangeArrowheads="1"/>
                </p:cNvSpPr>
                <p:nvPr/>
              </p:nvSpPr>
              <p:spPr bwMode="auto">
                <a:xfrm>
                  <a:off x="3592" y="2675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96" name="Rectangle 427"/>
                <p:cNvSpPr>
                  <a:spLocks noChangeArrowheads="1"/>
                </p:cNvSpPr>
                <p:nvPr/>
              </p:nvSpPr>
              <p:spPr bwMode="auto">
                <a:xfrm>
                  <a:off x="3592" y="2754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97" name="Rectangle 428"/>
                <p:cNvSpPr>
                  <a:spLocks noChangeArrowheads="1"/>
                </p:cNvSpPr>
                <p:nvPr/>
              </p:nvSpPr>
              <p:spPr bwMode="auto">
                <a:xfrm>
                  <a:off x="3592" y="2754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98" name="Rectangle 429"/>
                <p:cNvSpPr>
                  <a:spLocks noChangeArrowheads="1"/>
                </p:cNvSpPr>
                <p:nvPr/>
              </p:nvSpPr>
              <p:spPr bwMode="auto">
                <a:xfrm>
                  <a:off x="3592" y="2741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99" name="Rectangle 430"/>
                <p:cNvSpPr>
                  <a:spLocks noChangeArrowheads="1"/>
                </p:cNvSpPr>
                <p:nvPr/>
              </p:nvSpPr>
              <p:spPr bwMode="auto">
                <a:xfrm>
                  <a:off x="3592" y="2741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00" name="Rectangle 431"/>
                <p:cNvSpPr>
                  <a:spLocks noChangeArrowheads="1"/>
                </p:cNvSpPr>
                <p:nvPr/>
              </p:nvSpPr>
              <p:spPr bwMode="auto">
                <a:xfrm>
                  <a:off x="3815" y="2517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01" name="Rectangle 432"/>
                <p:cNvSpPr>
                  <a:spLocks noChangeArrowheads="1"/>
                </p:cNvSpPr>
                <p:nvPr/>
              </p:nvSpPr>
              <p:spPr bwMode="auto">
                <a:xfrm>
                  <a:off x="3815" y="2517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02" name="Rectangle 433"/>
                <p:cNvSpPr>
                  <a:spLocks noChangeArrowheads="1"/>
                </p:cNvSpPr>
                <p:nvPr/>
              </p:nvSpPr>
              <p:spPr bwMode="auto">
                <a:xfrm>
                  <a:off x="3868" y="2517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03" name="Rectangle 434"/>
                <p:cNvSpPr>
                  <a:spLocks noChangeArrowheads="1"/>
                </p:cNvSpPr>
                <p:nvPr/>
              </p:nvSpPr>
              <p:spPr bwMode="auto">
                <a:xfrm>
                  <a:off x="3868" y="2517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04" name="Rectangle 435"/>
                <p:cNvSpPr>
                  <a:spLocks noChangeArrowheads="1"/>
                </p:cNvSpPr>
                <p:nvPr/>
              </p:nvSpPr>
              <p:spPr bwMode="auto">
                <a:xfrm>
                  <a:off x="3815" y="2596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05" name="Rectangle 436"/>
                <p:cNvSpPr>
                  <a:spLocks noChangeArrowheads="1"/>
                </p:cNvSpPr>
                <p:nvPr/>
              </p:nvSpPr>
              <p:spPr bwMode="auto">
                <a:xfrm>
                  <a:off x="3815" y="2596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06" name="Rectangle 437"/>
                <p:cNvSpPr>
                  <a:spLocks noChangeArrowheads="1"/>
                </p:cNvSpPr>
                <p:nvPr/>
              </p:nvSpPr>
              <p:spPr bwMode="auto">
                <a:xfrm>
                  <a:off x="3868" y="2583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07" name="Rectangle 438"/>
                <p:cNvSpPr>
                  <a:spLocks noChangeArrowheads="1"/>
                </p:cNvSpPr>
                <p:nvPr/>
              </p:nvSpPr>
              <p:spPr bwMode="auto">
                <a:xfrm>
                  <a:off x="3868" y="2583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08" name="Rectangle 439"/>
                <p:cNvSpPr>
                  <a:spLocks noChangeArrowheads="1"/>
                </p:cNvSpPr>
                <p:nvPr/>
              </p:nvSpPr>
              <p:spPr bwMode="auto">
                <a:xfrm>
                  <a:off x="3815" y="2675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09" name="Rectangle 440"/>
                <p:cNvSpPr>
                  <a:spLocks noChangeArrowheads="1"/>
                </p:cNvSpPr>
                <p:nvPr/>
              </p:nvSpPr>
              <p:spPr bwMode="auto">
                <a:xfrm>
                  <a:off x="3815" y="2675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10" name="Rectangle 441"/>
                <p:cNvSpPr>
                  <a:spLocks noChangeArrowheads="1"/>
                </p:cNvSpPr>
                <p:nvPr/>
              </p:nvSpPr>
              <p:spPr bwMode="auto">
                <a:xfrm>
                  <a:off x="3868" y="2675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11" name="Rectangle 442"/>
                <p:cNvSpPr>
                  <a:spLocks noChangeArrowheads="1"/>
                </p:cNvSpPr>
                <p:nvPr/>
              </p:nvSpPr>
              <p:spPr bwMode="auto">
                <a:xfrm>
                  <a:off x="3868" y="2675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12" name="Rectangle 443"/>
                <p:cNvSpPr>
                  <a:spLocks noChangeArrowheads="1"/>
                </p:cNvSpPr>
                <p:nvPr/>
              </p:nvSpPr>
              <p:spPr bwMode="auto">
                <a:xfrm>
                  <a:off x="3815" y="2754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13" name="Rectangle 444"/>
                <p:cNvSpPr>
                  <a:spLocks noChangeArrowheads="1"/>
                </p:cNvSpPr>
                <p:nvPr/>
              </p:nvSpPr>
              <p:spPr bwMode="auto">
                <a:xfrm>
                  <a:off x="3815" y="2754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14" name="Rectangle 445"/>
                <p:cNvSpPr>
                  <a:spLocks noChangeArrowheads="1"/>
                </p:cNvSpPr>
                <p:nvPr/>
              </p:nvSpPr>
              <p:spPr bwMode="auto">
                <a:xfrm>
                  <a:off x="3868" y="2741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315" name="Rectangle 446"/>
                <p:cNvSpPr>
                  <a:spLocks noChangeArrowheads="1"/>
                </p:cNvSpPr>
                <p:nvPr/>
              </p:nvSpPr>
              <p:spPr bwMode="auto">
                <a:xfrm>
                  <a:off x="3868" y="2741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</p:grpSp>
          <p:grpSp>
            <p:nvGrpSpPr>
              <p:cNvPr id="42256" name="Group 447"/>
              <p:cNvGrpSpPr>
                <a:grpSpLocks/>
              </p:cNvGrpSpPr>
              <p:nvPr/>
            </p:nvGrpSpPr>
            <p:grpSpPr bwMode="auto">
              <a:xfrm>
                <a:off x="2472" y="952"/>
                <a:ext cx="65" cy="110"/>
                <a:chOff x="2372" y="1363"/>
                <a:chExt cx="65" cy="110"/>
              </a:xfrm>
            </p:grpSpPr>
            <p:sp>
              <p:nvSpPr>
                <p:cNvPr id="42257" name="Rectangle 448"/>
                <p:cNvSpPr>
                  <a:spLocks noChangeArrowheads="1"/>
                </p:cNvSpPr>
                <p:nvPr/>
              </p:nvSpPr>
              <p:spPr bwMode="auto">
                <a:xfrm>
                  <a:off x="2396" y="1363"/>
                  <a:ext cx="19" cy="46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2258" name="Line 449"/>
                <p:cNvSpPr>
                  <a:spLocks noChangeShapeType="1"/>
                </p:cNvSpPr>
                <p:nvPr/>
              </p:nvSpPr>
              <p:spPr bwMode="auto">
                <a:xfrm flipH="1">
                  <a:off x="2372" y="1409"/>
                  <a:ext cx="33" cy="6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59" name="Line 450"/>
                <p:cNvSpPr>
                  <a:spLocks noChangeShapeType="1"/>
                </p:cNvSpPr>
                <p:nvPr/>
              </p:nvSpPr>
              <p:spPr bwMode="auto">
                <a:xfrm>
                  <a:off x="2408" y="1412"/>
                  <a:ext cx="29" cy="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2087" name="Group 451"/>
          <p:cNvGrpSpPr>
            <a:grpSpLocks/>
          </p:cNvGrpSpPr>
          <p:nvPr/>
        </p:nvGrpSpPr>
        <p:grpSpPr bwMode="auto">
          <a:xfrm>
            <a:off x="3379788" y="2492375"/>
            <a:ext cx="141287" cy="190500"/>
            <a:chOff x="3578" y="2491"/>
            <a:chExt cx="303" cy="316"/>
          </a:xfrm>
        </p:grpSpPr>
        <p:sp>
          <p:nvSpPr>
            <p:cNvPr id="42166" name="Freeform 452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13 w 52"/>
                <a:gd name="T5" fmla="*/ 0 h 53"/>
                <a:gd name="T6" fmla="*/ 13 w 52"/>
                <a:gd name="T7" fmla="*/ 0 h 53"/>
                <a:gd name="T8" fmla="*/ 13 w 52"/>
                <a:gd name="T9" fmla="*/ 13 h 53"/>
                <a:gd name="T10" fmla="*/ 0 w 52"/>
                <a:gd name="T11" fmla="*/ 13 h 53"/>
                <a:gd name="T12" fmla="*/ 0 w 52"/>
                <a:gd name="T13" fmla="*/ 13 h 53"/>
                <a:gd name="T14" fmla="*/ 0 w 52"/>
                <a:gd name="T15" fmla="*/ 27 h 53"/>
                <a:gd name="T16" fmla="*/ 0 w 52"/>
                <a:gd name="T17" fmla="*/ 27 h 53"/>
                <a:gd name="T18" fmla="*/ 0 w 52"/>
                <a:gd name="T19" fmla="*/ 40 h 53"/>
                <a:gd name="T20" fmla="*/ 0 w 52"/>
                <a:gd name="T21" fmla="*/ 40 h 53"/>
                <a:gd name="T22" fmla="*/ 0 w 52"/>
                <a:gd name="T23" fmla="*/ 40 h 53"/>
                <a:gd name="T24" fmla="*/ 13 w 52"/>
                <a:gd name="T25" fmla="*/ 53 h 53"/>
                <a:gd name="T26" fmla="*/ 13 w 52"/>
                <a:gd name="T27" fmla="*/ 53 h 53"/>
                <a:gd name="T28" fmla="*/ 13 w 52"/>
                <a:gd name="T29" fmla="*/ 53 h 53"/>
                <a:gd name="T30" fmla="*/ 26 w 52"/>
                <a:gd name="T31" fmla="*/ 53 h 53"/>
                <a:gd name="T32" fmla="*/ 26 w 52"/>
                <a:gd name="T33" fmla="*/ 53 h 53"/>
                <a:gd name="T34" fmla="*/ 39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52 w 52"/>
                <a:gd name="T41" fmla="*/ 53 h 53"/>
                <a:gd name="T42" fmla="*/ 52 w 52"/>
                <a:gd name="T43" fmla="*/ 40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27 h 53"/>
                <a:gd name="T50" fmla="*/ 52 w 52"/>
                <a:gd name="T51" fmla="*/ 27 h 53"/>
                <a:gd name="T52" fmla="*/ 52 w 52"/>
                <a:gd name="T53" fmla="*/ 13 h 53"/>
                <a:gd name="T54" fmla="*/ 52 w 52"/>
                <a:gd name="T55" fmla="*/ 13 h 53"/>
                <a:gd name="T56" fmla="*/ 52 w 52"/>
                <a:gd name="T57" fmla="*/ 13 h 53"/>
                <a:gd name="T58" fmla="*/ 39 w 52"/>
                <a:gd name="T59" fmla="*/ 0 h 53"/>
                <a:gd name="T60" fmla="*/ 39 w 52"/>
                <a:gd name="T61" fmla="*/ 0 h 53"/>
                <a:gd name="T62" fmla="*/ 39 w 52"/>
                <a:gd name="T63" fmla="*/ 0 h 53"/>
                <a:gd name="T64" fmla="*/ 26 w 5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2"/>
                <a:gd name="T100" fmla="*/ 0 h 53"/>
                <a:gd name="T101" fmla="*/ 52 w 5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67" name="Freeform 453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26 w 52"/>
                <a:gd name="T5" fmla="*/ 0 h 53"/>
                <a:gd name="T6" fmla="*/ 13 w 52"/>
                <a:gd name="T7" fmla="*/ 0 h 53"/>
                <a:gd name="T8" fmla="*/ 13 w 52"/>
                <a:gd name="T9" fmla="*/ 0 h 53"/>
                <a:gd name="T10" fmla="*/ 13 w 52"/>
                <a:gd name="T11" fmla="*/ 13 h 53"/>
                <a:gd name="T12" fmla="*/ 0 w 52"/>
                <a:gd name="T13" fmla="*/ 13 h 53"/>
                <a:gd name="T14" fmla="*/ 0 w 52"/>
                <a:gd name="T15" fmla="*/ 13 h 53"/>
                <a:gd name="T16" fmla="*/ 0 w 52"/>
                <a:gd name="T17" fmla="*/ 27 h 53"/>
                <a:gd name="T18" fmla="*/ 0 w 52"/>
                <a:gd name="T19" fmla="*/ 27 h 53"/>
                <a:gd name="T20" fmla="*/ 0 w 52"/>
                <a:gd name="T21" fmla="*/ 40 h 53"/>
                <a:gd name="T22" fmla="*/ 0 w 52"/>
                <a:gd name="T23" fmla="*/ 40 h 53"/>
                <a:gd name="T24" fmla="*/ 0 w 52"/>
                <a:gd name="T25" fmla="*/ 40 h 53"/>
                <a:gd name="T26" fmla="*/ 13 w 52"/>
                <a:gd name="T27" fmla="*/ 53 h 53"/>
                <a:gd name="T28" fmla="*/ 13 w 52"/>
                <a:gd name="T29" fmla="*/ 53 h 53"/>
                <a:gd name="T30" fmla="*/ 13 w 52"/>
                <a:gd name="T31" fmla="*/ 53 h 53"/>
                <a:gd name="T32" fmla="*/ 26 w 52"/>
                <a:gd name="T33" fmla="*/ 53 h 53"/>
                <a:gd name="T34" fmla="*/ 26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39 w 52"/>
                <a:gd name="T41" fmla="*/ 53 h 53"/>
                <a:gd name="T42" fmla="*/ 52 w 52"/>
                <a:gd name="T43" fmla="*/ 53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40 h 53"/>
                <a:gd name="T50" fmla="*/ 52 w 52"/>
                <a:gd name="T51" fmla="*/ 27 h 53"/>
                <a:gd name="T52" fmla="*/ 52 w 52"/>
                <a:gd name="T53" fmla="*/ 27 h 53"/>
                <a:gd name="T54" fmla="*/ 52 w 52"/>
                <a:gd name="T55" fmla="*/ 13 h 53"/>
                <a:gd name="T56" fmla="*/ 52 w 52"/>
                <a:gd name="T57" fmla="*/ 13 h 53"/>
                <a:gd name="T58" fmla="*/ 52 w 52"/>
                <a:gd name="T59" fmla="*/ 13 h 53"/>
                <a:gd name="T60" fmla="*/ 39 w 52"/>
                <a:gd name="T61" fmla="*/ 0 h 53"/>
                <a:gd name="T62" fmla="*/ 39 w 52"/>
                <a:gd name="T63" fmla="*/ 0 h 53"/>
                <a:gd name="T64" fmla="*/ 39 w 52"/>
                <a:gd name="T65" fmla="*/ 0 h 53"/>
                <a:gd name="T66" fmla="*/ 26 w 52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53"/>
                <a:gd name="T104" fmla="*/ 52 w 52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68" name="Rectangle 454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69" name="Rectangle 455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70" name="Rectangle 456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71" name="Rectangle 457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72" name="Rectangle 458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73" name="Rectangle 459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74" name="Rectangle 460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75" name="Rectangle 461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76" name="Rectangle 462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77" name="Rectangle 463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78" name="Rectangle 464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79" name="Rectangle 465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80" name="Rectangle 466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81" name="Rectangle 467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82" name="Rectangle 468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83" name="Rectangle 469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84" name="Rectangle 470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85" name="Rectangle 471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86" name="Rectangle 472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87" name="Rectangle 473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88" name="Rectangle 474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89" name="Rectangle 475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90" name="Rectangle 476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91" name="Rectangle 477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92" name="Rectangle 478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93" name="Rectangle 479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94" name="Rectangle 480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95" name="Rectangle 481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96" name="Rectangle 482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97" name="Rectangle 483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98" name="Rectangle 484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99" name="Rectangle 485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00" name="Rectangle 486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01" name="Rectangle 487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02" name="Rectangle 488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03" name="Rectangle 489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04" name="Rectangle 490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05" name="Rectangle 491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06" name="Rectangle 492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07" name="Rectangle 493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08" name="Rectangle 494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09" name="Rectangle 495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10" name="Rectangle 496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11" name="Rectangle 497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12" name="Rectangle 498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13" name="Rectangle 499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14" name="Rectangle 500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15" name="Rectangle 501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16" name="Rectangle 502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17" name="Rectangle 503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18" name="Rectangle 504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19" name="Rectangle 505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20" name="Rectangle 506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221" name="Rectangle 507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</p:grpSp>
      <p:sp>
        <p:nvSpPr>
          <p:cNvPr id="42088" name="Line 508"/>
          <p:cNvSpPr>
            <a:spLocks noChangeShapeType="1"/>
          </p:cNvSpPr>
          <p:nvPr/>
        </p:nvSpPr>
        <p:spPr bwMode="auto">
          <a:xfrm flipH="1" flipV="1">
            <a:off x="3730625" y="2100263"/>
            <a:ext cx="0" cy="98425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2089" name="Group 509"/>
          <p:cNvGrpSpPr>
            <a:grpSpLocks/>
          </p:cNvGrpSpPr>
          <p:nvPr/>
        </p:nvGrpSpPr>
        <p:grpSpPr bwMode="auto">
          <a:xfrm>
            <a:off x="5757863" y="2495550"/>
            <a:ext cx="141287" cy="190500"/>
            <a:chOff x="3578" y="2491"/>
            <a:chExt cx="303" cy="316"/>
          </a:xfrm>
        </p:grpSpPr>
        <p:sp>
          <p:nvSpPr>
            <p:cNvPr id="42110" name="Freeform 510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13 w 52"/>
                <a:gd name="T5" fmla="*/ 0 h 53"/>
                <a:gd name="T6" fmla="*/ 13 w 52"/>
                <a:gd name="T7" fmla="*/ 0 h 53"/>
                <a:gd name="T8" fmla="*/ 13 w 52"/>
                <a:gd name="T9" fmla="*/ 13 h 53"/>
                <a:gd name="T10" fmla="*/ 0 w 52"/>
                <a:gd name="T11" fmla="*/ 13 h 53"/>
                <a:gd name="T12" fmla="*/ 0 w 52"/>
                <a:gd name="T13" fmla="*/ 13 h 53"/>
                <a:gd name="T14" fmla="*/ 0 w 52"/>
                <a:gd name="T15" fmla="*/ 27 h 53"/>
                <a:gd name="T16" fmla="*/ 0 w 52"/>
                <a:gd name="T17" fmla="*/ 27 h 53"/>
                <a:gd name="T18" fmla="*/ 0 w 52"/>
                <a:gd name="T19" fmla="*/ 40 h 53"/>
                <a:gd name="T20" fmla="*/ 0 w 52"/>
                <a:gd name="T21" fmla="*/ 40 h 53"/>
                <a:gd name="T22" fmla="*/ 0 w 52"/>
                <a:gd name="T23" fmla="*/ 40 h 53"/>
                <a:gd name="T24" fmla="*/ 13 w 52"/>
                <a:gd name="T25" fmla="*/ 53 h 53"/>
                <a:gd name="T26" fmla="*/ 13 w 52"/>
                <a:gd name="T27" fmla="*/ 53 h 53"/>
                <a:gd name="T28" fmla="*/ 13 w 52"/>
                <a:gd name="T29" fmla="*/ 53 h 53"/>
                <a:gd name="T30" fmla="*/ 26 w 52"/>
                <a:gd name="T31" fmla="*/ 53 h 53"/>
                <a:gd name="T32" fmla="*/ 26 w 52"/>
                <a:gd name="T33" fmla="*/ 53 h 53"/>
                <a:gd name="T34" fmla="*/ 39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52 w 52"/>
                <a:gd name="T41" fmla="*/ 53 h 53"/>
                <a:gd name="T42" fmla="*/ 52 w 52"/>
                <a:gd name="T43" fmla="*/ 40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27 h 53"/>
                <a:gd name="T50" fmla="*/ 52 w 52"/>
                <a:gd name="T51" fmla="*/ 27 h 53"/>
                <a:gd name="T52" fmla="*/ 52 w 52"/>
                <a:gd name="T53" fmla="*/ 13 h 53"/>
                <a:gd name="T54" fmla="*/ 52 w 52"/>
                <a:gd name="T55" fmla="*/ 13 h 53"/>
                <a:gd name="T56" fmla="*/ 52 w 52"/>
                <a:gd name="T57" fmla="*/ 13 h 53"/>
                <a:gd name="T58" fmla="*/ 39 w 52"/>
                <a:gd name="T59" fmla="*/ 0 h 53"/>
                <a:gd name="T60" fmla="*/ 39 w 52"/>
                <a:gd name="T61" fmla="*/ 0 h 53"/>
                <a:gd name="T62" fmla="*/ 39 w 52"/>
                <a:gd name="T63" fmla="*/ 0 h 53"/>
                <a:gd name="T64" fmla="*/ 26 w 5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2"/>
                <a:gd name="T100" fmla="*/ 0 h 53"/>
                <a:gd name="T101" fmla="*/ 52 w 5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1" name="Freeform 511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26 w 52"/>
                <a:gd name="T5" fmla="*/ 0 h 53"/>
                <a:gd name="T6" fmla="*/ 13 w 52"/>
                <a:gd name="T7" fmla="*/ 0 h 53"/>
                <a:gd name="T8" fmla="*/ 13 w 52"/>
                <a:gd name="T9" fmla="*/ 0 h 53"/>
                <a:gd name="T10" fmla="*/ 13 w 52"/>
                <a:gd name="T11" fmla="*/ 13 h 53"/>
                <a:gd name="T12" fmla="*/ 0 w 52"/>
                <a:gd name="T13" fmla="*/ 13 h 53"/>
                <a:gd name="T14" fmla="*/ 0 w 52"/>
                <a:gd name="T15" fmla="*/ 13 h 53"/>
                <a:gd name="T16" fmla="*/ 0 w 52"/>
                <a:gd name="T17" fmla="*/ 27 h 53"/>
                <a:gd name="T18" fmla="*/ 0 w 52"/>
                <a:gd name="T19" fmla="*/ 27 h 53"/>
                <a:gd name="T20" fmla="*/ 0 w 52"/>
                <a:gd name="T21" fmla="*/ 40 h 53"/>
                <a:gd name="T22" fmla="*/ 0 w 52"/>
                <a:gd name="T23" fmla="*/ 40 h 53"/>
                <a:gd name="T24" fmla="*/ 0 w 52"/>
                <a:gd name="T25" fmla="*/ 40 h 53"/>
                <a:gd name="T26" fmla="*/ 13 w 52"/>
                <a:gd name="T27" fmla="*/ 53 h 53"/>
                <a:gd name="T28" fmla="*/ 13 w 52"/>
                <a:gd name="T29" fmla="*/ 53 h 53"/>
                <a:gd name="T30" fmla="*/ 13 w 52"/>
                <a:gd name="T31" fmla="*/ 53 h 53"/>
                <a:gd name="T32" fmla="*/ 26 w 52"/>
                <a:gd name="T33" fmla="*/ 53 h 53"/>
                <a:gd name="T34" fmla="*/ 26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39 w 52"/>
                <a:gd name="T41" fmla="*/ 53 h 53"/>
                <a:gd name="T42" fmla="*/ 52 w 52"/>
                <a:gd name="T43" fmla="*/ 53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40 h 53"/>
                <a:gd name="T50" fmla="*/ 52 w 52"/>
                <a:gd name="T51" fmla="*/ 27 h 53"/>
                <a:gd name="T52" fmla="*/ 52 w 52"/>
                <a:gd name="T53" fmla="*/ 27 h 53"/>
                <a:gd name="T54" fmla="*/ 52 w 52"/>
                <a:gd name="T55" fmla="*/ 13 h 53"/>
                <a:gd name="T56" fmla="*/ 52 w 52"/>
                <a:gd name="T57" fmla="*/ 13 h 53"/>
                <a:gd name="T58" fmla="*/ 52 w 52"/>
                <a:gd name="T59" fmla="*/ 13 h 53"/>
                <a:gd name="T60" fmla="*/ 39 w 52"/>
                <a:gd name="T61" fmla="*/ 0 h 53"/>
                <a:gd name="T62" fmla="*/ 39 w 52"/>
                <a:gd name="T63" fmla="*/ 0 h 53"/>
                <a:gd name="T64" fmla="*/ 39 w 52"/>
                <a:gd name="T65" fmla="*/ 0 h 53"/>
                <a:gd name="T66" fmla="*/ 26 w 52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53"/>
                <a:gd name="T104" fmla="*/ 52 w 52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2" name="Rectangle 512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13" name="Rectangle 513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14" name="Rectangle 514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15" name="Rectangle 515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16" name="Rectangle 516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17" name="Rectangle 517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18" name="Rectangle 518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19" name="Rectangle 519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20" name="Rectangle 520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21" name="Rectangle 521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22" name="Rectangle 522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23" name="Rectangle 523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24" name="Rectangle 524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25" name="Rectangle 525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26" name="Rectangle 526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27" name="Rectangle 527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28" name="Rectangle 528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29" name="Rectangle 529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30" name="Rectangle 530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31" name="Rectangle 531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32" name="Rectangle 532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33" name="Rectangle 533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34" name="Rectangle 534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35" name="Rectangle 535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36" name="Rectangle 536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37" name="Rectangle 537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38" name="Rectangle 538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39" name="Rectangle 539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40" name="Rectangle 540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41" name="Rectangle 541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42" name="Rectangle 542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43" name="Rectangle 543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44" name="Rectangle 544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45" name="Rectangle 545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46" name="Rectangle 546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47" name="Rectangle 547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48" name="Rectangle 548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49" name="Rectangle 549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50" name="Rectangle 550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51" name="Rectangle 551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52" name="Rectangle 552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53" name="Rectangle 553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54" name="Rectangle 554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55" name="Rectangle 555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56" name="Rectangle 556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57" name="Rectangle 557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58" name="Rectangle 558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59" name="Rectangle 559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60" name="Rectangle 560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61" name="Rectangle 561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62" name="Rectangle 562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63" name="Rectangle 563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64" name="Rectangle 564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65" name="Rectangle 565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</p:grpSp>
      <p:sp>
        <p:nvSpPr>
          <p:cNvPr id="42090" name="Line 566"/>
          <p:cNvSpPr>
            <a:spLocks noChangeShapeType="1"/>
          </p:cNvSpPr>
          <p:nvPr/>
        </p:nvSpPr>
        <p:spPr bwMode="auto">
          <a:xfrm flipV="1">
            <a:off x="1800225" y="1701800"/>
            <a:ext cx="0" cy="1362075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2091" name="Line 567"/>
          <p:cNvSpPr>
            <a:spLocks noChangeShapeType="1"/>
          </p:cNvSpPr>
          <p:nvPr/>
        </p:nvSpPr>
        <p:spPr bwMode="auto">
          <a:xfrm flipV="1">
            <a:off x="7023100" y="1735138"/>
            <a:ext cx="12700" cy="133350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2092" name="Group 609"/>
          <p:cNvGrpSpPr>
            <a:grpSpLocks/>
          </p:cNvGrpSpPr>
          <p:nvPr/>
        </p:nvGrpSpPr>
        <p:grpSpPr bwMode="auto">
          <a:xfrm>
            <a:off x="5943600" y="2185988"/>
            <a:ext cx="427038" cy="404812"/>
            <a:chOff x="5421" y="738"/>
            <a:chExt cx="269" cy="255"/>
          </a:xfrm>
        </p:grpSpPr>
        <p:grpSp>
          <p:nvGrpSpPr>
            <p:cNvPr id="42103" name="Group 610"/>
            <p:cNvGrpSpPr>
              <a:grpSpLocks/>
            </p:cNvGrpSpPr>
            <p:nvPr/>
          </p:nvGrpSpPr>
          <p:grpSpPr bwMode="auto">
            <a:xfrm>
              <a:off x="5421" y="738"/>
              <a:ext cx="269" cy="255"/>
              <a:chOff x="8269" y="6375"/>
              <a:chExt cx="756" cy="711"/>
            </a:xfrm>
          </p:grpSpPr>
          <p:sp>
            <p:nvSpPr>
              <p:cNvPr id="42107" name="Oval 611"/>
              <p:cNvSpPr>
                <a:spLocks noChangeArrowheads="1"/>
              </p:cNvSpPr>
              <p:nvPr/>
            </p:nvSpPr>
            <p:spPr bwMode="auto">
              <a:xfrm>
                <a:off x="8269" y="6375"/>
                <a:ext cx="756" cy="711"/>
              </a:xfrm>
              <a:prstGeom prst="ellipse">
                <a:avLst/>
              </a:prstGeom>
              <a:solidFill>
                <a:srgbClr val="FF0000"/>
              </a:solidFill>
              <a:ln w="698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108" name="Oval 612"/>
              <p:cNvSpPr>
                <a:spLocks noChangeArrowheads="1"/>
              </p:cNvSpPr>
              <p:nvPr/>
            </p:nvSpPr>
            <p:spPr bwMode="auto">
              <a:xfrm>
                <a:off x="8360" y="6467"/>
                <a:ext cx="573" cy="527"/>
              </a:xfrm>
              <a:prstGeom prst="ellipse">
                <a:avLst/>
              </a:prstGeom>
              <a:solidFill>
                <a:srgbClr val="FFFFFF"/>
              </a:solidFill>
              <a:ln w="698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109" name="Rectangle 613"/>
              <p:cNvSpPr>
                <a:spLocks noChangeArrowheads="1"/>
              </p:cNvSpPr>
              <p:nvPr/>
            </p:nvSpPr>
            <p:spPr bwMode="auto">
              <a:xfrm>
                <a:off x="8372" y="6570"/>
                <a:ext cx="572" cy="2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</p:grpSp>
        <p:sp>
          <p:nvSpPr>
            <p:cNvPr id="42104" name="Rectangle 614"/>
            <p:cNvSpPr>
              <a:spLocks noChangeArrowheads="1"/>
            </p:cNvSpPr>
            <p:nvPr/>
          </p:nvSpPr>
          <p:spPr bwMode="auto">
            <a:xfrm>
              <a:off x="5468" y="803"/>
              <a:ext cx="175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05" name="Rectangle 615"/>
            <p:cNvSpPr>
              <a:spLocks noChangeArrowheads="1"/>
            </p:cNvSpPr>
            <p:nvPr/>
          </p:nvSpPr>
          <p:spPr bwMode="auto">
            <a:xfrm>
              <a:off x="5483" y="865"/>
              <a:ext cx="157" cy="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106" name="Rectangle 616"/>
            <p:cNvSpPr>
              <a:spLocks noChangeArrowheads="1"/>
            </p:cNvSpPr>
            <p:nvPr/>
          </p:nvSpPr>
          <p:spPr bwMode="auto">
            <a:xfrm>
              <a:off x="5492" y="790"/>
              <a:ext cx="14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US" altLang="en-US" sz="800">
                  <a:solidFill>
                    <a:srgbClr val="000000"/>
                  </a:solidFill>
                </a:rPr>
                <a:t>Cus-</a:t>
              </a:r>
            </a:p>
            <a:p>
              <a:r>
                <a:rPr lang="en-US" altLang="en-US" sz="800">
                  <a:solidFill>
                    <a:srgbClr val="000000"/>
                  </a:solidFill>
                </a:rPr>
                <a:t>toms</a:t>
              </a:r>
              <a:endParaRPr lang="en-AU" altLang="en-US" sz="800"/>
            </a:p>
          </p:txBody>
        </p:sp>
      </p:grpSp>
      <p:grpSp>
        <p:nvGrpSpPr>
          <p:cNvPr id="42093" name="Group 617"/>
          <p:cNvGrpSpPr>
            <a:grpSpLocks/>
          </p:cNvGrpSpPr>
          <p:nvPr/>
        </p:nvGrpSpPr>
        <p:grpSpPr bwMode="auto">
          <a:xfrm>
            <a:off x="2643188" y="2190750"/>
            <a:ext cx="427037" cy="404813"/>
            <a:chOff x="5421" y="738"/>
            <a:chExt cx="269" cy="255"/>
          </a:xfrm>
        </p:grpSpPr>
        <p:grpSp>
          <p:nvGrpSpPr>
            <p:cNvPr id="42096" name="Group 618"/>
            <p:cNvGrpSpPr>
              <a:grpSpLocks/>
            </p:cNvGrpSpPr>
            <p:nvPr/>
          </p:nvGrpSpPr>
          <p:grpSpPr bwMode="auto">
            <a:xfrm>
              <a:off x="5421" y="738"/>
              <a:ext cx="269" cy="255"/>
              <a:chOff x="8269" y="6375"/>
              <a:chExt cx="756" cy="711"/>
            </a:xfrm>
          </p:grpSpPr>
          <p:sp>
            <p:nvSpPr>
              <p:cNvPr id="42100" name="Oval 619"/>
              <p:cNvSpPr>
                <a:spLocks noChangeArrowheads="1"/>
              </p:cNvSpPr>
              <p:nvPr/>
            </p:nvSpPr>
            <p:spPr bwMode="auto">
              <a:xfrm>
                <a:off x="8269" y="6375"/>
                <a:ext cx="756" cy="711"/>
              </a:xfrm>
              <a:prstGeom prst="ellipse">
                <a:avLst/>
              </a:prstGeom>
              <a:solidFill>
                <a:srgbClr val="FF0000"/>
              </a:solidFill>
              <a:ln w="698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101" name="Oval 620"/>
              <p:cNvSpPr>
                <a:spLocks noChangeArrowheads="1"/>
              </p:cNvSpPr>
              <p:nvPr/>
            </p:nvSpPr>
            <p:spPr bwMode="auto">
              <a:xfrm>
                <a:off x="8360" y="6467"/>
                <a:ext cx="573" cy="527"/>
              </a:xfrm>
              <a:prstGeom prst="ellipse">
                <a:avLst/>
              </a:prstGeom>
              <a:solidFill>
                <a:srgbClr val="FFFFFF"/>
              </a:solidFill>
              <a:ln w="698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  <p:sp>
            <p:nvSpPr>
              <p:cNvPr id="42102" name="Rectangle 621"/>
              <p:cNvSpPr>
                <a:spLocks noChangeArrowheads="1"/>
              </p:cNvSpPr>
              <p:nvPr/>
            </p:nvSpPr>
            <p:spPr bwMode="auto">
              <a:xfrm>
                <a:off x="8372" y="6570"/>
                <a:ext cx="572" cy="2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 sz="2000"/>
              </a:p>
            </p:txBody>
          </p:sp>
        </p:grpSp>
        <p:sp>
          <p:nvSpPr>
            <p:cNvPr id="42097" name="Rectangle 622"/>
            <p:cNvSpPr>
              <a:spLocks noChangeArrowheads="1"/>
            </p:cNvSpPr>
            <p:nvPr/>
          </p:nvSpPr>
          <p:spPr bwMode="auto">
            <a:xfrm>
              <a:off x="5468" y="803"/>
              <a:ext cx="175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098" name="Rectangle 623"/>
            <p:cNvSpPr>
              <a:spLocks noChangeArrowheads="1"/>
            </p:cNvSpPr>
            <p:nvPr/>
          </p:nvSpPr>
          <p:spPr bwMode="auto">
            <a:xfrm>
              <a:off x="5483" y="865"/>
              <a:ext cx="157" cy="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 sz="2000"/>
            </a:p>
          </p:txBody>
        </p:sp>
        <p:sp>
          <p:nvSpPr>
            <p:cNvPr id="42099" name="Rectangle 624"/>
            <p:cNvSpPr>
              <a:spLocks noChangeArrowheads="1"/>
            </p:cNvSpPr>
            <p:nvPr/>
          </p:nvSpPr>
          <p:spPr bwMode="auto">
            <a:xfrm>
              <a:off x="5492" y="787"/>
              <a:ext cx="146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US" altLang="en-US" sz="800">
                  <a:solidFill>
                    <a:srgbClr val="000000"/>
                  </a:solidFill>
                </a:rPr>
                <a:t>Cus-</a:t>
              </a:r>
            </a:p>
            <a:p>
              <a:r>
                <a:rPr lang="en-US" altLang="en-US" sz="800">
                  <a:solidFill>
                    <a:srgbClr val="000000"/>
                  </a:solidFill>
                </a:rPr>
                <a:t>toms</a:t>
              </a:r>
              <a:endParaRPr lang="en-AU" altLang="en-US" sz="800"/>
            </a:p>
          </p:txBody>
        </p:sp>
      </p:grpSp>
      <p:pic>
        <p:nvPicPr>
          <p:cNvPr id="42094" name="Picture 63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2095" name="Text Box 634"/>
          <p:cNvSpPr txBox="1">
            <a:spLocks noChangeArrowheads="1"/>
          </p:cNvSpPr>
          <p:nvPr/>
        </p:nvSpPr>
        <p:spPr bwMode="auto">
          <a:xfrm>
            <a:off x="8220075" y="6632575"/>
            <a:ext cx="9144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M8:U6:6.2-22</a:t>
            </a:r>
            <a:endParaRPr lang="en-US" altLang="en-US" i="1">
              <a:latin typeface="Arial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27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56425364"/>
      </p:ext>
    </p:extLst>
  </p:cSld>
  <p:clrMapOvr>
    <a:masterClrMapping/>
  </p:clrMapOvr>
  <p:transition>
    <p:fade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10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79563" y="2513013"/>
            <a:ext cx="919162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11" name="Picture 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0025" y="2574925"/>
            <a:ext cx="919163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2" name="Rectangle 6"/>
          <p:cNvSpPr>
            <a:spLocks noChangeArrowheads="1"/>
          </p:cNvSpPr>
          <p:nvPr/>
        </p:nvSpPr>
        <p:spPr bwMode="auto">
          <a:xfrm>
            <a:off x="2724150" y="2413000"/>
            <a:ext cx="12700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400">
                <a:solidFill>
                  <a:srgbClr val="000000"/>
                </a:solidFill>
                <a:latin typeface="Times New Roman" pitchFamily="18" charset="0"/>
              </a:rPr>
              <a:t> </a:t>
            </a:r>
            <a:endParaRPr lang="en-AU" altLang="en-US" sz="1000">
              <a:latin typeface="Times New Roman" pitchFamily="18" charset="0"/>
            </a:endParaRPr>
          </a:p>
        </p:txBody>
      </p:sp>
      <p:sp>
        <p:nvSpPr>
          <p:cNvPr id="43013" name="Rectangle 7"/>
          <p:cNvSpPr>
            <a:spLocks noChangeArrowheads="1"/>
          </p:cNvSpPr>
          <p:nvPr/>
        </p:nvSpPr>
        <p:spPr bwMode="auto">
          <a:xfrm>
            <a:off x="6056313" y="2416175"/>
            <a:ext cx="12700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400">
                <a:solidFill>
                  <a:srgbClr val="000000"/>
                </a:solidFill>
                <a:latin typeface="Times New Roman" pitchFamily="18" charset="0"/>
              </a:rPr>
              <a:t> </a:t>
            </a:r>
            <a:endParaRPr lang="en-AU" altLang="en-US" sz="1000">
              <a:latin typeface="Times New Roman" pitchFamily="18" charset="0"/>
            </a:endParaRPr>
          </a:p>
        </p:txBody>
      </p:sp>
      <p:grpSp>
        <p:nvGrpSpPr>
          <p:cNvPr id="43014" name="Group 8"/>
          <p:cNvGrpSpPr>
            <a:grpSpLocks/>
          </p:cNvGrpSpPr>
          <p:nvPr/>
        </p:nvGrpSpPr>
        <p:grpSpPr bwMode="auto">
          <a:xfrm>
            <a:off x="7321550" y="1976438"/>
            <a:ext cx="1441450" cy="792162"/>
            <a:chOff x="8666" y="2507"/>
            <a:chExt cx="1638" cy="594"/>
          </a:xfrm>
        </p:grpSpPr>
        <p:sp>
          <p:nvSpPr>
            <p:cNvPr id="43528" name="Freeform 9"/>
            <p:cNvSpPr>
              <a:spLocks/>
            </p:cNvSpPr>
            <p:nvPr/>
          </p:nvSpPr>
          <p:spPr bwMode="auto">
            <a:xfrm>
              <a:off x="8666" y="2620"/>
              <a:ext cx="739" cy="481"/>
            </a:xfrm>
            <a:custGeom>
              <a:avLst/>
              <a:gdLst>
                <a:gd name="T0" fmla="*/ 0 w 739"/>
                <a:gd name="T1" fmla="*/ 237 h 481"/>
                <a:gd name="T2" fmla="*/ 0 w 739"/>
                <a:gd name="T3" fmla="*/ 0 h 481"/>
                <a:gd name="T4" fmla="*/ 739 w 739"/>
                <a:gd name="T5" fmla="*/ 103 h 481"/>
                <a:gd name="T6" fmla="*/ 739 w 739"/>
                <a:gd name="T7" fmla="*/ 481 h 481"/>
                <a:gd name="T8" fmla="*/ 0 w 739"/>
                <a:gd name="T9" fmla="*/ 237 h 4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9"/>
                <a:gd name="T16" fmla="*/ 0 h 481"/>
                <a:gd name="T17" fmla="*/ 739 w 739"/>
                <a:gd name="T18" fmla="*/ 481 h 4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9" h="481">
                  <a:moveTo>
                    <a:pt x="0" y="237"/>
                  </a:moveTo>
                  <a:lnTo>
                    <a:pt x="0" y="0"/>
                  </a:lnTo>
                  <a:lnTo>
                    <a:pt x="739" y="103"/>
                  </a:lnTo>
                  <a:lnTo>
                    <a:pt x="739" y="481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29" name="Freeform 10"/>
            <p:cNvSpPr>
              <a:spLocks/>
            </p:cNvSpPr>
            <p:nvPr/>
          </p:nvSpPr>
          <p:spPr bwMode="auto">
            <a:xfrm>
              <a:off x="8666" y="2620"/>
              <a:ext cx="739" cy="481"/>
            </a:xfrm>
            <a:custGeom>
              <a:avLst/>
              <a:gdLst>
                <a:gd name="T0" fmla="*/ 0 w 739"/>
                <a:gd name="T1" fmla="*/ 237 h 481"/>
                <a:gd name="T2" fmla="*/ 0 w 739"/>
                <a:gd name="T3" fmla="*/ 0 h 481"/>
                <a:gd name="T4" fmla="*/ 739 w 739"/>
                <a:gd name="T5" fmla="*/ 103 h 481"/>
                <a:gd name="T6" fmla="*/ 739 w 739"/>
                <a:gd name="T7" fmla="*/ 481 h 481"/>
                <a:gd name="T8" fmla="*/ 0 w 739"/>
                <a:gd name="T9" fmla="*/ 237 h 4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9"/>
                <a:gd name="T16" fmla="*/ 0 h 481"/>
                <a:gd name="T17" fmla="*/ 739 w 739"/>
                <a:gd name="T18" fmla="*/ 481 h 4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9" h="481">
                  <a:moveTo>
                    <a:pt x="0" y="237"/>
                  </a:moveTo>
                  <a:lnTo>
                    <a:pt x="0" y="0"/>
                  </a:lnTo>
                  <a:lnTo>
                    <a:pt x="739" y="103"/>
                  </a:lnTo>
                  <a:lnTo>
                    <a:pt x="739" y="481"/>
                  </a:lnTo>
                  <a:lnTo>
                    <a:pt x="0" y="23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30" name="Freeform 11"/>
            <p:cNvSpPr>
              <a:spLocks/>
            </p:cNvSpPr>
            <p:nvPr/>
          </p:nvSpPr>
          <p:spPr bwMode="auto">
            <a:xfrm>
              <a:off x="8765" y="2507"/>
              <a:ext cx="1218" cy="137"/>
            </a:xfrm>
            <a:custGeom>
              <a:avLst/>
              <a:gdLst>
                <a:gd name="T0" fmla="*/ 102 w 1218"/>
                <a:gd name="T1" fmla="*/ 137 h 137"/>
                <a:gd name="T2" fmla="*/ 0 w 1218"/>
                <a:gd name="T3" fmla="*/ 57 h 137"/>
                <a:gd name="T4" fmla="*/ 1200 w 1218"/>
                <a:gd name="T5" fmla="*/ 0 h 137"/>
                <a:gd name="T6" fmla="*/ 1218 w 1218"/>
                <a:gd name="T7" fmla="*/ 18 h 137"/>
                <a:gd name="T8" fmla="*/ 229 w 1218"/>
                <a:gd name="T9" fmla="*/ 77 h 137"/>
                <a:gd name="T10" fmla="*/ 102 w 1218"/>
                <a:gd name="T11" fmla="*/ 137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18"/>
                <a:gd name="T19" fmla="*/ 0 h 137"/>
                <a:gd name="T20" fmla="*/ 1218 w 1218"/>
                <a:gd name="T21" fmla="*/ 137 h 1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18" h="137">
                  <a:moveTo>
                    <a:pt x="102" y="137"/>
                  </a:moveTo>
                  <a:lnTo>
                    <a:pt x="0" y="57"/>
                  </a:lnTo>
                  <a:lnTo>
                    <a:pt x="1200" y="0"/>
                  </a:lnTo>
                  <a:lnTo>
                    <a:pt x="1218" y="18"/>
                  </a:lnTo>
                  <a:lnTo>
                    <a:pt x="229" y="77"/>
                  </a:lnTo>
                  <a:lnTo>
                    <a:pt x="102" y="137"/>
                  </a:ln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31" name="Freeform 12"/>
            <p:cNvSpPr>
              <a:spLocks/>
            </p:cNvSpPr>
            <p:nvPr/>
          </p:nvSpPr>
          <p:spPr bwMode="auto">
            <a:xfrm>
              <a:off x="8765" y="2507"/>
              <a:ext cx="1218" cy="137"/>
            </a:xfrm>
            <a:custGeom>
              <a:avLst/>
              <a:gdLst>
                <a:gd name="T0" fmla="*/ 102 w 1218"/>
                <a:gd name="T1" fmla="*/ 137 h 137"/>
                <a:gd name="T2" fmla="*/ 0 w 1218"/>
                <a:gd name="T3" fmla="*/ 57 h 137"/>
                <a:gd name="T4" fmla="*/ 1200 w 1218"/>
                <a:gd name="T5" fmla="*/ 0 h 137"/>
                <a:gd name="T6" fmla="*/ 1218 w 1218"/>
                <a:gd name="T7" fmla="*/ 18 h 137"/>
                <a:gd name="T8" fmla="*/ 229 w 1218"/>
                <a:gd name="T9" fmla="*/ 77 h 137"/>
                <a:gd name="T10" fmla="*/ 102 w 1218"/>
                <a:gd name="T11" fmla="*/ 137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18"/>
                <a:gd name="T19" fmla="*/ 0 h 137"/>
                <a:gd name="T20" fmla="*/ 1218 w 1218"/>
                <a:gd name="T21" fmla="*/ 137 h 1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18" h="137">
                  <a:moveTo>
                    <a:pt x="102" y="137"/>
                  </a:moveTo>
                  <a:lnTo>
                    <a:pt x="0" y="57"/>
                  </a:lnTo>
                  <a:lnTo>
                    <a:pt x="1200" y="0"/>
                  </a:lnTo>
                  <a:lnTo>
                    <a:pt x="1218" y="18"/>
                  </a:lnTo>
                  <a:lnTo>
                    <a:pt x="229" y="77"/>
                  </a:lnTo>
                  <a:lnTo>
                    <a:pt x="102" y="13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32" name="Freeform 13"/>
            <p:cNvSpPr>
              <a:spLocks/>
            </p:cNvSpPr>
            <p:nvPr/>
          </p:nvSpPr>
          <p:spPr bwMode="auto">
            <a:xfrm>
              <a:off x="9405" y="2570"/>
              <a:ext cx="899" cy="527"/>
            </a:xfrm>
            <a:custGeom>
              <a:avLst/>
              <a:gdLst>
                <a:gd name="T0" fmla="*/ 0 w 899"/>
                <a:gd name="T1" fmla="*/ 527 h 527"/>
                <a:gd name="T2" fmla="*/ 0 w 899"/>
                <a:gd name="T3" fmla="*/ 153 h 527"/>
                <a:gd name="T4" fmla="*/ 899 w 899"/>
                <a:gd name="T5" fmla="*/ 0 h 527"/>
                <a:gd name="T6" fmla="*/ 899 w 899"/>
                <a:gd name="T7" fmla="*/ 261 h 527"/>
                <a:gd name="T8" fmla="*/ 0 w 899"/>
                <a:gd name="T9" fmla="*/ 527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9"/>
                <a:gd name="T16" fmla="*/ 0 h 527"/>
                <a:gd name="T17" fmla="*/ 899 w 899"/>
                <a:gd name="T18" fmla="*/ 527 h 5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9" h="527">
                  <a:moveTo>
                    <a:pt x="0" y="527"/>
                  </a:moveTo>
                  <a:lnTo>
                    <a:pt x="0" y="153"/>
                  </a:lnTo>
                  <a:lnTo>
                    <a:pt x="899" y="0"/>
                  </a:lnTo>
                  <a:lnTo>
                    <a:pt x="899" y="261"/>
                  </a:lnTo>
                  <a:lnTo>
                    <a:pt x="0" y="527"/>
                  </a:lnTo>
                  <a:close/>
                </a:path>
              </a:pathLst>
            </a:custGeom>
            <a:solidFill>
              <a:srgbClr val="D9D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33" name="Freeform 14"/>
            <p:cNvSpPr>
              <a:spLocks/>
            </p:cNvSpPr>
            <p:nvPr/>
          </p:nvSpPr>
          <p:spPr bwMode="auto">
            <a:xfrm>
              <a:off x="9405" y="2570"/>
              <a:ext cx="899" cy="527"/>
            </a:xfrm>
            <a:custGeom>
              <a:avLst/>
              <a:gdLst>
                <a:gd name="T0" fmla="*/ 0 w 899"/>
                <a:gd name="T1" fmla="*/ 527 h 527"/>
                <a:gd name="T2" fmla="*/ 0 w 899"/>
                <a:gd name="T3" fmla="*/ 153 h 527"/>
                <a:gd name="T4" fmla="*/ 899 w 899"/>
                <a:gd name="T5" fmla="*/ 0 h 527"/>
                <a:gd name="T6" fmla="*/ 899 w 899"/>
                <a:gd name="T7" fmla="*/ 261 h 527"/>
                <a:gd name="T8" fmla="*/ 0 w 899"/>
                <a:gd name="T9" fmla="*/ 527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9"/>
                <a:gd name="T16" fmla="*/ 0 h 527"/>
                <a:gd name="T17" fmla="*/ 899 w 899"/>
                <a:gd name="T18" fmla="*/ 527 h 5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9" h="527">
                  <a:moveTo>
                    <a:pt x="0" y="527"/>
                  </a:moveTo>
                  <a:lnTo>
                    <a:pt x="0" y="153"/>
                  </a:lnTo>
                  <a:lnTo>
                    <a:pt x="899" y="0"/>
                  </a:lnTo>
                  <a:lnTo>
                    <a:pt x="899" y="261"/>
                  </a:lnTo>
                  <a:lnTo>
                    <a:pt x="0" y="527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34" name="Freeform 15"/>
            <p:cNvSpPr>
              <a:spLocks/>
            </p:cNvSpPr>
            <p:nvPr/>
          </p:nvSpPr>
          <p:spPr bwMode="auto">
            <a:xfrm>
              <a:off x="8666" y="2564"/>
              <a:ext cx="739" cy="159"/>
            </a:xfrm>
            <a:custGeom>
              <a:avLst/>
              <a:gdLst>
                <a:gd name="T0" fmla="*/ 0 w 739"/>
                <a:gd name="T1" fmla="*/ 56 h 159"/>
                <a:gd name="T2" fmla="*/ 97 w 739"/>
                <a:gd name="T3" fmla="*/ 0 h 159"/>
                <a:gd name="T4" fmla="*/ 199 w 739"/>
                <a:gd name="T5" fmla="*/ 80 h 159"/>
                <a:gd name="T6" fmla="*/ 328 w 739"/>
                <a:gd name="T7" fmla="*/ 20 h 159"/>
                <a:gd name="T8" fmla="*/ 441 w 739"/>
                <a:gd name="T9" fmla="*/ 110 h 159"/>
                <a:gd name="T10" fmla="*/ 597 w 739"/>
                <a:gd name="T11" fmla="*/ 38 h 159"/>
                <a:gd name="T12" fmla="*/ 739 w 739"/>
                <a:gd name="T13" fmla="*/ 159 h 159"/>
                <a:gd name="T14" fmla="*/ 0 w 739"/>
                <a:gd name="T15" fmla="*/ 56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39"/>
                <a:gd name="T25" fmla="*/ 0 h 159"/>
                <a:gd name="T26" fmla="*/ 739 w 739"/>
                <a:gd name="T27" fmla="*/ 159 h 15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39" h="159">
                  <a:moveTo>
                    <a:pt x="0" y="56"/>
                  </a:moveTo>
                  <a:lnTo>
                    <a:pt x="97" y="0"/>
                  </a:lnTo>
                  <a:lnTo>
                    <a:pt x="199" y="80"/>
                  </a:lnTo>
                  <a:lnTo>
                    <a:pt x="328" y="20"/>
                  </a:lnTo>
                  <a:lnTo>
                    <a:pt x="441" y="110"/>
                  </a:lnTo>
                  <a:lnTo>
                    <a:pt x="597" y="38"/>
                  </a:lnTo>
                  <a:lnTo>
                    <a:pt x="739" y="159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35" name="Freeform 16"/>
            <p:cNvSpPr>
              <a:spLocks/>
            </p:cNvSpPr>
            <p:nvPr/>
          </p:nvSpPr>
          <p:spPr bwMode="auto">
            <a:xfrm>
              <a:off x="8666" y="2564"/>
              <a:ext cx="739" cy="159"/>
            </a:xfrm>
            <a:custGeom>
              <a:avLst/>
              <a:gdLst>
                <a:gd name="T0" fmla="*/ 0 w 739"/>
                <a:gd name="T1" fmla="*/ 56 h 159"/>
                <a:gd name="T2" fmla="*/ 97 w 739"/>
                <a:gd name="T3" fmla="*/ 0 h 159"/>
                <a:gd name="T4" fmla="*/ 199 w 739"/>
                <a:gd name="T5" fmla="*/ 80 h 159"/>
                <a:gd name="T6" fmla="*/ 328 w 739"/>
                <a:gd name="T7" fmla="*/ 20 h 159"/>
                <a:gd name="T8" fmla="*/ 441 w 739"/>
                <a:gd name="T9" fmla="*/ 110 h 159"/>
                <a:gd name="T10" fmla="*/ 597 w 739"/>
                <a:gd name="T11" fmla="*/ 38 h 159"/>
                <a:gd name="T12" fmla="*/ 739 w 739"/>
                <a:gd name="T13" fmla="*/ 159 h 159"/>
                <a:gd name="T14" fmla="*/ 0 w 739"/>
                <a:gd name="T15" fmla="*/ 56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39"/>
                <a:gd name="T25" fmla="*/ 0 h 159"/>
                <a:gd name="T26" fmla="*/ 739 w 739"/>
                <a:gd name="T27" fmla="*/ 159 h 15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39" h="159">
                  <a:moveTo>
                    <a:pt x="0" y="56"/>
                  </a:moveTo>
                  <a:lnTo>
                    <a:pt x="97" y="0"/>
                  </a:lnTo>
                  <a:lnTo>
                    <a:pt x="199" y="80"/>
                  </a:lnTo>
                  <a:lnTo>
                    <a:pt x="328" y="20"/>
                  </a:lnTo>
                  <a:lnTo>
                    <a:pt x="441" y="110"/>
                  </a:lnTo>
                  <a:lnTo>
                    <a:pt x="597" y="38"/>
                  </a:lnTo>
                  <a:lnTo>
                    <a:pt x="739" y="159"/>
                  </a:lnTo>
                  <a:lnTo>
                    <a:pt x="0" y="5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36" name="Freeform 17"/>
            <p:cNvSpPr>
              <a:spLocks/>
            </p:cNvSpPr>
            <p:nvPr/>
          </p:nvSpPr>
          <p:spPr bwMode="auto">
            <a:xfrm>
              <a:off x="8696" y="2700"/>
              <a:ext cx="152" cy="217"/>
            </a:xfrm>
            <a:custGeom>
              <a:avLst/>
              <a:gdLst>
                <a:gd name="T0" fmla="*/ 0 w 152"/>
                <a:gd name="T1" fmla="*/ 0 h 217"/>
                <a:gd name="T2" fmla="*/ 0 w 152"/>
                <a:gd name="T3" fmla="*/ 166 h 217"/>
                <a:gd name="T4" fmla="*/ 152 w 152"/>
                <a:gd name="T5" fmla="*/ 217 h 217"/>
                <a:gd name="T6" fmla="*/ 152 w 152"/>
                <a:gd name="T7" fmla="*/ 28 h 217"/>
                <a:gd name="T8" fmla="*/ 0 w 152"/>
                <a:gd name="T9" fmla="*/ 0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2"/>
                <a:gd name="T16" fmla="*/ 0 h 217"/>
                <a:gd name="T17" fmla="*/ 152 w 152"/>
                <a:gd name="T18" fmla="*/ 217 h 2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2" h="217">
                  <a:moveTo>
                    <a:pt x="0" y="0"/>
                  </a:moveTo>
                  <a:lnTo>
                    <a:pt x="0" y="166"/>
                  </a:lnTo>
                  <a:lnTo>
                    <a:pt x="152" y="217"/>
                  </a:lnTo>
                  <a:lnTo>
                    <a:pt x="152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37" name="Freeform 18"/>
            <p:cNvSpPr>
              <a:spLocks/>
            </p:cNvSpPr>
            <p:nvPr/>
          </p:nvSpPr>
          <p:spPr bwMode="auto">
            <a:xfrm>
              <a:off x="8696" y="2700"/>
              <a:ext cx="152" cy="217"/>
            </a:xfrm>
            <a:custGeom>
              <a:avLst/>
              <a:gdLst>
                <a:gd name="T0" fmla="*/ 0 w 152"/>
                <a:gd name="T1" fmla="*/ 0 h 217"/>
                <a:gd name="T2" fmla="*/ 0 w 152"/>
                <a:gd name="T3" fmla="*/ 166 h 217"/>
                <a:gd name="T4" fmla="*/ 152 w 152"/>
                <a:gd name="T5" fmla="*/ 217 h 217"/>
                <a:gd name="T6" fmla="*/ 152 w 152"/>
                <a:gd name="T7" fmla="*/ 28 h 217"/>
                <a:gd name="T8" fmla="*/ 0 w 152"/>
                <a:gd name="T9" fmla="*/ 0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2"/>
                <a:gd name="T16" fmla="*/ 0 h 217"/>
                <a:gd name="T17" fmla="*/ 152 w 152"/>
                <a:gd name="T18" fmla="*/ 217 h 2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2" h="217">
                  <a:moveTo>
                    <a:pt x="0" y="0"/>
                  </a:moveTo>
                  <a:lnTo>
                    <a:pt x="0" y="166"/>
                  </a:lnTo>
                  <a:lnTo>
                    <a:pt x="152" y="217"/>
                  </a:lnTo>
                  <a:lnTo>
                    <a:pt x="152" y="28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38" name="Freeform 19"/>
            <p:cNvSpPr>
              <a:spLocks/>
            </p:cNvSpPr>
            <p:nvPr/>
          </p:nvSpPr>
          <p:spPr bwMode="auto">
            <a:xfrm>
              <a:off x="8884" y="2732"/>
              <a:ext cx="192" cy="260"/>
            </a:xfrm>
            <a:custGeom>
              <a:avLst/>
              <a:gdLst>
                <a:gd name="T0" fmla="*/ 0 w 192"/>
                <a:gd name="T1" fmla="*/ 0 h 260"/>
                <a:gd name="T2" fmla="*/ 0 w 192"/>
                <a:gd name="T3" fmla="*/ 198 h 260"/>
                <a:gd name="T4" fmla="*/ 192 w 192"/>
                <a:gd name="T5" fmla="*/ 260 h 260"/>
                <a:gd name="T6" fmla="*/ 192 w 192"/>
                <a:gd name="T7" fmla="*/ 34 h 260"/>
                <a:gd name="T8" fmla="*/ 0 w 192"/>
                <a:gd name="T9" fmla="*/ 0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260"/>
                <a:gd name="T17" fmla="*/ 192 w 192"/>
                <a:gd name="T18" fmla="*/ 260 h 2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260">
                  <a:moveTo>
                    <a:pt x="0" y="0"/>
                  </a:moveTo>
                  <a:lnTo>
                    <a:pt x="0" y="198"/>
                  </a:lnTo>
                  <a:lnTo>
                    <a:pt x="192" y="260"/>
                  </a:lnTo>
                  <a:lnTo>
                    <a:pt x="192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39" name="Freeform 20"/>
            <p:cNvSpPr>
              <a:spLocks/>
            </p:cNvSpPr>
            <p:nvPr/>
          </p:nvSpPr>
          <p:spPr bwMode="auto">
            <a:xfrm>
              <a:off x="8884" y="2732"/>
              <a:ext cx="192" cy="260"/>
            </a:xfrm>
            <a:custGeom>
              <a:avLst/>
              <a:gdLst>
                <a:gd name="T0" fmla="*/ 0 w 192"/>
                <a:gd name="T1" fmla="*/ 0 h 260"/>
                <a:gd name="T2" fmla="*/ 0 w 192"/>
                <a:gd name="T3" fmla="*/ 198 h 260"/>
                <a:gd name="T4" fmla="*/ 192 w 192"/>
                <a:gd name="T5" fmla="*/ 260 h 260"/>
                <a:gd name="T6" fmla="*/ 192 w 192"/>
                <a:gd name="T7" fmla="*/ 34 h 260"/>
                <a:gd name="T8" fmla="*/ 0 w 192"/>
                <a:gd name="T9" fmla="*/ 0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260"/>
                <a:gd name="T17" fmla="*/ 192 w 192"/>
                <a:gd name="T18" fmla="*/ 260 h 2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260">
                  <a:moveTo>
                    <a:pt x="0" y="0"/>
                  </a:moveTo>
                  <a:lnTo>
                    <a:pt x="0" y="198"/>
                  </a:lnTo>
                  <a:lnTo>
                    <a:pt x="192" y="260"/>
                  </a:lnTo>
                  <a:lnTo>
                    <a:pt x="192" y="3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40" name="Freeform 21"/>
            <p:cNvSpPr>
              <a:spLocks/>
            </p:cNvSpPr>
            <p:nvPr/>
          </p:nvSpPr>
          <p:spPr bwMode="auto">
            <a:xfrm>
              <a:off x="9128" y="2774"/>
              <a:ext cx="211" cy="304"/>
            </a:xfrm>
            <a:custGeom>
              <a:avLst/>
              <a:gdLst>
                <a:gd name="T0" fmla="*/ 0 w 211"/>
                <a:gd name="T1" fmla="*/ 0 h 304"/>
                <a:gd name="T2" fmla="*/ 0 w 211"/>
                <a:gd name="T3" fmla="*/ 235 h 304"/>
                <a:gd name="T4" fmla="*/ 211 w 211"/>
                <a:gd name="T5" fmla="*/ 304 h 304"/>
                <a:gd name="T6" fmla="*/ 211 w 211"/>
                <a:gd name="T7" fmla="*/ 36 h 304"/>
                <a:gd name="T8" fmla="*/ 0 w 211"/>
                <a:gd name="T9" fmla="*/ 0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1"/>
                <a:gd name="T16" fmla="*/ 0 h 304"/>
                <a:gd name="T17" fmla="*/ 211 w 211"/>
                <a:gd name="T18" fmla="*/ 304 h 3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1" h="304">
                  <a:moveTo>
                    <a:pt x="0" y="0"/>
                  </a:moveTo>
                  <a:lnTo>
                    <a:pt x="0" y="235"/>
                  </a:lnTo>
                  <a:lnTo>
                    <a:pt x="211" y="304"/>
                  </a:lnTo>
                  <a:lnTo>
                    <a:pt x="211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41" name="Freeform 22"/>
            <p:cNvSpPr>
              <a:spLocks/>
            </p:cNvSpPr>
            <p:nvPr/>
          </p:nvSpPr>
          <p:spPr bwMode="auto">
            <a:xfrm>
              <a:off x="9128" y="2774"/>
              <a:ext cx="211" cy="304"/>
            </a:xfrm>
            <a:custGeom>
              <a:avLst/>
              <a:gdLst>
                <a:gd name="T0" fmla="*/ 0 w 211"/>
                <a:gd name="T1" fmla="*/ 0 h 304"/>
                <a:gd name="T2" fmla="*/ 0 w 211"/>
                <a:gd name="T3" fmla="*/ 235 h 304"/>
                <a:gd name="T4" fmla="*/ 211 w 211"/>
                <a:gd name="T5" fmla="*/ 304 h 304"/>
                <a:gd name="T6" fmla="*/ 211 w 211"/>
                <a:gd name="T7" fmla="*/ 36 h 304"/>
                <a:gd name="T8" fmla="*/ 0 w 211"/>
                <a:gd name="T9" fmla="*/ 0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1"/>
                <a:gd name="T16" fmla="*/ 0 h 304"/>
                <a:gd name="T17" fmla="*/ 211 w 211"/>
                <a:gd name="T18" fmla="*/ 304 h 3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1" h="304">
                  <a:moveTo>
                    <a:pt x="0" y="0"/>
                  </a:moveTo>
                  <a:lnTo>
                    <a:pt x="0" y="235"/>
                  </a:lnTo>
                  <a:lnTo>
                    <a:pt x="211" y="304"/>
                  </a:lnTo>
                  <a:lnTo>
                    <a:pt x="211" y="36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42" name="Freeform 23"/>
            <p:cNvSpPr>
              <a:spLocks/>
            </p:cNvSpPr>
            <p:nvPr/>
          </p:nvSpPr>
          <p:spPr bwMode="auto">
            <a:xfrm>
              <a:off x="9718" y="2714"/>
              <a:ext cx="273" cy="290"/>
            </a:xfrm>
            <a:custGeom>
              <a:avLst/>
              <a:gdLst>
                <a:gd name="T0" fmla="*/ 0 w 273"/>
                <a:gd name="T1" fmla="*/ 290 h 290"/>
                <a:gd name="T2" fmla="*/ 1 w 273"/>
                <a:gd name="T3" fmla="*/ 56 h 290"/>
                <a:gd name="T4" fmla="*/ 273 w 273"/>
                <a:gd name="T5" fmla="*/ 0 h 290"/>
                <a:gd name="T6" fmla="*/ 273 w 273"/>
                <a:gd name="T7" fmla="*/ 210 h 290"/>
                <a:gd name="T8" fmla="*/ 0 w 273"/>
                <a:gd name="T9" fmla="*/ 290 h 2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3"/>
                <a:gd name="T16" fmla="*/ 0 h 290"/>
                <a:gd name="T17" fmla="*/ 273 w 273"/>
                <a:gd name="T18" fmla="*/ 290 h 2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3" h="290">
                  <a:moveTo>
                    <a:pt x="0" y="290"/>
                  </a:moveTo>
                  <a:lnTo>
                    <a:pt x="1" y="56"/>
                  </a:lnTo>
                  <a:lnTo>
                    <a:pt x="273" y="0"/>
                  </a:lnTo>
                  <a:lnTo>
                    <a:pt x="273" y="210"/>
                  </a:lnTo>
                  <a:lnTo>
                    <a:pt x="0" y="29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43" name="Freeform 24"/>
            <p:cNvSpPr>
              <a:spLocks/>
            </p:cNvSpPr>
            <p:nvPr/>
          </p:nvSpPr>
          <p:spPr bwMode="auto">
            <a:xfrm>
              <a:off x="9718" y="2714"/>
              <a:ext cx="273" cy="290"/>
            </a:xfrm>
            <a:custGeom>
              <a:avLst/>
              <a:gdLst>
                <a:gd name="T0" fmla="*/ 0 w 273"/>
                <a:gd name="T1" fmla="*/ 290 h 290"/>
                <a:gd name="T2" fmla="*/ 1 w 273"/>
                <a:gd name="T3" fmla="*/ 56 h 290"/>
                <a:gd name="T4" fmla="*/ 273 w 273"/>
                <a:gd name="T5" fmla="*/ 0 h 290"/>
                <a:gd name="T6" fmla="*/ 273 w 273"/>
                <a:gd name="T7" fmla="*/ 210 h 290"/>
                <a:gd name="T8" fmla="*/ 0 w 273"/>
                <a:gd name="T9" fmla="*/ 290 h 2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3"/>
                <a:gd name="T16" fmla="*/ 0 h 290"/>
                <a:gd name="T17" fmla="*/ 273 w 273"/>
                <a:gd name="T18" fmla="*/ 290 h 2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3" h="290">
                  <a:moveTo>
                    <a:pt x="0" y="290"/>
                  </a:moveTo>
                  <a:lnTo>
                    <a:pt x="1" y="56"/>
                  </a:lnTo>
                  <a:lnTo>
                    <a:pt x="273" y="0"/>
                  </a:lnTo>
                  <a:lnTo>
                    <a:pt x="273" y="210"/>
                  </a:lnTo>
                  <a:lnTo>
                    <a:pt x="0" y="29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44" name="Freeform 25"/>
            <p:cNvSpPr>
              <a:spLocks/>
            </p:cNvSpPr>
            <p:nvPr/>
          </p:nvSpPr>
          <p:spPr bwMode="auto">
            <a:xfrm>
              <a:off x="9264" y="2531"/>
              <a:ext cx="1040" cy="192"/>
            </a:xfrm>
            <a:custGeom>
              <a:avLst/>
              <a:gdLst>
                <a:gd name="T0" fmla="*/ 141 w 1040"/>
                <a:gd name="T1" fmla="*/ 192 h 192"/>
                <a:gd name="T2" fmla="*/ 0 w 1040"/>
                <a:gd name="T3" fmla="*/ 71 h 192"/>
                <a:gd name="T4" fmla="*/ 983 w 1040"/>
                <a:gd name="T5" fmla="*/ 0 h 192"/>
                <a:gd name="T6" fmla="*/ 1040 w 1040"/>
                <a:gd name="T7" fmla="*/ 39 h 192"/>
                <a:gd name="T8" fmla="*/ 141 w 1040"/>
                <a:gd name="T9" fmla="*/ 192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0"/>
                <a:gd name="T16" fmla="*/ 0 h 192"/>
                <a:gd name="T17" fmla="*/ 1040 w 1040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0" h="192">
                  <a:moveTo>
                    <a:pt x="141" y="192"/>
                  </a:moveTo>
                  <a:lnTo>
                    <a:pt x="0" y="71"/>
                  </a:lnTo>
                  <a:lnTo>
                    <a:pt x="983" y="0"/>
                  </a:lnTo>
                  <a:lnTo>
                    <a:pt x="1040" y="39"/>
                  </a:lnTo>
                  <a:lnTo>
                    <a:pt x="141" y="192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45" name="Freeform 26"/>
            <p:cNvSpPr>
              <a:spLocks/>
            </p:cNvSpPr>
            <p:nvPr/>
          </p:nvSpPr>
          <p:spPr bwMode="auto">
            <a:xfrm>
              <a:off x="9264" y="2531"/>
              <a:ext cx="1040" cy="192"/>
            </a:xfrm>
            <a:custGeom>
              <a:avLst/>
              <a:gdLst>
                <a:gd name="T0" fmla="*/ 141 w 1040"/>
                <a:gd name="T1" fmla="*/ 192 h 192"/>
                <a:gd name="T2" fmla="*/ 0 w 1040"/>
                <a:gd name="T3" fmla="*/ 71 h 192"/>
                <a:gd name="T4" fmla="*/ 983 w 1040"/>
                <a:gd name="T5" fmla="*/ 0 h 192"/>
                <a:gd name="T6" fmla="*/ 1040 w 1040"/>
                <a:gd name="T7" fmla="*/ 39 h 192"/>
                <a:gd name="T8" fmla="*/ 141 w 1040"/>
                <a:gd name="T9" fmla="*/ 192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0"/>
                <a:gd name="T16" fmla="*/ 0 h 192"/>
                <a:gd name="T17" fmla="*/ 1040 w 1040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0" h="192">
                  <a:moveTo>
                    <a:pt x="141" y="192"/>
                  </a:moveTo>
                  <a:lnTo>
                    <a:pt x="0" y="71"/>
                  </a:lnTo>
                  <a:lnTo>
                    <a:pt x="983" y="0"/>
                  </a:lnTo>
                  <a:lnTo>
                    <a:pt x="1040" y="39"/>
                  </a:lnTo>
                  <a:lnTo>
                    <a:pt x="141" y="192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46" name="Freeform 27"/>
            <p:cNvSpPr>
              <a:spLocks/>
            </p:cNvSpPr>
            <p:nvPr/>
          </p:nvSpPr>
          <p:spPr bwMode="auto">
            <a:xfrm>
              <a:off x="8994" y="2518"/>
              <a:ext cx="1136" cy="156"/>
            </a:xfrm>
            <a:custGeom>
              <a:avLst/>
              <a:gdLst>
                <a:gd name="T0" fmla="*/ 116 w 1136"/>
                <a:gd name="T1" fmla="*/ 156 h 156"/>
                <a:gd name="T2" fmla="*/ 0 w 1136"/>
                <a:gd name="T3" fmla="*/ 66 h 156"/>
                <a:gd name="T4" fmla="*/ 1109 w 1136"/>
                <a:gd name="T5" fmla="*/ 0 h 156"/>
                <a:gd name="T6" fmla="*/ 1136 w 1136"/>
                <a:gd name="T7" fmla="*/ 22 h 156"/>
                <a:gd name="T8" fmla="*/ 270 w 1136"/>
                <a:gd name="T9" fmla="*/ 84 h 156"/>
                <a:gd name="T10" fmla="*/ 116 w 1136"/>
                <a:gd name="T11" fmla="*/ 156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36"/>
                <a:gd name="T19" fmla="*/ 0 h 156"/>
                <a:gd name="T20" fmla="*/ 1136 w 1136"/>
                <a:gd name="T21" fmla="*/ 156 h 15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36" h="156">
                  <a:moveTo>
                    <a:pt x="116" y="156"/>
                  </a:moveTo>
                  <a:lnTo>
                    <a:pt x="0" y="66"/>
                  </a:lnTo>
                  <a:lnTo>
                    <a:pt x="1109" y="0"/>
                  </a:lnTo>
                  <a:lnTo>
                    <a:pt x="1136" y="22"/>
                  </a:lnTo>
                  <a:lnTo>
                    <a:pt x="270" y="84"/>
                  </a:lnTo>
                  <a:lnTo>
                    <a:pt x="116" y="156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47" name="Freeform 28"/>
            <p:cNvSpPr>
              <a:spLocks/>
            </p:cNvSpPr>
            <p:nvPr/>
          </p:nvSpPr>
          <p:spPr bwMode="auto">
            <a:xfrm>
              <a:off x="8994" y="2518"/>
              <a:ext cx="1136" cy="156"/>
            </a:xfrm>
            <a:custGeom>
              <a:avLst/>
              <a:gdLst>
                <a:gd name="T0" fmla="*/ 116 w 1136"/>
                <a:gd name="T1" fmla="*/ 156 h 156"/>
                <a:gd name="T2" fmla="*/ 0 w 1136"/>
                <a:gd name="T3" fmla="*/ 66 h 156"/>
                <a:gd name="T4" fmla="*/ 1109 w 1136"/>
                <a:gd name="T5" fmla="*/ 0 h 156"/>
                <a:gd name="T6" fmla="*/ 1136 w 1136"/>
                <a:gd name="T7" fmla="*/ 22 h 156"/>
                <a:gd name="T8" fmla="*/ 270 w 1136"/>
                <a:gd name="T9" fmla="*/ 84 h 156"/>
                <a:gd name="T10" fmla="*/ 116 w 1136"/>
                <a:gd name="T11" fmla="*/ 156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36"/>
                <a:gd name="T19" fmla="*/ 0 h 156"/>
                <a:gd name="T20" fmla="*/ 1136 w 1136"/>
                <a:gd name="T21" fmla="*/ 156 h 15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36" h="156">
                  <a:moveTo>
                    <a:pt x="116" y="156"/>
                  </a:moveTo>
                  <a:lnTo>
                    <a:pt x="0" y="66"/>
                  </a:lnTo>
                  <a:lnTo>
                    <a:pt x="1109" y="0"/>
                  </a:lnTo>
                  <a:lnTo>
                    <a:pt x="1136" y="22"/>
                  </a:lnTo>
                  <a:lnTo>
                    <a:pt x="270" y="84"/>
                  </a:lnTo>
                  <a:lnTo>
                    <a:pt x="116" y="15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3015" name="Rectangle 29"/>
          <p:cNvSpPr>
            <a:spLocks noChangeArrowheads="1"/>
          </p:cNvSpPr>
          <p:nvPr/>
        </p:nvSpPr>
        <p:spPr bwMode="auto">
          <a:xfrm>
            <a:off x="6118225" y="2466975"/>
            <a:ext cx="728663" cy="892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16" name="Rectangle 30"/>
          <p:cNvSpPr>
            <a:spLocks noChangeArrowheads="1"/>
          </p:cNvSpPr>
          <p:nvPr/>
        </p:nvSpPr>
        <p:spPr bwMode="auto">
          <a:xfrm>
            <a:off x="5381625" y="1246188"/>
            <a:ext cx="989013" cy="88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17" name="Rectangle 31"/>
          <p:cNvSpPr>
            <a:spLocks noChangeArrowheads="1"/>
          </p:cNvSpPr>
          <p:nvPr/>
        </p:nvSpPr>
        <p:spPr bwMode="auto">
          <a:xfrm>
            <a:off x="5470525" y="2690813"/>
            <a:ext cx="957263" cy="258762"/>
          </a:xfrm>
          <a:prstGeom prst="rect">
            <a:avLst/>
          </a:prstGeom>
          <a:solidFill>
            <a:srgbClr val="DDDDDD"/>
          </a:solidFill>
          <a:ln w="9525">
            <a:solidFill>
              <a:srgbClr val="000080"/>
            </a:solidFill>
            <a:miter lim="800000"/>
            <a:headEnd/>
            <a:tailEnd/>
          </a:ln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18" name="Line 32"/>
          <p:cNvSpPr>
            <a:spLocks noChangeShapeType="1"/>
          </p:cNvSpPr>
          <p:nvPr/>
        </p:nvSpPr>
        <p:spPr bwMode="auto">
          <a:xfrm>
            <a:off x="5548313" y="1665288"/>
            <a:ext cx="314325" cy="150812"/>
          </a:xfrm>
          <a:prstGeom prst="line">
            <a:avLst/>
          </a:pr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19" name="Freeform 33"/>
          <p:cNvSpPr>
            <a:spLocks/>
          </p:cNvSpPr>
          <p:nvPr/>
        </p:nvSpPr>
        <p:spPr bwMode="auto">
          <a:xfrm>
            <a:off x="5300663" y="1682750"/>
            <a:ext cx="17462" cy="34925"/>
          </a:xfrm>
          <a:custGeom>
            <a:avLst/>
            <a:gdLst>
              <a:gd name="T0" fmla="*/ 0 w 34"/>
              <a:gd name="T1" fmla="*/ 0 h 46"/>
              <a:gd name="T2" fmla="*/ 2147483647 w 34"/>
              <a:gd name="T3" fmla="*/ 0 h 46"/>
              <a:gd name="T4" fmla="*/ 2147483647 w 34"/>
              <a:gd name="T5" fmla="*/ 2147483647 h 46"/>
              <a:gd name="T6" fmla="*/ 0 w 34"/>
              <a:gd name="T7" fmla="*/ 2147483647 h 46"/>
              <a:gd name="T8" fmla="*/ 0 w 34"/>
              <a:gd name="T9" fmla="*/ 0 h 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4"/>
              <a:gd name="T16" fmla="*/ 0 h 46"/>
              <a:gd name="T17" fmla="*/ 34 w 34"/>
              <a:gd name="T18" fmla="*/ 46 h 4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4" h="46">
                <a:moveTo>
                  <a:pt x="0" y="0"/>
                </a:moveTo>
                <a:lnTo>
                  <a:pt x="34" y="0"/>
                </a:lnTo>
                <a:lnTo>
                  <a:pt x="23" y="46"/>
                </a:lnTo>
                <a:lnTo>
                  <a:pt x="0" y="46"/>
                </a:lnTo>
                <a:lnTo>
                  <a:pt x="0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20" name="Freeform 34"/>
          <p:cNvSpPr>
            <a:spLocks/>
          </p:cNvSpPr>
          <p:nvPr/>
        </p:nvSpPr>
        <p:spPr bwMode="auto">
          <a:xfrm>
            <a:off x="5300663" y="1682750"/>
            <a:ext cx="17462" cy="34925"/>
          </a:xfrm>
          <a:custGeom>
            <a:avLst/>
            <a:gdLst>
              <a:gd name="T0" fmla="*/ 0 w 34"/>
              <a:gd name="T1" fmla="*/ 0 h 46"/>
              <a:gd name="T2" fmla="*/ 2147483647 w 34"/>
              <a:gd name="T3" fmla="*/ 0 h 46"/>
              <a:gd name="T4" fmla="*/ 2147483647 w 34"/>
              <a:gd name="T5" fmla="*/ 2147483647 h 46"/>
              <a:gd name="T6" fmla="*/ 0 w 34"/>
              <a:gd name="T7" fmla="*/ 2147483647 h 46"/>
              <a:gd name="T8" fmla="*/ 0 w 34"/>
              <a:gd name="T9" fmla="*/ 0 h 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4"/>
              <a:gd name="T16" fmla="*/ 0 h 46"/>
              <a:gd name="T17" fmla="*/ 34 w 34"/>
              <a:gd name="T18" fmla="*/ 46 h 4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4" h="46">
                <a:moveTo>
                  <a:pt x="0" y="0"/>
                </a:moveTo>
                <a:lnTo>
                  <a:pt x="34" y="0"/>
                </a:lnTo>
                <a:lnTo>
                  <a:pt x="23" y="46"/>
                </a:lnTo>
                <a:lnTo>
                  <a:pt x="0" y="46"/>
                </a:lnTo>
                <a:lnTo>
                  <a:pt x="0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21" name="Line 35"/>
          <p:cNvSpPr>
            <a:spLocks noChangeShapeType="1"/>
          </p:cNvSpPr>
          <p:nvPr/>
        </p:nvSpPr>
        <p:spPr bwMode="auto">
          <a:xfrm>
            <a:off x="5300663" y="1441450"/>
            <a:ext cx="0" cy="241300"/>
          </a:xfrm>
          <a:prstGeom prst="line">
            <a:avLst/>
          </a:pr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22" name="Line 36"/>
          <p:cNvSpPr>
            <a:spLocks noChangeShapeType="1"/>
          </p:cNvSpPr>
          <p:nvPr/>
        </p:nvSpPr>
        <p:spPr bwMode="auto">
          <a:xfrm>
            <a:off x="5318125" y="1458913"/>
            <a:ext cx="0" cy="223837"/>
          </a:xfrm>
          <a:prstGeom prst="line">
            <a:avLst/>
          </a:pr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23" name="Freeform 37"/>
          <p:cNvSpPr>
            <a:spLocks/>
          </p:cNvSpPr>
          <p:nvPr/>
        </p:nvSpPr>
        <p:spPr bwMode="auto">
          <a:xfrm>
            <a:off x="5287963" y="1717675"/>
            <a:ext cx="23812" cy="34925"/>
          </a:xfrm>
          <a:custGeom>
            <a:avLst/>
            <a:gdLst>
              <a:gd name="T0" fmla="*/ 2147483647 w 46"/>
              <a:gd name="T1" fmla="*/ 0 h 46"/>
              <a:gd name="T2" fmla="*/ 2147483647 w 46"/>
              <a:gd name="T3" fmla="*/ 0 h 46"/>
              <a:gd name="T4" fmla="*/ 2147483647 w 46"/>
              <a:gd name="T5" fmla="*/ 2147483647 h 46"/>
              <a:gd name="T6" fmla="*/ 2147483647 w 46"/>
              <a:gd name="T7" fmla="*/ 2147483647 h 46"/>
              <a:gd name="T8" fmla="*/ 2147483647 w 46"/>
              <a:gd name="T9" fmla="*/ 2147483647 h 46"/>
              <a:gd name="T10" fmla="*/ 2147483647 w 46"/>
              <a:gd name="T11" fmla="*/ 2147483647 h 46"/>
              <a:gd name="T12" fmla="*/ 2147483647 w 46"/>
              <a:gd name="T13" fmla="*/ 2147483647 h 46"/>
              <a:gd name="T14" fmla="*/ 2147483647 w 46"/>
              <a:gd name="T15" fmla="*/ 2147483647 h 46"/>
              <a:gd name="T16" fmla="*/ 2147483647 w 46"/>
              <a:gd name="T17" fmla="*/ 2147483647 h 46"/>
              <a:gd name="T18" fmla="*/ 2147483647 w 46"/>
              <a:gd name="T19" fmla="*/ 2147483647 h 46"/>
              <a:gd name="T20" fmla="*/ 2147483647 w 46"/>
              <a:gd name="T21" fmla="*/ 2147483647 h 46"/>
              <a:gd name="T22" fmla="*/ 0 w 46"/>
              <a:gd name="T23" fmla="*/ 2147483647 h 46"/>
              <a:gd name="T24" fmla="*/ 2147483647 w 46"/>
              <a:gd name="T25" fmla="*/ 2147483647 h 46"/>
              <a:gd name="T26" fmla="*/ 2147483647 w 46"/>
              <a:gd name="T27" fmla="*/ 2147483647 h 46"/>
              <a:gd name="T28" fmla="*/ 2147483647 w 46"/>
              <a:gd name="T29" fmla="*/ 2147483647 h 46"/>
              <a:gd name="T30" fmla="*/ 2147483647 w 46"/>
              <a:gd name="T31" fmla="*/ 2147483647 h 46"/>
              <a:gd name="T32" fmla="*/ 2147483647 w 46"/>
              <a:gd name="T33" fmla="*/ 2147483647 h 46"/>
              <a:gd name="T34" fmla="*/ 2147483647 w 46"/>
              <a:gd name="T35" fmla="*/ 2147483647 h 46"/>
              <a:gd name="T36" fmla="*/ 2147483647 w 46"/>
              <a:gd name="T37" fmla="*/ 0 h 46"/>
              <a:gd name="T38" fmla="*/ 2147483647 w 46"/>
              <a:gd name="T39" fmla="*/ 0 h 4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46"/>
              <a:gd name="T61" fmla="*/ 0 h 46"/>
              <a:gd name="T62" fmla="*/ 46 w 46"/>
              <a:gd name="T63" fmla="*/ 46 h 4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46" h="46">
                <a:moveTo>
                  <a:pt x="34" y="0"/>
                </a:moveTo>
                <a:lnTo>
                  <a:pt x="34" y="0"/>
                </a:lnTo>
                <a:lnTo>
                  <a:pt x="34" y="12"/>
                </a:lnTo>
                <a:lnTo>
                  <a:pt x="23" y="35"/>
                </a:lnTo>
                <a:lnTo>
                  <a:pt x="11" y="35"/>
                </a:lnTo>
                <a:lnTo>
                  <a:pt x="11" y="12"/>
                </a:lnTo>
                <a:lnTo>
                  <a:pt x="0" y="35"/>
                </a:lnTo>
                <a:lnTo>
                  <a:pt x="11" y="46"/>
                </a:lnTo>
                <a:lnTo>
                  <a:pt x="34" y="46"/>
                </a:lnTo>
                <a:lnTo>
                  <a:pt x="46" y="23"/>
                </a:lnTo>
                <a:lnTo>
                  <a:pt x="46" y="12"/>
                </a:lnTo>
                <a:lnTo>
                  <a:pt x="46" y="0"/>
                </a:lnTo>
                <a:lnTo>
                  <a:pt x="34" y="0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24" name="Freeform 38"/>
          <p:cNvSpPr>
            <a:spLocks/>
          </p:cNvSpPr>
          <p:nvPr/>
        </p:nvSpPr>
        <p:spPr bwMode="auto">
          <a:xfrm>
            <a:off x="5287963" y="1717675"/>
            <a:ext cx="23812" cy="34925"/>
          </a:xfrm>
          <a:custGeom>
            <a:avLst/>
            <a:gdLst>
              <a:gd name="T0" fmla="*/ 2147483647 w 46"/>
              <a:gd name="T1" fmla="*/ 0 h 46"/>
              <a:gd name="T2" fmla="*/ 2147483647 w 46"/>
              <a:gd name="T3" fmla="*/ 0 h 46"/>
              <a:gd name="T4" fmla="*/ 2147483647 w 46"/>
              <a:gd name="T5" fmla="*/ 0 h 46"/>
              <a:gd name="T6" fmla="*/ 2147483647 w 46"/>
              <a:gd name="T7" fmla="*/ 2147483647 h 46"/>
              <a:gd name="T8" fmla="*/ 2147483647 w 46"/>
              <a:gd name="T9" fmla="*/ 2147483647 h 46"/>
              <a:gd name="T10" fmla="*/ 2147483647 w 46"/>
              <a:gd name="T11" fmla="*/ 2147483647 h 46"/>
              <a:gd name="T12" fmla="*/ 2147483647 w 46"/>
              <a:gd name="T13" fmla="*/ 2147483647 h 46"/>
              <a:gd name="T14" fmla="*/ 2147483647 w 46"/>
              <a:gd name="T15" fmla="*/ 2147483647 h 46"/>
              <a:gd name="T16" fmla="*/ 2147483647 w 46"/>
              <a:gd name="T17" fmla="*/ 2147483647 h 46"/>
              <a:gd name="T18" fmla="*/ 2147483647 w 46"/>
              <a:gd name="T19" fmla="*/ 2147483647 h 46"/>
              <a:gd name="T20" fmla="*/ 2147483647 w 46"/>
              <a:gd name="T21" fmla="*/ 2147483647 h 46"/>
              <a:gd name="T22" fmla="*/ 2147483647 w 46"/>
              <a:gd name="T23" fmla="*/ 2147483647 h 46"/>
              <a:gd name="T24" fmla="*/ 0 w 46"/>
              <a:gd name="T25" fmla="*/ 2147483647 h 46"/>
              <a:gd name="T26" fmla="*/ 2147483647 w 46"/>
              <a:gd name="T27" fmla="*/ 2147483647 h 46"/>
              <a:gd name="T28" fmla="*/ 2147483647 w 46"/>
              <a:gd name="T29" fmla="*/ 2147483647 h 46"/>
              <a:gd name="T30" fmla="*/ 2147483647 w 46"/>
              <a:gd name="T31" fmla="*/ 2147483647 h 46"/>
              <a:gd name="T32" fmla="*/ 2147483647 w 46"/>
              <a:gd name="T33" fmla="*/ 2147483647 h 46"/>
              <a:gd name="T34" fmla="*/ 2147483647 w 46"/>
              <a:gd name="T35" fmla="*/ 2147483647 h 46"/>
              <a:gd name="T36" fmla="*/ 2147483647 w 46"/>
              <a:gd name="T37" fmla="*/ 2147483647 h 46"/>
              <a:gd name="T38" fmla="*/ 2147483647 w 46"/>
              <a:gd name="T39" fmla="*/ 0 h 46"/>
              <a:gd name="T40" fmla="*/ 2147483647 w 46"/>
              <a:gd name="T41" fmla="*/ 0 h 4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46"/>
              <a:gd name="T64" fmla="*/ 0 h 46"/>
              <a:gd name="T65" fmla="*/ 46 w 46"/>
              <a:gd name="T66" fmla="*/ 46 h 4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46" h="46">
                <a:moveTo>
                  <a:pt x="34" y="0"/>
                </a:moveTo>
                <a:lnTo>
                  <a:pt x="34" y="0"/>
                </a:lnTo>
                <a:lnTo>
                  <a:pt x="34" y="12"/>
                </a:lnTo>
                <a:lnTo>
                  <a:pt x="23" y="35"/>
                </a:lnTo>
                <a:lnTo>
                  <a:pt x="11" y="35"/>
                </a:lnTo>
                <a:lnTo>
                  <a:pt x="11" y="12"/>
                </a:lnTo>
                <a:lnTo>
                  <a:pt x="0" y="35"/>
                </a:lnTo>
                <a:lnTo>
                  <a:pt x="11" y="46"/>
                </a:lnTo>
                <a:lnTo>
                  <a:pt x="34" y="46"/>
                </a:lnTo>
                <a:lnTo>
                  <a:pt x="46" y="23"/>
                </a:lnTo>
                <a:lnTo>
                  <a:pt x="46" y="12"/>
                </a:lnTo>
                <a:lnTo>
                  <a:pt x="46" y="0"/>
                </a:lnTo>
                <a:lnTo>
                  <a:pt x="34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25" name="Freeform 39"/>
          <p:cNvSpPr>
            <a:spLocks/>
          </p:cNvSpPr>
          <p:nvPr/>
        </p:nvSpPr>
        <p:spPr bwMode="auto">
          <a:xfrm>
            <a:off x="5300663" y="1674813"/>
            <a:ext cx="17462" cy="7937"/>
          </a:xfrm>
          <a:custGeom>
            <a:avLst/>
            <a:gdLst>
              <a:gd name="T0" fmla="*/ 2147483647 w 34"/>
              <a:gd name="T1" fmla="*/ 2147483647 h 11"/>
              <a:gd name="T2" fmla="*/ 2147483647 w 34"/>
              <a:gd name="T3" fmla="*/ 0 h 11"/>
              <a:gd name="T4" fmla="*/ 2147483647 w 34"/>
              <a:gd name="T5" fmla="*/ 0 h 11"/>
              <a:gd name="T6" fmla="*/ 2147483647 w 34"/>
              <a:gd name="T7" fmla="*/ 0 h 11"/>
              <a:gd name="T8" fmla="*/ 0 w 34"/>
              <a:gd name="T9" fmla="*/ 2147483647 h 11"/>
              <a:gd name="T10" fmla="*/ 2147483647 w 34"/>
              <a:gd name="T11" fmla="*/ 2147483647 h 11"/>
              <a:gd name="T12" fmla="*/ 2147483647 w 34"/>
              <a:gd name="T13" fmla="*/ 2147483647 h 11"/>
              <a:gd name="T14" fmla="*/ 2147483647 w 34"/>
              <a:gd name="T15" fmla="*/ 2147483647 h 11"/>
              <a:gd name="T16" fmla="*/ 2147483647 w 34"/>
              <a:gd name="T17" fmla="*/ 2147483647 h 1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4"/>
              <a:gd name="T28" fmla="*/ 0 h 11"/>
              <a:gd name="T29" fmla="*/ 34 w 34"/>
              <a:gd name="T30" fmla="*/ 11 h 1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4" h="11">
                <a:moveTo>
                  <a:pt x="34" y="11"/>
                </a:moveTo>
                <a:lnTo>
                  <a:pt x="23" y="0"/>
                </a:lnTo>
                <a:lnTo>
                  <a:pt x="11" y="0"/>
                </a:lnTo>
                <a:lnTo>
                  <a:pt x="0" y="11"/>
                </a:lnTo>
                <a:lnTo>
                  <a:pt x="11" y="11"/>
                </a:lnTo>
                <a:lnTo>
                  <a:pt x="23" y="11"/>
                </a:lnTo>
                <a:lnTo>
                  <a:pt x="34" y="1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26" name="Freeform 40"/>
          <p:cNvSpPr>
            <a:spLocks/>
          </p:cNvSpPr>
          <p:nvPr/>
        </p:nvSpPr>
        <p:spPr bwMode="auto">
          <a:xfrm>
            <a:off x="5300663" y="1674813"/>
            <a:ext cx="17462" cy="7937"/>
          </a:xfrm>
          <a:custGeom>
            <a:avLst/>
            <a:gdLst>
              <a:gd name="T0" fmla="*/ 2147483647 w 34"/>
              <a:gd name="T1" fmla="*/ 2147483647 h 11"/>
              <a:gd name="T2" fmla="*/ 2147483647 w 34"/>
              <a:gd name="T3" fmla="*/ 2147483647 h 11"/>
              <a:gd name="T4" fmla="*/ 2147483647 w 34"/>
              <a:gd name="T5" fmla="*/ 0 h 11"/>
              <a:gd name="T6" fmla="*/ 2147483647 w 34"/>
              <a:gd name="T7" fmla="*/ 0 h 11"/>
              <a:gd name="T8" fmla="*/ 2147483647 w 34"/>
              <a:gd name="T9" fmla="*/ 0 h 11"/>
              <a:gd name="T10" fmla="*/ 0 w 34"/>
              <a:gd name="T11" fmla="*/ 2147483647 h 11"/>
              <a:gd name="T12" fmla="*/ 2147483647 w 34"/>
              <a:gd name="T13" fmla="*/ 2147483647 h 11"/>
              <a:gd name="T14" fmla="*/ 2147483647 w 34"/>
              <a:gd name="T15" fmla="*/ 2147483647 h 11"/>
              <a:gd name="T16" fmla="*/ 2147483647 w 34"/>
              <a:gd name="T17" fmla="*/ 2147483647 h 11"/>
              <a:gd name="T18" fmla="*/ 2147483647 w 34"/>
              <a:gd name="T19" fmla="*/ 2147483647 h 1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34"/>
              <a:gd name="T31" fmla="*/ 0 h 11"/>
              <a:gd name="T32" fmla="*/ 34 w 34"/>
              <a:gd name="T33" fmla="*/ 11 h 1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34" h="11">
                <a:moveTo>
                  <a:pt x="34" y="11"/>
                </a:moveTo>
                <a:lnTo>
                  <a:pt x="34" y="11"/>
                </a:lnTo>
                <a:lnTo>
                  <a:pt x="23" y="0"/>
                </a:lnTo>
                <a:lnTo>
                  <a:pt x="11" y="0"/>
                </a:lnTo>
                <a:lnTo>
                  <a:pt x="0" y="11"/>
                </a:lnTo>
                <a:lnTo>
                  <a:pt x="11" y="11"/>
                </a:lnTo>
                <a:lnTo>
                  <a:pt x="23" y="11"/>
                </a:lnTo>
                <a:lnTo>
                  <a:pt x="34" y="11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27" name="Freeform 41"/>
          <p:cNvSpPr>
            <a:spLocks/>
          </p:cNvSpPr>
          <p:nvPr/>
        </p:nvSpPr>
        <p:spPr bwMode="auto">
          <a:xfrm>
            <a:off x="5281613" y="1379538"/>
            <a:ext cx="503237" cy="544512"/>
          </a:xfrm>
          <a:custGeom>
            <a:avLst/>
            <a:gdLst>
              <a:gd name="T0" fmla="*/ 2147483647 w 950"/>
              <a:gd name="T1" fmla="*/ 0 h 699"/>
              <a:gd name="T2" fmla="*/ 2147483647 w 950"/>
              <a:gd name="T3" fmla="*/ 2147483647 h 699"/>
              <a:gd name="T4" fmla="*/ 2147483647 w 950"/>
              <a:gd name="T5" fmla="*/ 2147483647 h 699"/>
              <a:gd name="T6" fmla="*/ 0 w 950"/>
              <a:gd name="T7" fmla="*/ 2147483647 h 699"/>
              <a:gd name="T8" fmla="*/ 2147483647 w 950"/>
              <a:gd name="T9" fmla="*/ 0 h 6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50"/>
              <a:gd name="T16" fmla="*/ 0 h 699"/>
              <a:gd name="T17" fmla="*/ 950 w 950"/>
              <a:gd name="T18" fmla="*/ 699 h 6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50" h="699">
                <a:moveTo>
                  <a:pt x="34" y="0"/>
                </a:moveTo>
                <a:lnTo>
                  <a:pt x="950" y="699"/>
                </a:lnTo>
                <a:lnTo>
                  <a:pt x="618" y="699"/>
                </a:lnTo>
                <a:lnTo>
                  <a:pt x="0" y="46"/>
                </a:lnTo>
                <a:lnTo>
                  <a:pt x="34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28" name="Freeform 42"/>
          <p:cNvSpPr>
            <a:spLocks/>
          </p:cNvSpPr>
          <p:nvPr/>
        </p:nvSpPr>
        <p:spPr bwMode="auto">
          <a:xfrm>
            <a:off x="5281613" y="1379538"/>
            <a:ext cx="503237" cy="544512"/>
          </a:xfrm>
          <a:custGeom>
            <a:avLst/>
            <a:gdLst>
              <a:gd name="T0" fmla="*/ 2147483647 w 950"/>
              <a:gd name="T1" fmla="*/ 0 h 699"/>
              <a:gd name="T2" fmla="*/ 2147483647 w 950"/>
              <a:gd name="T3" fmla="*/ 2147483647 h 699"/>
              <a:gd name="T4" fmla="*/ 2147483647 w 950"/>
              <a:gd name="T5" fmla="*/ 2147483647 h 699"/>
              <a:gd name="T6" fmla="*/ 0 w 950"/>
              <a:gd name="T7" fmla="*/ 2147483647 h 699"/>
              <a:gd name="T8" fmla="*/ 2147483647 w 950"/>
              <a:gd name="T9" fmla="*/ 0 h 6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50"/>
              <a:gd name="T16" fmla="*/ 0 h 699"/>
              <a:gd name="T17" fmla="*/ 950 w 950"/>
              <a:gd name="T18" fmla="*/ 699 h 6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50" h="699">
                <a:moveTo>
                  <a:pt x="34" y="0"/>
                </a:moveTo>
                <a:lnTo>
                  <a:pt x="950" y="699"/>
                </a:lnTo>
                <a:lnTo>
                  <a:pt x="618" y="699"/>
                </a:lnTo>
                <a:lnTo>
                  <a:pt x="0" y="46"/>
                </a:lnTo>
                <a:lnTo>
                  <a:pt x="34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29" name="Freeform 43"/>
          <p:cNvSpPr>
            <a:spLocks/>
          </p:cNvSpPr>
          <p:nvPr/>
        </p:nvSpPr>
        <p:spPr bwMode="auto">
          <a:xfrm>
            <a:off x="5791200" y="1806575"/>
            <a:ext cx="103188" cy="117475"/>
          </a:xfrm>
          <a:custGeom>
            <a:avLst/>
            <a:gdLst>
              <a:gd name="T0" fmla="*/ 0 w 195"/>
              <a:gd name="T1" fmla="*/ 2147483647 h 149"/>
              <a:gd name="T2" fmla="*/ 2147483647 w 195"/>
              <a:gd name="T3" fmla="*/ 0 h 149"/>
              <a:gd name="T4" fmla="*/ 2147483647 w 195"/>
              <a:gd name="T5" fmla="*/ 2147483647 h 149"/>
              <a:gd name="T6" fmla="*/ 2147483647 w 195"/>
              <a:gd name="T7" fmla="*/ 2147483647 h 149"/>
              <a:gd name="T8" fmla="*/ 0 w 195"/>
              <a:gd name="T9" fmla="*/ 2147483647 h 1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5"/>
              <a:gd name="T16" fmla="*/ 0 h 149"/>
              <a:gd name="T17" fmla="*/ 195 w 195"/>
              <a:gd name="T18" fmla="*/ 149 h 14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5" h="149">
                <a:moveTo>
                  <a:pt x="0" y="149"/>
                </a:moveTo>
                <a:lnTo>
                  <a:pt x="160" y="0"/>
                </a:lnTo>
                <a:lnTo>
                  <a:pt x="195" y="23"/>
                </a:lnTo>
                <a:lnTo>
                  <a:pt x="80" y="149"/>
                </a:lnTo>
                <a:lnTo>
                  <a:pt x="0" y="149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30" name="Freeform 44"/>
          <p:cNvSpPr>
            <a:spLocks/>
          </p:cNvSpPr>
          <p:nvPr/>
        </p:nvSpPr>
        <p:spPr bwMode="auto">
          <a:xfrm>
            <a:off x="5791200" y="1806575"/>
            <a:ext cx="103188" cy="117475"/>
          </a:xfrm>
          <a:custGeom>
            <a:avLst/>
            <a:gdLst>
              <a:gd name="T0" fmla="*/ 0 w 195"/>
              <a:gd name="T1" fmla="*/ 2147483647 h 149"/>
              <a:gd name="T2" fmla="*/ 2147483647 w 195"/>
              <a:gd name="T3" fmla="*/ 0 h 149"/>
              <a:gd name="T4" fmla="*/ 2147483647 w 195"/>
              <a:gd name="T5" fmla="*/ 2147483647 h 149"/>
              <a:gd name="T6" fmla="*/ 2147483647 w 195"/>
              <a:gd name="T7" fmla="*/ 2147483647 h 149"/>
              <a:gd name="T8" fmla="*/ 0 w 195"/>
              <a:gd name="T9" fmla="*/ 2147483647 h 1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5"/>
              <a:gd name="T16" fmla="*/ 0 h 149"/>
              <a:gd name="T17" fmla="*/ 195 w 195"/>
              <a:gd name="T18" fmla="*/ 149 h 14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5" h="149">
                <a:moveTo>
                  <a:pt x="0" y="149"/>
                </a:moveTo>
                <a:lnTo>
                  <a:pt x="160" y="0"/>
                </a:lnTo>
                <a:lnTo>
                  <a:pt x="195" y="23"/>
                </a:lnTo>
                <a:lnTo>
                  <a:pt x="80" y="149"/>
                </a:lnTo>
                <a:lnTo>
                  <a:pt x="0" y="149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31" name="Freeform 45"/>
          <p:cNvSpPr>
            <a:spLocks/>
          </p:cNvSpPr>
          <p:nvPr/>
        </p:nvSpPr>
        <p:spPr bwMode="auto">
          <a:xfrm>
            <a:off x="5614988" y="1958975"/>
            <a:ext cx="176212" cy="304800"/>
          </a:xfrm>
          <a:custGeom>
            <a:avLst/>
            <a:gdLst>
              <a:gd name="T0" fmla="*/ 2147483647 w 332"/>
              <a:gd name="T1" fmla="*/ 0 h 389"/>
              <a:gd name="T2" fmla="*/ 2147483647 w 332"/>
              <a:gd name="T3" fmla="*/ 0 h 389"/>
              <a:gd name="T4" fmla="*/ 2147483647 w 332"/>
              <a:gd name="T5" fmla="*/ 2147483647 h 389"/>
              <a:gd name="T6" fmla="*/ 0 w 332"/>
              <a:gd name="T7" fmla="*/ 2147483647 h 389"/>
              <a:gd name="T8" fmla="*/ 2147483647 w 332"/>
              <a:gd name="T9" fmla="*/ 0 h 38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32"/>
              <a:gd name="T16" fmla="*/ 0 h 389"/>
              <a:gd name="T17" fmla="*/ 332 w 332"/>
              <a:gd name="T18" fmla="*/ 389 h 38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32" h="389">
                <a:moveTo>
                  <a:pt x="34" y="0"/>
                </a:moveTo>
                <a:lnTo>
                  <a:pt x="297" y="0"/>
                </a:lnTo>
                <a:lnTo>
                  <a:pt x="332" y="389"/>
                </a:lnTo>
                <a:lnTo>
                  <a:pt x="0" y="378"/>
                </a:lnTo>
                <a:lnTo>
                  <a:pt x="34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32" name="Freeform 46"/>
          <p:cNvSpPr>
            <a:spLocks/>
          </p:cNvSpPr>
          <p:nvPr/>
        </p:nvSpPr>
        <p:spPr bwMode="auto">
          <a:xfrm>
            <a:off x="5614988" y="1958975"/>
            <a:ext cx="176212" cy="304800"/>
          </a:xfrm>
          <a:custGeom>
            <a:avLst/>
            <a:gdLst>
              <a:gd name="T0" fmla="*/ 2147483647 w 332"/>
              <a:gd name="T1" fmla="*/ 0 h 389"/>
              <a:gd name="T2" fmla="*/ 2147483647 w 332"/>
              <a:gd name="T3" fmla="*/ 0 h 389"/>
              <a:gd name="T4" fmla="*/ 2147483647 w 332"/>
              <a:gd name="T5" fmla="*/ 2147483647 h 389"/>
              <a:gd name="T6" fmla="*/ 0 w 332"/>
              <a:gd name="T7" fmla="*/ 2147483647 h 389"/>
              <a:gd name="T8" fmla="*/ 2147483647 w 332"/>
              <a:gd name="T9" fmla="*/ 0 h 38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32"/>
              <a:gd name="T16" fmla="*/ 0 h 389"/>
              <a:gd name="T17" fmla="*/ 332 w 332"/>
              <a:gd name="T18" fmla="*/ 389 h 38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32" h="389">
                <a:moveTo>
                  <a:pt x="34" y="0"/>
                </a:moveTo>
                <a:lnTo>
                  <a:pt x="297" y="0"/>
                </a:lnTo>
                <a:lnTo>
                  <a:pt x="332" y="389"/>
                </a:lnTo>
                <a:lnTo>
                  <a:pt x="0" y="378"/>
                </a:lnTo>
                <a:lnTo>
                  <a:pt x="34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33" name="Rectangle 47"/>
          <p:cNvSpPr>
            <a:spLocks noChangeArrowheads="1"/>
          </p:cNvSpPr>
          <p:nvPr/>
        </p:nvSpPr>
        <p:spPr bwMode="auto">
          <a:xfrm>
            <a:off x="5608638" y="1924050"/>
            <a:ext cx="217487" cy="53975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34" name="Rectangle 48"/>
          <p:cNvSpPr>
            <a:spLocks noChangeArrowheads="1"/>
          </p:cNvSpPr>
          <p:nvPr/>
        </p:nvSpPr>
        <p:spPr bwMode="auto">
          <a:xfrm>
            <a:off x="5608638" y="1924050"/>
            <a:ext cx="217487" cy="53975"/>
          </a:xfrm>
          <a:prstGeom prst="rect">
            <a:avLst/>
          </a:prstGeom>
          <a:noFill/>
          <a:ln w="698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35" name="Rectangle 49"/>
          <p:cNvSpPr>
            <a:spLocks noChangeArrowheads="1"/>
          </p:cNvSpPr>
          <p:nvPr/>
        </p:nvSpPr>
        <p:spPr bwMode="auto">
          <a:xfrm>
            <a:off x="5614988" y="2254250"/>
            <a:ext cx="188912" cy="61913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36" name="Rectangle 50"/>
          <p:cNvSpPr>
            <a:spLocks noChangeArrowheads="1"/>
          </p:cNvSpPr>
          <p:nvPr/>
        </p:nvSpPr>
        <p:spPr bwMode="auto">
          <a:xfrm>
            <a:off x="5614988" y="2254250"/>
            <a:ext cx="188912" cy="61913"/>
          </a:xfrm>
          <a:prstGeom prst="rect">
            <a:avLst/>
          </a:prstGeom>
          <a:noFill/>
          <a:ln w="698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37" name="Rectangle 51"/>
          <p:cNvSpPr>
            <a:spLocks noChangeArrowheads="1"/>
          </p:cNvSpPr>
          <p:nvPr/>
        </p:nvSpPr>
        <p:spPr bwMode="auto">
          <a:xfrm>
            <a:off x="5765800" y="2316163"/>
            <a:ext cx="38100" cy="366712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38" name="Rectangle 52"/>
          <p:cNvSpPr>
            <a:spLocks noChangeArrowheads="1"/>
          </p:cNvSpPr>
          <p:nvPr/>
        </p:nvSpPr>
        <p:spPr bwMode="auto">
          <a:xfrm>
            <a:off x="5765800" y="2316163"/>
            <a:ext cx="38100" cy="366712"/>
          </a:xfrm>
          <a:prstGeom prst="rect">
            <a:avLst/>
          </a:prstGeom>
          <a:noFill/>
          <a:ln w="698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39" name="Rectangle 53"/>
          <p:cNvSpPr>
            <a:spLocks noChangeArrowheads="1"/>
          </p:cNvSpPr>
          <p:nvPr/>
        </p:nvSpPr>
        <p:spPr bwMode="auto">
          <a:xfrm>
            <a:off x="5638800" y="2468563"/>
            <a:ext cx="127000" cy="34925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40" name="Rectangle 54"/>
          <p:cNvSpPr>
            <a:spLocks noChangeArrowheads="1"/>
          </p:cNvSpPr>
          <p:nvPr/>
        </p:nvSpPr>
        <p:spPr bwMode="auto">
          <a:xfrm>
            <a:off x="5638800" y="2468563"/>
            <a:ext cx="127000" cy="34925"/>
          </a:xfrm>
          <a:prstGeom prst="rect">
            <a:avLst/>
          </a:prstGeom>
          <a:noFill/>
          <a:ln w="698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41" name="Freeform 55"/>
          <p:cNvSpPr>
            <a:spLocks/>
          </p:cNvSpPr>
          <p:nvPr/>
        </p:nvSpPr>
        <p:spPr bwMode="auto">
          <a:xfrm>
            <a:off x="5638800" y="2306638"/>
            <a:ext cx="127000" cy="152400"/>
          </a:xfrm>
          <a:custGeom>
            <a:avLst/>
            <a:gdLst>
              <a:gd name="T0" fmla="*/ 2147483647 w 241"/>
              <a:gd name="T1" fmla="*/ 0 h 195"/>
              <a:gd name="T2" fmla="*/ 2147483647 w 241"/>
              <a:gd name="T3" fmla="*/ 2147483647 h 195"/>
              <a:gd name="T4" fmla="*/ 2147483647 w 241"/>
              <a:gd name="T5" fmla="*/ 2147483647 h 195"/>
              <a:gd name="T6" fmla="*/ 0 w 241"/>
              <a:gd name="T7" fmla="*/ 2147483647 h 195"/>
              <a:gd name="T8" fmla="*/ 2147483647 w 241"/>
              <a:gd name="T9" fmla="*/ 0 h 19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1"/>
              <a:gd name="T16" fmla="*/ 0 h 195"/>
              <a:gd name="T17" fmla="*/ 241 w 241"/>
              <a:gd name="T18" fmla="*/ 195 h 19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1" h="195">
                <a:moveTo>
                  <a:pt x="12" y="0"/>
                </a:moveTo>
                <a:lnTo>
                  <a:pt x="241" y="195"/>
                </a:lnTo>
                <a:lnTo>
                  <a:pt x="207" y="195"/>
                </a:lnTo>
                <a:lnTo>
                  <a:pt x="0" y="23"/>
                </a:lnTo>
                <a:lnTo>
                  <a:pt x="12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42" name="Freeform 56"/>
          <p:cNvSpPr>
            <a:spLocks/>
          </p:cNvSpPr>
          <p:nvPr/>
        </p:nvSpPr>
        <p:spPr bwMode="auto">
          <a:xfrm>
            <a:off x="5638800" y="2306638"/>
            <a:ext cx="127000" cy="152400"/>
          </a:xfrm>
          <a:custGeom>
            <a:avLst/>
            <a:gdLst>
              <a:gd name="T0" fmla="*/ 2147483647 w 241"/>
              <a:gd name="T1" fmla="*/ 0 h 195"/>
              <a:gd name="T2" fmla="*/ 2147483647 w 241"/>
              <a:gd name="T3" fmla="*/ 2147483647 h 195"/>
              <a:gd name="T4" fmla="*/ 2147483647 w 241"/>
              <a:gd name="T5" fmla="*/ 2147483647 h 195"/>
              <a:gd name="T6" fmla="*/ 0 w 241"/>
              <a:gd name="T7" fmla="*/ 2147483647 h 195"/>
              <a:gd name="T8" fmla="*/ 2147483647 w 241"/>
              <a:gd name="T9" fmla="*/ 0 h 19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1"/>
              <a:gd name="T16" fmla="*/ 0 h 195"/>
              <a:gd name="T17" fmla="*/ 241 w 241"/>
              <a:gd name="T18" fmla="*/ 195 h 19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1" h="195">
                <a:moveTo>
                  <a:pt x="12" y="0"/>
                </a:moveTo>
                <a:lnTo>
                  <a:pt x="241" y="195"/>
                </a:lnTo>
                <a:lnTo>
                  <a:pt x="207" y="195"/>
                </a:lnTo>
                <a:lnTo>
                  <a:pt x="0" y="23"/>
                </a:lnTo>
                <a:lnTo>
                  <a:pt x="12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43" name="Freeform 57"/>
          <p:cNvSpPr>
            <a:spLocks/>
          </p:cNvSpPr>
          <p:nvPr/>
        </p:nvSpPr>
        <p:spPr bwMode="auto">
          <a:xfrm>
            <a:off x="5638800" y="2306638"/>
            <a:ext cx="133350" cy="161925"/>
          </a:xfrm>
          <a:custGeom>
            <a:avLst/>
            <a:gdLst>
              <a:gd name="T0" fmla="*/ 2147483647 w 252"/>
              <a:gd name="T1" fmla="*/ 0 h 207"/>
              <a:gd name="T2" fmla="*/ 0 w 252"/>
              <a:gd name="T3" fmla="*/ 2147483647 h 207"/>
              <a:gd name="T4" fmla="*/ 2147483647 w 252"/>
              <a:gd name="T5" fmla="*/ 2147483647 h 207"/>
              <a:gd name="T6" fmla="*/ 2147483647 w 252"/>
              <a:gd name="T7" fmla="*/ 2147483647 h 207"/>
              <a:gd name="T8" fmla="*/ 2147483647 w 252"/>
              <a:gd name="T9" fmla="*/ 0 h 20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"/>
              <a:gd name="T16" fmla="*/ 0 h 207"/>
              <a:gd name="T17" fmla="*/ 252 w 252"/>
              <a:gd name="T18" fmla="*/ 207 h 20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" h="207">
                <a:moveTo>
                  <a:pt x="230" y="0"/>
                </a:moveTo>
                <a:lnTo>
                  <a:pt x="0" y="195"/>
                </a:lnTo>
                <a:lnTo>
                  <a:pt x="46" y="207"/>
                </a:lnTo>
                <a:lnTo>
                  <a:pt x="252" y="23"/>
                </a:lnTo>
                <a:lnTo>
                  <a:pt x="230" y="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44" name="Freeform 58"/>
          <p:cNvSpPr>
            <a:spLocks/>
          </p:cNvSpPr>
          <p:nvPr/>
        </p:nvSpPr>
        <p:spPr bwMode="auto">
          <a:xfrm>
            <a:off x="5638800" y="2306638"/>
            <a:ext cx="133350" cy="161925"/>
          </a:xfrm>
          <a:custGeom>
            <a:avLst/>
            <a:gdLst>
              <a:gd name="T0" fmla="*/ 2147483647 w 252"/>
              <a:gd name="T1" fmla="*/ 0 h 207"/>
              <a:gd name="T2" fmla="*/ 0 w 252"/>
              <a:gd name="T3" fmla="*/ 2147483647 h 207"/>
              <a:gd name="T4" fmla="*/ 2147483647 w 252"/>
              <a:gd name="T5" fmla="*/ 2147483647 h 207"/>
              <a:gd name="T6" fmla="*/ 2147483647 w 252"/>
              <a:gd name="T7" fmla="*/ 2147483647 h 207"/>
              <a:gd name="T8" fmla="*/ 2147483647 w 252"/>
              <a:gd name="T9" fmla="*/ 0 h 20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"/>
              <a:gd name="T16" fmla="*/ 0 h 207"/>
              <a:gd name="T17" fmla="*/ 252 w 252"/>
              <a:gd name="T18" fmla="*/ 207 h 20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" h="207">
                <a:moveTo>
                  <a:pt x="230" y="0"/>
                </a:moveTo>
                <a:lnTo>
                  <a:pt x="0" y="195"/>
                </a:lnTo>
                <a:lnTo>
                  <a:pt x="46" y="207"/>
                </a:lnTo>
                <a:lnTo>
                  <a:pt x="252" y="23"/>
                </a:lnTo>
                <a:lnTo>
                  <a:pt x="230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45" name="Rectangle 59"/>
          <p:cNvSpPr>
            <a:spLocks noChangeArrowheads="1"/>
          </p:cNvSpPr>
          <p:nvPr/>
        </p:nvSpPr>
        <p:spPr bwMode="auto">
          <a:xfrm>
            <a:off x="5621338" y="2316163"/>
            <a:ext cx="30162" cy="366712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46" name="Rectangle 60"/>
          <p:cNvSpPr>
            <a:spLocks noChangeArrowheads="1"/>
          </p:cNvSpPr>
          <p:nvPr/>
        </p:nvSpPr>
        <p:spPr bwMode="auto">
          <a:xfrm>
            <a:off x="5621338" y="2316163"/>
            <a:ext cx="30162" cy="366712"/>
          </a:xfrm>
          <a:prstGeom prst="rect">
            <a:avLst/>
          </a:prstGeom>
          <a:noFill/>
          <a:ln w="698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47" name="Line 61"/>
          <p:cNvSpPr>
            <a:spLocks noChangeShapeType="1"/>
          </p:cNvSpPr>
          <p:nvPr/>
        </p:nvSpPr>
        <p:spPr bwMode="auto">
          <a:xfrm flipH="1">
            <a:off x="5791200" y="1825625"/>
            <a:ext cx="103188" cy="384175"/>
          </a:xfrm>
          <a:prstGeom prst="line">
            <a:avLst/>
          </a:pr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48" name="Freeform 62"/>
          <p:cNvSpPr>
            <a:spLocks/>
          </p:cNvSpPr>
          <p:nvPr/>
        </p:nvSpPr>
        <p:spPr bwMode="auto">
          <a:xfrm>
            <a:off x="5621338" y="2084388"/>
            <a:ext cx="163512" cy="44450"/>
          </a:xfrm>
          <a:custGeom>
            <a:avLst/>
            <a:gdLst>
              <a:gd name="T0" fmla="*/ 2147483647 w 309"/>
              <a:gd name="T1" fmla="*/ 0 h 57"/>
              <a:gd name="T2" fmla="*/ 2147483647 w 309"/>
              <a:gd name="T3" fmla="*/ 0 h 57"/>
              <a:gd name="T4" fmla="*/ 2147483647 w 309"/>
              <a:gd name="T5" fmla="*/ 2147483647 h 57"/>
              <a:gd name="T6" fmla="*/ 0 w 309"/>
              <a:gd name="T7" fmla="*/ 2147483647 h 57"/>
              <a:gd name="T8" fmla="*/ 2147483647 w 309"/>
              <a:gd name="T9" fmla="*/ 0 h 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9"/>
              <a:gd name="T16" fmla="*/ 0 h 57"/>
              <a:gd name="T17" fmla="*/ 309 w 309"/>
              <a:gd name="T18" fmla="*/ 57 h 5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9" h="57">
                <a:moveTo>
                  <a:pt x="12" y="0"/>
                </a:moveTo>
                <a:lnTo>
                  <a:pt x="309" y="0"/>
                </a:lnTo>
                <a:lnTo>
                  <a:pt x="309" y="57"/>
                </a:lnTo>
                <a:lnTo>
                  <a:pt x="0" y="57"/>
                </a:lnTo>
                <a:lnTo>
                  <a:pt x="1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49" name="Freeform 63"/>
          <p:cNvSpPr>
            <a:spLocks/>
          </p:cNvSpPr>
          <p:nvPr/>
        </p:nvSpPr>
        <p:spPr bwMode="auto">
          <a:xfrm>
            <a:off x="5621338" y="2084388"/>
            <a:ext cx="163512" cy="44450"/>
          </a:xfrm>
          <a:custGeom>
            <a:avLst/>
            <a:gdLst>
              <a:gd name="T0" fmla="*/ 2147483647 w 309"/>
              <a:gd name="T1" fmla="*/ 0 h 57"/>
              <a:gd name="T2" fmla="*/ 2147483647 w 309"/>
              <a:gd name="T3" fmla="*/ 0 h 57"/>
              <a:gd name="T4" fmla="*/ 2147483647 w 309"/>
              <a:gd name="T5" fmla="*/ 2147483647 h 57"/>
              <a:gd name="T6" fmla="*/ 0 w 309"/>
              <a:gd name="T7" fmla="*/ 2147483647 h 57"/>
              <a:gd name="T8" fmla="*/ 2147483647 w 309"/>
              <a:gd name="T9" fmla="*/ 0 h 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9"/>
              <a:gd name="T16" fmla="*/ 0 h 57"/>
              <a:gd name="T17" fmla="*/ 309 w 309"/>
              <a:gd name="T18" fmla="*/ 57 h 5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9" h="57">
                <a:moveTo>
                  <a:pt x="12" y="0"/>
                </a:moveTo>
                <a:lnTo>
                  <a:pt x="309" y="0"/>
                </a:lnTo>
                <a:lnTo>
                  <a:pt x="309" y="57"/>
                </a:lnTo>
                <a:lnTo>
                  <a:pt x="0" y="57"/>
                </a:lnTo>
                <a:lnTo>
                  <a:pt x="12" y="0"/>
                </a:lnTo>
              </a:path>
            </a:pathLst>
          </a:custGeom>
          <a:noFill/>
          <a:ln w="698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50" name="Rectangle 64" descr="Horizontal brick"/>
          <p:cNvSpPr>
            <a:spLocks noChangeArrowheads="1"/>
          </p:cNvSpPr>
          <p:nvPr/>
        </p:nvSpPr>
        <p:spPr bwMode="auto">
          <a:xfrm>
            <a:off x="5918200" y="2101850"/>
            <a:ext cx="503238" cy="588963"/>
          </a:xfrm>
          <a:prstGeom prst="rect">
            <a:avLst/>
          </a:prstGeom>
          <a:pattFill prst="horzBrick">
            <a:fgClr>
              <a:srgbClr val="DDDDDD"/>
            </a:fgClr>
            <a:bgClr>
              <a:srgbClr val="FF6600"/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51" name="Freeform 65"/>
          <p:cNvSpPr>
            <a:spLocks/>
          </p:cNvSpPr>
          <p:nvPr/>
        </p:nvSpPr>
        <p:spPr bwMode="auto">
          <a:xfrm>
            <a:off x="5842000" y="1893888"/>
            <a:ext cx="692150" cy="220662"/>
          </a:xfrm>
          <a:custGeom>
            <a:avLst/>
            <a:gdLst>
              <a:gd name="T0" fmla="*/ 0 w 1088"/>
              <a:gd name="T1" fmla="*/ 2147483647 h 252"/>
              <a:gd name="T2" fmla="*/ 2147483647 w 1088"/>
              <a:gd name="T3" fmla="*/ 0 h 252"/>
              <a:gd name="T4" fmla="*/ 2147483647 w 1088"/>
              <a:gd name="T5" fmla="*/ 2147483647 h 252"/>
              <a:gd name="T6" fmla="*/ 0 w 1088"/>
              <a:gd name="T7" fmla="*/ 2147483647 h 252"/>
              <a:gd name="T8" fmla="*/ 0 60000 65536"/>
              <a:gd name="T9" fmla="*/ 0 60000 65536"/>
              <a:gd name="T10" fmla="*/ 0 60000 65536"/>
              <a:gd name="T11" fmla="*/ 0 60000 65536"/>
              <a:gd name="T12" fmla="*/ 0 w 1088"/>
              <a:gd name="T13" fmla="*/ 0 h 252"/>
              <a:gd name="T14" fmla="*/ 1088 w 1088"/>
              <a:gd name="T15" fmla="*/ 252 h 25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88" h="252">
                <a:moveTo>
                  <a:pt x="0" y="252"/>
                </a:moveTo>
                <a:lnTo>
                  <a:pt x="538" y="0"/>
                </a:lnTo>
                <a:lnTo>
                  <a:pt x="1088" y="252"/>
                </a:lnTo>
                <a:lnTo>
                  <a:pt x="0" y="252"/>
                </a:lnTo>
                <a:close/>
              </a:path>
            </a:pathLst>
          </a:custGeom>
          <a:solidFill>
            <a:srgbClr val="99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52" name="Rectangle 70"/>
          <p:cNvSpPr>
            <a:spLocks noChangeArrowheads="1"/>
          </p:cNvSpPr>
          <p:nvPr/>
        </p:nvSpPr>
        <p:spPr bwMode="auto">
          <a:xfrm>
            <a:off x="6034088" y="2289175"/>
            <a:ext cx="277812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53" name="Rectangle 71"/>
          <p:cNvSpPr>
            <a:spLocks noChangeArrowheads="1"/>
          </p:cNvSpPr>
          <p:nvPr/>
        </p:nvSpPr>
        <p:spPr bwMode="auto">
          <a:xfrm>
            <a:off x="6057900" y="2387600"/>
            <a:ext cx="249238" cy="115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54" name="Line 72"/>
          <p:cNvSpPr>
            <a:spLocks noChangeShapeType="1"/>
          </p:cNvSpPr>
          <p:nvPr/>
        </p:nvSpPr>
        <p:spPr bwMode="auto">
          <a:xfrm>
            <a:off x="904875" y="3300413"/>
            <a:ext cx="7019925" cy="0"/>
          </a:xfrm>
          <a:prstGeom prst="line">
            <a:avLst/>
          </a:prstGeom>
          <a:noFill/>
          <a:ln w="48260">
            <a:solidFill>
              <a:schemeClr val="accent2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57" name="Rectangle 75"/>
          <p:cNvSpPr>
            <a:spLocks noChangeArrowheads="1"/>
          </p:cNvSpPr>
          <p:nvPr/>
        </p:nvSpPr>
        <p:spPr bwMode="auto">
          <a:xfrm>
            <a:off x="13970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58" name="Rectangle 76"/>
          <p:cNvSpPr>
            <a:spLocks noChangeArrowheads="1"/>
          </p:cNvSpPr>
          <p:nvPr/>
        </p:nvSpPr>
        <p:spPr bwMode="auto">
          <a:xfrm>
            <a:off x="34163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59" name="Rectangle 77"/>
          <p:cNvSpPr>
            <a:spLocks noChangeArrowheads="1"/>
          </p:cNvSpPr>
          <p:nvPr/>
        </p:nvSpPr>
        <p:spPr bwMode="auto">
          <a:xfrm>
            <a:off x="36957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60" name="Rectangle 78"/>
          <p:cNvSpPr>
            <a:spLocks noChangeArrowheads="1"/>
          </p:cNvSpPr>
          <p:nvPr/>
        </p:nvSpPr>
        <p:spPr bwMode="auto">
          <a:xfrm>
            <a:off x="51943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61" name="Rectangle 79"/>
          <p:cNvSpPr>
            <a:spLocks noChangeArrowheads="1"/>
          </p:cNvSpPr>
          <p:nvPr/>
        </p:nvSpPr>
        <p:spPr bwMode="auto">
          <a:xfrm>
            <a:off x="58039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62" name="Rectangle 80"/>
          <p:cNvSpPr>
            <a:spLocks noChangeArrowheads="1"/>
          </p:cNvSpPr>
          <p:nvPr/>
        </p:nvSpPr>
        <p:spPr bwMode="auto">
          <a:xfrm>
            <a:off x="69850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63" name="Rectangle 81"/>
          <p:cNvSpPr>
            <a:spLocks noChangeArrowheads="1"/>
          </p:cNvSpPr>
          <p:nvPr/>
        </p:nvSpPr>
        <p:spPr bwMode="auto">
          <a:xfrm>
            <a:off x="1765300" y="3073400"/>
            <a:ext cx="74613" cy="177800"/>
          </a:xfrm>
          <a:prstGeom prst="rect">
            <a:avLst/>
          </a:prstGeom>
          <a:solidFill>
            <a:srgbClr val="000080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64" name="Rectangle 82"/>
          <p:cNvSpPr>
            <a:spLocks noChangeArrowheads="1"/>
          </p:cNvSpPr>
          <p:nvPr/>
        </p:nvSpPr>
        <p:spPr bwMode="auto">
          <a:xfrm>
            <a:off x="1066800" y="3425825"/>
            <a:ext cx="520700" cy="230188"/>
          </a:xfrm>
          <a:prstGeom prst="rect">
            <a:avLst/>
          </a:prstGeom>
          <a:solidFill>
            <a:srgbClr val="FFFF66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EXW</a:t>
            </a:r>
          </a:p>
        </p:txBody>
      </p:sp>
      <p:sp>
        <p:nvSpPr>
          <p:cNvPr id="43065" name="Rectangle 83"/>
          <p:cNvSpPr>
            <a:spLocks noChangeArrowheads="1"/>
          </p:cNvSpPr>
          <p:nvPr/>
        </p:nvSpPr>
        <p:spPr bwMode="auto">
          <a:xfrm>
            <a:off x="1684338" y="3425825"/>
            <a:ext cx="520700" cy="230188"/>
          </a:xfrm>
          <a:prstGeom prst="rect">
            <a:avLst/>
          </a:prstGeom>
          <a:solidFill>
            <a:srgbClr val="FFFF66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FCA</a:t>
            </a:r>
          </a:p>
        </p:txBody>
      </p:sp>
      <p:sp>
        <p:nvSpPr>
          <p:cNvPr id="43066" name="Rectangle 84"/>
          <p:cNvSpPr>
            <a:spLocks noChangeArrowheads="1"/>
          </p:cNvSpPr>
          <p:nvPr/>
        </p:nvSpPr>
        <p:spPr bwMode="auto">
          <a:xfrm>
            <a:off x="6845300" y="3903663"/>
            <a:ext cx="522288" cy="230187"/>
          </a:xfrm>
          <a:prstGeom prst="rect">
            <a:avLst/>
          </a:prstGeom>
          <a:solidFill>
            <a:srgbClr val="FFFF00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00B050"/>
                </a:solidFill>
              </a:rPr>
              <a:t>CPT</a:t>
            </a:r>
          </a:p>
        </p:txBody>
      </p:sp>
      <p:sp>
        <p:nvSpPr>
          <p:cNvPr id="43067" name="Rectangle 85"/>
          <p:cNvSpPr>
            <a:spLocks noChangeArrowheads="1"/>
          </p:cNvSpPr>
          <p:nvPr/>
        </p:nvSpPr>
        <p:spPr bwMode="auto">
          <a:xfrm>
            <a:off x="6845300" y="4225925"/>
            <a:ext cx="522288" cy="230188"/>
          </a:xfrm>
          <a:prstGeom prst="rect">
            <a:avLst/>
          </a:prstGeom>
          <a:solidFill>
            <a:srgbClr val="FFFF00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00B050"/>
                </a:solidFill>
              </a:rPr>
              <a:t>CIP</a:t>
            </a:r>
          </a:p>
        </p:txBody>
      </p:sp>
      <p:sp>
        <p:nvSpPr>
          <p:cNvPr id="84054" name="Rectangle 86"/>
          <p:cNvSpPr>
            <a:spLocks noChangeArrowheads="1"/>
          </p:cNvSpPr>
          <p:nvPr/>
        </p:nvSpPr>
        <p:spPr bwMode="auto">
          <a:xfrm>
            <a:off x="3594100" y="3438525"/>
            <a:ext cx="520700" cy="2301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defRPr/>
            </a:pPr>
            <a:r>
              <a:rPr lang="en-US" sz="1500" dirty="0">
                <a:solidFill>
                  <a:srgbClr val="CC0000"/>
                </a:solidFill>
              </a:rPr>
              <a:t>FOB</a:t>
            </a:r>
          </a:p>
        </p:txBody>
      </p:sp>
      <p:sp>
        <p:nvSpPr>
          <p:cNvPr id="84055" name="Rectangle 87"/>
          <p:cNvSpPr>
            <a:spLocks noChangeArrowheads="1"/>
          </p:cNvSpPr>
          <p:nvPr/>
        </p:nvSpPr>
        <p:spPr bwMode="auto">
          <a:xfrm>
            <a:off x="2971800" y="3438525"/>
            <a:ext cx="520700" cy="2301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defRPr/>
            </a:pPr>
            <a:r>
              <a:rPr lang="en-US" sz="1500" dirty="0">
                <a:solidFill>
                  <a:srgbClr val="CC0000"/>
                </a:solidFill>
              </a:rPr>
              <a:t>FAS</a:t>
            </a:r>
          </a:p>
        </p:txBody>
      </p:sp>
      <p:sp>
        <p:nvSpPr>
          <p:cNvPr id="43070" name="Rectangle 88"/>
          <p:cNvSpPr>
            <a:spLocks noChangeArrowheads="1"/>
          </p:cNvSpPr>
          <p:nvPr/>
        </p:nvSpPr>
        <p:spPr bwMode="auto">
          <a:xfrm>
            <a:off x="5024438" y="3438525"/>
            <a:ext cx="520700" cy="230188"/>
          </a:xfrm>
          <a:prstGeom prst="rect">
            <a:avLst/>
          </a:prstGeom>
          <a:solidFill>
            <a:srgbClr val="FFFF00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DAP</a:t>
            </a:r>
          </a:p>
        </p:txBody>
      </p:sp>
      <p:sp>
        <p:nvSpPr>
          <p:cNvPr id="43071" name="Rectangle 89"/>
          <p:cNvSpPr>
            <a:spLocks noChangeArrowheads="1"/>
          </p:cNvSpPr>
          <p:nvPr/>
        </p:nvSpPr>
        <p:spPr bwMode="auto">
          <a:xfrm>
            <a:off x="5651500" y="3438525"/>
            <a:ext cx="520700" cy="230188"/>
          </a:xfrm>
          <a:prstGeom prst="rect">
            <a:avLst/>
          </a:prstGeom>
          <a:solidFill>
            <a:srgbClr val="FFFF00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CC0000"/>
                </a:solidFill>
              </a:rPr>
              <a:t>DAT</a:t>
            </a:r>
          </a:p>
        </p:txBody>
      </p:sp>
      <p:sp>
        <p:nvSpPr>
          <p:cNvPr id="43072" name="Rectangle 91"/>
          <p:cNvSpPr>
            <a:spLocks noChangeArrowheads="1"/>
          </p:cNvSpPr>
          <p:nvPr/>
        </p:nvSpPr>
        <p:spPr bwMode="auto">
          <a:xfrm>
            <a:off x="6831013" y="3530600"/>
            <a:ext cx="520700" cy="231775"/>
          </a:xfrm>
          <a:prstGeom prst="rect">
            <a:avLst/>
          </a:prstGeom>
          <a:solidFill>
            <a:srgbClr val="FFFF00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500">
                <a:solidFill>
                  <a:srgbClr val="00B050"/>
                </a:solidFill>
              </a:rPr>
              <a:t>DDP</a:t>
            </a:r>
          </a:p>
        </p:txBody>
      </p:sp>
      <p:sp>
        <p:nvSpPr>
          <p:cNvPr id="84060" name="Rectangle 92"/>
          <p:cNvSpPr>
            <a:spLocks noChangeArrowheads="1"/>
          </p:cNvSpPr>
          <p:nvPr/>
        </p:nvSpPr>
        <p:spPr bwMode="auto">
          <a:xfrm>
            <a:off x="2895600" y="4419600"/>
            <a:ext cx="3373438" cy="27699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ru-RU" altLang="en-US" dirty="0">
                <a:solidFill>
                  <a:srgbClr val="CC0000"/>
                </a:solidFill>
              </a:rPr>
              <a:t>Только водный</a:t>
            </a:r>
            <a:r>
              <a:rPr lang="en-US" altLang="en-US" dirty="0">
                <a:solidFill>
                  <a:srgbClr val="CC0000"/>
                </a:solidFill>
              </a:rPr>
              <a:t> </a:t>
            </a:r>
            <a:r>
              <a:rPr lang="ru-RU" altLang="en-US" dirty="0">
                <a:solidFill>
                  <a:srgbClr val="CC0000"/>
                </a:solidFill>
              </a:rPr>
              <a:t>транспорт</a:t>
            </a:r>
            <a:endParaRPr lang="en-US" altLang="en-US" dirty="0"/>
          </a:p>
        </p:txBody>
      </p:sp>
      <p:sp>
        <p:nvSpPr>
          <p:cNvPr id="43074" name="Rectangle 100"/>
          <p:cNvSpPr>
            <a:spLocks noChangeArrowheads="1"/>
          </p:cNvSpPr>
          <p:nvPr/>
        </p:nvSpPr>
        <p:spPr bwMode="auto">
          <a:xfrm>
            <a:off x="3924300" y="5645150"/>
            <a:ext cx="276225" cy="11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75" name="Rectangle 101"/>
          <p:cNvSpPr>
            <a:spLocks noChangeArrowheads="1"/>
          </p:cNvSpPr>
          <p:nvPr/>
        </p:nvSpPr>
        <p:spPr bwMode="auto">
          <a:xfrm>
            <a:off x="3930650" y="5753100"/>
            <a:ext cx="246063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76" name="Rectangle 102"/>
          <p:cNvSpPr>
            <a:spLocks noChangeArrowheads="1"/>
          </p:cNvSpPr>
          <p:nvPr/>
        </p:nvSpPr>
        <p:spPr bwMode="auto">
          <a:xfrm>
            <a:off x="3930650" y="5778500"/>
            <a:ext cx="12700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400">
                <a:solidFill>
                  <a:srgbClr val="000000"/>
                </a:solidFill>
                <a:latin typeface="Times New Roman" pitchFamily="18" charset="0"/>
              </a:rPr>
              <a:t> </a:t>
            </a:r>
            <a:endParaRPr lang="en-AU" altLang="en-US" sz="1000">
              <a:latin typeface="Times New Roman" pitchFamily="18" charset="0"/>
            </a:endParaRPr>
          </a:p>
        </p:txBody>
      </p:sp>
      <p:sp>
        <p:nvSpPr>
          <p:cNvPr id="43077" name="Rectangle 109"/>
          <p:cNvSpPr>
            <a:spLocks noChangeArrowheads="1"/>
          </p:cNvSpPr>
          <p:nvPr/>
        </p:nvSpPr>
        <p:spPr bwMode="auto">
          <a:xfrm>
            <a:off x="5029200" y="5670550"/>
            <a:ext cx="276225" cy="11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78" name="Rectangle 110"/>
          <p:cNvSpPr>
            <a:spLocks noChangeArrowheads="1"/>
          </p:cNvSpPr>
          <p:nvPr/>
        </p:nvSpPr>
        <p:spPr bwMode="auto">
          <a:xfrm>
            <a:off x="5035550" y="5778500"/>
            <a:ext cx="246063" cy="10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79" name="Rectangle 111"/>
          <p:cNvSpPr>
            <a:spLocks noChangeArrowheads="1"/>
          </p:cNvSpPr>
          <p:nvPr/>
        </p:nvSpPr>
        <p:spPr bwMode="auto">
          <a:xfrm>
            <a:off x="5035550" y="5803900"/>
            <a:ext cx="12700" cy="6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400">
                <a:solidFill>
                  <a:srgbClr val="000000"/>
                </a:solidFill>
                <a:latin typeface="Times New Roman" pitchFamily="18" charset="0"/>
              </a:rPr>
              <a:t> </a:t>
            </a:r>
            <a:endParaRPr lang="en-AU" altLang="en-US" sz="1000">
              <a:latin typeface="Times New Roman" pitchFamily="18" charset="0"/>
            </a:endParaRPr>
          </a:p>
        </p:txBody>
      </p:sp>
      <p:sp>
        <p:nvSpPr>
          <p:cNvPr id="43080" name="Line 117"/>
          <p:cNvSpPr>
            <a:spLocks noChangeShapeType="1"/>
          </p:cNvSpPr>
          <p:nvPr/>
        </p:nvSpPr>
        <p:spPr bwMode="auto">
          <a:xfrm flipV="1">
            <a:off x="1800225" y="1701800"/>
            <a:ext cx="0" cy="1362075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81" name="Line 118"/>
          <p:cNvSpPr>
            <a:spLocks noChangeShapeType="1"/>
          </p:cNvSpPr>
          <p:nvPr/>
        </p:nvSpPr>
        <p:spPr bwMode="auto">
          <a:xfrm flipV="1">
            <a:off x="1422400" y="2552700"/>
            <a:ext cx="0" cy="50800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82" name="Line 119"/>
          <p:cNvSpPr>
            <a:spLocks noChangeShapeType="1"/>
          </p:cNvSpPr>
          <p:nvPr/>
        </p:nvSpPr>
        <p:spPr bwMode="auto">
          <a:xfrm flipV="1">
            <a:off x="5842000" y="2641600"/>
            <a:ext cx="0" cy="40640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3083" name="Group 128"/>
          <p:cNvGrpSpPr>
            <a:grpSpLocks/>
          </p:cNvGrpSpPr>
          <p:nvPr/>
        </p:nvGrpSpPr>
        <p:grpSpPr bwMode="auto">
          <a:xfrm>
            <a:off x="1882775" y="1974850"/>
            <a:ext cx="325438" cy="496888"/>
            <a:chOff x="2810" y="3244"/>
            <a:chExt cx="205" cy="313"/>
          </a:xfrm>
        </p:grpSpPr>
        <p:sp>
          <p:nvSpPr>
            <p:cNvPr id="43521" name="Freeform 129"/>
            <p:cNvSpPr>
              <a:spLocks/>
            </p:cNvSpPr>
            <p:nvPr/>
          </p:nvSpPr>
          <p:spPr bwMode="auto">
            <a:xfrm>
              <a:off x="2810" y="3244"/>
              <a:ext cx="205" cy="307"/>
            </a:xfrm>
            <a:custGeom>
              <a:avLst/>
              <a:gdLst>
                <a:gd name="T0" fmla="*/ 0 w 1281"/>
                <a:gd name="T1" fmla="*/ 0 h 1617"/>
                <a:gd name="T2" fmla="*/ 0 w 1281"/>
                <a:gd name="T3" fmla="*/ 0 h 1617"/>
                <a:gd name="T4" fmla="*/ 0 w 1281"/>
                <a:gd name="T5" fmla="*/ 0 h 1617"/>
                <a:gd name="T6" fmla="*/ 0 w 1281"/>
                <a:gd name="T7" fmla="*/ 0 h 1617"/>
                <a:gd name="T8" fmla="*/ 0 w 1281"/>
                <a:gd name="T9" fmla="*/ 0 h 1617"/>
                <a:gd name="T10" fmla="*/ 0 w 1281"/>
                <a:gd name="T11" fmla="*/ 0 h 1617"/>
                <a:gd name="T12" fmla="*/ 0 w 1281"/>
                <a:gd name="T13" fmla="*/ 0 h 1617"/>
                <a:gd name="T14" fmla="*/ 0 w 1281"/>
                <a:gd name="T15" fmla="*/ 0 h 1617"/>
                <a:gd name="T16" fmla="*/ 0 w 1281"/>
                <a:gd name="T17" fmla="*/ 0 h 1617"/>
                <a:gd name="T18" fmla="*/ 0 w 1281"/>
                <a:gd name="T19" fmla="*/ 0 h 1617"/>
                <a:gd name="T20" fmla="*/ 0 w 1281"/>
                <a:gd name="T21" fmla="*/ 0 h 1617"/>
                <a:gd name="T22" fmla="*/ 0 w 1281"/>
                <a:gd name="T23" fmla="*/ 0 h 1617"/>
                <a:gd name="T24" fmla="*/ 0 w 1281"/>
                <a:gd name="T25" fmla="*/ 0 h 1617"/>
                <a:gd name="T26" fmla="*/ 0 w 1281"/>
                <a:gd name="T27" fmla="*/ 0 h 1617"/>
                <a:gd name="T28" fmla="*/ 0 w 1281"/>
                <a:gd name="T29" fmla="*/ 0 h 1617"/>
                <a:gd name="T30" fmla="*/ 0 w 1281"/>
                <a:gd name="T31" fmla="*/ 0 h 1617"/>
                <a:gd name="T32" fmla="*/ 0 w 1281"/>
                <a:gd name="T33" fmla="*/ 0 h 1617"/>
                <a:gd name="T34" fmla="*/ 0 w 1281"/>
                <a:gd name="T35" fmla="*/ 0 h 1617"/>
                <a:gd name="T36" fmla="*/ 0 w 1281"/>
                <a:gd name="T37" fmla="*/ 0 h 1617"/>
                <a:gd name="T38" fmla="*/ 0 w 1281"/>
                <a:gd name="T39" fmla="*/ 0 h 1617"/>
                <a:gd name="T40" fmla="*/ 0 w 1281"/>
                <a:gd name="T41" fmla="*/ 0 h 1617"/>
                <a:gd name="T42" fmla="*/ 0 w 1281"/>
                <a:gd name="T43" fmla="*/ 0 h 1617"/>
                <a:gd name="T44" fmla="*/ 0 w 1281"/>
                <a:gd name="T45" fmla="*/ 0 h 1617"/>
                <a:gd name="T46" fmla="*/ 0 w 1281"/>
                <a:gd name="T47" fmla="*/ 0 h 1617"/>
                <a:gd name="T48" fmla="*/ 0 w 1281"/>
                <a:gd name="T49" fmla="*/ 0 h 1617"/>
                <a:gd name="T50" fmla="*/ 0 w 1281"/>
                <a:gd name="T51" fmla="*/ 0 h 1617"/>
                <a:gd name="T52" fmla="*/ 0 w 1281"/>
                <a:gd name="T53" fmla="*/ 0 h 1617"/>
                <a:gd name="T54" fmla="*/ 0 w 1281"/>
                <a:gd name="T55" fmla="*/ 0 h 1617"/>
                <a:gd name="T56" fmla="*/ 0 w 1281"/>
                <a:gd name="T57" fmla="*/ 0 h 1617"/>
                <a:gd name="T58" fmla="*/ 0 w 1281"/>
                <a:gd name="T59" fmla="*/ 0 h 1617"/>
                <a:gd name="T60" fmla="*/ 0 w 1281"/>
                <a:gd name="T61" fmla="*/ 0 h 1617"/>
                <a:gd name="T62" fmla="*/ 0 w 1281"/>
                <a:gd name="T63" fmla="*/ 0 h 1617"/>
                <a:gd name="T64" fmla="*/ 0 w 1281"/>
                <a:gd name="T65" fmla="*/ 0 h 1617"/>
                <a:gd name="T66" fmla="*/ 0 w 1281"/>
                <a:gd name="T67" fmla="*/ 0 h 1617"/>
                <a:gd name="T68" fmla="*/ 0 w 1281"/>
                <a:gd name="T69" fmla="*/ 0 h 1617"/>
                <a:gd name="T70" fmla="*/ 0 w 1281"/>
                <a:gd name="T71" fmla="*/ 0 h 1617"/>
                <a:gd name="T72" fmla="*/ 0 w 1281"/>
                <a:gd name="T73" fmla="*/ 0 h 1617"/>
                <a:gd name="T74" fmla="*/ 0 w 1281"/>
                <a:gd name="T75" fmla="*/ 0 h 1617"/>
                <a:gd name="T76" fmla="*/ 0 w 1281"/>
                <a:gd name="T77" fmla="*/ 0 h 1617"/>
                <a:gd name="T78" fmla="*/ 0 w 1281"/>
                <a:gd name="T79" fmla="*/ 0 h 1617"/>
                <a:gd name="T80" fmla="*/ 0 w 1281"/>
                <a:gd name="T81" fmla="*/ 0 h 1617"/>
                <a:gd name="T82" fmla="*/ 0 w 1281"/>
                <a:gd name="T83" fmla="*/ 0 h 161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81"/>
                <a:gd name="T127" fmla="*/ 0 h 1617"/>
                <a:gd name="T128" fmla="*/ 1281 w 1281"/>
                <a:gd name="T129" fmla="*/ 1617 h 161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81" h="1617">
                  <a:moveTo>
                    <a:pt x="2" y="293"/>
                  </a:moveTo>
                  <a:lnTo>
                    <a:pt x="2" y="293"/>
                  </a:lnTo>
                  <a:lnTo>
                    <a:pt x="3" y="274"/>
                  </a:lnTo>
                  <a:lnTo>
                    <a:pt x="6" y="257"/>
                  </a:lnTo>
                  <a:lnTo>
                    <a:pt x="9" y="240"/>
                  </a:lnTo>
                  <a:lnTo>
                    <a:pt x="15" y="224"/>
                  </a:lnTo>
                  <a:lnTo>
                    <a:pt x="21" y="209"/>
                  </a:lnTo>
                  <a:lnTo>
                    <a:pt x="30" y="193"/>
                  </a:lnTo>
                  <a:lnTo>
                    <a:pt x="39" y="179"/>
                  </a:lnTo>
                  <a:lnTo>
                    <a:pt x="51" y="164"/>
                  </a:lnTo>
                  <a:lnTo>
                    <a:pt x="64" y="151"/>
                  </a:lnTo>
                  <a:lnTo>
                    <a:pt x="78" y="138"/>
                  </a:lnTo>
                  <a:lnTo>
                    <a:pt x="94" y="126"/>
                  </a:lnTo>
                  <a:lnTo>
                    <a:pt x="113" y="114"/>
                  </a:lnTo>
                  <a:lnTo>
                    <a:pt x="132" y="103"/>
                  </a:lnTo>
                  <a:lnTo>
                    <a:pt x="153" y="92"/>
                  </a:lnTo>
                  <a:lnTo>
                    <a:pt x="175" y="83"/>
                  </a:lnTo>
                  <a:lnTo>
                    <a:pt x="199" y="74"/>
                  </a:lnTo>
                  <a:lnTo>
                    <a:pt x="225" y="65"/>
                  </a:lnTo>
                  <a:lnTo>
                    <a:pt x="250" y="57"/>
                  </a:lnTo>
                  <a:lnTo>
                    <a:pt x="276" y="49"/>
                  </a:lnTo>
                  <a:lnTo>
                    <a:pt x="302" y="42"/>
                  </a:lnTo>
                  <a:lnTo>
                    <a:pt x="328" y="36"/>
                  </a:lnTo>
                  <a:lnTo>
                    <a:pt x="355" y="29"/>
                  </a:lnTo>
                  <a:lnTo>
                    <a:pt x="382" y="24"/>
                  </a:lnTo>
                  <a:lnTo>
                    <a:pt x="410" y="19"/>
                  </a:lnTo>
                  <a:lnTo>
                    <a:pt x="438" y="14"/>
                  </a:lnTo>
                  <a:lnTo>
                    <a:pt x="465" y="11"/>
                  </a:lnTo>
                  <a:lnTo>
                    <a:pt x="494" y="7"/>
                  </a:lnTo>
                  <a:lnTo>
                    <a:pt x="522" y="5"/>
                  </a:lnTo>
                  <a:lnTo>
                    <a:pt x="551" y="3"/>
                  </a:lnTo>
                  <a:lnTo>
                    <a:pt x="581" y="1"/>
                  </a:lnTo>
                  <a:lnTo>
                    <a:pt x="609" y="0"/>
                  </a:lnTo>
                  <a:lnTo>
                    <a:pt x="639" y="0"/>
                  </a:lnTo>
                  <a:lnTo>
                    <a:pt x="669" y="0"/>
                  </a:lnTo>
                  <a:lnTo>
                    <a:pt x="699" y="1"/>
                  </a:lnTo>
                  <a:lnTo>
                    <a:pt x="729" y="3"/>
                  </a:lnTo>
                  <a:lnTo>
                    <a:pt x="758" y="5"/>
                  </a:lnTo>
                  <a:lnTo>
                    <a:pt x="787" y="7"/>
                  </a:lnTo>
                  <a:lnTo>
                    <a:pt x="816" y="11"/>
                  </a:lnTo>
                  <a:lnTo>
                    <a:pt x="844" y="14"/>
                  </a:lnTo>
                  <a:lnTo>
                    <a:pt x="872" y="17"/>
                  </a:lnTo>
                  <a:lnTo>
                    <a:pt x="900" y="22"/>
                  </a:lnTo>
                  <a:lnTo>
                    <a:pt x="926" y="28"/>
                  </a:lnTo>
                  <a:lnTo>
                    <a:pt x="953" y="34"/>
                  </a:lnTo>
                  <a:lnTo>
                    <a:pt x="979" y="41"/>
                  </a:lnTo>
                  <a:lnTo>
                    <a:pt x="1006" y="47"/>
                  </a:lnTo>
                  <a:lnTo>
                    <a:pt x="1031" y="54"/>
                  </a:lnTo>
                  <a:lnTo>
                    <a:pt x="1056" y="62"/>
                  </a:lnTo>
                  <a:lnTo>
                    <a:pt x="1082" y="72"/>
                  </a:lnTo>
                  <a:lnTo>
                    <a:pt x="1106" y="81"/>
                  </a:lnTo>
                  <a:lnTo>
                    <a:pt x="1129" y="91"/>
                  </a:lnTo>
                  <a:lnTo>
                    <a:pt x="1150" y="102"/>
                  </a:lnTo>
                  <a:lnTo>
                    <a:pt x="1169" y="112"/>
                  </a:lnTo>
                  <a:lnTo>
                    <a:pt x="1188" y="125"/>
                  </a:lnTo>
                  <a:lnTo>
                    <a:pt x="1204" y="136"/>
                  </a:lnTo>
                  <a:lnTo>
                    <a:pt x="1219" y="150"/>
                  </a:lnTo>
                  <a:lnTo>
                    <a:pt x="1232" y="163"/>
                  </a:lnTo>
                  <a:lnTo>
                    <a:pt x="1243" y="178"/>
                  </a:lnTo>
                  <a:lnTo>
                    <a:pt x="1253" y="193"/>
                  </a:lnTo>
                  <a:lnTo>
                    <a:pt x="1261" y="208"/>
                  </a:lnTo>
                  <a:lnTo>
                    <a:pt x="1268" y="224"/>
                  </a:lnTo>
                  <a:lnTo>
                    <a:pt x="1274" y="240"/>
                  </a:lnTo>
                  <a:lnTo>
                    <a:pt x="1278" y="257"/>
                  </a:lnTo>
                  <a:lnTo>
                    <a:pt x="1280" y="274"/>
                  </a:lnTo>
                  <a:lnTo>
                    <a:pt x="1281" y="293"/>
                  </a:lnTo>
                  <a:lnTo>
                    <a:pt x="1281" y="1467"/>
                  </a:lnTo>
                  <a:lnTo>
                    <a:pt x="1039" y="1467"/>
                  </a:lnTo>
                  <a:lnTo>
                    <a:pt x="1039" y="1322"/>
                  </a:lnTo>
                  <a:lnTo>
                    <a:pt x="963" y="1322"/>
                  </a:lnTo>
                  <a:lnTo>
                    <a:pt x="963" y="1617"/>
                  </a:lnTo>
                  <a:lnTo>
                    <a:pt x="840" y="1617"/>
                  </a:lnTo>
                  <a:lnTo>
                    <a:pt x="840" y="1322"/>
                  </a:lnTo>
                  <a:lnTo>
                    <a:pt x="442" y="1322"/>
                  </a:lnTo>
                  <a:lnTo>
                    <a:pt x="442" y="1617"/>
                  </a:lnTo>
                  <a:lnTo>
                    <a:pt x="321" y="1617"/>
                  </a:lnTo>
                  <a:lnTo>
                    <a:pt x="321" y="1322"/>
                  </a:lnTo>
                  <a:lnTo>
                    <a:pt x="243" y="1322"/>
                  </a:lnTo>
                  <a:lnTo>
                    <a:pt x="243" y="1467"/>
                  </a:lnTo>
                  <a:lnTo>
                    <a:pt x="0" y="1467"/>
                  </a:lnTo>
                  <a:lnTo>
                    <a:pt x="2" y="293"/>
                  </a:lnTo>
                </a:path>
              </a:pathLst>
            </a:custGeom>
            <a:gradFill rotWithShape="0">
              <a:gsLst>
                <a:gs pos="0">
                  <a:srgbClr val="EAEAEA"/>
                </a:gs>
                <a:gs pos="100000">
                  <a:srgbClr val="A6A6A6"/>
                </a:gs>
              </a:gsLst>
              <a:lin ang="5400000" scaled="1"/>
            </a:gra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22" name="Rectangle 130"/>
            <p:cNvSpPr>
              <a:spLocks noChangeArrowheads="1"/>
            </p:cNvSpPr>
            <p:nvPr/>
          </p:nvSpPr>
          <p:spPr bwMode="auto">
            <a:xfrm>
              <a:off x="2848" y="3500"/>
              <a:ext cx="9" cy="54"/>
            </a:xfrm>
            <a:prstGeom prst="rect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523" name="Rectangle 131"/>
            <p:cNvSpPr>
              <a:spLocks noChangeArrowheads="1"/>
            </p:cNvSpPr>
            <p:nvPr/>
          </p:nvSpPr>
          <p:spPr bwMode="auto">
            <a:xfrm>
              <a:off x="2967" y="3501"/>
              <a:ext cx="9" cy="56"/>
            </a:xfrm>
            <a:prstGeom prst="rect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524" name="Freeform 132"/>
            <p:cNvSpPr>
              <a:spLocks/>
            </p:cNvSpPr>
            <p:nvPr/>
          </p:nvSpPr>
          <p:spPr bwMode="auto">
            <a:xfrm>
              <a:off x="2973" y="3463"/>
              <a:ext cx="23" cy="25"/>
            </a:xfrm>
            <a:custGeom>
              <a:avLst/>
              <a:gdLst>
                <a:gd name="T0" fmla="*/ 0 w 143"/>
                <a:gd name="T1" fmla="*/ 0 h 134"/>
                <a:gd name="T2" fmla="*/ 0 w 143"/>
                <a:gd name="T3" fmla="*/ 0 h 134"/>
                <a:gd name="T4" fmla="*/ 0 w 143"/>
                <a:gd name="T5" fmla="*/ 0 h 134"/>
                <a:gd name="T6" fmla="*/ 0 w 143"/>
                <a:gd name="T7" fmla="*/ 0 h 134"/>
                <a:gd name="T8" fmla="*/ 0 w 143"/>
                <a:gd name="T9" fmla="*/ 0 h 134"/>
                <a:gd name="T10" fmla="*/ 0 w 143"/>
                <a:gd name="T11" fmla="*/ 0 h 134"/>
                <a:gd name="T12" fmla="*/ 0 w 143"/>
                <a:gd name="T13" fmla="*/ 0 h 134"/>
                <a:gd name="T14" fmla="*/ 0 w 143"/>
                <a:gd name="T15" fmla="*/ 0 h 134"/>
                <a:gd name="T16" fmla="*/ 0 w 143"/>
                <a:gd name="T17" fmla="*/ 0 h 134"/>
                <a:gd name="T18" fmla="*/ 0 w 143"/>
                <a:gd name="T19" fmla="*/ 0 h 134"/>
                <a:gd name="T20" fmla="*/ 0 w 143"/>
                <a:gd name="T21" fmla="*/ 0 h 134"/>
                <a:gd name="T22" fmla="*/ 0 w 143"/>
                <a:gd name="T23" fmla="*/ 0 h 134"/>
                <a:gd name="T24" fmla="*/ 0 w 143"/>
                <a:gd name="T25" fmla="*/ 0 h 134"/>
                <a:gd name="T26" fmla="*/ 0 w 143"/>
                <a:gd name="T27" fmla="*/ 0 h 134"/>
                <a:gd name="T28" fmla="*/ 0 w 143"/>
                <a:gd name="T29" fmla="*/ 0 h 134"/>
                <a:gd name="T30" fmla="*/ 0 w 143"/>
                <a:gd name="T31" fmla="*/ 0 h 134"/>
                <a:gd name="T32" fmla="*/ 0 w 143"/>
                <a:gd name="T33" fmla="*/ 0 h 134"/>
                <a:gd name="T34" fmla="*/ 0 w 143"/>
                <a:gd name="T35" fmla="*/ 0 h 134"/>
                <a:gd name="T36" fmla="*/ 0 w 143"/>
                <a:gd name="T37" fmla="*/ 0 h 134"/>
                <a:gd name="T38" fmla="*/ 0 w 143"/>
                <a:gd name="T39" fmla="*/ 0 h 134"/>
                <a:gd name="T40" fmla="*/ 0 w 143"/>
                <a:gd name="T41" fmla="*/ 0 h 134"/>
                <a:gd name="T42" fmla="*/ 0 w 143"/>
                <a:gd name="T43" fmla="*/ 0 h 134"/>
                <a:gd name="T44" fmla="*/ 0 w 143"/>
                <a:gd name="T45" fmla="*/ 0 h 134"/>
                <a:gd name="T46" fmla="*/ 0 w 143"/>
                <a:gd name="T47" fmla="*/ 0 h 134"/>
                <a:gd name="T48" fmla="*/ 0 w 143"/>
                <a:gd name="T49" fmla="*/ 0 h 134"/>
                <a:gd name="T50" fmla="*/ 0 w 143"/>
                <a:gd name="T51" fmla="*/ 0 h 134"/>
                <a:gd name="T52" fmla="*/ 0 w 143"/>
                <a:gd name="T53" fmla="*/ 0 h 134"/>
                <a:gd name="T54" fmla="*/ 0 w 143"/>
                <a:gd name="T55" fmla="*/ 0 h 134"/>
                <a:gd name="T56" fmla="*/ 0 w 143"/>
                <a:gd name="T57" fmla="*/ 0 h 134"/>
                <a:gd name="T58" fmla="*/ 0 w 143"/>
                <a:gd name="T59" fmla="*/ 0 h 134"/>
                <a:gd name="T60" fmla="*/ 0 w 143"/>
                <a:gd name="T61" fmla="*/ 0 h 134"/>
                <a:gd name="T62" fmla="*/ 0 w 143"/>
                <a:gd name="T63" fmla="*/ 0 h 134"/>
                <a:gd name="T64" fmla="*/ 0 w 143"/>
                <a:gd name="T65" fmla="*/ 0 h 134"/>
                <a:gd name="T66" fmla="*/ 0 w 143"/>
                <a:gd name="T67" fmla="*/ 0 h 134"/>
                <a:gd name="T68" fmla="*/ 0 w 143"/>
                <a:gd name="T69" fmla="*/ 0 h 134"/>
                <a:gd name="T70" fmla="*/ 0 w 143"/>
                <a:gd name="T71" fmla="*/ 0 h 134"/>
                <a:gd name="T72" fmla="*/ 0 w 143"/>
                <a:gd name="T73" fmla="*/ 0 h 134"/>
                <a:gd name="T74" fmla="*/ 0 w 143"/>
                <a:gd name="T75" fmla="*/ 0 h 134"/>
                <a:gd name="T76" fmla="*/ 0 w 143"/>
                <a:gd name="T77" fmla="*/ 0 h 1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3"/>
                <a:gd name="T118" fmla="*/ 0 h 134"/>
                <a:gd name="T119" fmla="*/ 143 w 143"/>
                <a:gd name="T120" fmla="*/ 134 h 13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3" h="134">
                  <a:moveTo>
                    <a:pt x="74" y="134"/>
                  </a:moveTo>
                  <a:lnTo>
                    <a:pt x="71" y="134"/>
                  </a:lnTo>
                  <a:lnTo>
                    <a:pt x="89" y="133"/>
                  </a:lnTo>
                  <a:lnTo>
                    <a:pt x="102" y="129"/>
                  </a:lnTo>
                  <a:lnTo>
                    <a:pt x="115" y="124"/>
                  </a:lnTo>
                  <a:lnTo>
                    <a:pt x="125" y="117"/>
                  </a:lnTo>
                  <a:lnTo>
                    <a:pt x="132" y="108"/>
                  </a:lnTo>
                  <a:lnTo>
                    <a:pt x="138" y="96"/>
                  </a:lnTo>
                  <a:lnTo>
                    <a:pt x="142" y="82"/>
                  </a:lnTo>
                  <a:lnTo>
                    <a:pt x="143" y="67"/>
                  </a:lnTo>
                  <a:lnTo>
                    <a:pt x="142" y="52"/>
                  </a:lnTo>
                  <a:lnTo>
                    <a:pt x="138" y="38"/>
                  </a:lnTo>
                  <a:lnTo>
                    <a:pt x="132" y="27"/>
                  </a:lnTo>
                  <a:lnTo>
                    <a:pt x="125" y="18"/>
                  </a:lnTo>
                  <a:lnTo>
                    <a:pt x="115" y="11"/>
                  </a:lnTo>
                  <a:lnTo>
                    <a:pt x="102" y="5"/>
                  </a:lnTo>
                  <a:lnTo>
                    <a:pt x="89" y="2"/>
                  </a:lnTo>
                  <a:lnTo>
                    <a:pt x="71" y="0"/>
                  </a:lnTo>
                  <a:lnTo>
                    <a:pt x="55" y="2"/>
                  </a:lnTo>
                  <a:lnTo>
                    <a:pt x="40" y="5"/>
                  </a:lnTo>
                  <a:lnTo>
                    <a:pt x="27" y="11"/>
                  </a:lnTo>
                  <a:lnTo>
                    <a:pt x="18" y="18"/>
                  </a:lnTo>
                  <a:lnTo>
                    <a:pt x="10" y="27"/>
                  </a:lnTo>
                  <a:lnTo>
                    <a:pt x="4" y="38"/>
                  </a:lnTo>
                  <a:lnTo>
                    <a:pt x="1" y="52"/>
                  </a:lnTo>
                  <a:lnTo>
                    <a:pt x="0" y="67"/>
                  </a:lnTo>
                  <a:lnTo>
                    <a:pt x="1" y="82"/>
                  </a:lnTo>
                  <a:lnTo>
                    <a:pt x="4" y="96"/>
                  </a:lnTo>
                  <a:lnTo>
                    <a:pt x="10" y="108"/>
                  </a:lnTo>
                  <a:lnTo>
                    <a:pt x="18" y="117"/>
                  </a:lnTo>
                  <a:lnTo>
                    <a:pt x="27" y="124"/>
                  </a:lnTo>
                  <a:lnTo>
                    <a:pt x="40" y="129"/>
                  </a:lnTo>
                  <a:lnTo>
                    <a:pt x="55" y="133"/>
                  </a:lnTo>
                  <a:lnTo>
                    <a:pt x="71" y="134"/>
                  </a:lnTo>
                  <a:lnTo>
                    <a:pt x="74" y="134"/>
                  </a:lnTo>
                </a:path>
              </a:pathLst>
            </a:custGeom>
            <a:solidFill>
              <a:srgbClr val="B2B2B2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25" name="Freeform 133"/>
            <p:cNvSpPr>
              <a:spLocks/>
            </p:cNvSpPr>
            <p:nvPr/>
          </p:nvSpPr>
          <p:spPr bwMode="auto">
            <a:xfrm>
              <a:off x="2851" y="3463"/>
              <a:ext cx="24" cy="25"/>
            </a:xfrm>
            <a:custGeom>
              <a:avLst/>
              <a:gdLst>
                <a:gd name="T0" fmla="*/ 0 w 145"/>
                <a:gd name="T1" fmla="*/ 0 h 134"/>
                <a:gd name="T2" fmla="*/ 0 w 145"/>
                <a:gd name="T3" fmla="*/ 0 h 134"/>
                <a:gd name="T4" fmla="*/ 0 w 145"/>
                <a:gd name="T5" fmla="*/ 0 h 134"/>
                <a:gd name="T6" fmla="*/ 0 w 145"/>
                <a:gd name="T7" fmla="*/ 0 h 134"/>
                <a:gd name="T8" fmla="*/ 0 w 145"/>
                <a:gd name="T9" fmla="*/ 0 h 134"/>
                <a:gd name="T10" fmla="*/ 0 w 145"/>
                <a:gd name="T11" fmla="*/ 0 h 134"/>
                <a:gd name="T12" fmla="*/ 0 w 145"/>
                <a:gd name="T13" fmla="*/ 0 h 134"/>
                <a:gd name="T14" fmla="*/ 0 w 145"/>
                <a:gd name="T15" fmla="*/ 0 h 134"/>
                <a:gd name="T16" fmla="*/ 0 w 145"/>
                <a:gd name="T17" fmla="*/ 0 h 134"/>
                <a:gd name="T18" fmla="*/ 0 w 145"/>
                <a:gd name="T19" fmla="*/ 0 h 134"/>
                <a:gd name="T20" fmla="*/ 0 w 145"/>
                <a:gd name="T21" fmla="*/ 0 h 134"/>
                <a:gd name="T22" fmla="*/ 0 w 145"/>
                <a:gd name="T23" fmla="*/ 0 h 134"/>
                <a:gd name="T24" fmla="*/ 0 w 145"/>
                <a:gd name="T25" fmla="*/ 0 h 134"/>
                <a:gd name="T26" fmla="*/ 0 w 145"/>
                <a:gd name="T27" fmla="*/ 0 h 134"/>
                <a:gd name="T28" fmla="*/ 0 w 145"/>
                <a:gd name="T29" fmla="*/ 0 h 134"/>
                <a:gd name="T30" fmla="*/ 0 w 145"/>
                <a:gd name="T31" fmla="*/ 0 h 134"/>
                <a:gd name="T32" fmla="*/ 0 w 145"/>
                <a:gd name="T33" fmla="*/ 0 h 134"/>
                <a:gd name="T34" fmla="*/ 0 w 145"/>
                <a:gd name="T35" fmla="*/ 0 h 134"/>
                <a:gd name="T36" fmla="*/ 0 w 145"/>
                <a:gd name="T37" fmla="*/ 0 h 134"/>
                <a:gd name="T38" fmla="*/ 0 w 145"/>
                <a:gd name="T39" fmla="*/ 0 h 134"/>
                <a:gd name="T40" fmla="*/ 0 w 145"/>
                <a:gd name="T41" fmla="*/ 0 h 134"/>
                <a:gd name="T42" fmla="*/ 0 w 145"/>
                <a:gd name="T43" fmla="*/ 0 h 134"/>
                <a:gd name="T44" fmla="*/ 0 w 145"/>
                <a:gd name="T45" fmla="*/ 0 h 134"/>
                <a:gd name="T46" fmla="*/ 0 w 145"/>
                <a:gd name="T47" fmla="*/ 0 h 134"/>
                <a:gd name="T48" fmla="*/ 0 w 145"/>
                <a:gd name="T49" fmla="*/ 0 h 134"/>
                <a:gd name="T50" fmla="*/ 0 w 145"/>
                <a:gd name="T51" fmla="*/ 0 h 134"/>
                <a:gd name="T52" fmla="*/ 0 w 145"/>
                <a:gd name="T53" fmla="*/ 0 h 134"/>
                <a:gd name="T54" fmla="*/ 0 w 145"/>
                <a:gd name="T55" fmla="*/ 0 h 134"/>
                <a:gd name="T56" fmla="*/ 0 w 145"/>
                <a:gd name="T57" fmla="*/ 0 h 134"/>
                <a:gd name="T58" fmla="*/ 0 w 145"/>
                <a:gd name="T59" fmla="*/ 0 h 134"/>
                <a:gd name="T60" fmla="*/ 0 w 145"/>
                <a:gd name="T61" fmla="*/ 0 h 134"/>
                <a:gd name="T62" fmla="*/ 0 w 145"/>
                <a:gd name="T63" fmla="*/ 0 h 134"/>
                <a:gd name="T64" fmla="*/ 0 w 145"/>
                <a:gd name="T65" fmla="*/ 0 h 134"/>
                <a:gd name="T66" fmla="*/ 0 w 145"/>
                <a:gd name="T67" fmla="*/ 0 h 134"/>
                <a:gd name="T68" fmla="*/ 0 w 145"/>
                <a:gd name="T69" fmla="*/ 0 h 134"/>
                <a:gd name="T70" fmla="*/ 0 w 145"/>
                <a:gd name="T71" fmla="*/ 0 h 134"/>
                <a:gd name="T72" fmla="*/ 0 w 145"/>
                <a:gd name="T73" fmla="*/ 0 h 134"/>
                <a:gd name="T74" fmla="*/ 0 w 145"/>
                <a:gd name="T75" fmla="*/ 0 h 13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5"/>
                <a:gd name="T115" fmla="*/ 0 h 134"/>
                <a:gd name="T116" fmla="*/ 145 w 145"/>
                <a:gd name="T117" fmla="*/ 134 h 13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5" h="134">
                  <a:moveTo>
                    <a:pt x="71" y="134"/>
                  </a:moveTo>
                  <a:lnTo>
                    <a:pt x="71" y="134"/>
                  </a:lnTo>
                  <a:lnTo>
                    <a:pt x="88" y="133"/>
                  </a:lnTo>
                  <a:lnTo>
                    <a:pt x="102" y="129"/>
                  </a:lnTo>
                  <a:lnTo>
                    <a:pt x="115" y="124"/>
                  </a:lnTo>
                  <a:lnTo>
                    <a:pt x="125" y="117"/>
                  </a:lnTo>
                  <a:lnTo>
                    <a:pt x="134" y="108"/>
                  </a:lnTo>
                  <a:lnTo>
                    <a:pt x="140" y="96"/>
                  </a:lnTo>
                  <a:lnTo>
                    <a:pt x="144" y="82"/>
                  </a:lnTo>
                  <a:lnTo>
                    <a:pt x="145" y="67"/>
                  </a:lnTo>
                  <a:lnTo>
                    <a:pt x="144" y="52"/>
                  </a:lnTo>
                  <a:lnTo>
                    <a:pt x="140" y="38"/>
                  </a:lnTo>
                  <a:lnTo>
                    <a:pt x="134" y="27"/>
                  </a:lnTo>
                  <a:lnTo>
                    <a:pt x="125" y="18"/>
                  </a:lnTo>
                  <a:lnTo>
                    <a:pt x="115" y="11"/>
                  </a:lnTo>
                  <a:lnTo>
                    <a:pt x="102" y="5"/>
                  </a:lnTo>
                  <a:lnTo>
                    <a:pt x="88" y="2"/>
                  </a:lnTo>
                  <a:lnTo>
                    <a:pt x="71" y="0"/>
                  </a:lnTo>
                  <a:lnTo>
                    <a:pt x="55" y="2"/>
                  </a:lnTo>
                  <a:lnTo>
                    <a:pt x="40" y="5"/>
                  </a:lnTo>
                  <a:lnTo>
                    <a:pt x="27" y="11"/>
                  </a:lnTo>
                  <a:lnTo>
                    <a:pt x="18" y="18"/>
                  </a:lnTo>
                  <a:lnTo>
                    <a:pt x="10" y="27"/>
                  </a:lnTo>
                  <a:lnTo>
                    <a:pt x="4" y="38"/>
                  </a:lnTo>
                  <a:lnTo>
                    <a:pt x="1" y="52"/>
                  </a:lnTo>
                  <a:lnTo>
                    <a:pt x="0" y="67"/>
                  </a:lnTo>
                  <a:lnTo>
                    <a:pt x="1" y="82"/>
                  </a:lnTo>
                  <a:lnTo>
                    <a:pt x="4" y="96"/>
                  </a:lnTo>
                  <a:lnTo>
                    <a:pt x="10" y="108"/>
                  </a:lnTo>
                  <a:lnTo>
                    <a:pt x="18" y="117"/>
                  </a:lnTo>
                  <a:lnTo>
                    <a:pt x="27" y="124"/>
                  </a:lnTo>
                  <a:lnTo>
                    <a:pt x="40" y="129"/>
                  </a:lnTo>
                  <a:lnTo>
                    <a:pt x="55" y="133"/>
                  </a:lnTo>
                  <a:lnTo>
                    <a:pt x="71" y="134"/>
                  </a:lnTo>
                </a:path>
              </a:pathLst>
            </a:custGeom>
            <a:solidFill>
              <a:srgbClr val="B2B2B2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26" name="Line 134"/>
            <p:cNvSpPr>
              <a:spLocks noChangeShapeType="1"/>
            </p:cNvSpPr>
            <p:nvPr/>
          </p:nvSpPr>
          <p:spPr bwMode="auto">
            <a:xfrm>
              <a:off x="2848" y="3456"/>
              <a:ext cx="15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7" name="AutoShape 135"/>
            <p:cNvSpPr>
              <a:spLocks noChangeArrowheads="1"/>
            </p:cNvSpPr>
            <p:nvPr/>
          </p:nvSpPr>
          <p:spPr bwMode="auto">
            <a:xfrm flipH="1" flipV="1">
              <a:off x="2914" y="3500"/>
              <a:ext cx="19" cy="21"/>
            </a:xfrm>
            <a:prstGeom prst="triangle">
              <a:avLst>
                <a:gd name="adj" fmla="val 50000"/>
              </a:avLst>
            </a:prstGeom>
            <a:solidFill>
              <a:srgbClr val="808080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</p:grpSp>
      <p:grpSp>
        <p:nvGrpSpPr>
          <p:cNvPr id="43084" name="Group 136"/>
          <p:cNvGrpSpPr>
            <a:grpSpLocks/>
          </p:cNvGrpSpPr>
          <p:nvPr/>
        </p:nvGrpSpPr>
        <p:grpSpPr bwMode="auto">
          <a:xfrm>
            <a:off x="6848475" y="2000250"/>
            <a:ext cx="325438" cy="496888"/>
            <a:chOff x="2810" y="3244"/>
            <a:chExt cx="205" cy="313"/>
          </a:xfrm>
        </p:grpSpPr>
        <p:sp>
          <p:nvSpPr>
            <p:cNvPr id="43514" name="Freeform 137"/>
            <p:cNvSpPr>
              <a:spLocks/>
            </p:cNvSpPr>
            <p:nvPr/>
          </p:nvSpPr>
          <p:spPr bwMode="auto">
            <a:xfrm>
              <a:off x="2810" y="3244"/>
              <a:ext cx="205" cy="307"/>
            </a:xfrm>
            <a:custGeom>
              <a:avLst/>
              <a:gdLst>
                <a:gd name="T0" fmla="*/ 0 w 1281"/>
                <a:gd name="T1" fmla="*/ 0 h 1617"/>
                <a:gd name="T2" fmla="*/ 0 w 1281"/>
                <a:gd name="T3" fmla="*/ 0 h 1617"/>
                <a:gd name="T4" fmla="*/ 0 w 1281"/>
                <a:gd name="T5" fmla="*/ 0 h 1617"/>
                <a:gd name="T6" fmla="*/ 0 w 1281"/>
                <a:gd name="T7" fmla="*/ 0 h 1617"/>
                <a:gd name="T8" fmla="*/ 0 w 1281"/>
                <a:gd name="T9" fmla="*/ 0 h 1617"/>
                <a:gd name="T10" fmla="*/ 0 w 1281"/>
                <a:gd name="T11" fmla="*/ 0 h 1617"/>
                <a:gd name="T12" fmla="*/ 0 w 1281"/>
                <a:gd name="T13" fmla="*/ 0 h 1617"/>
                <a:gd name="T14" fmla="*/ 0 w 1281"/>
                <a:gd name="T15" fmla="*/ 0 h 1617"/>
                <a:gd name="T16" fmla="*/ 0 w 1281"/>
                <a:gd name="T17" fmla="*/ 0 h 1617"/>
                <a:gd name="T18" fmla="*/ 0 w 1281"/>
                <a:gd name="T19" fmla="*/ 0 h 1617"/>
                <a:gd name="T20" fmla="*/ 0 w 1281"/>
                <a:gd name="T21" fmla="*/ 0 h 1617"/>
                <a:gd name="T22" fmla="*/ 0 w 1281"/>
                <a:gd name="T23" fmla="*/ 0 h 1617"/>
                <a:gd name="T24" fmla="*/ 0 w 1281"/>
                <a:gd name="T25" fmla="*/ 0 h 1617"/>
                <a:gd name="T26" fmla="*/ 0 w 1281"/>
                <a:gd name="T27" fmla="*/ 0 h 1617"/>
                <a:gd name="T28" fmla="*/ 0 w 1281"/>
                <a:gd name="T29" fmla="*/ 0 h 1617"/>
                <a:gd name="T30" fmla="*/ 0 w 1281"/>
                <a:gd name="T31" fmla="*/ 0 h 1617"/>
                <a:gd name="T32" fmla="*/ 0 w 1281"/>
                <a:gd name="T33" fmla="*/ 0 h 1617"/>
                <a:gd name="T34" fmla="*/ 0 w 1281"/>
                <a:gd name="T35" fmla="*/ 0 h 1617"/>
                <a:gd name="T36" fmla="*/ 0 w 1281"/>
                <a:gd name="T37" fmla="*/ 0 h 1617"/>
                <a:gd name="T38" fmla="*/ 0 w 1281"/>
                <a:gd name="T39" fmla="*/ 0 h 1617"/>
                <a:gd name="T40" fmla="*/ 0 w 1281"/>
                <a:gd name="T41" fmla="*/ 0 h 1617"/>
                <a:gd name="T42" fmla="*/ 0 w 1281"/>
                <a:gd name="T43" fmla="*/ 0 h 1617"/>
                <a:gd name="T44" fmla="*/ 0 w 1281"/>
                <a:gd name="T45" fmla="*/ 0 h 1617"/>
                <a:gd name="T46" fmla="*/ 0 w 1281"/>
                <a:gd name="T47" fmla="*/ 0 h 1617"/>
                <a:gd name="T48" fmla="*/ 0 w 1281"/>
                <a:gd name="T49" fmla="*/ 0 h 1617"/>
                <a:gd name="T50" fmla="*/ 0 w 1281"/>
                <a:gd name="T51" fmla="*/ 0 h 1617"/>
                <a:gd name="T52" fmla="*/ 0 w 1281"/>
                <a:gd name="T53" fmla="*/ 0 h 1617"/>
                <a:gd name="T54" fmla="*/ 0 w 1281"/>
                <a:gd name="T55" fmla="*/ 0 h 1617"/>
                <a:gd name="T56" fmla="*/ 0 w 1281"/>
                <a:gd name="T57" fmla="*/ 0 h 1617"/>
                <a:gd name="T58" fmla="*/ 0 w 1281"/>
                <a:gd name="T59" fmla="*/ 0 h 1617"/>
                <a:gd name="T60" fmla="*/ 0 w 1281"/>
                <a:gd name="T61" fmla="*/ 0 h 1617"/>
                <a:gd name="T62" fmla="*/ 0 w 1281"/>
                <a:gd name="T63" fmla="*/ 0 h 1617"/>
                <a:gd name="T64" fmla="*/ 0 w 1281"/>
                <a:gd name="T65" fmla="*/ 0 h 1617"/>
                <a:gd name="T66" fmla="*/ 0 w 1281"/>
                <a:gd name="T67" fmla="*/ 0 h 1617"/>
                <a:gd name="T68" fmla="*/ 0 w 1281"/>
                <a:gd name="T69" fmla="*/ 0 h 1617"/>
                <a:gd name="T70" fmla="*/ 0 w 1281"/>
                <a:gd name="T71" fmla="*/ 0 h 1617"/>
                <a:gd name="T72" fmla="*/ 0 w 1281"/>
                <a:gd name="T73" fmla="*/ 0 h 1617"/>
                <a:gd name="T74" fmla="*/ 0 w 1281"/>
                <a:gd name="T75" fmla="*/ 0 h 1617"/>
                <a:gd name="T76" fmla="*/ 0 w 1281"/>
                <a:gd name="T77" fmla="*/ 0 h 1617"/>
                <a:gd name="T78" fmla="*/ 0 w 1281"/>
                <a:gd name="T79" fmla="*/ 0 h 1617"/>
                <a:gd name="T80" fmla="*/ 0 w 1281"/>
                <a:gd name="T81" fmla="*/ 0 h 1617"/>
                <a:gd name="T82" fmla="*/ 0 w 1281"/>
                <a:gd name="T83" fmla="*/ 0 h 161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81"/>
                <a:gd name="T127" fmla="*/ 0 h 1617"/>
                <a:gd name="T128" fmla="*/ 1281 w 1281"/>
                <a:gd name="T129" fmla="*/ 1617 h 161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81" h="1617">
                  <a:moveTo>
                    <a:pt x="2" y="293"/>
                  </a:moveTo>
                  <a:lnTo>
                    <a:pt x="2" y="293"/>
                  </a:lnTo>
                  <a:lnTo>
                    <a:pt x="3" y="274"/>
                  </a:lnTo>
                  <a:lnTo>
                    <a:pt x="6" y="257"/>
                  </a:lnTo>
                  <a:lnTo>
                    <a:pt x="9" y="240"/>
                  </a:lnTo>
                  <a:lnTo>
                    <a:pt x="15" y="224"/>
                  </a:lnTo>
                  <a:lnTo>
                    <a:pt x="21" y="209"/>
                  </a:lnTo>
                  <a:lnTo>
                    <a:pt x="30" y="193"/>
                  </a:lnTo>
                  <a:lnTo>
                    <a:pt x="39" y="179"/>
                  </a:lnTo>
                  <a:lnTo>
                    <a:pt x="51" y="164"/>
                  </a:lnTo>
                  <a:lnTo>
                    <a:pt x="64" y="151"/>
                  </a:lnTo>
                  <a:lnTo>
                    <a:pt x="78" y="138"/>
                  </a:lnTo>
                  <a:lnTo>
                    <a:pt x="94" y="126"/>
                  </a:lnTo>
                  <a:lnTo>
                    <a:pt x="113" y="114"/>
                  </a:lnTo>
                  <a:lnTo>
                    <a:pt x="132" y="103"/>
                  </a:lnTo>
                  <a:lnTo>
                    <a:pt x="153" y="92"/>
                  </a:lnTo>
                  <a:lnTo>
                    <a:pt x="175" y="83"/>
                  </a:lnTo>
                  <a:lnTo>
                    <a:pt x="199" y="74"/>
                  </a:lnTo>
                  <a:lnTo>
                    <a:pt x="225" y="65"/>
                  </a:lnTo>
                  <a:lnTo>
                    <a:pt x="250" y="57"/>
                  </a:lnTo>
                  <a:lnTo>
                    <a:pt x="276" y="49"/>
                  </a:lnTo>
                  <a:lnTo>
                    <a:pt x="302" y="42"/>
                  </a:lnTo>
                  <a:lnTo>
                    <a:pt x="328" y="36"/>
                  </a:lnTo>
                  <a:lnTo>
                    <a:pt x="355" y="29"/>
                  </a:lnTo>
                  <a:lnTo>
                    <a:pt x="382" y="24"/>
                  </a:lnTo>
                  <a:lnTo>
                    <a:pt x="410" y="19"/>
                  </a:lnTo>
                  <a:lnTo>
                    <a:pt x="438" y="14"/>
                  </a:lnTo>
                  <a:lnTo>
                    <a:pt x="465" y="11"/>
                  </a:lnTo>
                  <a:lnTo>
                    <a:pt x="494" y="7"/>
                  </a:lnTo>
                  <a:lnTo>
                    <a:pt x="522" y="5"/>
                  </a:lnTo>
                  <a:lnTo>
                    <a:pt x="551" y="3"/>
                  </a:lnTo>
                  <a:lnTo>
                    <a:pt x="581" y="1"/>
                  </a:lnTo>
                  <a:lnTo>
                    <a:pt x="609" y="0"/>
                  </a:lnTo>
                  <a:lnTo>
                    <a:pt x="639" y="0"/>
                  </a:lnTo>
                  <a:lnTo>
                    <a:pt x="669" y="0"/>
                  </a:lnTo>
                  <a:lnTo>
                    <a:pt x="699" y="1"/>
                  </a:lnTo>
                  <a:lnTo>
                    <a:pt x="729" y="3"/>
                  </a:lnTo>
                  <a:lnTo>
                    <a:pt x="758" y="5"/>
                  </a:lnTo>
                  <a:lnTo>
                    <a:pt x="787" y="7"/>
                  </a:lnTo>
                  <a:lnTo>
                    <a:pt x="816" y="11"/>
                  </a:lnTo>
                  <a:lnTo>
                    <a:pt x="844" y="14"/>
                  </a:lnTo>
                  <a:lnTo>
                    <a:pt x="872" y="17"/>
                  </a:lnTo>
                  <a:lnTo>
                    <a:pt x="900" y="22"/>
                  </a:lnTo>
                  <a:lnTo>
                    <a:pt x="926" y="28"/>
                  </a:lnTo>
                  <a:lnTo>
                    <a:pt x="953" y="34"/>
                  </a:lnTo>
                  <a:lnTo>
                    <a:pt x="979" y="41"/>
                  </a:lnTo>
                  <a:lnTo>
                    <a:pt x="1006" y="47"/>
                  </a:lnTo>
                  <a:lnTo>
                    <a:pt x="1031" y="54"/>
                  </a:lnTo>
                  <a:lnTo>
                    <a:pt x="1056" y="62"/>
                  </a:lnTo>
                  <a:lnTo>
                    <a:pt x="1082" y="72"/>
                  </a:lnTo>
                  <a:lnTo>
                    <a:pt x="1106" y="81"/>
                  </a:lnTo>
                  <a:lnTo>
                    <a:pt x="1129" y="91"/>
                  </a:lnTo>
                  <a:lnTo>
                    <a:pt x="1150" y="102"/>
                  </a:lnTo>
                  <a:lnTo>
                    <a:pt x="1169" y="112"/>
                  </a:lnTo>
                  <a:lnTo>
                    <a:pt x="1188" y="125"/>
                  </a:lnTo>
                  <a:lnTo>
                    <a:pt x="1204" y="136"/>
                  </a:lnTo>
                  <a:lnTo>
                    <a:pt x="1219" y="150"/>
                  </a:lnTo>
                  <a:lnTo>
                    <a:pt x="1232" y="163"/>
                  </a:lnTo>
                  <a:lnTo>
                    <a:pt x="1243" y="178"/>
                  </a:lnTo>
                  <a:lnTo>
                    <a:pt x="1253" y="193"/>
                  </a:lnTo>
                  <a:lnTo>
                    <a:pt x="1261" y="208"/>
                  </a:lnTo>
                  <a:lnTo>
                    <a:pt x="1268" y="224"/>
                  </a:lnTo>
                  <a:lnTo>
                    <a:pt x="1274" y="240"/>
                  </a:lnTo>
                  <a:lnTo>
                    <a:pt x="1278" y="257"/>
                  </a:lnTo>
                  <a:lnTo>
                    <a:pt x="1280" y="274"/>
                  </a:lnTo>
                  <a:lnTo>
                    <a:pt x="1281" y="293"/>
                  </a:lnTo>
                  <a:lnTo>
                    <a:pt x="1281" y="1467"/>
                  </a:lnTo>
                  <a:lnTo>
                    <a:pt x="1039" y="1467"/>
                  </a:lnTo>
                  <a:lnTo>
                    <a:pt x="1039" y="1322"/>
                  </a:lnTo>
                  <a:lnTo>
                    <a:pt x="963" y="1322"/>
                  </a:lnTo>
                  <a:lnTo>
                    <a:pt x="963" y="1617"/>
                  </a:lnTo>
                  <a:lnTo>
                    <a:pt x="840" y="1617"/>
                  </a:lnTo>
                  <a:lnTo>
                    <a:pt x="840" y="1322"/>
                  </a:lnTo>
                  <a:lnTo>
                    <a:pt x="442" y="1322"/>
                  </a:lnTo>
                  <a:lnTo>
                    <a:pt x="442" y="1617"/>
                  </a:lnTo>
                  <a:lnTo>
                    <a:pt x="321" y="1617"/>
                  </a:lnTo>
                  <a:lnTo>
                    <a:pt x="321" y="1322"/>
                  </a:lnTo>
                  <a:lnTo>
                    <a:pt x="243" y="1322"/>
                  </a:lnTo>
                  <a:lnTo>
                    <a:pt x="243" y="1467"/>
                  </a:lnTo>
                  <a:lnTo>
                    <a:pt x="0" y="1467"/>
                  </a:lnTo>
                  <a:lnTo>
                    <a:pt x="2" y="293"/>
                  </a:lnTo>
                </a:path>
              </a:pathLst>
            </a:custGeom>
            <a:gradFill rotWithShape="0">
              <a:gsLst>
                <a:gs pos="0">
                  <a:srgbClr val="EAEAEA"/>
                </a:gs>
                <a:gs pos="100000">
                  <a:srgbClr val="A6A6A6"/>
                </a:gs>
              </a:gsLst>
              <a:lin ang="5400000" scaled="1"/>
            </a:gra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15" name="Rectangle 138"/>
            <p:cNvSpPr>
              <a:spLocks noChangeArrowheads="1"/>
            </p:cNvSpPr>
            <p:nvPr/>
          </p:nvSpPr>
          <p:spPr bwMode="auto">
            <a:xfrm>
              <a:off x="2848" y="3500"/>
              <a:ext cx="9" cy="54"/>
            </a:xfrm>
            <a:prstGeom prst="rect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516" name="Rectangle 139"/>
            <p:cNvSpPr>
              <a:spLocks noChangeArrowheads="1"/>
            </p:cNvSpPr>
            <p:nvPr/>
          </p:nvSpPr>
          <p:spPr bwMode="auto">
            <a:xfrm>
              <a:off x="2967" y="3501"/>
              <a:ext cx="9" cy="56"/>
            </a:xfrm>
            <a:prstGeom prst="rect">
              <a:avLst/>
            </a:prstGeom>
            <a:solidFill>
              <a:srgbClr val="80808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517" name="Freeform 140"/>
            <p:cNvSpPr>
              <a:spLocks/>
            </p:cNvSpPr>
            <p:nvPr/>
          </p:nvSpPr>
          <p:spPr bwMode="auto">
            <a:xfrm>
              <a:off x="2973" y="3463"/>
              <a:ext cx="23" cy="25"/>
            </a:xfrm>
            <a:custGeom>
              <a:avLst/>
              <a:gdLst>
                <a:gd name="T0" fmla="*/ 0 w 143"/>
                <a:gd name="T1" fmla="*/ 0 h 134"/>
                <a:gd name="T2" fmla="*/ 0 w 143"/>
                <a:gd name="T3" fmla="*/ 0 h 134"/>
                <a:gd name="T4" fmla="*/ 0 w 143"/>
                <a:gd name="T5" fmla="*/ 0 h 134"/>
                <a:gd name="T6" fmla="*/ 0 w 143"/>
                <a:gd name="T7" fmla="*/ 0 h 134"/>
                <a:gd name="T8" fmla="*/ 0 w 143"/>
                <a:gd name="T9" fmla="*/ 0 h 134"/>
                <a:gd name="T10" fmla="*/ 0 w 143"/>
                <a:gd name="T11" fmla="*/ 0 h 134"/>
                <a:gd name="T12" fmla="*/ 0 w 143"/>
                <a:gd name="T13" fmla="*/ 0 h 134"/>
                <a:gd name="T14" fmla="*/ 0 w 143"/>
                <a:gd name="T15" fmla="*/ 0 h 134"/>
                <a:gd name="T16" fmla="*/ 0 w 143"/>
                <a:gd name="T17" fmla="*/ 0 h 134"/>
                <a:gd name="T18" fmla="*/ 0 w 143"/>
                <a:gd name="T19" fmla="*/ 0 h 134"/>
                <a:gd name="T20" fmla="*/ 0 w 143"/>
                <a:gd name="T21" fmla="*/ 0 h 134"/>
                <a:gd name="T22" fmla="*/ 0 w 143"/>
                <a:gd name="T23" fmla="*/ 0 h 134"/>
                <a:gd name="T24" fmla="*/ 0 w 143"/>
                <a:gd name="T25" fmla="*/ 0 h 134"/>
                <a:gd name="T26" fmla="*/ 0 w 143"/>
                <a:gd name="T27" fmla="*/ 0 h 134"/>
                <a:gd name="T28" fmla="*/ 0 w 143"/>
                <a:gd name="T29" fmla="*/ 0 h 134"/>
                <a:gd name="T30" fmla="*/ 0 w 143"/>
                <a:gd name="T31" fmla="*/ 0 h 134"/>
                <a:gd name="T32" fmla="*/ 0 w 143"/>
                <a:gd name="T33" fmla="*/ 0 h 134"/>
                <a:gd name="T34" fmla="*/ 0 w 143"/>
                <a:gd name="T35" fmla="*/ 0 h 134"/>
                <a:gd name="T36" fmla="*/ 0 w 143"/>
                <a:gd name="T37" fmla="*/ 0 h 134"/>
                <a:gd name="T38" fmla="*/ 0 w 143"/>
                <a:gd name="T39" fmla="*/ 0 h 134"/>
                <a:gd name="T40" fmla="*/ 0 w 143"/>
                <a:gd name="T41" fmla="*/ 0 h 134"/>
                <a:gd name="T42" fmla="*/ 0 w 143"/>
                <a:gd name="T43" fmla="*/ 0 h 134"/>
                <a:gd name="T44" fmla="*/ 0 w 143"/>
                <a:gd name="T45" fmla="*/ 0 h 134"/>
                <a:gd name="T46" fmla="*/ 0 w 143"/>
                <a:gd name="T47" fmla="*/ 0 h 134"/>
                <a:gd name="T48" fmla="*/ 0 w 143"/>
                <a:gd name="T49" fmla="*/ 0 h 134"/>
                <a:gd name="T50" fmla="*/ 0 w 143"/>
                <a:gd name="T51" fmla="*/ 0 h 134"/>
                <a:gd name="T52" fmla="*/ 0 w 143"/>
                <a:gd name="T53" fmla="*/ 0 h 134"/>
                <a:gd name="T54" fmla="*/ 0 w 143"/>
                <a:gd name="T55" fmla="*/ 0 h 134"/>
                <a:gd name="T56" fmla="*/ 0 w 143"/>
                <a:gd name="T57" fmla="*/ 0 h 134"/>
                <a:gd name="T58" fmla="*/ 0 w 143"/>
                <a:gd name="T59" fmla="*/ 0 h 134"/>
                <a:gd name="T60" fmla="*/ 0 w 143"/>
                <a:gd name="T61" fmla="*/ 0 h 134"/>
                <a:gd name="T62" fmla="*/ 0 w 143"/>
                <a:gd name="T63" fmla="*/ 0 h 134"/>
                <a:gd name="T64" fmla="*/ 0 w 143"/>
                <a:gd name="T65" fmla="*/ 0 h 134"/>
                <a:gd name="T66" fmla="*/ 0 w 143"/>
                <a:gd name="T67" fmla="*/ 0 h 134"/>
                <a:gd name="T68" fmla="*/ 0 w 143"/>
                <a:gd name="T69" fmla="*/ 0 h 134"/>
                <a:gd name="T70" fmla="*/ 0 w 143"/>
                <a:gd name="T71" fmla="*/ 0 h 134"/>
                <a:gd name="T72" fmla="*/ 0 w 143"/>
                <a:gd name="T73" fmla="*/ 0 h 134"/>
                <a:gd name="T74" fmla="*/ 0 w 143"/>
                <a:gd name="T75" fmla="*/ 0 h 134"/>
                <a:gd name="T76" fmla="*/ 0 w 143"/>
                <a:gd name="T77" fmla="*/ 0 h 1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3"/>
                <a:gd name="T118" fmla="*/ 0 h 134"/>
                <a:gd name="T119" fmla="*/ 143 w 143"/>
                <a:gd name="T120" fmla="*/ 134 h 13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3" h="134">
                  <a:moveTo>
                    <a:pt x="74" y="134"/>
                  </a:moveTo>
                  <a:lnTo>
                    <a:pt x="71" y="134"/>
                  </a:lnTo>
                  <a:lnTo>
                    <a:pt x="89" y="133"/>
                  </a:lnTo>
                  <a:lnTo>
                    <a:pt x="102" y="129"/>
                  </a:lnTo>
                  <a:lnTo>
                    <a:pt x="115" y="124"/>
                  </a:lnTo>
                  <a:lnTo>
                    <a:pt x="125" y="117"/>
                  </a:lnTo>
                  <a:lnTo>
                    <a:pt x="132" y="108"/>
                  </a:lnTo>
                  <a:lnTo>
                    <a:pt x="138" y="96"/>
                  </a:lnTo>
                  <a:lnTo>
                    <a:pt x="142" y="82"/>
                  </a:lnTo>
                  <a:lnTo>
                    <a:pt x="143" y="67"/>
                  </a:lnTo>
                  <a:lnTo>
                    <a:pt x="142" y="52"/>
                  </a:lnTo>
                  <a:lnTo>
                    <a:pt x="138" y="38"/>
                  </a:lnTo>
                  <a:lnTo>
                    <a:pt x="132" y="27"/>
                  </a:lnTo>
                  <a:lnTo>
                    <a:pt x="125" y="18"/>
                  </a:lnTo>
                  <a:lnTo>
                    <a:pt x="115" y="11"/>
                  </a:lnTo>
                  <a:lnTo>
                    <a:pt x="102" y="5"/>
                  </a:lnTo>
                  <a:lnTo>
                    <a:pt x="89" y="2"/>
                  </a:lnTo>
                  <a:lnTo>
                    <a:pt x="71" y="0"/>
                  </a:lnTo>
                  <a:lnTo>
                    <a:pt x="55" y="2"/>
                  </a:lnTo>
                  <a:lnTo>
                    <a:pt x="40" y="5"/>
                  </a:lnTo>
                  <a:lnTo>
                    <a:pt x="27" y="11"/>
                  </a:lnTo>
                  <a:lnTo>
                    <a:pt x="18" y="18"/>
                  </a:lnTo>
                  <a:lnTo>
                    <a:pt x="10" y="27"/>
                  </a:lnTo>
                  <a:lnTo>
                    <a:pt x="4" y="38"/>
                  </a:lnTo>
                  <a:lnTo>
                    <a:pt x="1" y="52"/>
                  </a:lnTo>
                  <a:lnTo>
                    <a:pt x="0" y="67"/>
                  </a:lnTo>
                  <a:lnTo>
                    <a:pt x="1" y="82"/>
                  </a:lnTo>
                  <a:lnTo>
                    <a:pt x="4" y="96"/>
                  </a:lnTo>
                  <a:lnTo>
                    <a:pt x="10" y="108"/>
                  </a:lnTo>
                  <a:lnTo>
                    <a:pt x="18" y="117"/>
                  </a:lnTo>
                  <a:lnTo>
                    <a:pt x="27" y="124"/>
                  </a:lnTo>
                  <a:lnTo>
                    <a:pt x="40" y="129"/>
                  </a:lnTo>
                  <a:lnTo>
                    <a:pt x="55" y="133"/>
                  </a:lnTo>
                  <a:lnTo>
                    <a:pt x="71" y="134"/>
                  </a:lnTo>
                  <a:lnTo>
                    <a:pt x="74" y="134"/>
                  </a:lnTo>
                </a:path>
              </a:pathLst>
            </a:custGeom>
            <a:solidFill>
              <a:srgbClr val="B2B2B2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18" name="Freeform 141"/>
            <p:cNvSpPr>
              <a:spLocks/>
            </p:cNvSpPr>
            <p:nvPr/>
          </p:nvSpPr>
          <p:spPr bwMode="auto">
            <a:xfrm>
              <a:off x="2851" y="3463"/>
              <a:ext cx="24" cy="25"/>
            </a:xfrm>
            <a:custGeom>
              <a:avLst/>
              <a:gdLst>
                <a:gd name="T0" fmla="*/ 0 w 145"/>
                <a:gd name="T1" fmla="*/ 0 h 134"/>
                <a:gd name="T2" fmla="*/ 0 w 145"/>
                <a:gd name="T3" fmla="*/ 0 h 134"/>
                <a:gd name="T4" fmla="*/ 0 w 145"/>
                <a:gd name="T5" fmla="*/ 0 h 134"/>
                <a:gd name="T6" fmla="*/ 0 w 145"/>
                <a:gd name="T7" fmla="*/ 0 h 134"/>
                <a:gd name="T8" fmla="*/ 0 w 145"/>
                <a:gd name="T9" fmla="*/ 0 h 134"/>
                <a:gd name="T10" fmla="*/ 0 w 145"/>
                <a:gd name="T11" fmla="*/ 0 h 134"/>
                <a:gd name="T12" fmla="*/ 0 w 145"/>
                <a:gd name="T13" fmla="*/ 0 h 134"/>
                <a:gd name="T14" fmla="*/ 0 w 145"/>
                <a:gd name="T15" fmla="*/ 0 h 134"/>
                <a:gd name="T16" fmla="*/ 0 w 145"/>
                <a:gd name="T17" fmla="*/ 0 h 134"/>
                <a:gd name="T18" fmla="*/ 0 w 145"/>
                <a:gd name="T19" fmla="*/ 0 h 134"/>
                <a:gd name="T20" fmla="*/ 0 w 145"/>
                <a:gd name="T21" fmla="*/ 0 h 134"/>
                <a:gd name="T22" fmla="*/ 0 w 145"/>
                <a:gd name="T23" fmla="*/ 0 h 134"/>
                <a:gd name="T24" fmla="*/ 0 w 145"/>
                <a:gd name="T25" fmla="*/ 0 h 134"/>
                <a:gd name="T26" fmla="*/ 0 w 145"/>
                <a:gd name="T27" fmla="*/ 0 h 134"/>
                <a:gd name="T28" fmla="*/ 0 w 145"/>
                <a:gd name="T29" fmla="*/ 0 h 134"/>
                <a:gd name="T30" fmla="*/ 0 w 145"/>
                <a:gd name="T31" fmla="*/ 0 h 134"/>
                <a:gd name="T32" fmla="*/ 0 w 145"/>
                <a:gd name="T33" fmla="*/ 0 h 134"/>
                <a:gd name="T34" fmla="*/ 0 w 145"/>
                <a:gd name="T35" fmla="*/ 0 h 134"/>
                <a:gd name="T36" fmla="*/ 0 w 145"/>
                <a:gd name="T37" fmla="*/ 0 h 134"/>
                <a:gd name="T38" fmla="*/ 0 w 145"/>
                <a:gd name="T39" fmla="*/ 0 h 134"/>
                <a:gd name="T40" fmla="*/ 0 w 145"/>
                <a:gd name="T41" fmla="*/ 0 h 134"/>
                <a:gd name="T42" fmla="*/ 0 w 145"/>
                <a:gd name="T43" fmla="*/ 0 h 134"/>
                <a:gd name="T44" fmla="*/ 0 w 145"/>
                <a:gd name="T45" fmla="*/ 0 h 134"/>
                <a:gd name="T46" fmla="*/ 0 w 145"/>
                <a:gd name="T47" fmla="*/ 0 h 134"/>
                <a:gd name="T48" fmla="*/ 0 w 145"/>
                <a:gd name="T49" fmla="*/ 0 h 134"/>
                <a:gd name="T50" fmla="*/ 0 w 145"/>
                <a:gd name="T51" fmla="*/ 0 h 134"/>
                <a:gd name="T52" fmla="*/ 0 w 145"/>
                <a:gd name="T53" fmla="*/ 0 h 134"/>
                <a:gd name="T54" fmla="*/ 0 w 145"/>
                <a:gd name="T55" fmla="*/ 0 h 134"/>
                <a:gd name="T56" fmla="*/ 0 w 145"/>
                <a:gd name="T57" fmla="*/ 0 h 134"/>
                <a:gd name="T58" fmla="*/ 0 w 145"/>
                <a:gd name="T59" fmla="*/ 0 h 134"/>
                <a:gd name="T60" fmla="*/ 0 w 145"/>
                <a:gd name="T61" fmla="*/ 0 h 134"/>
                <a:gd name="T62" fmla="*/ 0 w 145"/>
                <a:gd name="T63" fmla="*/ 0 h 134"/>
                <a:gd name="T64" fmla="*/ 0 w 145"/>
                <a:gd name="T65" fmla="*/ 0 h 134"/>
                <a:gd name="T66" fmla="*/ 0 w 145"/>
                <a:gd name="T67" fmla="*/ 0 h 134"/>
                <a:gd name="T68" fmla="*/ 0 w 145"/>
                <a:gd name="T69" fmla="*/ 0 h 134"/>
                <a:gd name="T70" fmla="*/ 0 w 145"/>
                <a:gd name="T71" fmla="*/ 0 h 134"/>
                <a:gd name="T72" fmla="*/ 0 w 145"/>
                <a:gd name="T73" fmla="*/ 0 h 134"/>
                <a:gd name="T74" fmla="*/ 0 w 145"/>
                <a:gd name="T75" fmla="*/ 0 h 13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5"/>
                <a:gd name="T115" fmla="*/ 0 h 134"/>
                <a:gd name="T116" fmla="*/ 145 w 145"/>
                <a:gd name="T117" fmla="*/ 134 h 13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5" h="134">
                  <a:moveTo>
                    <a:pt x="71" y="134"/>
                  </a:moveTo>
                  <a:lnTo>
                    <a:pt x="71" y="134"/>
                  </a:lnTo>
                  <a:lnTo>
                    <a:pt x="88" y="133"/>
                  </a:lnTo>
                  <a:lnTo>
                    <a:pt x="102" y="129"/>
                  </a:lnTo>
                  <a:lnTo>
                    <a:pt x="115" y="124"/>
                  </a:lnTo>
                  <a:lnTo>
                    <a:pt x="125" y="117"/>
                  </a:lnTo>
                  <a:lnTo>
                    <a:pt x="134" y="108"/>
                  </a:lnTo>
                  <a:lnTo>
                    <a:pt x="140" y="96"/>
                  </a:lnTo>
                  <a:lnTo>
                    <a:pt x="144" y="82"/>
                  </a:lnTo>
                  <a:lnTo>
                    <a:pt x="145" y="67"/>
                  </a:lnTo>
                  <a:lnTo>
                    <a:pt x="144" y="52"/>
                  </a:lnTo>
                  <a:lnTo>
                    <a:pt x="140" y="38"/>
                  </a:lnTo>
                  <a:lnTo>
                    <a:pt x="134" y="27"/>
                  </a:lnTo>
                  <a:lnTo>
                    <a:pt x="125" y="18"/>
                  </a:lnTo>
                  <a:lnTo>
                    <a:pt x="115" y="11"/>
                  </a:lnTo>
                  <a:lnTo>
                    <a:pt x="102" y="5"/>
                  </a:lnTo>
                  <a:lnTo>
                    <a:pt x="88" y="2"/>
                  </a:lnTo>
                  <a:lnTo>
                    <a:pt x="71" y="0"/>
                  </a:lnTo>
                  <a:lnTo>
                    <a:pt x="55" y="2"/>
                  </a:lnTo>
                  <a:lnTo>
                    <a:pt x="40" y="5"/>
                  </a:lnTo>
                  <a:lnTo>
                    <a:pt x="27" y="11"/>
                  </a:lnTo>
                  <a:lnTo>
                    <a:pt x="18" y="18"/>
                  </a:lnTo>
                  <a:lnTo>
                    <a:pt x="10" y="27"/>
                  </a:lnTo>
                  <a:lnTo>
                    <a:pt x="4" y="38"/>
                  </a:lnTo>
                  <a:lnTo>
                    <a:pt x="1" y="52"/>
                  </a:lnTo>
                  <a:lnTo>
                    <a:pt x="0" y="67"/>
                  </a:lnTo>
                  <a:lnTo>
                    <a:pt x="1" y="82"/>
                  </a:lnTo>
                  <a:lnTo>
                    <a:pt x="4" y="96"/>
                  </a:lnTo>
                  <a:lnTo>
                    <a:pt x="10" y="108"/>
                  </a:lnTo>
                  <a:lnTo>
                    <a:pt x="18" y="117"/>
                  </a:lnTo>
                  <a:lnTo>
                    <a:pt x="27" y="124"/>
                  </a:lnTo>
                  <a:lnTo>
                    <a:pt x="40" y="129"/>
                  </a:lnTo>
                  <a:lnTo>
                    <a:pt x="55" y="133"/>
                  </a:lnTo>
                  <a:lnTo>
                    <a:pt x="71" y="134"/>
                  </a:lnTo>
                </a:path>
              </a:pathLst>
            </a:custGeom>
            <a:solidFill>
              <a:srgbClr val="B2B2B2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519" name="Line 142"/>
            <p:cNvSpPr>
              <a:spLocks noChangeShapeType="1"/>
            </p:cNvSpPr>
            <p:nvPr/>
          </p:nvSpPr>
          <p:spPr bwMode="auto">
            <a:xfrm>
              <a:off x="2848" y="3456"/>
              <a:ext cx="15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0" name="AutoShape 143"/>
            <p:cNvSpPr>
              <a:spLocks noChangeArrowheads="1"/>
            </p:cNvSpPr>
            <p:nvPr/>
          </p:nvSpPr>
          <p:spPr bwMode="auto">
            <a:xfrm flipH="1" flipV="1">
              <a:off x="2914" y="3500"/>
              <a:ext cx="19" cy="21"/>
            </a:xfrm>
            <a:prstGeom prst="triangle">
              <a:avLst>
                <a:gd name="adj" fmla="val 50000"/>
              </a:avLst>
            </a:prstGeom>
            <a:solidFill>
              <a:srgbClr val="808080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</p:grpSp>
      <p:sp>
        <p:nvSpPr>
          <p:cNvPr id="43085" name="Line 144"/>
          <p:cNvSpPr>
            <a:spLocks noChangeShapeType="1"/>
          </p:cNvSpPr>
          <p:nvPr/>
        </p:nvSpPr>
        <p:spPr bwMode="auto">
          <a:xfrm flipV="1">
            <a:off x="7023100" y="1714500"/>
            <a:ext cx="12700" cy="133350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4113" name="Rectangle 145"/>
          <p:cNvSpPr>
            <a:spLocks noChangeArrowheads="1"/>
          </p:cNvSpPr>
          <p:nvPr/>
        </p:nvSpPr>
        <p:spPr bwMode="auto">
          <a:xfrm>
            <a:off x="5024438" y="3760788"/>
            <a:ext cx="457200" cy="2317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defRPr/>
            </a:pPr>
            <a:r>
              <a:rPr lang="en-US" sz="1500" dirty="0">
                <a:solidFill>
                  <a:srgbClr val="00B050"/>
                </a:solidFill>
              </a:rPr>
              <a:t>CFR</a:t>
            </a:r>
          </a:p>
        </p:txBody>
      </p:sp>
      <p:sp>
        <p:nvSpPr>
          <p:cNvPr id="84114" name="Rectangle 146"/>
          <p:cNvSpPr>
            <a:spLocks noChangeArrowheads="1"/>
          </p:cNvSpPr>
          <p:nvPr/>
        </p:nvSpPr>
        <p:spPr bwMode="auto">
          <a:xfrm>
            <a:off x="5024438" y="4113213"/>
            <a:ext cx="457200" cy="23018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defRPr/>
            </a:pPr>
            <a:r>
              <a:rPr lang="en-US" sz="1500" dirty="0">
                <a:solidFill>
                  <a:srgbClr val="00B050"/>
                </a:solidFill>
              </a:rPr>
              <a:t>CIF</a:t>
            </a:r>
          </a:p>
        </p:txBody>
      </p:sp>
      <p:cxnSp>
        <p:nvCxnSpPr>
          <p:cNvPr id="43088" name="AutoShape 148"/>
          <p:cNvCxnSpPr>
            <a:cxnSpLocks noChangeShapeType="1"/>
            <a:stCxn id="43066" idx="1"/>
            <a:endCxn id="43050" idx="2"/>
          </p:cNvCxnSpPr>
          <p:nvPr/>
        </p:nvCxnSpPr>
        <p:spPr bwMode="auto">
          <a:xfrm flipH="1" flipV="1">
            <a:off x="6170613" y="2690813"/>
            <a:ext cx="674687" cy="1327150"/>
          </a:xfrm>
          <a:prstGeom prst="straightConnector1">
            <a:avLst/>
          </a:prstGeom>
          <a:noFill/>
          <a:ln w="31750">
            <a:solidFill>
              <a:srgbClr val="0000CC"/>
            </a:solidFill>
            <a:prstDash val="sysDot"/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89" name="AutoShape 149"/>
          <p:cNvCxnSpPr>
            <a:cxnSpLocks noChangeShapeType="1"/>
            <a:stCxn id="43067" idx="1"/>
          </p:cNvCxnSpPr>
          <p:nvPr/>
        </p:nvCxnSpPr>
        <p:spPr bwMode="auto">
          <a:xfrm flipH="1" flipV="1">
            <a:off x="6229350" y="2665413"/>
            <a:ext cx="615950" cy="1676400"/>
          </a:xfrm>
          <a:prstGeom prst="straightConnector1">
            <a:avLst/>
          </a:prstGeom>
          <a:noFill/>
          <a:ln w="31750">
            <a:solidFill>
              <a:srgbClr val="0000CC"/>
            </a:solidFill>
            <a:prstDash val="sysDot"/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090" name="Text Box 151"/>
          <p:cNvSpPr txBox="1">
            <a:spLocks noChangeArrowheads="1"/>
          </p:cNvSpPr>
          <p:nvPr/>
        </p:nvSpPr>
        <p:spPr bwMode="auto">
          <a:xfrm>
            <a:off x="6858000" y="4495800"/>
            <a:ext cx="2286000" cy="98488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 dirty="0">
                <a:solidFill>
                  <a:srgbClr val="C00000"/>
                </a:solidFill>
              </a:rPr>
              <a:t>*</a:t>
            </a:r>
            <a:r>
              <a:rPr lang="ru-RU" altLang="en-US" sz="1700" dirty="0">
                <a:solidFill>
                  <a:srgbClr val="0070C0"/>
                </a:solidFill>
              </a:rPr>
              <a:t>Продавец несет расходы по экспортным пошлинам</a:t>
            </a:r>
            <a:endParaRPr lang="en-GB" altLang="en-US" sz="1700" dirty="0">
              <a:solidFill>
                <a:srgbClr val="0070C0"/>
              </a:solidFill>
            </a:endParaRPr>
          </a:p>
        </p:txBody>
      </p:sp>
      <p:sp>
        <p:nvSpPr>
          <p:cNvPr id="43091" name="Text Box 153"/>
          <p:cNvSpPr txBox="1">
            <a:spLocks noChangeArrowheads="1"/>
          </p:cNvSpPr>
          <p:nvPr/>
        </p:nvSpPr>
        <p:spPr bwMode="auto">
          <a:xfrm>
            <a:off x="76200" y="3810000"/>
            <a:ext cx="2743200" cy="11387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5560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1700" dirty="0">
                <a:solidFill>
                  <a:srgbClr val="002060"/>
                </a:solidFill>
              </a:rPr>
              <a:t>EXW: </a:t>
            </a:r>
            <a:r>
              <a:rPr lang="ru-RU" altLang="en-US" sz="1700" dirty="0">
                <a:solidFill>
                  <a:srgbClr val="002060"/>
                </a:solidFill>
              </a:rPr>
              <a:t>единственный </a:t>
            </a:r>
            <a:r>
              <a:rPr lang="ru-RU" altLang="en-US" sz="1700" dirty="0" err="1">
                <a:solidFill>
                  <a:srgbClr val="002060"/>
                </a:solidFill>
              </a:rPr>
              <a:t>Инкотерм</a:t>
            </a:r>
            <a:r>
              <a:rPr lang="ru-RU" altLang="en-US" sz="1700" dirty="0">
                <a:solidFill>
                  <a:srgbClr val="002060"/>
                </a:solidFill>
              </a:rPr>
              <a:t>, где покупатель несет расходы по экспортным пошлинам</a:t>
            </a:r>
            <a:endParaRPr lang="en-GB" altLang="en-US" sz="1700" dirty="0">
              <a:solidFill>
                <a:srgbClr val="002060"/>
              </a:solidFill>
            </a:endParaRPr>
          </a:p>
        </p:txBody>
      </p:sp>
      <p:sp>
        <p:nvSpPr>
          <p:cNvPr id="43092" name="Line 158"/>
          <p:cNvSpPr>
            <a:spLocks noChangeShapeType="1"/>
          </p:cNvSpPr>
          <p:nvPr/>
        </p:nvSpPr>
        <p:spPr bwMode="auto">
          <a:xfrm>
            <a:off x="5410200" y="2265363"/>
            <a:ext cx="334963" cy="365125"/>
          </a:xfrm>
          <a:prstGeom prst="line">
            <a:avLst/>
          </a:prstGeom>
          <a:noFill/>
          <a:ln w="31750">
            <a:solidFill>
              <a:srgbClr val="008000"/>
            </a:solidFill>
            <a:prstDash val="sysDot"/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93" name="Text Box 159"/>
          <p:cNvSpPr txBox="1">
            <a:spLocks noChangeArrowheads="1"/>
          </p:cNvSpPr>
          <p:nvPr/>
        </p:nvSpPr>
        <p:spPr bwMode="auto">
          <a:xfrm>
            <a:off x="275675" y="5083175"/>
            <a:ext cx="6555338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5560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800" dirty="0">
                <a:solidFill>
                  <a:srgbClr val="008000"/>
                </a:solidFill>
              </a:rPr>
              <a:t>Согласно </a:t>
            </a:r>
            <a:r>
              <a:rPr lang="ru-RU" altLang="en-US" sz="1800" dirty="0" err="1">
                <a:solidFill>
                  <a:srgbClr val="008000"/>
                </a:solidFill>
              </a:rPr>
              <a:t>Инкотермс</a:t>
            </a:r>
            <a:r>
              <a:rPr lang="ru-RU" altLang="en-US" sz="1800" dirty="0">
                <a:solidFill>
                  <a:srgbClr val="008000"/>
                </a:solidFill>
              </a:rPr>
              <a:t> </a:t>
            </a:r>
            <a:r>
              <a:rPr lang="en-GB" altLang="en-US" sz="1800" dirty="0">
                <a:solidFill>
                  <a:srgbClr val="008000"/>
                </a:solidFill>
              </a:rPr>
              <a:t>CFR, CIF, CPT, CIP and DDP</a:t>
            </a:r>
            <a:r>
              <a:rPr lang="ru-RU" altLang="en-US" sz="1800" dirty="0">
                <a:solidFill>
                  <a:srgbClr val="008000"/>
                </a:solidFill>
              </a:rPr>
              <a:t>, покупатель несет расходы по разгрузке, если она не оплачена договором перевозки</a:t>
            </a:r>
            <a:endParaRPr lang="en-GB" altLang="en-US" sz="1800" dirty="0">
              <a:solidFill>
                <a:srgbClr val="008000"/>
              </a:solidFill>
            </a:endParaRPr>
          </a:p>
        </p:txBody>
      </p:sp>
      <p:sp>
        <p:nvSpPr>
          <p:cNvPr id="43094" name="Rectangle 165"/>
          <p:cNvSpPr>
            <a:spLocks noChangeArrowheads="1"/>
          </p:cNvSpPr>
          <p:nvPr/>
        </p:nvSpPr>
        <p:spPr bwMode="auto">
          <a:xfrm>
            <a:off x="2603500" y="2682875"/>
            <a:ext cx="944563" cy="266700"/>
          </a:xfrm>
          <a:prstGeom prst="rect">
            <a:avLst/>
          </a:prstGeom>
          <a:solidFill>
            <a:srgbClr val="DDDDDD"/>
          </a:solidFill>
          <a:ln w="9525">
            <a:solidFill>
              <a:srgbClr val="000080"/>
            </a:solidFill>
            <a:miter lim="800000"/>
            <a:headEnd/>
            <a:tailEnd/>
          </a:ln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95" name="Rectangle 166" descr="Horizontal brick"/>
          <p:cNvSpPr>
            <a:spLocks noChangeArrowheads="1"/>
          </p:cNvSpPr>
          <p:nvPr/>
        </p:nvSpPr>
        <p:spPr bwMode="auto">
          <a:xfrm>
            <a:off x="2609850" y="2101850"/>
            <a:ext cx="492125" cy="581025"/>
          </a:xfrm>
          <a:prstGeom prst="rect">
            <a:avLst/>
          </a:prstGeom>
          <a:pattFill prst="horzBrick">
            <a:fgClr>
              <a:srgbClr val="EAEAEA"/>
            </a:fgClr>
            <a:bgClr>
              <a:srgbClr val="FF6600"/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96" name="Freeform 167"/>
          <p:cNvSpPr>
            <a:spLocks/>
          </p:cNvSpPr>
          <p:nvPr/>
        </p:nvSpPr>
        <p:spPr bwMode="auto">
          <a:xfrm>
            <a:off x="2528888" y="1892300"/>
            <a:ext cx="685800" cy="222250"/>
          </a:xfrm>
          <a:custGeom>
            <a:avLst/>
            <a:gdLst>
              <a:gd name="T0" fmla="*/ 2147483647 w 1088"/>
              <a:gd name="T1" fmla="*/ 2147483647 h 252"/>
              <a:gd name="T2" fmla="*/ 2147483647 w 1088"/>
              <a:gd name="T3" fmla="*/ 0 h 252"/>
              <a:gd name="T4" fmla="*/ 0 w 1088"/>
              <a:gd name="T5" fmla="*/ 2147483647 h 252"/>
              <a:gd name="T6" fmla="*/ 2147483647 w 1088"/>
              <a:gd name="T7" fmla="*/ 2147483647 h 252"/>
              <a:gd name="T8" fmla="*/ 0 60000 65536"/>
              <a:gd name="T9" fmla="*/ 0 60000 65536"/>
              <a:gd name="T10" fmla="*/ 0 60000 65536"/>
              <a:gd name="T11" fmla="*/ 0 60000 65536"/>
              <a:gd name="T12" fmla="*/ 0 w 1088"/>
              <a:gd name="T13" fmla="*/ 0 h 252"/>
              <a:gd name="T14" fmla="*/ 1088 w 1088"/>
              <a:gd name="T15" fmla="*/ 252 h 25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88" h="252">
                <a:moveTo>
                  <a:pt x="1088" y="252"/>
                </a:moveTo>
                <a:lnTo>
                  <a:pt x="550" y="0"/>
                </a:lnTo>
                <a:lnTo>
                  <a:pt x="0" y="252"/>
                </a:lnTo>
                <a:lnTo>
                  <a:pt x="1088" y="252"/>
                </a:lnTo>
                <a:close/>
              </a:path>
            </a:pathLst>
          </a:custGeom>
          <a:solidFill>
            <a:srgbClr val="99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97" name="Rectangle 172"/>
          <p:cNvSpPr>
            <a:spLocks noChangeArrowheads="1"/>
          </p:cNvSpPr>
          <p:nvPr/>
        </p:nvSpPr>
        <p:spPr bwMode="auto">
          <a:xfrm>
            <a:off x="2717800" y="2279650"/>
            <a:ext cx="276225" cy="11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3098" name="Freeform 174"/>
          <p:cNvSpPr>
            <a:spLocks/>
          </p:cNvSpPr>
          <p:nvPr/>
        </p:nvSpPr>
        <p:spPr bwMode="auto">
          <a:xfrm rot="20746184" flipH="1">
            <a:off x="1830388" y="1323975"/>
            <a:ext cx="984250" cy="490538"/>
          </a:xfrm>
          <a:custGeom>
            <a:avLst/>
            <a:gdLst>
              <a:gd name="T0" fmla="*/ 2147483647 w 208"/>
              <a:gd name="T1" fmla="*/ 2147483647 h 103"/>
              <a:gd name="T2" fmla="*/ 2147483647 w 208"/>
              <a:gd name="T3" fmla="*/ 2147483647 h 103"/>
              <a:gd name="T4" fmla="*/ 2147483647 w 208"/>
              <a:gd name="T5" fmla="*/ 2147483647 h 103"/>
              <a:gd name="T6" fmla="*/ 2147483647 w 208"/>
              <a:gd name="T7" fmla="*/ 2147483647 h 103"/>
              <a:gd name="T8" fmla="*/ 2147483647 w 208"/>
              <a:gd name="T9" fmla="*/ 2147483647 h 103"/>
              <a:gd name="T10" fmla="*/ 2147483647 w 208"/>
              <a:gd name="T11" fmla="*/ 2147483647 h 103"/>
              <a:gd name="T12" fmla="*/ 2147483647 w 208"/>
              <a:gd name="T13" fmla="*/ 2147483647 h 103"/>
              <a:gd name="T14" fmla="*/ 2147483647 w 208"/>
              <a:gd name="T15" fmla="*/ 2147483647 h 103"/>
              <a:gd name="T16" fmla="*/ 2147483647 w 208"/>
              <a:gd name="T17" fmla="*/ 2147483647 h 103"/>
              <a:gd name="T18" fmla="*/ 2147483647 w 208"/>
              <a:gd name="T19" fmla="*/ 2147483647 h 103"/>
              <a:gd name="T20" fmla="*/ 2147483647 w 208"/>
              <a:gd name="T21" fmla="*/ 2147483647 h 103"/>
              <a:gd name="T22" fmla="*/ 2147483647 w 208"/>
              <a:gd name="T23" fmla="*/ 0 h 103"/>
              <a:gd name="T24" fmla="*/ 2147483647 w 208"/>
              <a:gd name="T25" fmla="*/ 2147483647 h 103"/>
              <a:gd name="T26" fmla="*/ 2147483647 w 208"/>
              <a:gd name="T27" fmla="*/ 2147483647 h 103"/>
              <a:gd name="T28" fmla="*/ 2147483647 w 208"/>
              <a:gd name="T29" fmla="*/ 2147483647 h 103"/>
              <a:gd name="T30" fmla="*/ 2147483647 w 208"/>
              <a:gd name="T31" fmla="*/ 2147483647 h 10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208"/>
              <a:gd name="T49" fmla="*/ 0 h 103"/>
              <a:gd name="T50" fmla="*/ 208 w 208"/>
              <a:gd name="T51" fmla="*/ 103 h 103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208" h="103">
                <a:moveTo>
                  <a:pt x="89" y="51"/>
                </a:moveTo>
                <a:lnTo>
                  <a:pt x="117" y="96"/>
                </a:lnTo>
                <a:lnTo>
                  <a:pt x="134" y="103"/>
                </a:lnTo>
                <a:lnTo>
                  <a:pt x="121" y="62"/>
                </a:lnTo>
                <a:lnTo>
                  <a:pt x="135" y="66"/>
                </a:lnTo>
                <a:cubicBezTo>
                  <a:pt x="149" y="71"/>
                  <a:pt x="175" y="71"/>
                  <a:pt x="187" y="68"/>
                </a:cubicBezTo>
                <a:lnTo>
                  <a:pt x="208" y="39"/>
                </a:lnTo>
                <a:lnTo>
                  <a:pt x="198" y="36"/>
                </a:lnTo>
                <a:lnTo>
                  <a:pt x="171" y="52"/>
                </a:lnTo>
                <a:lnTo>
                  <a:pt x="130" y="39"/>
                </a:lnTo>
                <a:lnTo>
                  <a:pt x="176" y="5"/>
                </a:lnTo>
                <a:lnTo>
                  <a:pt x="158" y="0"/>
                </a:lnTo>
                <a:lnTo>
                  <a:pt x="95" y="26"/>
                </a:lnTo>
                <a:lnTo>
                  <a:pt x="34" y="9"/>
                </a:lnTo>
                <a:cubicBezTo>
                  <a:pt x="25" y="7"/>
                  <a:pt x="0" y="21"/>
                  <a:pt x="21" y="29"/>
                </a:cubicBezTo>
                <a:lnTo>
                  <a:pt x="89" y="51"/>
                </a:lnTo>
              </a:path>
            </a:pathLst>
          </a:custGeom>
          <a:solidFill>
            <a:srgbClr val="504A5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3099" name="Freeform 175"/>
          <p:cNvSpPr>
            <a:spLocks/>
          </p:cNvSpPr>
          <p:nvPr/>
        </p:nvSpPr>
        <p:spPr bwMode="auto">
          <a:xfrm rot="312976">
            <a:off x="6743700" y="1195388"/>
            <a:ext cx="825500" cy="581025"/>
          </a:xfrm>
          <a:custGeom>
            <a:avLst/>
            <a:gdLst>
              <a:gd name="T0" fmla="*/ 2147483647 w 178"/>
              <a:gd name="T1" fmla="*/ 2147483647 h 118"/>
              <a:gd name="T2" fmla="*/ 2147483647 w 178"/>
              <a:gd name="T3" fmla="*/ 2147483647 h 118"/>
              <a:gd name="T4" fmla="*/ 2147483647 w 178"/>
              <a:gd name="T5" fmla="*/ 2147483647 h 118"/>
              <a:gd name="T6" fmla="*/ 2147483647 w 178"/>
              <a:gd name="T7" fmla="*/ 2147483647 h 118"/>
              <a:gd name="T8" fmla="*/ 2147483647 w 178"/>
              <a:gd name="T9" fmla="*/ 2147483647 h 118"/>
              <a:gd name="T10" fmla="*/ 2147483647 w 178"/>
              <a:gd name="T11" fmla="*/ 2147483647 h 118"/>
              <a:gd name="T12" fmla="*/ 2147483647 w 178"/>
              <a:gd name="T13" fmla="*/ 2147483647 h 118"/>
              <a:gd name="T14" fmla="*/ 2147483647 w 178"/>
              <a:gd name="T15" fmla="*/ 2147483647 h 118"/>
              <a:gd name="T16" fmla="*/ 2147483647 w 178"/>
              <a:gd name="T17" fmla="*/ 2147483647 h 118"/>
              <a:gd name="T18" fmla="*/ 2147483647 w 178"/>
              <a:gd name="T19" fmla="*/ 2147483647 h 118"/>
              <a:gd name="T20" fmla="*/ 0 w 178"/>
              <a:gd name="T21" fmla="*/ 2147483647 h 118"/>
              <a:gd name="T22" fmla="*/ 2147483647 w 178"/>
              <a:gd name="T23" fmla="*/ 2147483647 h 118"/>
              <a:gd name="T24" fmla="*/ 2147483647 w 178"/>
              <a:gd name="T25" fmla="*/ 2147483647 h 118"/>
              <a:gd name="T26" fmla="*/ 2147483647 w 178"/>
              <a:gd name="T27" fmla="*/ 2147483647 h 118"/>
              <a:gd name="T28" fmla="*/ 2147483647 w 178"/>
              <a:gd name="T29" fmla="*/ 2147483647 h 118"/>
              <a:gd name="T30" fmla="*/ 2147483647 w 178"/>
              <a:gd name="T31" fmla="*/ 0 h 118"/>
              <a:gd name="T32" fmla="*/ 2147483647 w 178"/>
              <a:gd name="T33" fmla="*/ 2147483647 h 118"/>
              <a:gd name="T34" fmla="*/ 2147483647 w 178"/>
              <a:gd name="T35" fmla="*/ 2147483647 h 118"/>
              <a:gd name="T36" fmla="*/ 2147483647 w 178"/>
              <a:gd name="T37" fmla="*/ 2147483647 h 118"/>
              <a:gd name="T38" fmla="*/ 2147483647 w 178"/>
              <a:gd name="T39" fmla="*/ 2147483647 h 118"/>
              <a:gd name="T40" fmla="*/ 2147483647 w 178"/>
              <a:gd name="T41" fmla="*/ 2147483647 h 11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178"/>
              <a:gd name="T64" fmla="*/ 0 h 118"/>
              <a:gd name="T65" fmla="*/ 178 w 178"/>
              <a:gd name="T66" fmla="*/ 118 h 118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178" h="118">
                <a:moveTo>
                  <a:pt x="128" y="111"/>
                </a:moveTo>
                <a:cubicBezTo>
                  <a:pt x="130" y="112"/>
                  <a:pt x="132" y="111"/>
                  <a:pt x="133" y="109"/>
                </a:cubicBezTo>
                <a:cubicBezTo>
                  <a:pt x="134" y="106"/>
                  <a:pt x="132" y="104"/>
                  <a:pt x="130" y="104"/>
                </a:cubicBezTo>
                <a:cubicBezTo>
                  <a:pt x="128" y="103"/>
                  <a:pt x="126" y="104"/>
                  <a:pt x="125" y="106"/>
                </a:cubicBezTo>
                <a:cubicBezTo>
                  <a:pt x="125" y="108"/>
                  <a:pt x="126" y="110"/>
                  <a:pt x="128" y="111"/>
                </a:cubicBezTo>
                <a:moveTo>
                  <a:pt x="89" y="89"/>
                </a:moveTo>
                <a:lnTo>
                  <a:pt x="40" y="108"/>
                </a:lnTo>
                <a:lnTo>
                  <a:pt x="22" y="103"/>
                </a:lnTo>
                <a:lnTo>
                  <a:pt x="57" y="78"/>
                </a:lnTo>
                <a:lnTo>
                  <a:pt x="43" y="73"/>
                </a:lnTo>
                <a:cubicBezTo>
                  <a:pt x="29" y="69"/>
                  <a:pt x="8" y="53"/>
                  <a:pt x="0" y="44"/>
                </a:cubicBezTo>
                <a:lnTo>
                  <a:pt x="1" y="8"/>
                </a:lnTo>
                <a:lnTo>
                  <a:pt x="10" y="11"/>
                </a:lnTo>
                <a:lnTo>
                  <a:pt x="22" y="41"/>
                </a:lnTo>
                <a:lnTo>
                  <a:pt x="64" y="54"/>
                </a:lnTo>
                <a:lnTo>
                  <a:pt x="47" y="0"/>
                </a:lnTo>
                <a:lnTo>
                  <a:pt x="64" y="7"/>
                </a:lnTo>
                <a:lnTo>
                  <a:pt x="99" y="65"/>
                </a:lnTo>
                <a:lnTo>
                  <a:pt x="158" y="87"/>
                </a:lnTo>
                <a:cubicBezTo>
                  <a:pt x="167" y="91"/>
                  <a:pt x="178" y="118"/>
                  <a:pt x="157" y="111"/>
                </a:cubicBezTo>
                <a:lnTo>
                  <a:pt x="89" y="89"/>
                </a:lnTo>
              </a:path>
            </a:pathLst>
          </a:custGeom>
          <a:solidFill>
            <a:srgbClr val="504A5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grpSp>
        <p:nvGrpSpPr>
          <p:cNvPr id="43100" name="Group 177"/>
          <p:cNvGrpSpPr>
            <a:grpSpLocks/>
          </p:cNvGrpSpPr>
          <p:nvPr/>
        </p:nvGrpSpPr>
        <p:grpSpPr bwMode="auto">
          <a:xfrm>
            <a:off x="3533775" y="1682750"/>
            <a:ext cx="650875" cy="1239838"/>
            <a:chOff x="2226" y="1060"/>
            <a:chExt cx="410" cy="781"/>
          </a:xfrm>
        </p:grpSpPr>
        <p:sp>
          <p:nvSpPr>
            <p:cNvPr id="43463" name="Rectangle 178"/>
            <p:cNvSpPr>
              <a:spLocks noChangeArrowheads="1"/>
            </p:cNvSpPr>
            <p:nvPr/>
          </p:nvSpPr>
          <p:spPr bwMode="auto">
            <a:xfrm>
              <a:off x="2232" y="1789"/>
              <a:ext cx="398" cy="52"/>
            </a:xfrm>
            <a:prstGeom prst="rect">
              <a:avLst/>
            </a:pr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464" name="Rectangle 179"/>
            <p:cNvSpPr>
              <a:spLocks noChangeArrowheads="1"/>
            </p:cNvSpPr>
            <p:nvPr/>
          </p:nvSpPr>
          <p:spPr bwMode="auto">
            <a:xfrm>
              <a:off x="2232" y="1789"/>
              <a:ext cx="398" cy="52"/>
            </a:xfrm>
            <a:prstGeom prst="rect">
              <a:avLst/>
            </a:prstGeom>
            <a:gradFill rotWithShape="0">
              <a:gsLst>
                <a:gs pos="0">
                  <a:srgbClr val="0066FF"/>
                </a:gs>
                <a:gs pos="100000">
                  <a:srgbClr val="336699"/>
                </a:gs>
              </a:gsLst>
              <a:lin ang="5400000" scaled="1"/>
            </a:gra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465" name="Rectangle 180"/>
            <p:cNvSpPr>
              <a:spLocks noChangeArrowheads="1"/>
            </p:cNvSpPr>
            <p:nvPr/>
          </p:nvSpPr>
          <p:spPr bwMode="auto">
            <a:xfrm>
              <a:off x="2258" y="1430"/>
              <a:ext cx="348" cy="31"/>
            </a:xfrm>
            <a:prstGeom prst="rect">
              <a:avLst/>
            </a:prstGeom>
            <a:noFill/>
            <a:ln w="825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grpSp>
          <p:nvGrpSpPr>
            <p:cNvPr id="43466" name="Group 181"/>
            <p:cNvGrpSpPr>
              <a:grpSpLocks/>
            </p:cNvGrpSpPr>
            <p:nvPr/>
          </p:nvGrpSpPr>
          <p:grpSpPr bwMode="auto">
            <a:xfrm>
              <a:off x="2280" y="1060"/>
              <a:ext cx="306" cy="375"/>
              <a:chOff x="2276" y="1234"/>
              <a:chExt cx="306" cy="354"/>
            </a:xfrm>
          </p:grpSpPr>
          <p:sp>
            <p:nvSpPr>
              <p:cNvPr id="43471" name="Freeform 182"/>
              <p:cNvSpPr>
                <a:spLocks/>
              </p:cNvSpPr>
              <p:nvPr/>
            </p:nvSpPr>
            <p:spPr bwMode="auto">
              <a:xfrm>
                <a:off x="2466" y="1441"/>
                <a:ext cx="27" cy="57"/>
              </a:xfrm>
              <a:custGeom>
                <a:avLst/>
                <a:gdLst>
                  <a:gd name="T0" fmla="*/ 0 w 80"/>
                  <a:gd name="T1" fmla="*/ 0 h 114"/>
                  <a:gd name="T2" fmla="*/ 0 w 80"/>
                  <a:gd name="T3" fmla="*/ 0 h 114"/>
                  <a:gd name="T4" fmla="*/ 0 w 80"/>
                  <a:gd name="T5" fmla="*/ 1 h 114"/>
                  <a:gd name="T6" fmla="*/ 0 w 80"/>
                  <a:gd name="T7" fmla="*/ 1 h 114"/>
                  <a:gd name="T8" fmla="*/ 0 w 80"/>
                  <a:gd name="T9" fmla="*/ 1 h 114"/>
                  <a:gd name="T10" fmla="*/ 0 w 80"/>
                  <a:gd name="T11" fmla="*/ 1 h 114"/>
                  <a:gd name="T12" fmla="*/ 0 w 80"/>
                  <a:gd name="T13" fmla="*/ 1 h 114"/>
                  <a:gd name="T14" fmla="*/ 0 w 80"/>
                  <a:gd name="T15" fmla="*/ 1 h 114"/>
                  <a:gd name="T16" fmla="*/ 0 w 80"/>
                  <a:gd name="T17" fmla="*/ 1 h 114"/>
                  <a:gd name="T18" fmla="*/ 0 w 80"/>
                  <a:gd name="T19" fmla="*/ 1 h 114"/>
                  <a:gd name="T20" fmla="*/ 0 w 80"/>
                  <a:gd name="T21" fmla="*/ 1 h 114"/>
                  <a:gd name="T22" fmla="*/ 0 w 80"/>
                  <a:gd name="T23" fmla="*/ 1 h 114"/>
                  <a:gd name="T24" fmla="*/ 0 w 80"/>
                  <a:gd name="T25" fmla="*/ 1 h 114"/>
                  <a:gd name="T26" fmla="*/ 0 w 80"/>
                  <a:gd name="T27" fmla="*/ 1 h 114"/>
                  <a:gd name="T28" fmla="*/ 0 w 80"/>
                  <a:gd name="T29" fmla="*/ 1 h 114"/>
                  <a:gd name="T30" fmla="*/ 0 w 80"/>
                  <a:gd name="T31" fmla="*/ 0 h 114"/>
                  <a:gd name="T32" fmla="*/ 0 w 80"/>
                  <a:gd name="T33" fmla="*/ 0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0"/>
                  <a:gd name="T52" fmla="*/ 0 h 114"/>
                  <a:gd name="T53" fmla="*/ 80 w 80"/>
                  <a:gd name="T54" fmla="*/ 114 h 1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0" h="114">
                    <a:moveTo>
                      <a:pt x="46" y="0"/>
                    </a:moveTo>
                    <a:lnTo>
                      <a:pt x="34" y="0"/>
                    </a:lnTo>
                    <a:lnTo>
                      <a:pt x="23" y="11"/>
                    </a:lnTo>
                    <a:lnTo>
                      <a:pt x="12" y="34"/>
                    </a:lnTo>
                    <a:lnTo>
                      <a:pt x="0" y="46"/>
                    </a:lnTo>
                    <a:lnTo>
                      <a:pt x="12" y="80"/>
                    </a:lnTo>
                    <a:lnTo>
                      <a:pt x="12" y="91"/>
                    </a:lnTo>
                    <a:lnTo>
                      <a:pt x="23" y="114"/>
                    </a:lnTo>
                    <a:lnTo>
                      <a:pt x="34" y="114"/>
                    </a:lnTo>
                    <a:lnTo>
                      <a:pt x="57" y="114"/>
                    </a:lnTo>
                    <a:lnTo>
                      <a:pt x="69" y="103"/>
                    </a:lnTo>
                    <a:lnTo>
                      <a:pt x="80" y="80"/>
                    </a:lnTo>
                    <a:lnTo>
                      <a:pt x="80" y="57"/>
                    </a:lnTo>
                    <a:lnTo>
                      <a:pt x="80" y="34"/>
                    </a:lnTo>
                    <a:lnTo>
                      <a:pt x="69" y="11"/>
                    </a:lnTo>
                    <a:lnTo>
                      <a:pt x="57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72" name="Freeform 183"/>
              <p:cNvSpPr>
                <a:spLocks/>
              </p:cNvSpPr>
              <p:nvPr/>
            </p:nvSpPr>
            <p:spPr bwMode="auto">
              <a:xfrm>
                <a:off x="2371" y="1441"/>
                <a:ext cx="23" cy="57"/>
              </a:xfrm>
              <a:custGeom>
                <a:avLst/>
                <a:gdLst>
                  <a:gd name="T0" fmla="*/ 0 w 68"/>
                  <a:gd name="T1" fmla="*/ 0 h 114"/>
                  <a:gd name="T2" fmla="*/ 0 w 68"/>
                  <a:gd name="T3" fmla="*/ 0 h 114"/>
                  <a:gd name="T4" fmla="*/ 0 w 68"/>
                  <a:gd name="T5" fmla="*/ 1 h 114"/>
                  <a:gd name="T6" fmla="*/ 0 w 68"/>
                  <a:gd name="T7" fmla="*/ 1 h 114"/>
                  <a:gd name="T8" fmla="*/ 0 w 68"/>
                  <a:gd name="T9" fmla="*/ 1 h 114"/>
                  <a:gd name="T10" fmla="*/ 0 w 68"/>
                  <a:gd name="T11" fmla="*/ 1 h 114"/>
                  <a:gd name="T12" fmla="*/ 0 w 68"/>
                  <a:gd name="T13" fmla="*/ 1 h 114"/>
                  <a:gd name="T14" fmla="*/ 0 w 68"/>
                  <a:gd name="T15" fmla="*/ 1 h 114"/>
                  <a:gd name="T16" fmla="*/ 0 w 68"/>
                  <a:gd name="T17" fmla="*/ 1 h 114"/>
                  <a:gd name="T18" fmla="*/ 0 w 68"/>
                  <a:gd name="T19" fmla="*/ 1 h 114"/>
                  <a:gd name="T20" fmla="*/ 0 w 68"/>
                  <a:gd name="T21" fmla="*/ 1 h 114"/>
                  <a:gd name="T22" fmla="*/ 0 w 68"/>
                  <a:gd name="T23" fmla="*/ 1 h 114"/>
                  <a:gd name="T24" fmla="*/ 0 w 68"/>
                  <a:gd name="T25" fmla="*/ 1 h 114"/>
                  <a:gd name="T26" fmla="*/ 0 w 68"/>
                  <a:gd name="T27" fmla="*/ 1 h 114"/>
                  <a:gd name="T28" fmla="*/ 0 w 68"/>
                  <a:gd name="T29" fmla="*/ 1 h 114"/>
                  <a:gd name="T30" fmla="*/ 0 w 68"/>
                  <a:gd name="T31" fmla="*/ 0 h 114"/>
                  <a:gd name="T32" fmla="*/ 0 w 68"/>
                  <a:gd name="T33" fmla="*/ 0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14"/>
                  <a:gd name="T53" fmla="*/ 68 w 68"/>
                  <a:gd name="T54" fmla="*/ 114 h 1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14">
                    <a:moveTo>
                      <a:pt x="34" y="0"/>
                    </a:moveTo>
                    <a:lnTo>
                      <a:pt x="46" y="0"/>
                    </a:lnTo>
                    <a:lnTo>
                      <a:pt x="57" y="11"/>
                    </a:lnTo>
                    <a:lnTo>
                      <a:pt x="68" y="34"/>
                    </a:lnTo>
                    <a:lnTo>
                      <a:pt x="68" y="46"/>
                    </a:lnTo>
                    <a:lnTo>
                      <a:pt x="68" y="80"/>
                    </a:lnTo>
                    <a:lnTo>
                      <a:pt x="68" y="91"/>
                    </a:lnTo>
                    <a:lnTo>
                      <a:pt x="57" y="114"/>
                    </a:lnTo>
                    <a:lnTo>
                      <a:pt x="46" y="114"/>
                    </a:lnTo>
                    <a:lnTo>
                      <a:pt x="23" y="114"/>
                    </a:lnTo>
                    <a:lnTo>
                      <a:pt x="11" y="103"/>
                    </a:lnTo>
                    <a:lnTo>
                      <a:pt x="0" y="80"/>
                    </a:lnTo>
                    <a:lnTo>
                      <a:pt x="0" y="57"/>
                    </a:lnTo>
                    <a:lnTo>
                      <a:pt x="0" y="34"/>
                    </a:lnTo>
                    <a:lnTo>
                      <a:pt x="11" y="11"/>
                    </a:lnTo>
                    <a:lnTo>
                      <a:pt x="23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73" name="Freeform 184"/>
              <p:cNvSpPr>
                <a:spLocks/>
              </p:cNvSpPr>
              <p:nvPr/>
            </p:nvSpPr>
            <p:spPr bwMode="auto">
              <a:xfrm>
                <a:off x="2389" y="1234"/>
                <a:ext cx="65" cy="95"/>
              </a:xfrm>
              <a:custGeom>
                <a:avLst/>
                <a:gdLst>
                  <a:gd name="T0" fmla="*/ 0 w 223"/>
                  <a:gd name="T1" fmla="*/ 0 h 250"/>
                  <a:gd name="T2" fmla="*/ 0 w 223"/>
                  <a:gd name="T3" fmla="*/ 0 h 250"/>
                  <a:gd name="T4" fmla="*/ 0 w 223"/>
                  <a:gd name="T5" fmla="*/ 0 h 250"/>
                  <a:gd name="T6" fmla="*/ 0 w 223"/>
                  <a:gd name="T7" fmla="*/ 0 h 250"/>
                  <a:gd name="T8" fmla="*/ 0 w 223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74" name="Freeform 185"/>
              <p:cNvSpPr>
                <a:spLocks/>
              </p:cNvSpPr>
              <p:nvPr/>
            </p:nvSpPr>
            <p:spPr bwMode="auto">
              <a:xfrm>
                <a:off x="2284" y="1409"/>
                <a:ext cx="286" cy="179"/>
              </a:xfrm>
              <a:custGeom>
                <a:avLst/>
                <a:gdLst>
                  <a:gd name="T0" fmla="*/ 0 w 973"/>
                  <a:gd name="T1" fmla="*/ 1 h 473"/>
                  <a:gd name="T2" fmla="*/ 0 w 973"/>
                  <a:gd name="T3" fmla="*/ 0 h 473"/>
                  <a:gd name="T4" fmla="*/ 0 w 973"/>
                  <a:gd name="T5" fmla="*/ 0 h 473"/>
                  <a:gd name="T6" fmla="*/ 0 w 973"/>
                  <a:gd name="T7" fmla="*/ 1 h 473"/>
                  <a:gd name="T8" fmla="*/ 0 w 973"/>
                  <a:gd name="T9" fmla="*/ 1 h 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3"/>
                  <a:gd name="T16" fmla="*/ 0 h 473"/>
                  <a:gd name="T17" fmla="*/ 973 w 973"/>
                  <a:gd name="T18" fmla="*/ 473 h 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3" h="473">
                    <a:moveTo>
                      <a:pt x="0" y="473"/>
                    </a:moveTo>
                    <a:lnTo>
                      <a:pt x="39" y="0"/>
                    </a:lnTo>
                    <a:lnTo>
                      <a:pt x="920" y="0"/>
                    </a:lnTo>
                    <a:lnTo>
                      <a:pt x="973" y="473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75" name="Freeform 186"/>
              <p:cNvSpPr>
                <a:spLocks/>
              </p:cNvSpPr>
              <p:nvPr/>
            </p:nvSpPr>
            <p:spPr bwMode="auto">
              <a:xfrm>
                <a:off x="2284" y="1409"/>
                <a:ext cx="286" cy="179"/>
              </a:xfrm>
              <a:custGeom>
                <a:avLst/>
                <a:gdLst>
                  <a:gd name="T0" fmla="*/ 0 w 973"/>
                  <a:gd name="T1" fmla="*/ 1 h 473"/>
                  <a:gd name="T2" fmla="*/ 0 w 973"/>
                  <a:gd name="T3" fmla="*/ 0 h 473"/>
                  <a:gd name="T4" fmla="*/ 0 w 973"/>
                  <a:gd name="T5" fmla="*/ 0 h 473"/>
                  <a:gd name="T6" fmla="*/ 0 w 973"/>
                  <a:gd name="T7" fmla="*/ 1 h 473"/>
                  <a:gd name="T8" fmla="*/ 0 w 973"/>
                  <a:gd name="T9" fmla="*/ 1 h 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3"/>
                  <a:gd name="T16" fmla="*/ 0 h 473"/>
                  <a:gd name="T17" fmla="*/ 973 w 973"/>
                  <a:gd name="T18" fmla="*/ 473 h 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3" h="473">
                    <a:moveTo>
                      <a:pt x="0" y="473"/>
                    </a:moveTo>
                    <a:lnTo>
                      <a:pt x="39" y="0"/>
                    </a:lnTo>
                    <a:lnTo>
                      <a:pt x="920" y="0"/>
                    </a:lnTo>
                    <a:lnTo>
                      <a:pt x="973" y="473"/>
                    </a:lnTo>
                    <a:lnTo>
                      <a:pt x="0" y="473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76" name="Freeform 187"/>
              <p:cNvSpPr>
                <a:spLocks/>
              </p:cNvSpPr>
              <p:nvPr/>
            </p:nvSpPr>
            <p:spPr bwMode="auto">
              <a:xfrm>
                <a:off x="2307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77" name="Freeform 188"/>
              <p:cNvSpPr>
                <a:spLocks/>
              </p:cNvSpPr>
              <p:nvPr/>
            </p:nvSpPr>
            <p:spPr bwMode="auto">
              <a:xfrm>
                <a:off x="2307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78" name="Freeform 189"/>
              <p:cNvSpPr>
                <a:spLocks/>
              </p:cNvSpPr>
              <p:nvPr/>
            </p:nvSpPr>
            <p:spPr bwMode="auto">
              <a:xfrm>
                <a:off x="2349" y="1523"/>
                <a:ext cx="20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6"/>
                  <a:gd name="T100" fmla="*/ 0 h 53"/>
                  <a:gd name="T101" fmla="*/ 66 w 66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6" h="53">
                    <a:moveTo>
                      <a:pt x="27" y="0"/>
                    </a:moveTo>
                    <a:lnTo>
                      <a:pt x="27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7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79" name="Freeform 190"/>
              <p:cNvSpPr>
                <a:spLocks/>
              </p:cNvSpPr>
              <p:nvPr/>
            </p:nvSpPr>
            <p:spPr bwMode="auto">
              <a:xfrm>
                <a:off x="2349" y="1523"/>
                <a:ext cx="20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w 66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"/>
                  <a:gd name="T103" fmla="*/ 0 h 53"/>
                  <a:gd name="T104" fmla="*/ 66 w 66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" h="53">
                    <a:moveTo>
                      <a:pt x="27" y="0"/>
                    </a:moveTo>
                    <a:lnTo>
                      <a:pt x="27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7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80" name="Freeform 191"/>
              <p:cNvSpPr>
                <a:spLocks/>
              </p:cNvSpPr>
              <p:nvPr/>
            </p:nvSpPr>
            <p:spPr bwMode="auto">
              <a:xfrm>
                <a:off x="2396" y="1523"/>
                <a:ext cx="19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6"/>
                  <a:gd name="T100" fmla="*/ 0 h 53"/>
                  <a:gd name="T101" fmla="*/ 66 w 66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6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81" name="Freeform 192"/>
              <p:cNvSpPr>
                <a:spLocks/>
              </p:cNvSpPr>
              <p:nvPr/>
            </p:nvSpPr>
            <p:spPr bwMode="auto">
              <a:xfrm>
                <a:off x="2396" y="1523"/>
                <a:ext cx="19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w 66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"/>
                  <a:gd name="T103" fmla="*/ 0 h 53"/>
                  <a:gd name="T104" fmla="*/ 66 w 66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82" name="Freeform 193"/>
              <p:cNvSpPr>
                <a:spLocks/>
              </p:cNvSpPr>
              <p:nvPr/>
            </p:nvSpPr>
            <p:spPr bwMode="auto">
              <a:xfrm>
                <a:off x="2446" y="1523"/>
                <a:ext cx="16" cy="20"/>
              </a:xfrm>
              <a:custGeom>
                <a:avLst/>
                <a:gdLst>
                  <a:gd name="T0" fmla="*/ 0 w 53"/>
                  <a:gd name="T1" fmla="*/ 0 h 53"/>
                  <a:gd name="T2" fmla="*/ 0 w 53"/>
                  <a:gd name="T3" fmla="*/ 0 h 53"/>
                  <a:gd name="T4" fmla="*/ 0 w 53"/>
                  <a:gd name="T5" fmla="*/ 0 h 53"/>
                  <a:gd name="T6" fmla="*/ 0 w 53"/>
                  <a:gd name="T7" fmla="*/ 0 h 53"/>
                  <a:gd name="T8" fmla="*/ 0 w 53"/>
                  <a:gd name="T9" fmla="*/ 0 h 53"/>
                  <a:gd name="T10" fmla="*/ 0 w 53"/>
                  <a:gd name="T11" fmla="*/ 0 h 53"/>
                  <a:gd name="T12" fmla="*/ 0 w 53"/>
                  <a:gd name="T13" fmla="*/ 0 h 53"/>
                  <a:gd name="T14" fmla="*/ 0 w 53"/>
                  <a:gd name="T15" fmla="*/ 0 h 53"/>
                  <a:gd name="T16" fmla="*/ 0 w 53"/>
                  <a:gd name="T17" fmla="*/ 0 h 53"/>
                  <a:gd name="T18" fmla="*/ 0 w 53"/>
                  <a:gd name="T19" fmla="*/ 0 h 53"/>
                  <a:gd name="T20" fmla="*/ 0 w 53"/>
                  <a:gd name="T21" fmla="*/ 0 h 53"/>
                  <a:gd name="T22" fmla="*/ 0 w 53"/>
                  <a:gd name="T23" fmla="*/ 0 h 53"/>
                  <a:gd name="T24" fmla="*/ 0 w 53"/>
                  <a:gd name="T25" fmla="*/ 0 h 53"/>
                  <a:gd name="T26" fmla="*/ 0 w 53"/>
                  <a:gd name="T27" fmla="*/ 0 h 53"/>
                  <a:gd name="T28" fmla="*/ 0 w 53"/>
                  <a:gd name="T29" fmla="*/ 0 h 53"/>
                  <a:gd name="T30" fmla="*/ 0 w 53"/>
                  <a:gd name="T31" fmla="*/ 0 h 53"/>
                  <a:gd name="T32" fmla="*/ 0 w 53"/>
                  <a:gd name="T33" fmla="*/ 0 h 53"/>
                  <a:gd name="T34" fmla="*/ 0 w 53"/>
                  <a:gd name="T35" fmla="*/ 0 h 53"/>
                  <a:gd name="T36" fmla="*/ 0 w 53"/>
                  <a:gd name="T37" fmla="*/ 0 h 53"/>
                  <a:gd name="T38" fmla="*/ 0 w 53"/>
                  <a:gd name="T39" fmla="*/ 0 h 53"/>
                  <a:gd name="T40" fmla="*/ 0 w 53"/>
                  <a:gd name="T41" fmla="*/ 0 h 53"/>
                  <a:gd name="T42" fmla="*/ 0 w 53"/>
                  <a:gd name="T43" fmla="*/ 0 h 53"/>
                  <a:gd name="T44" fmla="*/ 0 w 53"/>
                  <a:gd name="T45" fmla="*/ 0 h 53"/>
                  <a:gd name="T46" fmla="*/ 0 w 53"/>
                  <a:gd name="T47" fmla="*/ 0 h 53"/>
                  <a:gd name="T48" fmla="*/ 0 w 53"/>
                  <a:gd name="T49" fmla="*/ 0 h 53"/>
                  <a:gd name="T50" fmla="*/ 0 w 53"/>
                  <a:gd name="T51" fmla="*/ 0 h 53"/>
                  <a:gd name="T52" fmla="*/ 0 w 53"/>
                  <a:gd name="T53" fmla="*/ 0 h 53"/>
                  <a:gd name="T54" fmla="*/ 0 w 53"/>
                  <a:gd name="T55" fmla="*/ 0 h 53"/>
                  <a:gd name="T56" fmla="*/ 0 w 53"/>
                  <a:gd name="T57" fmla="*/ 0 h 53"/>
                  <a:gd name="T58" fmla="*/ 0 w 53"/>
                  <a:gd name="T59" fmla="*/ 0 h 53"/>
                  <a:gd name="T60" fmla="*/ 0 w 53"/>
                  <a:gd name="T61" fmla="*/ 0 h 53"/>
                  <a:gd name="T62" fmla="*/ 0 w 53"/>
                  <a:gd name="T63" fmla="*/ 0 h 53"/>
                  <a:gd name="T64" fmla="*/ 0 w 53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53"/>
                  <a:gd name="T101" fmla="*/ 53 w 53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53" y="27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4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83" name="Freeform 194"/>
              <p:cNvSpPr>
                <a:spLocks/>
              </p:cNvSpPr>
              <p:nvPr/>
            </p:nvSpPr>
            <p:spPr bwMode="auto">
              <a:xfrm>
                <a:off x="2446" y="1523"/>
                <a:ext cx="16" cy="20"/>
              </a:xfrm>
              <a:custGeom>
                <a:avLst/>
                <a:gdLst>
                  <a:gd name="T0" fmla="*/ 0 w 53"/>
                  <a:gd name="T1" fmla="*/ 0 h 53"/>
                  <a:gd name="T2" fmla="*/ 0 w 53"/>
                  <a:gd name="T3" fmla="*/ 0 h 53"/>
                  <a:gd name="T4" fmla="*/ 0 w 53"/>
                  <a:gd name="T5" fmla="*/ 0 h 53"/>
                  <a:gd name="T6" fmla="*/ 0 w 53"/>
                  <a:gd name="T7" fmla="*/ 0 h 53"/>
                  <a:gd name="T8" fmla="*/ 0 w 53"/>
                  <a:gd name="T9" fmla="*/ 0 h 53"/>
                  <a:gd name="T10" fmla="*/ 0 w 53"/>
                  <a:gd name="T11" fmla="*/ 0 h 53"/>
                  <a:gd name="T12" fmla="*/ 0 w 53"/>
                  <a:gd name="T13" fmla="*/ 0 h 53"/>
                  <a:gd name="T14" fmla="*/ 0 w 53"/>
                  <a:gd name="T15" fmla="*/ 0 h 53"/>
                  <a:gd name="T16" fmla="*/ 0 w 53"/>
                  <a:gd name="T17" fmla="*/ 0 h 53"/>
                  <a:gd name="T18" fmla="*/ 0 w 53"/>
                  <a:gd name="T19" fmla="*/ 0 h 53"/>
                  <a:gd name="T20" fmla="*/ 0 w 53"/>
                  <a:gd name="T21" fmla="*/ 0 h 53"/>
                  <a:gd name="T22" fmla="*/ 0 w 53"/>
                  <a:gd name="T23" fmla="*/ 0 h 53"/>
                  <a:gd name="T24" fmla="*/ 0 w 53"/>
                  <a:gd name="T25" fmla="*/ 0 h 53"/>
                  <a:gd name="T26" fmla="*/ 0 w 53"/>
                  <a:gd name="T27" fmla="*/ 0 h 53"/>
                  <a:gd name="T28" fmla="*/ 0 w 53"/>
                  <a:gd name="T29" fmla="*/ 0 h 53"/>
                  <a:gd name="T30" fmla="*/ 0 w 53"/>
                  <a:gd name="T31" fmla="*/ 0 h 53"/>
                  <a:gd name="T32" fmla="*/ 0 w 53"/>
                  <a:gd name="T33" fmla="*/ 0 h 53"/>
                  <a:gd name="T34" fmla="*/ 0 w 53"/>
                  <a:gd name="T35" fmla="*/ 0 h 53"/>
                  <a:gd name="T36" fmla="*/ 0 w 53"/>
                  <a:gd name="T37" fmla="*/ 0 h 53"/>
                  <a:gd name="T38" fmla="*/ 0 w 53"/>
                  <a:gd name="T39" fmla="*/ 0 h 53"/>
                  <a:gd name="T40" fmla="*/ 0 w 53"/>
                  <a:gd name="T41" fmla="*/ 0 h 53"/>
                  <a:gd name="T42" fmla="*/ 0 w 53"/>
                  <a:gd name="T43" fmla="*/ 0 h 53"/>
                  <a:gd name="T44" fmla="*/ 0 w 53"/>
                  <a:gd name="T45" fmla="*/ 0 h 53"/>
                  <a:gd name="T46" fmla="*/ 0 w 53"/>
                  <a:gd name="T47" fmla="*/ 0 h 53"/>
                  <a:gd name="T48" fmla="*/ 0 w 53"/>
                  <a:gd name="T49" fmla="*/ 0 h 53"/>
                  <a:gd name="T50" fmla="*/ 0 w 53"/>
                  <a:gd name="T51" fmla="*/ 0 h 53"/>
                  <a:gd name="T52" fmla="*/ 0 w 53"/>
                  <a:gd name="T53" fmla="*/ 0 h 53"/>
                  <a:gd name="T54" fmla="*/ 0 w 53"/>
                  <a:gd name="T55" fmla="*/ 0 h 53"/>
                  <a:gd name="T56" fmla="*/ 0 w 53"/>
                  <a:gd name="T57" fmla="*/ 0 h 53"/>
                  <a:gd name="T58" fmla="*/ 0 w 53"/>
                  <a:gd name="T59" fmla="*/ 0 h 53"/>
                  <a:gd name="T60" fmla="*/ 0 w 53"/>
                  <a:gd name="T61" fmla="*/ 0 h 53"/>
                  <a:gd name="T62" fmla="*/ 0 w 53"/>
                  <a:gd name="T63" fmla="*/ 0 h 53"/>
                  <a:gd name="T64" fmla="*/ 0 w 53"/>
                  <a:gd name="T65" fmla="*/ 0 h 53"/>
                  <a:gd name="T66" fmla="*/ 0 w 53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53"/>
                  <a:gd name="T104" fmla="*/ 53 w 53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53" y="27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40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84" name="Freeform 195"/>
              <p:cNvSpPr>
                <a:spLocks/>
              </p:cNvSpPr>
              <p:nvPr/>
            </p:nvSpPr>
            <p:spPr bwMode="auto">
              <a:xfrm>
                <a:off x="2493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85" name="Freeform 196"/>
              <p:cNvSpPr>
                <a:spLocks/>
              </p:cNvSpPr>
              <p:nvPr/>
            </p:nvSpPr>
            <p:spPr bwMode="auto">
              <a:xfrm>
                <a:off x="2493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86" name="Freeform 197"/>
              <p:cNvSpPr>
                <a:spLocks/>
              </p:cNvSpPr>
              <p:nvPr/>
            </p:nvSpPr>
            <p:spPr bwMode="auto">
              <a:xfrm>
                <a:off x="2535" y="1523"/>
                <a:ext cx="16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87" name="Freeform 198"/>
              <p:cNvSpPr>
                <a:spLocks/>
              </p:cNvSpPr>
              <p:nvPr/>
            </p:nvSpPr>
            <p:spPr bwMode="auto">
              <a:xfrm>
                <a:off x="2535" y="1523"/>
                <a:ext cx="16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88" name="Freeform 199"/>
              <p:cNvSpPr>
                <a:spLocks/>
              </p:cNvSpPr>
              <p:nvPr/>
            </p:nvSpPr>
            <p:spPr bwMode="auto">
              <a:xfrm>
                <a:off x="2307" y="1438"/>
                <a:ext cx="15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65"/>
                  <a:gd name="T101" fmla="*/ 52 w 52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65">
                    <a:moveTo>
                      <a:pt x="39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13" y="26"/>
                    </a:lnTo>
                    <a:lnTo>
                      <a:pt x="0" y="39"/>
                    </a:lnTo>
                    <a:lnTo>
                      <a:pt x="13" y="39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89" name="Freeform 200"/>
              <p:cNvSpPr>
                <a:spLocks/>
              </p:cNvSpPr>
              <p:nvPr/>
            </p:nvSpPr>
            <p:spPr bwMode="auto">
              <a:xfrm>
                <a:off x="2307" y="1438"/>
                <a:ext cx="15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w 52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65"/>
                  <a:gd name="T104" fmla="*/ 52 w 52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65">
                    <a:moveTo>
                      <a:pt x="39" y="0"/>
                    </a:moveTo>
                    <a:lnTo>
                      <a:pt x="39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13" y="26"/>
                    </a:lnTo>
                    <a:lnTo>
                      <a:pt x="0" y="39"/>
                    </a:lnTo>
                    <a:lnTo>
                      <a:pt x="13" y="39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90" name="Freeform 201"/>
              <p:cNvSpPr>
                <a:spLocks/>
              </p:cNvSpPr>
              <p:nvPr/>
            </p:nvSpPr>
            <p:spPr bwMode="auto">
              <a:xfrm>
                <a:off x="2349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7" y="0"/>
                    </a:move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91" name="Freeform 202"/>
              <p:cNvSpPr>
                <a:spLocks/>
              </p:cNvSpPr>
              <p:nvPr/>
            </p:nvSpPr>
            <p:spPr bwMode="auto">
              <a:xfrm>
                <a:off x="2349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7" y="0"/>
                    </a:moveTo>
                    <a:lnTo>
                      <a:pt x="27" y="0"/>
                    </a:ln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92" name="Freeform 203"/>
              <p:cNvSpPr>
                <a:spLocks/>
              </p:cNvSpPr>
              <p:nvPr/>
            </p:nvSpPr>
            <p:spPr bwMode="auto">
              <a:xfrm>
                <a:off x="2396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6" y="0"/>
                    </a:move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40" y="65"/>
                    </a:lnTo>
                    <a:lnTo>
                      <a:pt x="40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6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93" name="Freeform 204"/>
              <p:cNvSpPr>
                <a:spLocks/>
              </p:cNvSpPr>
              <p:nvPr/>
            </p:nvSpPr>
            <p:spPr bwMode="auto">
              <a:xfrm>
                <a:off x="2396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40" y="65"/>
                    </a:lnTo>
                    <a:lnTo>
                      <a:pt x="40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6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94" name="Freeform 205"/>
              <p:cNvSpPr>
                <a:spLocks/>
              </p:cNvSpPr>
              <p:nvPr/>
            </p:nvSpPr>
            <p:spPr bwMode="auto">
              <a:xfrm>
                <a:off x="2443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6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39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39" y="13"/>
                    </a:lnTo>
                    <a:lnTo>
                      <a:pt x="26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95" name="Freeform 206"/>
              <p:cNvSpPr>
                <a:spLocks/>
              </p:cNvSpPr>
              <p:nvPr/>
            </p:nvSpPr>
            <p:spPr bwMode="auto">
              <a:xfrm>
                <a:off x="2443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6" y="0"/>
                    </a:moveTo>
                    <a:lnTo>
                      <a:pt x="26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39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39" y="13"/>
                    </a:lnTo>
                    <a:lnTo>
                      <a:pt x="26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96" name="Freeform 207"/>
              <p:cNvSpPr>
                <a:spLocks/>
              </p:cNvSpPr>
              <p:nvPr/>
            </p:nvSpPr>
            <p:spPr bwMode="auto">
              <a:xfrm>
                <a:off x="2485" y="1438"/>
                <a:ext cx="16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65"/>
                  <a:gd name="T101" fmla="*/ 52 w 52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65">
                    <a:moveTo>
                      <a:pt x="26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97" name="Freeform 208"/>
              <p:cNvSpPr>
                <a:spLocks/>
              </p:cNvSpPr>
              <p:nvPr/>
            </p:nvSpPr>
            <p:spPr bwMode="auto">
              <a:xfrm>
                <a:off x="2485" y="1438"/>
                <a:ext cx="16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w 52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65"/>
                  <a:gd name="T104" fmla="*/ 52 w 52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65">
                    <a:moveTo>
                      <a:pt x="26" y="0"/>
                    </a:moveTo>
                    <a:lnTo>
                      <a:pt x="26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98" name="Freeform 209"/>
              <p:cNvSpPr>
                <a:spLocks/>
              </p:cNvSpPr>
              <p:nvPr/>
            </p:nvSpPr>
            <p:spPr bwMode="auto">
              <a:xfrm>
                <a:off x="2527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7" y="0"/>
                    </a:move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499" name="Freeform 210"/>
              <p:cNvSpPr>
                <a:spLocks/>
              </p:cNvSpPr>
              <p:nvPr/>
            </p:nvSpPr>
            <p:spPr bwMode="auto">
              <a:xfrm>
                <a:off x="2527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7" y="0"/>
                    </a:moveTo>
                    <a:lnTo>
                      <a:pt x="27" y="0"/>
                    </a:ln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500" name="Freeform 211"/>
              <p:cNvSpPr>
                <a:spLocks/>
              </p:cNvSpPr>
              <p:nvPr/>
            </p:nvSpPr>
            <p:spPr bwMode="auto">
              <a:xfrm>
                <a:off x="2388" y="1234"/>
                <a:ext cx="66" cy="95"/>
              </a:xfrm>
              <a:custGeom>
                <a:avLst/>
                <a:gdLst>
                  <a:gd name="T0" fmla="*/ 0 w 223"/>
                  <a:gd name="T1" fmla="*/ 0 h 250"/>
                  <a:gd name="T2" fmla="*/ 0 w 223"/>
                  <a:gd name="T3" fmla="*/ 0 h 250"/>
                  <a:gd name="T4" fmla="*/ 0 w 223"/>
                  <a:gd name="T5" fmla="*/ 0 h 250"/>
                  <a:gd name="T6" fmla="*/ 0 w 223"/>
                  <a:gd name="T7" fmla="*/ 0 h 250"/>
                  <a:gd name="T8" fmla="*/ 0 w 223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501" name="Freeform 212"/>
              <p:cNvSpPr>
                <a:spLocks/>
              </p:cNvSpPr>
              <p:nvPr/>
            </p:nvSpPr>
            <p:spPr bwMode="auto">
              <a:xfrm>
                <a:off x="2318" y="1329"/>
                <a:ext cx="209" cy="55"/>
              </a:xfrm>
              <a:custGeom>
                <a:avLst/>
                <a:gdLst>
                  <a:gd name="T0" fmla="*/ 0 w 710"/>
                  <a:gd name="T1" fmla="*/ 0 h 145"/>
                  <a:gd name="T2" fmla="*/ 0 w 710"/>
                  <a:gd name="T3" fmla="*/ 0 h 145"/>
                  <a:gd name="T4" fmla="*/ 0 w 710"/>
                  <a:gd name="T5" fmla="*/ 0 h 145"/>
                  <a:gd name="T6" fmla="*/ 0 w 710"/>
                  <a:gd name="T7" fmla="*/ 0 h 145"/>
                  <a:gd name="T8" fmla="*/ 0 w 710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0"/>
                  <a:gd name="T16" fmla="*/ 0 h 145"/>
                  <a:gd name="T17" fmla="*/ 710 w 710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0" h="145">
                    <a:moveTo>
                      <a:pt x="0" y="145"/>
                    </a:moveTo>
                    <a:lnTo>
                      <a:pt x="13" y="0"/>
                    </a:lnTo>
                    <a:lnTo>
                      <a:pt x="697" y="0"/>
                    </a:lnTo>
                    <a:lnTo>
                      <a:pt x="710" y="145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502" name="Freeform 213"/>
              <p:cNvSpPr>
                <a:spLocks/>
              </p:cNvSpPr>
              <p:nvPr/>
            </p:nvSpPr>
            <p:spPr bwMode="auto">
              <a:xfrm>
                <a:off x="2318" y="1329"/>
                <a:ext cx="209" cy="55"/>
              </a:xfrm>
              <a:custGeom>
                <a:avLst/>
                <a:gdLst>
                  <a:gd name="T0" fmla="*/ 0 w 710"/>
                  <a:gd name="T1" fmla="*/ 0 h 145"/>
                  <a:gd name="T2" fmla="*/ 0 w 710"/>
                  <a:gd name="T3" fmla="*/ 0 h 145"/>
                  <a:gd name="T4" fmla="*/ 0 w 710"/>
                  <a:gd name="T5" fmla="*/ 0 h 145"/>
                  <a:gd name="T6" fmla="*/ 0 w 710"/>
                  <a:gd name="T7" fmla="*/ 0 h 145"/>
                  <a:gd name="T8" fmla="*/ 0 w 710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0"/>
                  <a:gd name="T16" fmla="*/ 0 h 145"/>
                  <a:gd name="T17" fmla="*/ 710 w 710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0" h="145">
                    <a:moveTo>
                      <a:pt x="0" y="145"/>
                    </a:moveTo>
                    <a:lnTo>
                      <a:pt x="13" y="0"/>
                    </a:lnTo>
                    <a:lnTo>
                      <a:pt x="697" y="0"/>
                    </a:lnTo>
                    <a:lnTo>
                      <a:pt x="710" y="145"/>
                    </a:lnTo>
                    <a:lnTo>
                      <a:pt x="0" y="145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503" name="Rectangle 214"/>
              <p:cNvSpPr>
                <a:spLocks noChangeArrowheads="1"/>
              </p:cNvSpPr>
              <p:nvPr/>
            </p:nvSpPr>
            <p:spPr bwMode="auto">
              <a:xfrm>
                <a:off x="2326" y="1339"/>
                <a:ext cx="43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504" name="Rectangle 215"/>
              <p:cNvSpPr>
                <a:spLocks noChangeArrowheads="1"/>
              </p:cNvSpPr>
              <p:nvPr/>
            </p:nvSpPr>
            <p:spPr bwMode="auto">
              <a:xfrm>
                <a:off x="2326" y="1339"/>
                <a:ext cx="43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505" name="Rectangle 216"/>
              <p:cNvSpPr>
                <a:spLocks noChangeArrowheads="1"/>
              </p:cNvSpPr>
              <p:nvPr/>
            </p:nvSpPr>
            <p:spPr bwMode="auto">
              <a:xfrm>
                <a:off x="2377" y="1339"/>
                <a:ext cx="42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506" name="Rectangle 217"/>
              <p:cNvSpPr>
                <a:spLocks noChangeArrowheads="1"/>
              </p:cNvSpPr>
              <p:nvPr/>
            </p:nvSpPr>
            <p:spPr bwMode="auto">
              <a:xfrm>
                <a:off x="2377" y="1339"/>
                <a:ext cx="42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507" name="Rectangle 218"/>
              <p:cNvSpPr>
                <a:spLocks noChangeArrowheads="1"/>
              </p:cNvSpPr>
              <p:nvPr/>
            </p:nvSpPr>
            <p:spPr bwMode="auto">
              <a:xfrm>
                <a:off x="2427" y="1339"/>
                <a:ext cx="42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508" name="Rectangle 219"/>
              <p:cNvSpPr>
                <a:spLocks noChangeArrowheads="1"/>
              </p:cNvSpPr>
              <p:nvPr/>
            </p:nvSpPr>
            <p:spPr bwMode="auto">
              <a:xfrm>
                <a:off x="2427" y="1339"/>
                <a:ext cx="42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509" name="Rectangle 220"/>
              <p:cNvSpPr>
                <a:spLocks noChangeArrowheads="1"/>
              </p:cNvSpPr>
              <p:nvPr/>
            </p:nvSpPr>
            <p:spPr bwMode="auto">
              <a:xfrm>
                <a:off x="2473" y="1339"/>
                <a:ext cx="43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510" name="Rectangle 221"/>
              <p:cNvSpPr>
                <a:spLocks noChangeArrowheads="1"/>
              </p:cNvSpPr>
              <p:nvPr/>
            </p:nvSpPr>
            <p:spPr bwMode="auto">
              <a:xfrm>
                <a:off x="2473" y="1339"/>
                <a:ext cx="43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511" name="Line 222"/>
              <p:cNvSpPr>
                <a:spLocks noChangeShapeType="1"/>
              </p:cNvSpPr>
              <p:nvPr/>
            </p:nvSpPr>
            <p:spPr bwMode="auto">
              <a:xfrm>
                <a:off x="2291" y="1493"/>
                <a:ext cx="272" cy="0"/>
              </a:xfrm>
              <a:prstGeom prst="line">
                <a:avLst/>
              </a:pr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2" name="Rectangle 223"/>
              <p:cNvSpPr>
                <a:spLocks noChangeArrowheads="1"/>
              </p:cNvSpPr>
              <p:nvPr/>
            </p:nvSpPr>
            <p:spPr bwMode="auto">
              <a:xfrm>
                <a:off x="2276" y="1384"/>
                <a:ext cx="306" cy="25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513" name="Rectangle 224"/>
              <p:cNvSpPr>
                <a:spLocks noChangeArrowheads="1"/>
              </p:cNvSpPr>
              <p:nvPr/>
            </p:nvSpPr>
            <p:spPr bwMode="auto">
              <a:xfrm>
                <a:off x="2276" y="1384"/>
                <a:ext cx="306" cy="25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</p:grpSp>
        <p:sp>
          <p:nvSpPr>
            <p:cNvPr id="43467" name="Rectangle 225"/>
            <p:cNvSpPr>
              <a:spLocks noChangeArrowheads="1"/>
            </p:cNvSpPr>
            <p:nvPr/>
          </p:nvSpPr>
          <p:spPr bwMode="auto">
            <a:xfrm>
              <a:off x="2261" y="1435"/>
              <a:ext cx="348" cy="30"/>
            </a:xfrm>
            <a:prstGeom prst="rect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468" name="Freeform 226"/>
            <p:cNvSpPr>
              <a:spLocks/>
            </p:cNvSpPr>
            <p:nvPr/>
          </p:nvSpPr>
          <p:spPr bwMode="auto">
            <a:xfrm>
              <a:off x="2226" y="1449"/>
              <a:ext cx="410" cy="340"/>
            </a:xfrm>
            <a:custGeom>
              <a:avLst/>
              <a:gdLst>
                <a:gd name="T0" fmla="*/ 0 w 1394"/>
                <a:gd name="T1" fmla="*/ 15 h 565"/>
                <a:gd name="T2" fmla="*/ 0 w 1394"/>
                <a:gd name="T3" fmla="*/ 14 h 565"/>
                <a:gd name="T4" fmla="*/ 0 w 1394"/>
                <a:gd name="T5" fmla="*/ 12 h 565"/>
                <a:gd name="T6" fmla="*/ 0 w 1394"/>
                <a:gd name="T7" fmla="*/ 11 h 565"/>
                <a:gd name="T8" fmla="*/ 0 w 1394"/>
                <a:gd name="T9" fmla="*/ 10 h 565"/>
                <a:gd name="T10" fmla="*/ 0 w 1394"/>
                <a:gd name="T11" fmla="*/ 8 h 565"/>
                <a:gd name="T12" fmla="*/ 0 w 1394"/>
                <a:gd name="T13" fmla="*/ 6 h 565"/>
                <a:gd name="T14" fmla="*/ 0 w 1394"/>
                <a:gd name="T15" fmla="*/ 5 h 565"/>
                <a:gd name="T16" fmla="*/ 0 w 1394"/>
                <a:gd name="T17" fmla="*/ 4 h 565"/>
                <a:gd name="T18" fmla="*/ 0 w 1394"/>
                <a:gd name="T19" fmla="*/ 2 h 565"/>
                <a:gd name="T20" fmla="*/ 0 w 1394"/>
                <a:gd name="T21" fmla="*/ 1 h 565"/>
                <a:gd name="T22" fmla="*/ 0 w 1394"/>
                <a:gd name="T23" fmla="*/ 1 h 565"/>
                <a:gd name="T24" fmla="*/ 0 w 1394"/>
                <a:gd name="T25" fmla="*/ 0 h 565"/>
                <a:gd name="T26" fmla="*/ 0 w 1394"/>
                <a:gd name="T27" fmla="*/ 0 h 565"/>
                <a:gd name="T28" fmla="*/ 0 w 1394"/>
                <a:gd name="T29" fmla="*/ 1 h 565"/>
                <a:gd name="T30" fmla="*/ 0 w 1394"/>
                <a:gd name="T31" fmla="*/ 1 h 565"/>
                <a:gd name="T32" fmla="*/ 0 w 1394"/>
                <a:gd name="T33" fmla="*/ 1 h 565"/>
                <a:gd name="T34" fmla="*/ 0 w 1394"/>
                <a:gd name="T35" fmla="*/ 1 h 565"/>
                <a:gd name="T36" fmla="*/ 0 w 1394"/>
                <a:gd name="T37" fmla="*/ 1 h 565"/>
                <a:gd name="T38" fmla="*/ 0 w 1394"/>
                <a:gd name="T39" fmla="*/ 1 h 565"/>
                <a:gd name="T40" fmla="*/ 0 w 1394"/>
                <a:gd name="T41" fmla="*/ 1 h 565"/>
                <a:gd name="T42" fmla="*/ 0 w 1394"/>
                <a:gd name="T43" fmla="*/ 1 h 565"/>
                <a:gd name="T44" fmla="*/ 0 w 1394"/>
                <a:gd name="T45" fmla="*/ 1 h 565"/>
                <a:gd name="T46" fmla="*/ 0 w 1394"/>
                <a:gd name="T47" fmla="*/ 1 h 565"/>
                <a:gd name="T48" fmla="*/ 0 w 1394"/>
                <a:gd name="T49" fmla="*/ 1 h 565"/>
                <a:gd name="T50" fmla="*/ 0 w 1394"/>
                <a:gd name="T51" fmla="*/ 1 h 565"/>
                <a:gd name="T52" fmla="*/ 0 w 1394"/>
                <a:gd name="T53" fmla="*/ 1 h 565"/>
                <a:gd name="T54" fmla="*/ 0 w 1394"/>
                <a:gd name="T55" fmla="*/ 1 h 565"/>
                <a:gd name="T56" fmla="*/ 0 w 1394"/>
                <a:gd name="T57" fmla="*/ 0 h 565"/>
                <a:gd name="T58" fmla="*/ 0 w 1394"/>
                <a:gd name="T59" fmla="*/ 0 h 565"/>
                <a:gd name="T60" fmla="*/ 0 w 1394"/>
                <a:gd name="T61" fmla="*/ 0 h 565"/>
                <a:gd name="T62" fmla="*/ 0 w 1394"/>
                <a:gd name="T63" fmla="*/ 1 h 565"/>
                <a:gd name="T64" fmla="*/ 0 w 1394"/>
                <a:gd name="T65" fmla="*/ 1 h 565"/>
                <a:gd name="T66" fmla="*/ 0 w 1394"/>
                <a:gd name="T67" fmla="*/ 2 h 565"/>
                <a:gd name="T68" fmla="*/ 0 w 1394"/>
                <a:gd name="T69" fmla="*/ 4 h 565"/>
                <a:gd name="T70" fmla="*/ 0 w 1394"/>
                <a:gd name="T71" fmla="*/ 5 h 565"/>
                <a:gd name="T72" fmla="*/ 0 w 1394"/>
                <a:gd name="T73" fmla="*/ 6 h 565"/>
                <a:gd name="T74" fmla="*/ 0 w 1394"/>
                <a:gd name="T75" fmla="*/ 8 h 565"/>
                <a:gd name="T76" fmla="*/ 0 w 1394"/>
                <a:gd name="T77" fmla="*/ 10 h 565"/>
                <a:gd name="T78" fmla="*/ 0 w 1394"/>
                <a:gd name="T79" fmla="*/ 11 h 565"/>
                <a:gd name="T80" fmla="*/ 0 w 1394"/>
                <a:gd name="T81" fmla="*/ 12 h 565"/>
                <a:gd name="T82" fmla="*/ 0 w 1394"/>
                <a:gd name="T83" fmla="*/ 14 h 565"/>
                <a:gd name="T84" fmla="*/ 0 w 1394"/>
                <a:gd name="T85" fmla="*/ 15 h 5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94"/>
                <a:gd name="T130" fmla="*/ 0 h 565"/>
                <a:gd name="T131" fmla="*/ 1394 w 1394"/>
                <a:gd name="T132" fmla="*/ 565 h 5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94" h="565">
                  <a:moveTo>
                    <a:pt x="697" y="565"/>
                  </a:moveTo>
                  <a:lnTo>
                    <a:pt x="1263" y="565"/>
                  </a:lnTo>
                  <a:lnTo>
                    <a:pt x="1276" y="539"/>
                  </a:lnTo>
                  <a:lnTo>
                    <a:pt x="1276" y="526"/>
                  </a:lnTo>
                  <a:lnTo>
                    <a:pt x="1276" y="513"/>
                  </a:lnTo>
                  <a:lnTo>
                    <a:pt x="1276" y="486"/>
                  </a:lnTo>
                  <a:lnTo>
                    <a:pt x="1276" y="473"/>
                  </a:lnTo>
                  <a:lnTo>
                    <a:pt x="1276" y="460"/>
                  </a:lnTo>
                  <a:lnTo>
                    <a:pt x="1276" y="434"/>
                  </a:lnTo>
                  <a:lnTo>
                    <a:pt x="1289" y="421"/>
                  </a:lnTo>
                  <a:lnTo>
                    <a:pt x="1289" y="407"/>
                  </a:lnTo>
                  <a:lnTo>
                    <a:pt x="1289" y="381"/>
                  </a:lnTo>
                  <a:lnTo>
                    <a:pt x="1289" y="368"/>
                  </a:lnTo>
                  <a:lnTo>
                    <a:pt x="1289" y="355"/>
                  </a:lnTo>
                  <a:lnTo>
                    <a:pt x="1302" y="329"/>
                  </a:lnTo>
                  <a:lnTo>
                    <a:pt x="1302" y="315"/>
                  </a:lnTo>
                  <a:lnTo>
                    <a:pt x="1302" y="302"/>
                  </a:lnTo>
                  <a:lnTo>
                    <a:pt x="1302" y="276"/>
                  </a:lnTo>
                  <a:lnTo>
                    <a:pt x="1315" y="263"/>
                  </a:lnTo>
                  <a:lnTo>
                    <a:pt x="1315" y="250"/>
                  </a:lnTo>
                  <a:lnTo>
                    <a:pt x="1315" y="223"/>
                  </a:lnTo>
                  <a:lnTo>
                    <a:pt x="1329" y="210"/>
                  </a:lnTo>
                  <a:lnTo>
                    <a:pt x="1329" y="197"/>
                  </a:lnTo>
                  <a:lnTo>
                    <a:pt x="1329" y="171"/>
                  </a:lnTo>
                  <a:lnTo>
                    <a:pt x="1342" y="158"/>
                  </a:lnTo>
                  <a:lnTo>
                    <a:pt x="1342" y="144"/>
                  </a:lnTo>
                  <a:lnTo>
                    <a:pt x="1355" y="118"/>
                  </a:lnTo>
                  <a:lnTo>
                    <a:pt x="1355" y="105"/>
                  </a:lnTo>
                  <a:lnTo>
                    <a:pt x="1368" y="92"/>
                  </a:lnTo>
                  <a:lnTo>
                    <a:pt x="1368" y="79"/>
                  </a:lnTo>
                  <a:lnTo>
                    <a:pt x="1381" y="52"/>
                  </a:lnTo>
                  <a:lnTo>
                    <a:pt x="1381" y="39"/>
                  </a:lnTo>
                  <a:lnTo>
                    <a:pt x="1394" y="26"/>
                  </a:lnTo>
                  <a:lnTo>
                    <a:pt x="1394" y="13"/>
                  </a:lnTo>
                  <a:lnTo>
                    <a:pt x="1381" y="13"/>
                  </a:lnTo>
                  <a:lnTo>
                    <a:pt x="1355" y="13"/>
                  </a:lnTo>
                  <a:lnTo>
                    <a:pt x="1329" y="13"/>
                  </a:lnTo>
                  <a:lnTo>
                    <a:pt x="1302" y="13"/>
                  </a:lnTo>
                  <a:lnTo>
                    <a:pt x="1289" y="0"/>
                  </a:lnTo>
                  <a:lnTo>
                    <a:pt x="1263" y="0"/>
                  </a:lnTo>
                  <a:lnTo>
                    <a:pt x="1237" y="0"/>
                  </a:lnTo>
                  <a:lnTo>
                    <a:pt x="1210" y="0"/>
                  </a:lnTo>
                  <a:lnTo>
                    <a:pt x="1184" y="0"/>
                  </a:lnTo>
                  <a:lnTo>
                    <a:pt x="1171" y="0"/>
                  </a:lnTo>
                  <a:lnTo>
                    <a:pt x="1144" y="13"/>
                  </a:lnTo>
                  <a:lnTo>
                    <a:pt x="1118" y="13"/>
                  </a:lnTo>
                  <a:lnTo>
                    <a:pt x="1092" y="13"/>
                  </a:lnTo>
                  <a:lnTo>
                    <a:pt x="1066" y="13"/>
                  </a:lnTo>
                  <a:lnTo>
                    <a:pt x="1039" y="13"/>
                  </a:lnTo>
                  <a:lnTo>
                    <a:pt x="1026" y="13"/>
                  </a:lnTo>
                  <a:lnTo>
                    <a:pt x="1000" y="13"/>
                  </a:lnTo>
                  <a:lnTo>
                    <a:pt x="973" y="13"/>
                  </a:lnTo>
                  <a:lnTo>
                    <a:pt x="947" y="13"/>
                  </a:lnTo>
                  <a:lnTo>
                    <a:pt x="934" y="13"/>
                  </a:lnTo>
                  <a:lnTo>
                    <a:pt x="908" y="13"/>
                  </a:lnTo>
                  <a:lnTo>
                    <a:pt x="881" y="13"/>
                  </a:lnTo>
                  <a:lnTo>
                    <a:pt x="868" y="13"/>
                  </a:lnTo>
                  <a:lnTo>
                    <a:pt x="842" y="13"/>
                  </a:lnTo>
                  <a:lnTo>
                    <a:pt x="829" y="26"/>
                  </a:lnTo>
                  <a:lnTo>
                    <a:pt x="803" y="26"/>
                  </a:lnTo>
                  <a:lnTo>
                    <a:pt x="789" y="26"/>
                  </a:lnTo>
                  <a:lnTo>
                    <a:pt x="763" y="26"/>
                  </a:lnTo>
                  <a:lnTo>
                    <a:pt x="750" y="26"/>
                  </a:lnTo>
                  <a:lnTo>
                    <a:pt x="737" y="26"/>
                  </a:lnTo>
                  <a:lnTo>
                    <a:pt x="710" y="26"/>
                  </a:lnTo>
                  <a:lnTo>
                    <a:pt x="697" y="39"/>
                  </a:lnTo>
                  <a:lnTo>
                    <a:pt x="684" y="26"/>
                  </a:lnTo>
                  <a:lnTo>
                    <a:pt x="671" y="26"/>
                  </a:lnTo>
                  <a:lnTo>
                    <a:pt x="645" y="26"/>
                  </a:lnTo>
                  <a:lnTo>
                    <a:pt x="632" y="26"/>
                  </a:lnTo>
                  <a:lnTo>
                    <a:pt x="618" y="26"/>
                  </a:lnTo>
                  <a:lnTo>
                    <a:pt x="592" y="26"/>
                  </a:lnTo>
                  <a:lnTo>
                    <a:pt x="579" y="26"/>
                  </a:lnTo>
                  <a:lnTo>
                    <a:pt x="553" y="13"/>
                  </a:lnTo>
                  <a:lnTo>
                    <a:pt x="539" y="13"/>
                  </a:lnTo>
                  <a:lnTo>
                    <a:pt x="513" y="13"/>
                  </a:lnTo>
                  <a:lnTo>
                    <a:pt x="487" y="13"/>
                  </a:lnTo>
                  <a:lnTo>
                    <a:pt x="474" y="13"/>
                  </a:lnTo>
                  <a:lnTo>
                    <a:pt x="447" y="13"/>
                  </a:lnTo>
                  <a:lnTo>
                    <a:pt x="421" y="13"/>
                  </a:lnTo>
                  <a:lnTo>
                    <a:pt x="395" y="13"/>
                  </a:lnTo>
                  <a:lnTo>
                    <a:pt x="382" y="13"/>
                  </a:lnTo>
                  <a:lnTo>
                    <a:pt x="355" y="13"/>
                  </a:lnTo>
                  <a:lnTo>
                    <a:pt x="329" y="13"/>
                  </a:lnTo>
                  <a:lnTo>
                    <a:pt x="303" y="0"/>
                  </a:lnTo>
                  <a:lnTo>
                    <a:pt x="276" y="0"/>
                  </a:lnTo>
                  <a:lnTo>
                    <a:pt x="263" y="0"/>
                  </a:lnTo>
                  <a:lnTo>
                    <a:pt x="237" y="0"/>
                  </a:lnTo>
                  <a:lnTo>
                    <a:pt x="211" y="0"/>
                  </a:lnTo>
                  <a:lnTo>
                    <a:pt x="184" y="0"/>
                  </a:lnTo>
                  <a:lnTo>
                    <a:pt x="158" y="0"/>
                  </a:lnTo>
                  <a:lnTo>
                    <a:pt x="132" y="0"/>
                  </a:lnTo>
                  <a:lnTo>
                    <a:pt x="119" y="0"/>
                  </a:lnTo>
                  <a:lnTo>
                    <a:pt x="92" y="0"/>
                  </a:lnTo>
                  <a:lnTo>
                    <a:pt x="66" y="0"/>
                  </a:lnTo>
                  <a:lnTo>
                    <a:pt x="40" y="13"/>
                  </a:lnTo>
                  <a:lnTo>
                    <a:pt x="27" y="13"/>
                  </a:lnTo>
                  <a:lnTo>
                    <a:pt x="0" y="13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27" y="52"/>
                  </a:lnTo>
                  <a:lnTo>
                    <a:pt x="27" y="79"/>
                  </a:lnTo>
                  <a:lnTo>
                    <a:pt x="40" y="92"/>
                  </a:lnTo>
                  <a:lnTo>
                    <a:pt x="40" y="105"/>
                  </a:lnTo>
                  <a:lnTo>
                    <a:pt x="53" y="118"/>
                  </a:lnTo>
                  <a:lnTo>
                    <a:pt x="53" y="144"/>
                  </a:lnTo>
                  <a:lnTo>
                    <a:pt x="66" y="158"/>
                  </a:lnTo>
                  <a:lnTo>
                    <a:pt x="66" y="171"/>
                  </a:lnTo>
                  <a:lnTo>
                    <a:pt x="66" y="197"/>
                  </a:lnTo>
                  <a:lnTo>
                    <a:pt x="79" y="210"/>
                  </a:lnTo>
                  <a:lnTo>
                    <a:pt x="79" y="223"/>
                  </a:lnTo>
                  <a:lnTo>
                    <a:pt x="79" y="250"/>
                  </a:lnTo>
                  <a:lnTo>
                    <a:pt x="92" y="263"/>
                  </a:lnTo>
                  <a:lnTo>
                    <a:pt x="92" y="276"/>
                  </a:lnTo>
                  <a:lnTo>
                    <a:pt x="92" y="302"/>
                  </a:lnTo>
                  <a:lnTo>
                    <a:pt x="92" y="315"/>
                  </a:lnTo>
                  <a:lnTo>
                    <a:pt x="106" y="329"/>
                  </a:lnTo>
                  <a:lnTo>
                    <a:pt x="106" y="355"/>
                  </a:lnTo>
                  <a:lnTo>
                    <a:pt x="106" y="368"/>
                  </a:lnTo>
                  <a:lnTo>
                    <a:pt x="106" y="381"/>
                  </a:lnTo>
                  <a:lnTo>
                    <a:pt x="119" y="407"/>
                  </a:lnTo>
                  <a:lnTo>
                    <a:pt x="119" y="421"/>
                  </a:lnTo>
                  <a:lnTo>
                    <a:pt x="119" y="434"/>
                  </a:lnTo>
                  <a:lnTo>
                    <a:pt x="119" y="460"/>
                  </a:lnTo>
                  <a:lnTo>
                    <a:pt x="119" y="473"/>
                  </a:lnTo>
                  <a:lnTo>
                    <a:pt x="119" y="486"/>
                  </a:lnTo>
                  <a:lnTo>
                    <a:pt x="132" y="513"/>
                  </a:lnTo>
                  <a:lnTo>
                    <a:pt x="132" y="526"/>
                  </a:lnTo>
                  <a:lnTo>
                    <a:pt x="132" y="539"/>
                  </a:lnTo>
                  <a:lnTo>
                    <a:pt x="132" y="565"/>
                  </a:lnTo>
                  <a:lnTo>
                    <a:pt x="697" y="565"/>
                  </a:lnTo>
                  <a:close/>
                </a:path>
              </a:pathLst>
            </a:custGeom>
            <a:gradFill rotWithShape="0">
              <a:gsLst>
                <a:gs pos="0">
                  <a:srgbClr val="336699"/>
                </a:gs>
                <a:gs pos="100000">
                  <a:srgbClr val="33CC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469" name="Freeform 227"/>
            <p:cNvSpPr>
              <a:spLocks/>
            </p:cNvSpPr>
            <p:nvPr/>
          </p:nvSpPr>
          <p:spPr bwMode="auto">
            <a:xfrm>
              <a:off x="2226" y="1449"/>
              <a:ext cx="410" cy="340"/>
            </a:xfrm>
            <a:custGeom>
              <a:avLst/>
              <a:gdLst>
                <a:gd name="T0" fmla="*/ 0 w 1394"/>
                <a:gd name="T1" fmla="*/ 15 h 565"/>
                <a:gd name="T2" fmla="*/ 0 w 1394"/>
                <a:gd name="T3" fmla="*/ 14 h 565"/>
                <a:gd name="T4" fmla="*/ 0 w 1394"/>
                <a:gd name="T5" fmla="*/ 12 h 565"/>
                <a:gd name="T6" fmla="*/ 0 w 1394"/>
                <a:gd name="T7" fmla="*/ 11 h 565"/>
                <a:gd name="T8" fmla="*/ 0 w 1394"/>
                <a:gd name="T9" fmla="*/ 10 h 565"/>
                <a:gd name="T10" fmla="*/ 0 w 1394"/>
                <a:gd name="T11" fmla="*/ 8 h 565"/>
                <a:gd name="T12" fmla="*/ 0 w 1394"/>
                <a:gd name="T13" fmla="*/ 6 h 565"/>
                <a:gd name="T14" fmla="*/ 0 w 1394"/>
                <a:gd name="T15" fmla="*/ 5 h 565"/>
                <a:gd name="T16" fmla="*/ 0 w 1394"/>
                <a:gd name="T17" fmla="*/ 4 h 565"/>
                <a:gd name="T18" fmla="*/ 0 w 1394"/>
                <a:gd name="T19" fmla="*/ 2 h 565"/>
                <a:gd name="T20" fmla="*/ 0 w 1394"/>
                <a:gd name="T21" fmla="*/ 1 h 565"/>
                <a:gd name="T22" fmla="*/ 0 w 1394"/>
                <a:gd name="T23" fmla="*/ 1 h 565"/>
                <a:gd name="T24" fmla="*/ 0 w 1394"/>
                <a:gd name="T25" fmla="*/ 0 h 565"/>
                <a:gd name="T26" fmla="*/ 0 w 1394"/>
                <a:gd name="T27" fmla="*/ 0 h 565"/>
                <a:gd name="T28" fmla="*/ 0 w 1394"/>
                <a:gd name="T29" fmla="*/ 1 h 565"/>
                <a:gd name="T30" fmla="*/ 0 w 1394"/>
                <a:gd name="T31" fmla="*/ 1 h 565"/>
                <a:gd name="T32" fmla="*/ 0 w 1394"/>
                <a:gd name="T33" fmla="*/ 1 h 565"/>
                <a:gd name="T34" fmla="*/ 0 w 1394"/>
                <a:gd name="T35" fmla="*/ 1 h 565"/>
                <a:gd name="T36" fmla="*/ 0 w 1394"/>
                <a:gd name="T37" fmla="*/ 1 h 565"/>
                <a:gd name="T38" fmla="*/ 0 w 1394"/>
                <a:gd name="T39" fmla="*/ 1 h 565"/>
                <a:gd name="T40" fmla="*/ 0 w 1394"/>
                <a:gd name="T41" fmla="*/ 1 h 565"/>
                <a:gd name="T42" fmla="*/ 0 w 1394"/>
                <a:gd name="T43" fmla="*/ 1 h 565"/>
                <a:gd name="T44" fmla="*/ 0 w 1394"/>
                <a:gd name="T45" fmla="*/ 1 h 565"/>
                <a:gd name="T46" fmla="*/ 0 w 1394"/>
                <a:gd name="T47" fmla="*/ 1 h 565"/>
                <a:gd name="T48" fmla="*/ 0 w 1394"/>
                <a:gd name="T49" fmla="*/ 1 h 565"/>
                <a:gd name="T50" fmla="*/ 0 w 1394"/>
                <a:gd name="T51" fmla="*/ 1 h 565"/>
                <a:gd name="T52" fmla="*/ 0 w 1394"/>
                <a:gd name="T53" fmla="*/ 1 h 565"/>
                <a:gd name="T54" fmla="*/ 0 w 1394"/>
                <a:gd name="T55" fmla="*/ 1 h 565"/>
                <a:gd name="T56" fmla="*/ 0 w 1394"/>
                <a:gd name="T57" fmla="*/ 0 h 565"/>
                <a:gd name="T58" fmla="*/ 0 w 1394"/>
                <a:gd name="T59" fmla="*/ 0 h 565"/>
                <a:gd name="T60" fmla="*/ 0 w 1394"/>
                <a:gd name="T61" fmla="*/ 0 h 565"/>
                <a:gd name="T62" fmla="*/ 0 w 1394"/>
                <a:gd name="T63" fmla="*/ 1 h 565"/>
                <a:gd name="T64" fmla="*/ 0 w 1394"/>
                <a:gd name="T65" fmla="*/ 1 h 565"/>
                <a:gd name="T66" fmla="*/ 0 w 1394"/>
                <a:gd name="T67" fmla="*/ 2 h 565"/>
                <a:gd name="T68" fmla="*/ 0 w 1394"/>
                <a:gd name="T69" fmla="*/ 4 h 565"/>
                <a:gd name="T70" fmla="*/ 0 w 1394"/>
                <a:gd name="T71" fmla="*/ 5 h 565"/>
                <a:gd name="T72" fmla="*/ 0 w 1394"/>
                <a:gd name="T73" fmla="*/ 6 h 565"/>
                <a:gd name="T74" fmla="*/ 0 w 1394"/>
                <a:gd name="T75" fmla="*/ 8 h 565"/>
                <a:gd name="T76" fmla="*/ 0 w 1394"/>
                <a:gd name="T77" fmla="*/ 10 h 565"/>
                <a:gd name="T78" fmla="*/ 0 w 1394"/>
                <a:gd name="T79" fmla="*/ 11 h 565"/>
                <a:gd name="T80" fmla="*/ 0 w 1394"/>
                <a:gd name="T81" fmla="*/ 12 h 565"/>
                <a:gd name="T82" fmla="*/ 0 w 1394"/>
                <a:gd name="T83" fmla="*/ 14 h 565"/>
                <a:gd name="T84" fmla="*/ 0 w 1394"/>
                <a:gd name="T85" fmla="*/ 15 h 5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94"/>
                <a:gd name="T130" fmla="*/ 0 h 565"/>
                <a:gd name="T131" fmla="*/ 1394 w 1394"/>
                <a:gd name="T132" fmla="*/ 565 h 5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94" h="565">
                  <a:moveTo>
                    <a:pt x="697" y="565"/>
                  </a:moveTo>
                  <a:lnTo>
                    <a:pt x="1263" y="565"/>
                  </a:lnTo>
                  <a:lnTo>
                    <a:pt x="1276" y="539"/>
                  </a:lnTo>
                  <a:lnTo>
                    <a:pt x="1276" y="526"/>
                  </a:lnTo>
                  <a:lnTo>
                    <a:pt x="1276" y="513"/>
                  </a:lnTo>
                  <a:lnTo>
                    <a:pt x="1276" y="486"/>
                  </a:lnTo>
                  <a:lnTo>
                    <a:pt x="1276" y="473"/>
                  </a:lnTo>
                  <a:lnTo>
                    <a:pt x="1276" y="460"/>
                  </a:lnTo>
                  <a:lnTo>
                    <a:pt x="1276" y="434"/>
                  </a:lnTo>
                  <a:lnTo>
                    <a:pt x="1289" y="421"/>
                  </a:lnTo>
                  <a:lnTo>
                    <a:pt x="1289" y="407"/>
                  </a:lnTo>
                  <a:lnTo>
                    <a:pt x="1289" y="381"/>
                  </a:lnTo>
                  <a:lnTo>
                    <a:pt x="1289" y="368"/>
                  </a:lnTo>
                  <a:lnTo>
                    <a:pt x="1289" y="355"/>
                  </a:lnTo>
                  <a:lnTo>
                    <a:pt x="1302" y="329"/>
                  </a:lnTo>
                  <a:lnTo>
                    <a:pt x="1302" y="315"/>
                  </a:lnTo>
                  <a:lnTo>
                    <a:pt x="1302" y="302"/>
                  </a:lnTo>
                  <a:lnTo>
                    <a:pt x="1302" y="276"/>
                  </a:lnTo>
                  <a:lnTo>
                    <a:pt x="1315" y="263"/>
                  </a:lnTo>
                  <a:lnTo>
                    <a:pt x="1315" y="250"/>
                  </a:lnTo>
                  <a:lnTo>
                    <a:pt x="1315" y="223"/>
                  </a:lnTo>
                  <a:lnTo>
                    <a:pt x="1329" y="210"/>
                  </a:lnTo>
                  <a:lnTo>
                    <a:pt x="1329" y="197"/>
                  </a:lnTo>
                  <a:lnTo>
                    <a:pt x="1329" y="171"/>
                  </a:lnTo>
                  <a:lnTo>
                    <a:pt x="1342" y="158"/>
                  </a:lnTo>
                  <a:lnTo>
                    <a:pt x="1342" y="144"/>
                  </a:lnTo>
                  <a:lnTo>
                    <a:pt x="1355" y="118"/>
                  </a:lnTo>
                  <a:lnTo>
                    <a:pt x="1355" y="105"/>
                  </a:lnTo>
                  <a:lnTo>
                    <a:pt x="1368" y="92"/>
                  </a:lnTo>
                  <a:lnTo>
                    <a:pt x="1368" y="79"/>
                  </a:lnTo>
                  <a:lnTo>
                    <a:pt x="1381" y="52"/>
                  </a:lnTo>
                  <a:lnTo>
                    <a:pt x="1381" y="39"/>
                  </a:lnTo>
                  <a:lnTo>
                    <a:pt x="1394" y="26"/>
                  </a:lnTo>
                  <a:lnTo>
                    <a:pt x="1394" y="13"/>
                  </a:lnTo>
                  <a:lnTo>
                    <a:pt x="1381" y="13"/>
                  </a:lnTo>
                  <a:lnTo>
                    <a:pt x="1355" y="13"/>
                  </a:lnTo>
                  <a:lnTo>
                    <a:pt x="1329" y="13"/>
                  </a:lnTo>
                  <a:lnTo>
                    <a:pt x="1302" y="13"/>
                  </a:lnTo>
                  <a:lnTo>
                    <a:pt x="1289" y="0"/>
                  </a:lnTo>
                  <a:lnTo>
                    <a:pt x="1263" y="0"/>
                  </a:lnTo>
                  <a:lnTo>
                    <a:pt x="1237" y="0"/>
                  </a:lnTo>
                  <a:lnTo>
                    <a:pt x="1210" y="0"/>
                  </a:lnTo>
                  <a:lnTo>
                    <a:pt x="1184" y="0"/>
                  </a:lnTo>
                  <a:lnTo>
                    <a:pt x="1171" y="0"/>
                  </a:lnTo>
                  <a:lnTo>
                    <a:pt x="1144" y="13"/>
                  </a:lnTo>
                  <a:lnTo>
                    <a:pt x="1118" y="13"/>
                  </a:lnTo>
                  <a:lnTo>
                    <a:pt x="1092" y="13"/>
                  </a:lnTo>
                  <a:lnTo>
                    <a:pt x="1066" y="13"/>
                  </a:lnTo>
                  <a:lnTo>
                    <a:pt x="1039" y="13"/>
                  </a:lnTo>
                  <a:lnTo>
                    <a:pt x="1026" y="13"/>
                  </a:lnTo>
                  <a:lnTo>
                    <a:pt x="1000" y="13"/>
                  </a:lnTo>
                  <a:lnTo>
                    <a:pt x="973" y="13"/>
                  </a:lnTo>
                  <a:lnTo>
                    <a:pt x="947" y="13"/>
                  </a:lnTo>
                  <a:lnTo>
                    <a:pt x="934" y="13"/>
                  </a:lnTo>
                  <a:lnTo>
                    <a:pt x="908" y="13"/>
                  </a:lnTo>
                  <a:lnTo>
                    <a:pt x="881" y="13"/>
                  </a:lnTo>
                  <a:lnTo>
                    <a:pt x="868" y="13"/>
                  </a:lnTo>
                  <a:lnTo>
                    <a:pt x="842" y="13"/>
                  </a:lnTo>
                  <a:lnTo>
                    <a:pt x="829" y="26"/>
                  </a:lnTo>
                  <a:lnTo>
                    <a:pt x="803" y="26"/>
                  </a:lnTo>
                  <a:lnTo>
                    <a:pt x="789" y="26"/>
                  </a:lnTo>
                  <a:lnTo>
                    <a:pt x="763" y="26"/>
                  </a:lnTo>
                  <a:lnTo>
                    <a:pt x="750" y="26"/>
                  </a:lnTo>
                  <a:lnTo>
                    <a:pt x="737" y="26"/>
                  </a:lnTo>
                  <a:lnTo>
                    <a:pt x="710" y="26"/>
                  </a:lnTo>
                  <a:lnTo>
                    <a:pt x="697" y="39"/>
                  </a:lnTo>
                  <a:lnTo>
                    <a:pt x="684" y="26"/>
                  </a:lnTo>
                  <a:lnTo>
                    <a:pt x="671" y="26"/>
                  </a:lnTo>
                  <a:lnTo>
                    <a:pt x="645" y="26"/>
                  </a:lnTo>
                  <a:lnTo>
                    <a:pt x="632" y="26"/>
                  </a:lnTo>
                  <a:lnTo>
                    <a:pt x="618" y="26"/>
                  </a:lnTo>
                  <a:lnTo>
                    <a:pt x="592" y="26"/>
                  </a:lnTo>
                  <a:lnTo>
                    <a:pt x="579" y="26"/>
                  </a:lnTo>
                  <a:lnTo>
                    <a:pt x="553" y="13"/>
                  </a:lnTo>
                  <a:lnTo>
                    <a:pt x="539" y="13"/>
                  </a:lnTo>
                  <a:lnTo>
                    <a:pt x="513" y="13"/>
                  </a:lnTo>
                  <a:lnTo>
                    <a:pt x="487" y="13"/>
                  </a:lnTo>
                  <a:lnTo>
                    <a:pt x="474" y="13"/>
                  </a:lnTo>
                  <a:lnTo>
                    <a:pt x="447" y="13"/>
                  </a:lnTo>
                  <a:lnTo>
                    <a:pt x="421" y="13"/>
                  </a:lnTo>
                  <a:lnTo>
                    <a:pt x="395" y="13"/>
                  </a:lnTo>
                  <a:lnTo>
                    <a:pt x="382" y="13"/>
                  </a:lnTo>
                  <a:lnTo>
                    <a:pt x="355" y="13"/>
                  </a:lnTo>
                  <a:lnTo>
                    <a:pt x="329" y="13"/>
                  </a:lnTo>
                  <a:lnTo>
                    <a:pt x="303" y="0"/>
                  </a:lnTo>
                  <a:lnTo>
                    <a:pt x="276" y="0"/>
                  </a:lnTo>
                  <a:lnTo>
                    <a:pt x="263" y="0"/>
                  </a:lnTo>
                  <a:lnTo>
                    <a:pt x="237" y="0"/>
                  </a:lnTo>
                  <a:lnTo>
                    <a:pt x="211" y="0"/>
                  </a:lnTo>
                  <a:lnTo>
                    <a:pt x="184" y="0"/>
                  </a:lnTo>
                  <a:lnTo>
                    <a:pt x="158" y="0"/>
                  </a:lnTo>
                  <a:lnTo>
                    <a:pt x="132" y="0"/>
                  </a:lnTo>
                  <a:lnTo>
                    <a:pt x="119" y="0"/>
                  </a:lnTo>
                  <a:lnTo>
                    <a:pt x="92" y="0"/>
                  </a:lnTo>
                  <a:lnTo>
                    <a:pt x="66" y="0"/>
                  </a:lnTo>
                  <a:lnTo>
                    <a:pt x="40" y="13"/>
                  </a:lnTo>
                  <a:lnTo>
                    <a:pt x="27" y="13"/>
                  </a:lnTo>
                  <a:lnTo>
                    <a:pt x="0" y="13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27" y="52"/>
                  </a:lnTo>
                  <a:lnTo>
                    <a:pt x="27" y="79"/>
                  </a:lnTo>
                  <a:lnTo>
                    <a:pt x="40" y="92"/>
                  </a:lnTo>
                  <a:lnTo>
                    <a:pt x="40" y="105"/>
                  </a:lnTo>
                  <a:lnTo>
                    <a:pt x="53" y="118"/>
                  </a:lnTo>
                  <a:lnTo>
                    <a:pt x="53" y="144"/>
                  </a:lnTo>
                  <a:lnTo>
                    <a:pt x="66" y="158"/>
                  </a:lnTo>
                  <a:lnTo>
                    <a:pt x="66" y="171"/>
                  </a:lnTo>
                  <a:lnTo>
                    <a:pt x="66" y="197"/>
                  </a:lnTo>
                  <a:lnTo>
                    <a:pt x="79" y="210"/>
                  </a:lnTo>
                  <a:lnTo>
                    <a:pt x="79" y="223"/>
                  </a:lnTo>
                  <a:lnTo>
                    <a:pt x="79" y="250"/>
                  </a:lnTo>
                  <a:lnTo>
                    <a:pt x="92" y="263"/>
                  </a:lnTo>
                  <a:lnTo>
                    <a:pt x="92" y="276"/>
                  </a:lnTo>
                  <a:lnTo>
                    <a:pt x="92" y="302"/>
                  </a:lnTo>
                  <a:lnTo>
                    <a:pt x="92" y="315"/>
                  </a:lnTo>
                  <a:lnTo>
                    <a:pt x="106" y="329"/>
                  </a:lnTo>
                  <a:lnTo>
                    <a:pt x="106" y="355"/>
                  </a:lnTo>
                  <a:lnTo>
                    <a:pt x="106" y="368"/>
                  </a:lnTo>
                  <a:lnTo>
                    <a:pt x="106" y="381"/>
                  </a:lnTo>
                  <a:lnTo>
                    <a:pt x="119" y="407"/>
                  </a:lnTo>
                  <a:lnTo>
                    <a:pt x="119" y="421"/>
                  </a:lnTo>
                  <a:lnTo>
                    <a:pt x="119" y="434"/>
                  </a:lnTo>
                  <a:lnTo>
                    <a:pt x="119" y="460"/>
                  </a:lnTo>
                  <a:lnTo>
                    <a:pt x="119" y="473"/>
                  </a:lnTo>
                  <a:lnTo>
                    <a:pt x="119" y="486"/>
                  </a:lnTo>
                  <a:lnTo>
                    <a:pt x="132" y="513"/>
                  </a:lnTo>
                  <a:lnTo>
                    <a:pt x="132" y="526"/>
                  </a:lnTo>
                  <a:lnTo>
                    <a:pt x="132" y="539"/>
                  </a:lnTo>
                  <a:lnTo>
                    <a:pt x="132" y="565"/>
                  </a:lnTo>
                  <a:lnTo>
                    <a:pt x="697" y="565"/>
                  </a:lnTo>
                </a:path>
              </a:pathLst>
            </a:cu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470" name="Line 228"/>
            <p:cNvSpPr>
              <a:spLocks noChangeShapeType="1"/>
            </p:cNvSpPr>
            <p:nvPr/>
          </p:nvSpPr>
          <p:spPr bwMode="auto">
            <a:xfrm>
              <a:off x="2431" y="1465"/>
              <a:ext cx="0" cy="324"/>
            </a:xfrm>
            <a:prstGeom prst="line">
              <a:avLst/>
            </a:pr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101" name="Group 229"/>
          <p:cNvGrpSpPr>
            <a:grpSpLocks/>
          </p:cNvGrpSpPr>
          <p:nvPr/>
        </p:nvGrpSpPr>
        <p:grpSpPr bwMode="auto">
          <a:xfrm>
            <a:off x="3125788" y="1377950"/>
            <a:ext cx="665162" cy="1304925"/>
            <a:chOff x="1969" y="868"/>
            <a:chExt cx="419" cy="822"/>
          </a:xfrm>
        </p:grpSpPr>
        <p:sp>
          <p:nvSpPr>
            <p:cNvPr id="43369" name="Freeform 230"/>
            <p:cNvSpPr>
              <a:spLocks/>
            </p:cNvSpPr>
            <p:nvPr/>
          </p:nvSpPr>
          <p:spPr bwMode="auto">
            <a:xfrm>
              <a:off x="2042" y="868"/>
              <a:ext cx="310" cy="338"/>
            </a:xfrm>
            <a:custGeom>
              <a:avLst/>
              <a:gdLst>
                <a:gd name="T0" fmla="*/ 0 w 939"/>
                <a:gd name="T1" fmla="*/ 0 h 688"/>
                <a:gd name="T2" fmla="*/ 0 w 939"/>
                <a:gd name="T3" fmla="*/ 5 h 688"/>
                <a:gd name="T4" fmla="*/ 0 w 939"/>
                <a:gd name="T5" fmla="*/ 5 h 688"/>
                <a:gd name="T6" fmla="*/ 0 w 939"/>
                <a:gd name="T7" fmla="*/ 0 h 688"/>
                <a:gd name="T8" fmla="*/ 0 w 939"/>
                <a:gd name="T9" fmla="*/ 0 h 6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39"/>
                <a:gd name="T16" fmla="*/ 0 h 688"/>
                <a:gd name="T17" fmla="*/ 939 w 939"/>
                <a:gd name="T18" fmla="*/ 688 h 6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39" h="688">
                  <a:moveTo>
                    <a:pt x="916" y="0"/>
                  </a:moveTo>
                  <a:lnTo>
                    <a:pt x="0" y="688"/>
                  </a:lnTo>
                  <a:lnTo>
                    <a:pt x="332" y="688"/>
                  </a:lnTo>
                  <a:lnTo>
                    <a:pt x="939" y="35"/>
                  </a:lnTo>
                  <a:lnTo>
                    <a:pt x="916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70" name="Freeform 231"/>
            <p:cNvSpPr>
              <a:spLocks/>
            </p:cNvSpPr>
            <p:nvPr/>
          </p:nvSpPr>
          <p:spPr bwMode="auto">
            <a:xfrm>
              <a:off x="2042" y="868"/>
              <a:ext cx="310" cy="338"/>
            </a:xfrm>
            <a:custGeom>
              <a:avLst/>
              <a:gdLst>
                <a:gd name="T0" fmla="*/ 0 w 939"/>
                <a:gd name="T1" fmla="*/ 0 h 688"/>
                <a:gd name="T2" fmla="*/ 0 w 939"/>
                <a:gd name="T3" fmla="*/ 5 h 688"/>
                <a:gd name="T4" fmla="*/ 0 w 939"/>
                <a:gd name="T5" fmla="*/ 5 h 688"/>
                <a:gd name="T6" fmla="*/ 0 w 939"/>
                <a:gd name="T7" fmla="*/ 0 h 688"/>
                <a:gd name="T8" fmla="*/ 0 w 939"/>
                <a:gd name="T9" fmla="*/ 0 h 6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39"/>
                <a:gd name="T16" fmla="*/ 0 h 688"/>
                <a:gd name="T17" fmla="*/ 939 w 939"/>
                <a:gd name="T18" fmla="*/ 688 h 6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39" h="688">
                  <a:moveTo>
                    <a:pt x="916" y="0"/>
                  </a:moveTo>
                  <a:lnTo>
                    <a:pt x="0" y="688"/>
                  </a:lnTo>
                  <a:lnTo>
                    <a:pt x="332" y="688"/>
                  </a:lnTo>
                  <a:lnTo>
                    <a:pt x="939" y="35"/>
                  </a:lnTo>
                  <a:lnTo>
                    <a:pt x="916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71" name="Line 232"/>
            <p:cNvSpPr>
              <a:spLocks noChangeShapeType="1"/>
            </p:cNvSpPr>
            <p:nvPr/>
          </p:nvSpPr>
          <p:spPr bwMode="auto">
            <a:xfrm flipH="1">
              <a:off x="1988" y="1048"/>
              <a:ext cx="198" cy="90"/>
            </a:xfrm>
            <a:prstGeom prst="line">
              <a:avLst/>
            </a:pr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2" name="Freeform 233"/>
            <p:cNvSpPr>
              <a:spLocks/>
            </p:cNvSpPr>
            <p:nvPr/>
          </p:nvSpPr>
          <p:spPr bwMode="auto">
            <a:xfrm>
              <a:off x="2330" y="1060"/>
              <a:ext cx="11" cy="22"/>
            </a:xfrm>
            <a:custGeom>
              <a:avLst/>
              <a:gdLst>
                <a:gd name="T0" fmla="*/ 0 w 34"/>
                <a:gd name="T1" fmla="*/ 0 h 46"/>
                <a:gd name="T2" fmla="*/ 0 w 34"/>
                <a:gd name="T3" fmla="*/ 0 h 46"/>
                <a:gd name="T4" fmla="*/ 0 w 34"/>
                <a:gd name="T5" fmla="*/ 0 h 46"/>
                <a:gd name="T6" fmla="*/ 0 w 34"/>
                <a:gd name="T7" fmla="*/ 0 h 46"/>
                <a:gd name="T8" fmla="*/ 0 w 3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46"/>
                <a:gd name="T17" fmla="*/ 34 w 34"/>
                <a:gd name="T18" fmla="*/ 46 h 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46">
                  <a:moveTo>
                    <a:pt x="34" y="0"/>
                  </a:moveTo>
                  <a:lnTo>
                    <a:pt x="0" y="0"/>
                  </a:lnTo>
                  <a:lnTo>
                    <a:pt x="11" y="46"/>
                  </a:lnTo>
                  <a:lnTo>
                    <a:pt x="34" y="4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73" name="Freeform 234"/>
            <p:cNvSpPr>
              <a:spLocks/>
            </p:cNvSpPr>
            <p:nvPr/>
          </p:nvSpPr>
          <p:spPr bwMode="auto">
            <a:xfrm>
              <a:off x="2330" y="1060"/>
              <a:ext cx="11" cy="22"/>
            </a:xfrm>
            <a:custGeom>
              <a:avLst/>
              <a:gdLst>
                <a:gd name="T0" fmla="*/ 0 w 34"/>
                <a:gd name="T1" fmla="*/ 0 h 46"/>
                <a:gd name="T2" fmla="*/ 0 w 34"/>
                <a:gd name="T3" fmla="*/ 0 h 46"/>
                <a:gd name="T4" fmla="*/ 0 w 34"/>
                <a:gd name="T5" fmla="*/ 0 h 46"/>
                <a:gd name="T6" fmla="*/ 0 w 34"/>
                <a:gd name="T7" fmla="*/ 0 h 46"/>
                <a:gd name="T8" fmla="*/ 0 w 3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46"/>
                <a:gd name="T17" fmla="*/ 34 w 34"/>
                <a:gd name="T18" fmla="*/ 46 h 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46">
                  <a:moveTo>
                    <a:pt x="34" y="0"/>
                  </a:moveTo>
                  <a:lnTo>
                    <a:pt x="0" y="0"/>
                  </a:lnTo>
                  <a:lnTo>
                    <a:pt x="11" y="46"/>
                  </a:lnTo>
                  <a:lnTo>
                    <a:pt x="34" y="46"/>
                  </a:lnTo>
                  <a:lnTo>
                    <a:pt x="34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74" name="Line 235"/>
            <p:cNvSpPr>
              <a:spLocks noChangeShapeType="1"/>
            </p:cNvSpPr>
            <p:nvPr/>
          </p:nvSpPr>
          <p:spPr bwMode="auto">
            <a:xfrm>
              <a:off x="2341" y="908"/>
              <a:ext cx="4" cy="152"/>
            </a:xfrm>
            <a:prstGeom prst="line">
              <a:avLst/>
            </a:pr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5" name="Line 236"/>
            <p:cNvSpPr>
              <a:spLocks noChangeShapeType="1"/>
            </p:cNvSpPr>
            <p:nvPr/>
          </p:nvSpPr>
          <p:spPr bwMode="auto">
            <a:xfrm>
              <a:off x="2330" y="919"/>
              <a:ext cx="3" cy="141"/>
            </a:xfrm>
            <a:prstGeom prst="line">
              <a:avLst/>
            </a:pr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6" name="Freeform 237"/>
            <p:cNvSpPr>
              <a:spLocks/>
            </p:cNvSpPr>
            <p:nvPr/>
          </p:nvSpPr>
          <p:spPr bwMode="auto">
            <a:xfrm>
              <a:off x="2337" y="1082"/>
              <a:ext cx="12" cy="23"/>
            </a:xfrm>
            <a:custGeom>
              <a:avLst/>
              <a:gdLst>
                <a:gd name="T0" fmla="*/ 0 w 34"/>
                <a:gd name="T1" fmla="*/ 0 h 46"/>
                <a:gd name="T2" fmla="*/ 0 w 34"/>
                <a:gd name="T3" fmla="*/ 0 h 46"/>
                <a:gd name="T4" fmla="*/ 0 w 34"/>
                <a:gd name="T5" fmla="*/ 1 h 46"/>
                <a:gd name="T6" fmla="*/ 0 w 34"/>
                <a:gd name="T7" fmla="*/ 1 h 46"/>
                <a:gd name="T8" fmla="*/ 0 w 34"/>
                <a:gd name="T9" fmla="*/ 1 h 46"/>
                <a:gd name="T10" fmla="*/ 0 w 34"/>
                <a:gd name="T11" fmla="*/ 1 h 46"/>
                <a:gd name="T12" fmla="*/ 0 w 34"/>
                <a:gd name="T13" fmla="*/ 1 h 46"/>
                <a:gd name="T14" fmla="*/ 0 w 34"/>
                <a:gd name="T15" fmla="*/ 1 h 46"/>
                <a:gd name="T16" fmla="*/ 0 w 34"/>
                <a:gd name="T17" fmla="*/ 1 h 46"/>
                <a:gd name="T18" fmla="*/ 0 w 34"/>
                <a:gd name="T19" fmla="*/ 1 h 46"/>
                <a:gd name="T20" fmla="*/ 0 w 34"/>
                <a:gd name="T21" fmla="*/ 1 h 46"/>
                <a:gd name="T22" fmla="*/ 0 w 34"/>
                <a:gd name="T23" fmla="*/ 1 h 46"/>
                <a:gd name="T24" fmla="*/ 0 w 34"/>
                <a:gd name="T25" fmla="*/ 1 h 46"/>
                <a:gd name="T26" fmla="*/ 0 w 34"/>
                <a:gd name="T27" fmla="*/ 1 h 46"/>
                <a:gd name="T28" fmla="*/ 0 w 34"/>
                <a:gd name="T29" fmla="*/ 1 h 46"/>
                <a:gd name="T30" fmla="*/ 0 w 34"/>
                <a:gd name="T31" fmla="*/ 1 h 46"/>
                <a:gd name="T32" fmla="*/ 0 w 34"/>
                <a:gd name="T33" fmla="*/ 1 h 46"/>
                <a:gd name="T34" fmla="*/ 0 w 34"/>
                <a:gd name="T35" fmla="*/ 0 h 46"/>
                <a:gd name="T36" fmla="*/ 0 w 34"/>
                <a:gd name="T37" fmla="*/ 0 h 46"/>
                <a:gd name="T38" fmla="*/ 0 w 34"/>
                <a:gd name="T39" fmla="*/ 0 h 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4"/>
                <a:gd name="T61" fmla="*/ 0 h 46"/>
                <a:gd name="T62" fmla="*/ 34 w 34"/>
                <a:gd name="T63" fmla="*/ 46 h 4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4" h="46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11" y="23"/>
                  </a:lnTo>
                  <a:lnTo>
                    <a:pt x="22" y="34"/>
                  </a:lnTo>
                  <a:lnTo>
                    <a:pt x="34" y="23"/>
                  </a:lnTo>
                  <a:lnTo>
                    <a:pt x="34" y="11"/>
                  </a:lnTo>
                  <a:lnTo>
                    <a:pt x="34" y="34"/>
                  </a:lnTo>
                  <a:lnTo>
                    <a:pt x="22" y="46"/>
                  </a:lnTo>
                  <a:lnTo>
                    <a:pt x="11" y="46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77" name="Freeform 238"/>
            <p:cNvSpPr>
              <a:spLocks/>
            </p:cNvSpPr>
            <p:nvPr/>
          </p:nvSpPr>
          <p:spPr bwMode="auto">
            <a:xfrm>
              <a:off x="2337" y="1082"/>
              <a:ext cx="12" cy="23"/>
            </a:xfrm>
            <a:custGeom>
              <a:avLst/>
              <a:gdLst>
                <a:gd name="T0" fmla="*/ 0 w 34"/>
                <a:gd name="T1" fmla="*/ 0 h 46"/>
                <a:gd name="T2" fmla="*/ 0 w 34"/>
                <a:gd name="T3" fmla="*/ 0 h 46"/>
                <a:gd name="T4" fmla="*/ 0 w 34"/>
                <a:gd name="T5" fmla="*/ 0 h 46"/>
                <a:gd name="T6" fmla="*/ 0 w 34"/>
                <a:gd name="T7" fmla="*/ 1 h 46"/>
                <a:gd name="T8" fmla="*/ 0 w 34"/>
                <a:gd name="T9" fmla="*/ 1 h 46"/>
                <a:gd name="T10" fmla="*/ 0 w 34"/>
                <a:gd name="T11" fmla="*/ 1 h 46"/>
                <a:gd name="T12" fmla="*/ 0 w 34"/>
                <a:gd name="T13" fmla="*/ 1 h 46"/>
                <a:gd name="T14" fmla="*/ 0 w 34"/>
                <a:gd name="T15" fmla="*/ 1 h 46"/>
                <a:gd name="T16" fmla="*/ 0 w 34"/>
                <a:gd name="T17" fmla="*/ 1 h 46"/>
                <a:gd name="T18" fmla="*/ 0 w 34"/>
                <a:gd name="T19" fmla="*/ 1 h 46"/>
                <a:gd name="T20" fmla="*/ 0 w 34"/>
                <a:gd name="T21" fmla="*/ 1 h 46"/>
                <a:gd name="T22" fmla="*/ 0 w 34"/>
                <a:gd name="T23" fmla="*/ 1 h 46"/>
                <a:gd name="T24" fmla="*/ 0 w 34"/>
                <a:gd name="T25" fmla="*/ 1 h 46"/>
                <a:gd name="T26" fmla="*/ 0 w 34"/>
                <a:gd name="T27" fmla="*/ 1 h 46"/>
                <a:gd name="T28" fmla="*/ 0 w 34"/>
                <a:gd name="T29" fmla="*/ 1 h 46"/>
                <a:gd name="T30" fmla="*/ 0 w 34"/>
                <a:gd name="T31" fmla="*/ 1 h 46"/>
                <a:gd name="T32" fmla="*/ 0 w 34"/>
                <a:gd name="T33" fmla="*/ 1 h 46"/>
                <a:gd name="T34" fmla="*/ 0 w 34"/>
                <a:gd name="T35" fmla="*/ 1 h 46"/>
                <a:gd name="T36" fmla="*/ 0 w 34"/>
                <a:gd name="T37" fmla="*/ 0 h 46"/>
                <a:gd name="T38" fmla="*/ 0 w 34"/>
                <a:gd name="T39" fmla="*/ 0 h 46"/>
                <a:gd name="T40" fmla="*/ 0 w 34"/>
                <a:gd name="T41" fmla="*/ 0 h 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4"/>
                <a:gd name="T64" fmla="*/ 0 h 46"/>
                <a:gd name="T65" fmla="*/ 34 w 34"/>
                <a:gd name="T66" fmla="*/ 46 h 4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4" h="46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11" y="23"/>
                  </a:lnTo>
                  <a:lnTo>
                    <a:pt x="22" y="34"/>
                  </a:lnTo>
                  <a:lnTo>
                    <a:pt x="34" y="23"/>
                  </a:lnTo>
                  <a:lnTo>
                    <a:pt x="34" y="11"/>
                  </a:lnTo>
                  <a:lnTo>
                    <a:pt x="34" y="34"/>
                  </a:lnTo>
                  <a:lnTo>
                    <a:pt x="22" y="46"/>
                  </a:lnTo>
                  <a:lnTo>
                    <a:pt x="11" y="46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78" name="Freeform 239"/>
            <p:cNvSpPr>
              <a:spLocks/>
            </p:cNvSpPr>
            <p:nvPr/>
          </p:nvSpPr>
          <p:spPr bwMode="auto">
            <a:xfrm>
              <a:off x="2330" y="1054"/>
              <a:ext cx="11" cy="6"/>
            </a:xfrm>
            <a:custGeom>
              <a:avLst/>
              <a:gdLst>
                <a:gd name="T0" fmla="*/ 0 w 34"/>
                <a:gd name="T1" fmla="*/ 1 h 12"/>
                <a:gd name="T2" fmla="*/ 0 w 34"/>
                <a:gd name="T3" fmla="*/ 0 h 12"/>
                <a:gd name="T4" fmla="*/ 0 w 34"/>
                <a:gd name="T5" fmla="*/ 0 h 12"/>
                <a:gd name="T6" fmla="*/ 0 w 34"/>
                <a:gd name="T7" fmla="*/ 0 h 12"/>
                <a:gd name="T8" fmla="*/ 0 w 34"/>
                <a:gd name="T9" fmla="*/ 1 h 12"/>
                <a:gd name="T10" fmla="*/ 0 w 34"/>
                <a:gd name="T11" fmla="*/ 1 h 12"/>
                <a:gd name="T12" fmla="*/ 0 w 34"/>
                <a:gd name="T13" fmla="*/ 1 h 12"/>
                <a:gd name="T14" fmla="*/ 0 w 34"/>
                <a:gd name="T15" fmla="*/ 1 h 12"/>
                <a:gd name="T16" fmla="*/ 0 w 34"/>
                <a:gd name="T17" fmla="*/ 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4"/>
                <a:gd name="T28" fmla="*/ 0 h 12"/>
                <a:gd name="T29" fmla="*/ 34 w 34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4" h="12">
                  <a:moveTo>
                    <a:pt x="0" y="12"/>
                  </a:moveTo>
                  <a:lnTo>
                    <a:pt x="23" y="0"/>
                  </a:lnTo>
                  <a:lnTo>
                    <a:pt x="34" y="0"/>
                  </a:lnTo>
                  <a:lnTo>
                    <a:pt x="34" y="12"/>
                  </a:lnTo>
                  <a:lnTo>
                    <a:pt x="23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79" name="Freeform 240"/>
            <p:cNvSpPr>
              <a:spLocks/>
            </p:cNvSpPr>
            <p:nvPr/>
          </p:nvSpPr>
          <p:spPr bwMode="auto">
            <a:xfrm>
              <a:off x="2330" y="1054"/>
              <a:ext cx="11" cy="6"/>
            </a:xfrm>
            <a:custGeom>
              <a:avLst/>
              <a:gdLst>
                <a:gd name="T0" fmla="*/ 0 w 34"/>
                <a:gd name="T1" fmla="*/ 1 h 12"/>
                <a:gd name="T2" fmla="*/ 0 w 34"/>
                <a:gd name="T3" fmla="*/ 1 h 12"/>
                <a:gd name="T4" fmla="*/ 0 w 34"/>
                <a:gd name="T5" fmla="*/ 0 h 12"/>
                <a:gd name="T6" fmla="*/ 0 w 34"/>
                <a:gd name="T7" fmla="*/ 0 h 12"/>
                <a:gd name="T8" fmla="*/ 0 w 34"/>
                <a:gd name="T9" fmla="*/ 0 h 12"/>
                <a:gd name="T10" fmla="*/ 0 w 34"/>
                <a:gd name="T11" fmla="*/ 1 h 12"/>
                <a:gd name="T12" fmla="*/ 0 w 34"/>
                <a:gd name="T13" fmla="*/ 1 h 12"/>
                <a:gd name="T14" fmla="*/ 0 w 34"/>
                <a:gd name="T15" fmla="*/ 1 h 12"/>
                <a:gd name="T16" fmla="*/ 0 w 34"/>
                <a:gd name="T17" fmla="*/ 1 h 12"/>
                <a:gd name="T18" fmla="*/ 0 w 34"/>
                <a:gd name="T19" fmla="*/ 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"/>
                <a:gd name="T31" fmla="*/ 0 h 12"/>
                <a:gd name="T32" fmla="*/ 34 w 34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" h="12">
                  <a:moveTo>
                    <a:pt x="0" y="12"/>
                  </a:moveTo>
                  <a:lnTo>
                    <a:pt x="0" y="12"/>
                  </a:lnTo>
                  <a:lnTo>
                    <a:pt x="23" y="0"/>
                  </a:lnTo>
                  <a:lnTo>
                    <a:pt x="34" y="0"/>
                  </a:lnTo>
                  <a:lnTo>
                    <a:pt x="34" y="12"/>
                  </a:lnTo>
                  <a:lnTo>
                    <a:pt x="23" y="12"/>
                  </a:lnTo>
                  <a:lnTo>
                    <a:pt x="0" y="12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80" name="Freeform 241"/>
            <p:cNvSpPr>
              <a:spLocks/>
            </p:cNvSpPr>
            <p:nvPr/>
          </p:nvSpPr>
          <p:spPr bwMode="auto">
            <a:xfrm>
              <a:off x="1969" y="1138"/>
              <a:ext cx="65" cy="68"/>
            </a:xfrm>
            <a:custGeom>
              <a:avLst/>
              <a:gdLst>
                <a:gd name="T0" fmla="*/ 0 w 195"/>
                <a:gd name="T1" fmla="*/ 1 h 138"/>
                <a:gd name="T2" fmla="*/ 0 w 195"/>
                <a:gd name="T3" fmla="*/ 0 h 138"/>
                <a:gd name="T4" fmla="*/ 0 w 195"/>
                <a:gd name="T5" fmla="*/ 0 h 138"/>
                <a:gd name="T6" fmla="*/ 0 w 195"/>
                <a:gd name="T7" fmla="*/ 1 h 138"/>
                <a:gd name="T8" fmla="*/ 0 w 195"/>
                <a:gd name="T9" fmla="*/ 1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5"/>
                <a:gd name="T16" fmla="*/ 0 h 138"/>
                <a:gd name="T17" fmla="*/ 195 w 195"/>
                <a:gd name="T18" fmla="*/ 138 h 1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5" h="138">
                  <a:moveTo>
                    <a:pt x="195" y="138"/>
                  </a:moveTo>
                  <a:lnTo>
                    <a:pt x="46" y="0"/>
                  </a:lnTo>
                  <a:lnTo>
                    <a:pt x="0" y="23"/>
                  </a:lnTo>
                  <a:lnTo>
                    <a:pt x="126" y="138"/>
                  </a:lnTo>
                  <a:lnTo>
                    <a:pt x="195" y="138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81" name="Freeform 242"/>
            <p:cNvSpPr>
              <a:spLocks/>
            </p:cNvSpPr>
            <p:nvPr/>
          </p:nvSpPr>
          <p:spPr bwMode="auto">
            <a:xfrm>
              <a:off x="1969" y="1138"/>
              <a:ext cx="65" cy="68"/>
            </a:xfrm>
            <a:custGeom>
              <a:avLst/>
              <a:gdLst>
                <a:gd name="T0" fmla="*/ 0 w 195"/>
                <a:gd name="T1" fmla="*/ 1 h 138"/>
                <a:gd name="T2" fmla="*/ 0 w 195"/>
                <a:gd name="T3" fmla="*/ 0 h 138"/>
                <a:gd name="T4" fmla="*/ 0 w 195"/>
                <a:gd name="T5" fmla="*/ 0 h 138"/>
                <a:gd name="T6" fmla="*/ 0 w 195"/>
                <a:gd name="T7" fmla="*/ 1 h 138"/>
                <a:gd name="T8" fmla="*/ 0 w 195"/>
                <a:gd name="T9" fmla="*/ 1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5"/>
                <a:gd name="T16" fmla="*/ 0 h 138"/>
                <a:gd name="T17" fmla="*/ 195 w 195"/>
                <a:gd name="T18" fmla="*/ 138 h 1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5" h="138">
                  <a:moveTo>
                    <a:pt x="195" y="138"/>
                  </a:moveTo>
                  <a:lnTo>
                    <a:pt x="46" y="0"/>
                  </a:lnTo>
                  <a:lnTo>
                    <a:pt x="0" y="23"/>
                  </a:lnTo>
                  <a:lnTo>
                    <a:pt x="126" y="138"/>
                  </a:lnTo>
                  <a:lnTo>
                    <a:pt x="195" y="138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82" name="Freeform 243"/>
            <p:cNvSpPr>
              <a:spLocks/>
            </p:cNvSpPr>
            <p:nvPr/>
          </p:nvSpPr>
          <p:spPr bwMode="auto">
            <a:xfrm>
              <a:off x="2038" y="1234"/>
              <a:ext cx="109" cy="191"/>
            </a:xfrm>
            <a:custGeom>
              <a:avLst/>
              <a:gdLst>
                <a:gd name="T0" fmla="*/ 0 w 332"/>
                <a:gd name="T1" fmla="*/ 0 h 389"/>
                <a:gd name="T2" fmla="*/ 0 w 332"/>
                <a:gd name="T3" fmla="*/ 0 h 389"/>
                <a:gd name="T4" fmla="*/ 0 w 332"/>
                <a:gd name="T5" fmla="*/ 2 h 389"/>
                <a:gd name="T6" fmla="*/ 0 w 332"/>
                <a:gd name="T7" fmla="*/ 2 h 389"/>
                <a:gd name="T8" fmla="*/ 0 w 332"/>
                <a:gd name="T9" fmla="*/ 0 h 3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2"/>
                <a:gd name="T16" fmla="*/ 0 h 389"/>
                <a:gd name="T17" fmla="*/ 332 w 332"/>
                <a:gd name="T18" fmla="*/ 389 h 3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2" h="389">
                  <a:moveTo>
                    <a:pt x="286" y="0"/>
                  </a:moveTo>
                  <a:lnTo>
                    <a:pt x="34" y="0"/>
                  </a:lnTo>
                  <a:lnTo>
                    <a:pt x="0" y="389"/>
                  </a:lnTo>
                  <a:lnTo>
                    <a:pt x="332" y="37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83" name="Freeform 244"/>
            <p:cNvSpPr>
              <a:spLocks/>
            </p:cNvSpPr>
            <p:nvPr/>
          </p:nvSpPr>
          <p:spPr bwMode="auto">
            <a:xfrm>
              <a:off x="2038" y="1234"/>
              <a:ext cx="109" cy="191"/>
            </a:xfrm>
            <a:custGeom>
              <a:avLst/>
              <a:gdLst>
                <a:gd name="T0" fmla="*/ 0 w 332"/>
                <a:gd name="T1" fmla="*/ 0 h 389"/>
                <a:gd name="T2" fmla="*/ 0 w 332"/>
                <a:gd name="T3" fmla="*/ 0 h 389"/>
                <a:gd name="T4" fmla="*/ 0 w 332"/>
                <a:gd name="T5" fmla="*/ 2 h 389"/>
                <a:gd name="T6" fmla="*/ 0 w 332"/>
                <a:gd name="T7" fmla="*/ 2 h 389"/>
                <a:gd name="T8" fmla="*/ 0 w 332"/>
                <a:gd name="T9" fmla="*/ 0 h 3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2"/>
                <a:gd name="T16" fmla="*/ 0 h 389"/>
                <a:gd name="T17" fmla="*/ 332 w 332"/>
                <a:gd name="T18" fmla="*/ 389 h 3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2" h="389">
                  <a:moveTo>
                    <a:pt x="286" y="0"/>
                  </a:moveTo>
                  <a:lnTo>
                    <a:pt x="34" y="0"/>
                  </a:lnTo>
                  <a:lnTo>
                    <a:pt x="0" y="389"/>
                  </a:lnTo>
                  <a:lnTo>
                    <a:pt x="332" y="378"/>
                  </a:lnTo>
                  <a:lnTo>
                    <a:pt x="286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84" name="Rectangle 245"/>
            <p:cNvSpPr>
              <a:spLocks noChangeArrowheads="1"/>
            </p:cNvSpPr>
            <p:nvPr/>
          </p:nvSpPr>
          <p:spPr bwMode="auto">
            <a:xfrm>
              <a:off x="2011" y="1211"/>
              <a:ext cx="140" cy="34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85" name="Rectangle 246"/>
            <p:cNvSpPr>
              <a:spLocks noChangeArrowheads="1"/>
            </p:cNvSpPr>
            <p:nvPr/>
          </p:nvSpPr>
          <p:spPr bwMode="auto">
            <a:xfrm>
              <a:off x="2011" y="1211"/>
              <a:ext cx="140" cy="34"/>
            </a:xfrm>
            <a:prstGeom prst="rect">
              <a:avLst/>
            </a:prstGeom>
            <a:noFill/>
            <a:ln w="698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86" name="Rectangle 247"/>
            <p:cNvSpPr>
              <a:spLocks noChangeArrowheads="1"/>
            </p:cNvSpPr>
            <p:nvPr/>
          </p:nvSpPr>
          <p:spPr bwMode="auto">
            <a:xfrm>
              <a:off x="2030" y="1419"/>
              <a:ext cx="117" cy="40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87" name="Rectangle 248"/>
            <p:cNvSpPr>
              <a:spLocks noChangeArrowheads="1"/>
            </p:cNvSpPr>
            <p:nvPr/>
          </p:nvSpPr>
          <p:spPr bwMode="auto">
            <a:xfrm>
              <a:off x="2030" y="1419"/>
              <a:ext cx="117" cy="40"/>
            </a:xfrm>
            <a:prstGeom prst="rect">
              <a:avLst/>
            </a:prstGeom>
            <a:noFill/>
            <a:ln w="698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88" name="Rectangle 249"/>
            <p:cNvSpPr>
              <a:spLocks noChangeArrowheads="1"/>
            </p:cNvSpPr>
            <p:nvPr/>
          </p:nvSpPr>
          <p:spPr bwMode="auto">
            <a:xfrm>
              <a:off x="2030" y="1459"/>
              <a:ext cx="19" cy="231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89" name="Rectangle 250"/>
            <p:cNvSpPr>
              <a:spLocks noChangeArrowheads="1"/>
            </p:cNvSpPr>
            <p:nvPr/>
          </p:nvSpPr>
          <p:spPr bwMode="auto">
            <a:xfrm>
              <a:off x="2030" y="1459"/>
              <a:ext cx="19" cy="231"/>
            </a:xfrm>
            <a:prstGeom prst="rect">
              <a:avLst/>
            </a:prstGeom>
            <a:noFill/>
            <a:ln w="698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90" name="Rectangle 251"/>
            <p:cNvSpPr>
              <a:spLocks noChangeArrowheads="1"/>
            </p:cNvSpPr>
            <p:nvPr/>
          </p:nvSpPr>
          <p:spPr bwMode="auto">
            <a:xfrm>
              <a:off x="2049" y="1554"/>
              <a:ext cx="80" cy="23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91" name="Rectangle 252"/>
            <p:cNvSpPr>
              <a:spLocks noChangeArrowheads="1"/>
            </p:cNvSpPr>
            <p:nvPr/>
          </p:nvSpPr>
          <p:spPr bwMode="auto">
            <a:xfrm>
              <a:off x="2049" y="1554"/>
              <a:ext cx="80" cy="23"/>
            </a:xfrm>
            <a:prstGeom prst="rect">
              <a:avLst/>
            </a:prstGeom>
            <a:noFill/>
            <a:ln w="698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92" name="Freeform 253"/>
            <p:cNvSpPr>
              <a:spLocks/>
            </p:cNvSpPr>
            <p:nvPr/>
          </p:nvSpPr>
          <p:spPr bwMode="auto">
            <a:xfrm>
              <a:off x="2053" y="1453"/>
              <a:ext cx="76" cy="95"/>
            </a:xfrm>
            <a:custGeom>
              <a:avLst/>
              <a:gdLst>
                <a:gd name="T0" fmla="*/ 0 w 229"/>
                <a:gd name="T1" fmla="*/ 0 h 195"/>
                <a:gd name="T2" fmla="*/ 0 w 229"/>
                <a:gd name="T3" fmla="*/ 1 h 195"/>
                <a:gd name="T4" fmla="*/ 0 w 229"/>
                <a:gd name="T5" fmla="*/ 1 h 195"/>
                <a:gd name="T6" fmla="*/ 0 w 229"/>
                <a:gd name="T7" fmla="*/ 0 h 195"/>
                <a:gd name="T8" fmla="*/ 0 w 229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"/>
                <a:gd name="T16" fmla="*/ 0 h 195"/>
                <a:gd name="T17" fmla="*/ 229 w 229"/>
                <a:gd name="T18" fmla="*/ 195 h 1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" h="195">
                  <a:moveTo>
                    <a:pt x="218" y="0"/>
                  </a:moveTo>
                  <a:lnTo>
                    <a:pt x="0" y="195"/>
                  </a:lnTo>
                  <a:lnTo>
                    <a:pt x="35" y="195"/>
                  </a:lnTo>
                  <a:lnTo>
                    <a:pt x="229" y="11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93" name="Freeform 254"/>
            <p:cNvSpPr>
              <a:spLocks/>
            </p:cNvSpPr>
            <p:nvPr/>
          </p:nvSpPr>
          <p:spPr bwMode="auto">
            <a:xfrm>
              <a:off x="2053" y="1453"/>
              <a:ext cx="76" cy="95"/>
            </a:xfrm>
            <a:custGeom>
              <a:avLst/>
              <a:gdLst>
                <a:gd name="T0" fmla="*/ 0 w 229"/>
                <a:gd name="T1" fmla="*/ 0 h 195"/>
                <a:gd name="T2" fmla="*/ 0 w 229"/>
                <a:gd name="T3" fmla="*/ 1 h 195"/>
                <a:gd name="T4" fmla="*/ 0 w 229"/>
                <a:gd name="T5" fmla="*/ 1 h 195"/>
                <a:gd name="T6" fmla="*/ 0 w 229"/>
                <a:gd name="T7" fmla="*/ 0 h 195"/>
                <a:gd name="T8" fmla="*/ 0 w 229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9"/>
                <a:gd name="T16" fmla="*/ 0 h 195"/>
                <a:gd name="T17" fmla="*/ 229 w 229"/>
                <a:gd name="T18" fmla="*/ 195 h 1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9" h="195">
                  <a:moveTo>
                    <a:pt x="218" y="0"/>
                  </a:moveTo>
                  <a:lnTo>
                    <a:pt x="0" y="195"/>
                  </a:lnTo>
                  <a:lnTo>
                    <a:pt x="35" y="195"/>
                  </a:lnTo>
                  <a:lnTo>
                    <a:pt x="229" y="11"/>
                  </a:lnTo>
                  <a:lnTo>
                    <a:pt x="218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94" name="Freeform 255"/>
            <p:cNvSpPr>
              <a:spLocks/>
            </p:cNvSpPr>
            <p:nvPr/>
          </p:nvSpPr>
          <p:spPr bwMode="auto">
            <a:xfrm>
              <a:off x="2049" y="1453"/>
              <a:ext cx="80" cy="101"/>
            </a:xfrm>
            <a:custGeom>
              <a:avLst/>
              <a:gdLst>
                <a:gd name="T0" fmla="*/ 0 w 240"/>
                <a:gd name="T1" fmla="*/ 0 h 206"/>
                <a:gd name="T2" fmla="*/ 0 w 240"/>
                <a:gd name="T3" fmla="*/ 1 h 206"/>
                <a:gd name="T4" fmla="*/ 0 w 240"/>
                <a:gd name="T5" fmla="*/ 1 h 206"/>
                <a:gd name="T6" fmla="*/ 0 w 240"/>
                <a:gd name="T7" fmla="*/ 0 h 206"/>
                <a:gd name="T8" fmla="*/ 0 w 240"/>
                <a:gd name="T9" fmla="*/ 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206"/>
                <a:gd name="T17" fmla="*/ 240 w 240"/>
                <a:gd name="T18" fmla="*/ 206 h 2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206">
                  <a:moveTo>
                    <a:pt x="11" y="0"/>
                  </a:moveTo>
                  <a:lnTo>
                    <a:pt x="240" y="195"/>
                  </a:lnTo>
                  <a:lnTo>
                    <a:pt x="206" y="206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95" name="Freeform 256"/>
            <p:cNvSpPr>
              <a:spLocks/>
            </p:cNvSpPr>
            <p:nvPr/>
          </p:nvSpPr>
          <p:spPr bwMode="auto">
            <a:xfrm>
              <a:off x="2049" y="1453"/>
              <a:ext cx="80" cy="101"/>
            </a:xfrm>
            <a:custGeom>
              <a:avLst/>
              <a:gdLst>
                <a:gd name="T0" fmla="*/ 0 w 240"/>
                <a:gd name="T1" fmla="*/ 0 h 206"/>
                <a:gd name="T2" fmla="*/ 0 w 240"/>
                <a:gd name="T3" fmla="*/ 1 h 206"/>
                <a:gd name="T4" fmla="*/ 0 w 240"/>
                <a:gd name="T5" fmla="*/ 1 h 206"/>
                <a:gd name="T6" fmla="*/ 0 w 240"/>
                <a:gd name="T7" fmla="*/ 0 h 206"/>
                <a:gd name="T8" fmla="*/ 0 w 240"/>
                <a:gd name="T9" fmla="*/ 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"/>
                <a:gd name="T16" fmla="*/ 0 h 206"/>
                <a:gd name="T17" fmla="*/ 240 w 240"/>
                <a:gd name="T18" fmla="*/ 206 h 2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" h="206">
                  <a:moveTo>
                    <a:pt x="11" y="0"/>
                  </a:moveTo>
                  <a:lnTo>
                    <a:pt x="240" y="195"/>
                  </a:lnTo>
                  <a:lnTo>
                    <a:pt x="206" y="206"/>
                  </a:lnTo>
                  <a:lnTo>
                    <a:pt x="0" y="11"/>
                  </a:lnTo>
                  <a:lnTo>
                    <a:pt x="11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96" name="Rectangle 257"/>
            <p:cNvSpPr>
              <a:spLocks noChangeArrowheads="1"/>
            </p:cNvSpPr>
            <p:nvPr/>
          </p:nvSpPr>
          <p:spPr bwMode="auto">
            <a:xfrm>
              <a:off x="2121" y="1459"/>
              <a:ext cx="22" cy="231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97" name="Rectangle 258"/>
            <p:cNvSpPr>
              <a:spLocks noChangeArrowheads="1"/>
            </p:cNvSpPr>
            <p:nvPr/>
          </p:nvSpPr>
          <p:spPr bwMode="auto">
            <a:xfrm>
              <a:off x="2121" y="1459"/>
              <a:ext cx="22" cy="231"/>
            </a:xfrm>
            <a:prstGeom prst="rect">
              <a:avLst/>
            </a:prstGeom>
            <a:noFill/>
            <a:ln w="698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98" name="Line 259"/>
            <p:cNvSpPr>
              <a:spLocks noChangeShapeType="1"/>
            </p:cNvSpPr>
            <p:nvPr/>
          </p:nvSpPr>
          <p:spPr bwMode="auto">
            <a:xfrm>
              <a:off x="1969" y="1149"/>
              <a:ext cx="69" cy="242"/>
            </a:xfrm>
            <a:prstGeom prst="line">
              <a:avLst/>
            </a:pr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9" name="Freeform 260"/>
            <p:cNvSpPr>
              <a:spLocks/>
            </p:cNvSpPr>
            <p:nvPr/>
          </p:nvSpPr>
          <p:spPr bwMode="auto">
            <a:xfrm>
              <a:off x="2042" y="1312"/>
              <a:ext cx="98" cy="29"/>
            </a:xfrm>
            <a:custGeom>
              <a:avLst/>
              <a:gdLst>
                <a:gd name="T0" fmla="*/ 0 w 298"/>
                <a:gd name="T1" fmla="*/ 0 h 58"/>
                <a:gd name="T2" fmla="*/ 0 w 298"/>
                <a:gd name="T3" fmla="*/ 0 h 58"/>
                <a:gd name="T4" fmla="*/ 0 w 298"/>
                <a:gd name="T5" fmla="*/ 1 h 58"/>
                <a:gd name="T6" fmla="*/ 0 w 298"/>
                <a:gd name="T7" fmla="*/ 1 h 58"/>
                <a:gd name="T8" fmla="*/ 0 w 29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"/>
                <a:gd name="T16" fmla="*/ 0 h 58"/>
                <a:gd name="T17" fmla="*/ 298 w 298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" h="58">
                  <a:moveTo>
                    <a:pt x="286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298" y="5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400" name="Freeform 261"/>
            <p:cNvSpPr>
              <a:spLocks/>
            </p:cNvSpPr>
            <p:nvPr/>
          </p:nvSpPr>
          <p:spPr bwMode="auto">
            <a:xfrm>
              <a:off x="2042" y="1312"/>
              <a:ext cx="98" cy="29"/>
            </a:xfrm>
            <a:custGeom>
              <a:avLst/>
              <a:gdLst>
                <a:gd name="T0" fmla="*/ 0 w 298"/>
                <a:gd name="T1" fmla="*/ 0 h 58"/>
                <a:gd name="T2" fmla="*/ 0 w 298"/>
                <a:gd name="T3" fmla="*/ 0 h 58"/>
                <a:gd name="T4" fmla="*/ 0 w 298"/>
                <a:gd name="T5" fmla="*/ 1 h 58"/>
                <a:gd name="T6" fmla="*/ 0 w 298"/>
                <a:gd name="T7" fmla="*/ 1 h 58"/>
                <a:gd name="T8" fmla="*/ 0 w 29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"/>
                <a:gd name="T16" fmla="*/ 0 h 58"/>
                <a:gd name="T17" fmla="*/ 298 w 298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" h="58">
                  <a:moveTo>
                    <a:pt x="286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298" y="58"/>
                  </a:lnTo>
                  <a:lnTo>
                    <a:pt x="286" y="0"/>
                  </a:lnTo>
                </a:path>
              </a:pathLst>
            </a:custGeom>
            <a:noFill/>
            <a:ln w="698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3401" name="Group 262"/>
            <p:cNvGrpSpPr>
              <a:grpSpLocks/>
            </p:cNvGrpSpPr>
            <p:nvPr/>
          </p:nvGrpSpPr>
          <p:grpSpPr bwMode="auto">
            <a:xfrm>
              <a:off x="2299" y="1101"/>
              <a:ext cx="89" cy="225"/>
              <a:chOff x="2459" y="952"/>
              <a:chExt cx="89" cy="225"/>
            </a:xfrm>
          </p:grpSpPr>
          <p:grpSp>
            <p:nvGrpSpPr>
              <p:cNvPr id="43402" name="Group 263"/>
              <p:cNvGrpSpPr>
                <a:grpSpLocks/>
              </p:cNvGrpSpPr>
              <p:nvPr/>
            </p:nvGrpSpPr>
            <p:grpSpPr bwMode="auto">
              <a:xfrm>
                <a:off x="2459" y="1057"/>
                <a:ext cx="89" cy="120"/>
                <a:chOff x="3578" y="2491"/>
                <a:chExt cx="303" cy="316"/>
              </a:xfrm>
            </p:grpSpPr>
            <p:sp>
              <p:nvSpPr>
                <p:cNvPr id="43407" name="Freeform 264"/>
                <p:cNvSpPr>
                  <a:spLocks/>
                </p:cNvSpPr>
                <p:nvPr/>
              </p:nvSpPr>
              <p:spPr bwMode="auto">
                <a:xfrm>
                  <a:off x="3697" y="2701"/>
                  <a:ext cx="52" cy="53"/>
                </a:xfrm>
                <a:custGeom>
                  <a:avLst/>
                  <a:gdLst>
                    <a:gd name="T0" fmla="*/ 26 w 52"/>
                    <a:gd name="T1" fmla="*/ 0 h 53"/>
                    <a:gd name="T2" fmla="*/ 26 w 52"/>
                    <a:gd name="T3" fmla="*/ 0 h 53"/>
                    <a:gd name="T4" fmla="*/ 13 w 52"/>
                    <a:gd name="T5" fmla="*/ 0 h 53"/>
                    <a:gd name="T6" fmla="*/ 13 w 52"/>
                    <a:gd name="T7" fmla="*/ 0 h 53"/>
                    <a:gd name="T8" fmla="*/ 13 w 52"/>
                    <a:gd name="T9" fmla="*/ 13 h 53"/>
                    <a:gd name="T10" fmla="*/ 0 w 52"/>
                    <a:gd name="T11" fmla="*/ 13 h 53"/>
                    <a:gd name="T12" fmla="*/ 0 w 52"/>
                    <a:gd name="T13" fmla="*/ 13 h 53"/>
                    <a:gd name="T14" fmla="*/ 0 w 52"/>
                    <a:gd name="T15" fmla="*/ 27 h 53"/>
                    <a:gd name="T16" fmla="*/ 0 w 52"/>
                    <a:gd name="T17" fmla="*/ 27 h 53"/>
                    <a:gd name="T18" fmla="*/ 0 w 52"/>
                    <a:gd name="T19" fmla="*/ 40 h 53"/>
                    <a:gd name="T20" fmla="*/ 0 w 52"/>
                    <a:gd name="T21" fmla="*/ 40 h 53"/>
                    <a:gd name="T22" fmla="*/ 0 w 52"/>
                    <a:gd name="T23" fmla="*/ 40 h 53"/>
                    <a:gd name="T24" fmla="*/ 13 w 52"/>
                    <a:gd name="T25" fmla="*/ 53 h 53"/>
                    <a:gd name="T26" fmla="*/ 13 w 52"/>
                    <a:gd name="T27" fmla="*/ 53 h 53"/>
                    <a:gd name="T28" fmla="*/ 13 w 52"/>
                    <a:gd name="T29" fmla="*/ 53 h 53"/>
                    <a:gd name="T30" fmla="*/ 26 w 52"/>
                    <a:gd name="T31" fmla="*/ 53 h 53"/>
                    <a:gd name="T32" fmla="*/ 26 w 52"/>
                    <a:gd name="T33" fmla="*/ 53 h 53"/>
                    <a:gd name="T34" fmla="*/ 39 w 52"/>
                    <a:gd name="T35" fmla="*/ 53 h 53"/>
                    <a:gd name="T36" fmla="*/ 39 w 52"/>
                    <a:gd name="T37" fmla="*/ 53 h 53"/>
                    <a:gd name="T38" fmla="*/ 39 w 52"/>
                    <a:gd name="T39" fmla="*/ 53 h 53"/>
                    <a:gd name="T40" fmla="*/ 52 w 52"/>
                    <a:gd name="T41" fmla="*/ 53 h 53"/>
                    <a:gd name="T42" fmla="*/ 52 w 52"/>
                    <a:gd name="T43" fmla="*/ 40 h 53"/>
                    <a:gd name="T44" fmla="*/ 52 w 52"/>
                    <a:gd name="T45" fmla="*/ 40 h 53"/>
                    <a:gd name="T46" fmla="*/ 52 w 52"/>
                    <a:gd name="T47" fmla="*/ 40 h 53"/>
                    <a:gd name="T48" fmla="*/ 52 w 52"/>
                    <a:gd name="T49" fmla="*/ 27 h 53"/>
                    <a:gd name="T50" fmla="*/ 52 w 52"/>
                    <a:gd name="T51" fmla="*/ 27 h 53"/>
                    <a:gd name="T52" fmla="*/ 52 w 52"/>
                    <a:gd name="T53" fmla="*/ 13 h 53"/>
                    <a:gd name="T54" fmla="*/ 52 w 52"/>
                    <a:gd name="T55" fmla="*/ 13 h 53"/>
                    <a:gd name="T56" fmla="*/ 52 w 52"/>
                    <a:gd name="T57" fmla="*/ 13 h 53"/>
                    <a:gd name="T58" fmla="*/ 39 w 52"/>
                    <a:gd name="T59" fmla="*/ 0 h 53"/>
                    <a:gd name="T60" fmla="*/ 39 w 52"/>
                    <a:gd name="T61" fmla="*/ 0 h 53"/>
                    <a:gd name="T62" fmla="*/ 39 w 52"/>
                    <a:gd name="T63" fmla="*/ 0 h 53"/>
                    <a:gd name="T64" fmla="*/ 26 w 52"/>
                    <a:gd name="T65" fmla="*/ 0 h 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52"/>
                    <a:gd name="T100" fmla="*/ 0 h 53"/>
                    <a:gd name="T101" fmla="*/ 52 w 52"/>
                    <a:gd name="T102" fmla="*/ 53 h 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52" h="53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13" y="0"/>
                      </a:lnTo>
                      <a:lnTo>
                        <a:pt x="13" y="13"/>
                      </a:lnTo>
                      <a:lnTo>
                        <a:pt x="0" y="13"/>
                      </a:lnTo>
                      <a:lnTo>
                        <a:pt x="0" y="27"/>
                      </a:lnTo>
                      <a:lnTo>
                        <a:pt x="0" y="40"/>
                      </a:lnTo>
                      <a:lnTo>
                        <a:pt x="13" y="53"/>
                      </a:lnTo>
                      <a:lnTo>
                        <a:pt x="26" y="53"/>
                      </a:lnTo>
                      <a:lnTo>
                        <a:pt x="39" y="53"/>
                      </a:lnTo>
                      <a:lnTo>
                        <a:pt x="52" y="53"/>
                      </a:lnTo>
                      <a:lnTo>
                        <a:pt x="52" y="40"/>
                      </a:lnTo>
                      <a:lnTo>
                        <a:pt x="52" y="27"/>
                      </a:lnTo>
                      <a:lnTo>
                        <a:pt x="52" y="13"/>
                      </a:lnTo>
                      <a:lnTo>
                        <a:pt x="39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3408" name="Freeform 265"/>
                <p:cNvSpPr>
                  <a:spLocks/>
                </p:cNvSpPr>
                <p:nvPr/>
              </p:nvSpPr>
              <p:spPr bwMode="auto">
                <a:xfrm>
                  <a:off x="3697" y="2701"/>
                  <a:ext cx="52" cy="53"/>
                </a:xfrm>
                <a:custGeom>
                  <a:avLst/>
                  <a:gdLst>
                    <a:gd name="T0" fmla="*/ 26 w 52"/>
                    <a:gd name="T1" fmla="*/ 0 h 53"/>
                    <a:gd name="T2" fmla="*/ 26 w 52"/>
                    <a:gd name="T3" fmla="*/ 0 h 53"/>
                    <a:gd name="T4" fmla="*/ 26 w 52"/>
                    <a:gd name="T5" fmla="*/ 0 h 53"/>
                    <a:gd name="T6" fmla="*/ 13 w 52"/>
                    <a:gd name="T7" fmla="*/ 0 h 53"/>
                    <a:gd name="T8" fmla="*/ 13 w 52"/>
                    <a:gd name="T9" fmla="*/ 0 h 53"/>
                    <a:gd name="T10" fmla="*/ 13 w 52"/>
                    <a:gd name="T11" fmla="*/ 13 h 53"/>
                    <a:gd name="T12" fmla="*/ 0 w 52"/>
                    <a:gd name="T13" fmla="*/ 13 h 53"/>
                    <a:gd name="T14" fmla="*/ 0 w 52"/>
                    <a:gd name="T15" fmla="*/ 13 h 53"/>
                    <a:gd name="T16" fmla="*/ 0 w 52"/>
                    <a:gd name="T17" fmla="*/ 27 h 53"/>
                    <a:gd name="T18" fmla="*/ 0 w 52"/>
                    <a:gd name="T19" fmla="*/ 27 h 53"/>
                    <a:gd name="T20" fmla="*/ 0 w 52"/>
                    <a:gd name="T21" fmla="*/ 40 h 53"/>
                    <a:gd name="T22" fmla="*/ 0 w 52"/>
                    <a:gd name="T23" fmla="*/ 40 h 53"/>
                    <a:gd name="T24" fmla="*/ 0 w 52"/>
                    <a:gd name="T25" fmla="*/ 40 h 53"/>
                    <a:gd name="T26" fmla="*/ 13 w 52"/>
                    <a:gd name="T27" fmla="*/ 53 h 53"/>
                    <a:gd name="T28" fmla="*/ 13 w 52"/>
                    <a:gd name="T29" fmla="*/ 53 h 53"/>
                    <a:gd name="T30" fmla="*/ 13 w 52"/>
                    <a:gd name="T31" fmla="*/ 53 h 53"/>
                    <a:gd name="T32" fmla="*/ 26 w 52"/>
                    <a:gd name="T33" fmla="*/ 53 h 53"/>
                    <a:gd name="T34" fmla="*/ 26 w 52"/>
                    <a:gd name="T35" fmla="*/ 53 h 53"/>
                    <a:gd name="T36" fmla="*/ 39 w 52"/>
                    <a:gd name="T37" fmla="*/ 53 h 53"/>
                    <a:gd name="T38" fmla="*/ 39 w 52"/>
                    <a:gd name="T39" fmla="*/ 53 h 53"/>
                    <a:gd name="T40" fmla="*/ 39 w 52"/>
                    <a:gd name="T41" fmla="*/ 53 h 53"/>
                    <a:gd name="T42" fmla="*/ 52 w 52"/>
                    <a:gd name="T43" fmla="*/ 53 h 53"/>
                    <a:gd name="T44" fmla="*/ 52 w 52"/>
                    <a:gd name="T45" fmla="*/ 40 h 53"/>
                    <a:gd name="T46" fmla="*/ 52 w 52"/>
                    <a:gd name="T47" fmla="*/ 40 h 53"/>
                    <a:gd name="T48" fmla="*/ 52 w 52"/>
                    <a:gd name="T49" fmla="*/ 40 h 53"/>
                    <a:gd name="T50" fmla="*/ 52 w 52"/>
                    <a:gd name="T51" fmla="*/ 27 h 53"/>
                    <a:gd name="T52" fmla="*/ 52 w 52"/>
                    <a:gd name="T53" fmla="*/ 27 h 53"/>
                    <a:gd name="T54" fmla="*/ 52 w 52"/>
                    <a:gd name="T55" fmla="*/ 13 h 53"/>
                    <a:gd name="T56" fmla="*/ 52 w 52"/>
                    <a:gd name="T57" fmla="*/ 13 h 53"/>
                    <a:gd name="T58" fmla="*/ 52 w 52"/>
                    <a:gd name="T59" fmla="*/ 13 h 53"/>
                    <a:gd name="T60" fmla="*/ 39 w 52"/>
                    <a:gd name="T61" fmla="*/ 0 h 53"/>
                    <a:gd name="T62" fmla="*/ 39 w 52"/>
                    <a:gd name="T63" fmla="*/ 0 h 53"/>
                    <a:gd name="T64" fmla="*/ 39 w 52"/>
                    <a:gd name="T65" fmla="*/ 0 h 53"/>
                    <a:gd name="T66" fmla="*/ 26 w 52"/>
                    <a:gd name="T67" fmla="*/ 0 h 53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52"/>
                    <a:gd name="T103" fmla="*/ 0 h 53"/>
                    <a:gd name="T104" fmla="*/ 52 w 52"/>
                    <a:gd name="T105" fmla="*/ 53 h 53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52" h="53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13" y="0"/>
                      </a:lnTo>
                      <a:lnTo>
                        <a:pt x="13" y="13"/>
                      </a:lnTo>
                      <a:lnTo>
                        <a:pt x="0" y="13"/>
                      </a:lnTo>
                      <a:lnTo>
                        <a:pt x="0" y="27"/>
                      </a:lnTo>
                      <a:lnTo>
                        <a:pt x="0" y="40"/>
                      </a:lnTo>
                      <a:lnTo>
                        <a:pt x="13" y="53"/>
                      </a:lnTo>
                      <a:lnTo>
                        <a:pt x="26" y="53"/>
                      </a:lnTo>
                      <a:lnTo>
                        <a:pt x="39" y="53"/>
                      </a:lnTo>
                      <a:lnTo>
                        <a:pt x="52" y="53"/>
                      </a:lnTo>
                      <a:lnTo>
                        <a:pt x="52" y="40"/>
                      </a:lnTo>
                      <a:lnTo>
                        <a:pt x="52" y="27"/>
                      </a:lnTo>
                      <a:lnTo>
                        <a:pt x="52" y="13"/>
                      </a:lnTo>
                      <a:lnTo>
                        <a:pt x="39" y="0"/>
                      </a:lnTo>
                      <a:lnTo>
                        <a:pt x="26" y="0"/>
                      </a:lnTo>
                    </a:path>
                  </a:pathLst>
                </a:custGeom>
                <a:solidFill>
                  <a:srgbClr val="CCECFF"/>
                </a:solidFill>
                <a:ln w="825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3409" name="Rectangle 266"/>
                <p:cNvSpPr>
                  <a:spLocks noChangeArrowheads="1"/>
                </p:cNvSpPr>
                <p:nvPr/>
              </p:nvSpPr>
              <p:spPr bwMode="auto">
                <a:xfrm>
                  <a:off x="3578" y="2491"/>
                  <a:ext cx="303" cy="31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10" name="Rectangle 267"/>
                <p:cNvSpPr>
                  <a:spLocks noChangeArrowheads="1"/>
                </p:cNvSpPr>
                <p:nvPr/>
              </p:nvSpPr>
              <p:spPr bwMode="auto">
                <a:xfrm>
                  <a:off x="3578" y="2491"/>
                  <a:ext cx="303" cy="31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11" name="Rectangle 268"/>
                <p:cNvSpPr>
                  <a:spLocks noChangeArrowheads="1"/>
                </p:cNvSpPr>
                <p:nvPr/>
              </p:nvSpPr>
              <p:spPr bwMode="auto">
                <a:xfrm>
                  <a:off x="3605" y="2504"/>
                  <a:ext cx="118" cy="27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12" name="Rectangle 269"/>
                <p:cNvSpPr>
                  <a:spLocks noChangeArrowheads="1"/>
                </p:cNvSpPr>
                <p:nvPr/>
              </p:nvSpPr>
              <p:spPr bwMode="auto">
                <a:xfrm>
                  <a:off x="3605" y="2504"/>
                  <a:ext cx="118" cy="27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13" name="Rectangle 270"/>
                <p:cNvSpPr>
                  <a:spLocks noChangeArrowheads="1"/>
                </p:cNvSpPr>
                <p:nvPr/>
              </p:nvSpPr>
              <p:spPr bwMode="auto">
                <a:xfrm>
                  <a:off x="3723" y="2504"/>
                  <a:ext cx="132" cy="27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14" name="Rectangle 271"/>
                <p:cNvSpPr>
                  <a:spLocks noChangeArrowheads="1"/>
                </p:cNvSpPr>
                <p:nvPr/>
              </p:nvSpPr>
              <p:spPr bwMode="auto">
                <a:xfrm>
                  <a:off x="3723" y="2504"/>
                  <a:ext cx="132" cy="27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15" name="Rectangle 272"/>
                <p:cNvSpPr>
                  <a:spLocks noChangeArrowheads="1"/>
                </p:cNvSpPr>
                <p:nvPr/>
              </p:nvSpPr>
              <p:spPr bwMode="auto">
                <a:xfrm>
                  <a:off x="3697" y="2504"/>
                  <a:ext cx="13" cy="28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16" name="Rectangle 273"/>
                <p:cNvSpPr>
                  <a:spLocks noChangeArrowheads="1"/>
                </p:cNvSpPr>
                <p:nvPr/>
              </p:nvSpPr>
              <p:spPr bwMode="auto">
                <a:xfrm>
                  <a:off x="3697" y="2504"/>
                  <a:ext cx="13" cy="28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17" name="Rectangle 274"/>
                <p:cNvSpPr>
                  <a:spLocks noChangeArrowheads="1"/>
                </p:cNvSpPr>
                <p:nvPr/>
              </p:nvSpPr>
              <p:spPr bwMode="auto">
                <a:xfrm>
                  <a:off x="3697" y="2491"/>
                  <a:ext cx="26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18" name="Rectangle 275"/>
                <p:cNvSpPr>
                  <a:spLocks noChangeArrowheads="1"/>
                </p:cNvSpPr>
                <p:nvPr/>
              </p:nvSpPr>
              <p:spPr bwMode="auto">
                <a:xfrm>
                  <a:off x="3697" y="2491"/>
                  <a:ext cx="26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19" name="Rectangle 276"/>
                <p:cNvSpPr>
                  <a:spLocks noChangeArrowheads="1"/>
                </p:cNvSpPr>
                <p:nvPr/>
              </p:nvSpPr>
              <p:spPr bwMode="auto">
                <a:xfrm>
                  <a:off x="3697" y="2793"/>
                  <a:ext cx="26" cy="1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20" name="Rectangle 277"/>
                <p:cNvSpPr>
                  <a:spLocks noChangeArrowheads="1"/>
                </p:cNvSpPr>
                <p:nvPr/>
              </p:nvSpPr>
              <p:spPr bwMode="auto">
                <a:xfrm>
                  <a:off x="3697" y="2793"/>
                  <a:ext cx="26" cy="1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21" name="Rectangle 278"/>
                <p:cNvSpPr>
                  <a:spLocks noChangeArrowheads="1"/>
                </p:cNvSpPr>
                <p:nvPr/>
              </p:nvSpPr>
              <p:spPr bwMode="auto">
                <a:xfrm>
                  <a:off x="3684" y="2635"/>
                  <a:ext cx="26" cy="14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22" name="Rectangle 279"/>
                <p:cNvSpPr>
                  <a:spLocks noChangeArrowheads="1"/>
                </p:cNvSpPr>
                <p:nvPr/>
              </p:nvSpPr>
              <p:spPr bwMode="auto">
                <a:xfrm>
                  <a:off x="3684" y="2635"/>
                  <a:ext cx="26" cy="14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23" name="Rectangle 280"/>
                <p:cNvSpPr>
                  <a:spLocks noChangeArrowheads="1"/>
                </p:cNvSpPr>
                <p:nvPr/>
              </p:nvSpPr>
              <p:spPr bwMode="auto">
                <a:xfrm>
                  <a:off x="3749" y="2504"/>
                  <a:ext cx="1" cy="28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24" name="Rectangle 281"/>
                <p:cNvSpPr>
                  <a:spLocks noChangeArrowheads="1"/>
                </p:cNvSpPr>
                <p:nvPr/>
              </p:nvSpPr>
              <p:spPr bwMode="auto">
                <a:xfrm>
                  <a:off x="3749" y="2504"/>
                  <a:ext cx="1" cy="28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25" name="Rectangle 282"/>
                <p:cNvSpPr>
                  <a:spLocks noChangeArrowheads="1"/>
                </p:cNvSpPr>
                <p:nvPr/>
              </p:nvSpPr>
              <p:spPr bwMode="auto">
                <a:xfrm>
                  <a:off x="3736" y="2491"/>
                  <a:ext cx="27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26" name="Rectangle 283"/>
                <p:cNvSpPr>
                  <a:spLocks noChangeArrowheads="1"/>
                </p:cNvSpPr>
                <p:nvPr/>
              </p:nvSpPr>
              <p:spPr bwMode="auto">
                <a:xfrm>
                  <a:off x="3736" y="2491"/>
                  <a:ext cx="27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27" name="Rectangle 284"/>
                <p:cNvSpPr>
                  <a:spLocks noChangeArrowheads="1"/>
                </p:cNvSpPr>
                <p:nvPr/>
              </p:nvSpPr>
              <p:spPr bwMode="auto">
                <a:xfrm>
                  <a:off x="3736" y="2793"/>
                  <a:ext cx="27" cy="1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28" name="Rectangle 285"/>
                <p:cNvSpPr>
                  <a:spLocks noChangeArrowheads="1"/>
                </p:cNvSpPr>
                <p:nvPr/>
              </p:nvSpPr>
              <p:spPr bwMode="auto">
                <a:xfrm>
                  <a:off x="3736" y="2793"/>
                  <a:ext cx="27" cy="1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29" name="Rectangle 286"/>
                <p:cNvSpPr>
                  <a:spLocks noChangeArrowheads="1"/>
                </p:cNvSpPr>
                <p:nvPr/>
              </p:nvSpPr>
              <p:spPr bwMode="auto">
                <a:xfrm>
                  <a:off x="3749" y="2635"/>
                  <a:ext cx="27" cy="14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30" name="Rectangle 287"/>
                <p:cNvSpPr>
                  <a:spLocks noChangeArrowheads="1"/>
                </p:cNvSpPr>
                <p:nvPr/>
              </p:nvSpPr>
              <p:spPr bwMode="auto">
                <a:xfrm>
                  <a:off x="3749" y="2635"/>
                  <a:ext cx="27" cy="14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31" name="Rectangle 288"/>
                <p:cNvSpPr>
                  <a:spLocks noChangeArrowheads="1"/>
                </p:cNvSpPr>
                <p:nvPr/>
              </p:nvSpPr>
              <p:spPr bwMode="auto">
                <a:xfrm>
                  <a:off x="3592" y="2517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32" name="Rectangle 289"/>
                <p:cNvSpPr>
                  <a:spLocks noChangeArrowheads="1"/>
                </p:cNvSpPr>
                <p:nvPr/>
              </p:nvSpPr>
              <p:spPr bwMode="auto">
                <a:xfrm>
                  <a:off x="3592" y="2517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33" name="Rectangle 290"/>
                <p:cNvSpPr>
                  <a:spLocks noChangeArrowheads="1"/>
                </p:cNvSpPr>
                <p:nvPr/>
              </p:nvSpPr>
              <p:spPr bwMode="auto">
                <a:xfrm>
                  <a:off x="3592" y="2517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34" name="Rectangle 291"/>
                <p:cNvSpPr>
                  <a:spLocks noChangeArrowheads="1"/>
                </p:cNvSpPr>
                <p:nvPr/>
              </p:nvSpPr>
              <p:spPr bwMode="auto">
                <a:xfrm>
                  <a:off x="3592" y="2517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35" name="Rectangle 292"/>
                <p:cNvSpPr>
                  <a:spLocks noChangeArrowheads="1"/>
                </p:cNvSpPr>
                <p:nvPr/>
              </p:nvSpPr>
              <p:spPr bwMode="auto">
                <a:xfrm>
                  <a:off x="3592" y="2596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36" name="Rectangle 293"/>
                <p:cNvSpPr>
                  <a:spLocks noChangeArrowheads="1"/>
                </p:cNvSpPr>
                <p:nvPr/>
              </p:nvSpPr>
              <p:spPr bwMode="auto">
                <a:xfrm>
                  <a:off x="3592" y="2596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37" name="Rectangle 294"/>
                <p:cNvSpPr>
                  <a:spLocks noChangeArrowheads="1"/>
                </p:cNvSpPr>
                <p:nvPr/>
              </p:nvSpPr>
              <p:spPr bwMode="auto">
                <a:xfrm>
                  <a:off x="3592" y="2583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38" name="Rectangle 295"/>
                <p:cNvSpPr>
                  <a:spLocks noChangeArrowheads="1"/>
                </p:cNvSpPr>
                <p:nvPr/>
              </p:nvSpPr>
              <p:spPr bwMode="auto">
                <a:xfrm>
                  <a:off x="3592" y="2583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39" name="Rectangle 296"/>
                <p:cNvSpPr>
                  <a:spLocks noChangeArrowheads="1"/>
                </p:cNvSpPr>
                <p:nvPr/>
              </p:nvSpPr>
              <p:spPr bwMode="auto">
                <a:xfrm>
                  <a:off x="3592" y="2675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40" name="Rectangle 297"/>
                <p:cNvSpPr>
                  <a:spLocks noChangeArrowheads="1"/>
                </p:cNvSpPr>
                <p:nvPr/>
              </p:nvSpPr>
              <p:spPr bwMode="auto">
                <a:xfrm>
                  <a:off x="3592" y="2675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41" name="Rectangle 298"/>
                <p:cNvSpPr>
                  <a:spLocks noChangeArrowheads="1"/>
                </p:cNvSpPr>
                <p:nvPr/>
              </p:nvSpPr>
              <p:spPr bwMode="auto">
                <a:xfrm>
                  <a:off x="3592" y="2675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42" name="Rectangle 299"/>
                <p:cNvSpPr>
                  <a:spLocks noChangeArrowheads="1"/>
                </p:cNvSpPr>
                <p:nvPr/>
              </p:nvSpPr>
              <p:spPr bwMode="auto">
                <a:xfrm>
                  <a:off x="3592" y="2675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43" name="Rectangle 300"/>
                <p:cNvSpPr>
                  <a:spLocks noChangeArrowheads="1"/>
                </p:cNvSpPr>
                <p:nvPr/>
              </p:nvSpPr>
              <p:spPr bwMode="auto">
                <a:xfrm>
                  <a:off x="3592" y="2754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44" name="Rectangle 301"/>
                <p:cNvSpPr>
                  <a:spLocks noChangeArrowheads="1"/>
                </p:cNvSpPr>
                <p:nvPr/>
              </p:nvSpPr>
              <p:spPr bwMode="auto">
                <a:xfrm>
                  <a:off x="3592" y="2754"/>
                  <a:ext cx="52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45" name="Rectangle 302"/>
                <p:cNvSpPr>
                  <a:spLocks noChangeArrowheads="1"/>
                </p:cNvSpPr>
                <p:nvPr/>
              </p:nvSpPr>
              <p:spPr bwMode="auto">
                <a:xfrm>
                  <a:off x="3592" y="2741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46" name="Rectangle 303"/>
                <p:cNvSpPr>
                  <a:spLocks noChangeArrowheads="1"/>
                </p:cNvSpPr>
                <p:nvPr/>
              </p:nvSpPr>
              <p:spPr bwMode="auto">
                <a:xfrm>
                  <a:off x="3592" y="2741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47" name="Rectangle 304"/>
                <p:cNvSpPr>
                  <a:spLocks noChangeArrowheads="1"/>
                </p:cNvSpPr>
                <p:nvPr/>
              </p:nvSpPr>
              <p:spPr bwMode="auto">
                <a:xfrm>
                  <a:off x="3815" y="2517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48" name="Rectangle 305"/>
                <p:cNvSpPr>
                  <a:spLocks noChangeArrowheads="1"/>
                </p:cNvSpPr>
                <p:nvPr/>
              </p:nvSpPr>
              <p:spPr bwMode="auto">
                <a:xfrm>
                  <a:off x="3815" y="2517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49" name="Rectangle 306"/>
                <p:cNvSpPr>
                  <a:spLocks noChangeArrowheads="1"/>
                </p:cNvSpPr>
                <p:nvPr/>
              </p:nvSpPr>
              <p:spPr bwMode="auto">
                <a:xfrm>
                  <a:off x="3868" y="2517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50" name="Rectangle 307"/>
                <p:cNvSpPr>
                  <a:spLocks noChangeArrowheads="1"/>
                </p:cNvSpPr>
                <p:nvPr/>
              </p:nvSpPr>
              <p:spPr bwMode="auto">
                <a:xfrm>
                  <a:off x="3868" y="2517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51" name="Rectangle 308"/>
                <p:cNvSpPr>
                  <a:spLocks noChangeArrowheads="1"/>
                </p:cNvSpPr>
                <p:nvPr/>
              </p:nvSpPr>
              <p:spPr bwMode="auto">
                <a:xfrm>
                  <a:off x="3815" y="2596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52" name="Rectangle 309"/>
                <p:cNvSpPr>
                  <a:spLocks noChangeArrowheads="1"/>
                </p:cNvSpPr>
                <p:nvPr/>
              </p:nvSpPr>
              <p:spPr bwMode="auto">
                <a:xfrm>
                  <a:off x="3815" y="2596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53" name="Rectangle 310"/>
                <p:cNvSpPr>
                  <a:spLocks noChangeArrowheads="1"/>
                </p:cNvSpPr>
                <p:nvPr/>
              </p:nvSpPr>
              <p:spPr bwMode="auto">
                <a:xfrm>
                  <a:off x="3868" y="2583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54" name="Rectangle 311"/>
                <p:cNvSpPr>
                  <a:spLocks noChangeArrowheads="1"/>
                </p:cNvSpPr>
                <p:nvPr/>
              </p:nvSpPr>
              <p:spPr bwMode="auto">
                <a:xfrm>
                  <a:off x="3868" y="2583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55" name="Rectangle 312"/>
                <p:cNvSpPr>
                  <a:spLocks noChangeArrowheads="1"/>
                </p:cNvSpPr>
                <p:nvPr/>
              </p:nvSpPr>
              <p:spPr bwMode="auto">
                <a:xfrm>
                  <a:off x="3815" y="2675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56" name="Rectangle 313"/>
                <p:cNvSpPr>
                  <a:spLocks noChangeArrowheads="1"/>
                </p:cNvSpPr>
                <p:nvPr/>
              </p:nvSpPr>
              <p:spPr bwMode="auto">
                <a:xfrm>
                  <a:off x="3815" y="2675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57" name="Rectangle 314"/>
                <p:cNvSpPr>
                  <a:spLocks noChangeArrowheads="1"/>
                </p:cNvSpPr>
                <p:nvPr/>
              </p:nvSpPr>
              <p:spPr bwMode="auto">
                <a:xfrm>
                  <a:off x="3868" y="2675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58" name="Rectangle 315"/>
                <p:cNvSpPr>
                  <a:spLocks noChangeArrowheads="1"/>
                </p:cNvSpPr>
                <p:nvPr/>
              </p:nvSpPr>
              <p:spPr bwMode="auto">
                <a:xfrm>
                  <a:off x="3868" y="2675"/>
                  <a:ext cx="1" cy="26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59" name="Rectangle 316"/>
                <p:cNvSpPr>
                  <a:spLocks noChangeArrowheads="1"/>
                </p:cNvSpPr>
                <p:nvPr/>
              </p:nvSpPr>
              <p:spPr bwMode="auto">
                <a:xfrm>
                  <a:off x="3815" y="2754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60" name="Rectangle 317"/>
                <p:cNvSpPr>
                  <a:spLocks noChangeArrowheads="1"/>
                </p:cNvSpPr>
                <p:nvPr/>
              </p:nvSpPr>
              <p:spPr bwMode="auto">
                <a:xfrm>
                  <a:off x="3815" y="2754"/>
                  <a:ext cx="53" cy="13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61" name="Rectangle 318"/>
                <p:cNvSpPr>
                  <a:spLocks noChangeArrowheads="1"/>
                </p:cNvSpPr>
                <p:nvPr/>
              </p:nvSpPr>
              <p:spPr bwMode="auto">
                <a:xfrm>
                  <a:off x="3868" y="2741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62" name="Rectangle 319"/>
                <p:cNvSpPr>
                  <a:spLocks noChangeArrowheads="1"/>
                </p:cNvSpPr>
                <p:nvPr/>
              </p:nvSpPr>
              <p:spPr bwMode="auto">
                <a:xfrm>
                  <a:off x="3868" y="2741"/>
                  <a:ext cx="1" cy="39"/>
                </a:xfrm>
                <a:prstGeom prst="rect">
                  <a:avLst/>
                </a:prstGeom>
                <a:solidFill>
                  <a:srgbClr val="CCECFF"/>
                </a:solidFill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</p:grpSp>
          <p:grpSp>
            <p:nvGrpSpPr>
              <p:cNvPr id="43403" name="Group 320"/>
              <p:cNvGrpSpPr>
                <a:grpSpLocks/>
              </p:cNvGrpSpPr>
              <p:nvPr/>
            </p:nvGrpSpPr>
            <p:grpSpPr bwMode="auto">
              <a:xfrm>
                <a:off x="2472" y="952"/>
                <a:ext cx="65" cy="110"/>
                <a:chOff x="2372" y="1363"/>
                <a:chExt cx="65" cy="110"/>
              </a:xfrm>
            </p:grpSpPr>
            <p:sp>
              <p:nvSpPr>
                <p:cNvPr id="43404" name="Rectangle 321"/>
                <p:cNvSpPr>
                  <a:spLocks noChangeArrowheads="1"/>
                </p:cNvSpPr>
                <p:nvPr/>
              </p:nvSpPr>
              <p:spPr bwMode="auto">
                <a:xfrm>
                  <a:off x="2396" y="1363"/>
                  <a:ext cx="19" cy="46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GB" altLang="en-US"/>
                </a:p>
              </p:txBody>
            </p:sp>
            <p:sp>
              <p:nvSpPr>
                <p:cNvPr id="43405" name="Line 322"/>
                <p:cNvSpPr>
                  <a:spLocks noChangeShapeType="1"/>
                </p:cNvSpPr>
                <p:nvPr/>
              </p:nvSpPr>
              <p:spPr bwMode="auto">
                <a:xfrm flipH="1">
                  <a:off x="2372" y="1409"/>
                  <a:ext cx="33" cy="6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06" name="Line 323"/>
                <p:cNvSpPr>
                  <a:spLocks noChangeShapeType="1"/>
                </p:cNvSpPr>
                <p:nvPr/>
              </p:nvSpPr>
              <p:spPr bwMode="auto">
                <a:xfrm>
                  <a:off x="2408" y="1412"/>
                  <a:ext cx="29" cy="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3102" name="Group 324"/>
          <p:cNvGrpSpPr>
            <a:grpSpLocks/>
          </p:cNvGrpSpPr>
          <p:nvPr/>
        </p:nvGrpSpPr>
        <p:grpSpPr bwMode="auto">
          <a:xfrm>
            <a:off x="228600" y="1641475"/>
            <a:ext cx="1260475" cy="982663"/>
            <a:chOff x="259" y="2009"/>
            <a:chExt cx="674" cy="443"/>
          </a:xfrm>
        </p:grpSpPr>
        <p:sp>
          <p:nvSpPr>
            <p:cNvPr id="43352" name="Freeform 325"/>
            <p:cNvSpPr>
              <a:spLocks/>
            </p:cNvSpPr>
            <p:nvPr/>
          </p:nvSpPr>
          <p:spPr bwMode="auto">
            <a:xfrm>
              <a:off x="435" y="2139"/>
              <a:ext cx="51" cy="244"/>
            </a:xfrm>
            <a:custGeom>
              <a:avLst/>
              <a:gdLst>
                <a:gd name="T0" fmla="*/ 0 w 51"/>
                <a:gd name="T1" fmla="*/ 234 h 244"/>
                <a:gd name="T2" fmla="*/ 0 w 51"/>
                <a:gd name="T3" fmla="*/ 219 h 244"/>
                <a:gd name="T4" fmla="*/ 0 w 51"/>
                <a:gd name="T5" fmla="*/ 204 h 244"/>
                <a:gd name="T6" fmla="*/ 0 w 51"/>
                <a:gd name="T7" fmla="*/ 189 h 244"/>
                <a:gd name="T8" fmla="*/ 0 w 51"/>
                <a:gd name="T9" fmla="*/ 174 h 244"/>
                <a:gd name="T10" fmla="*/ 0 w 51"/>
                <a:gd name="T11" fmla="*/ 159 h 244"/>
                <a:gd name="T12" fmla="*/ 0 w 51"/>
                <a:gd name="T13" fmla="*/ 144 h 244"/>
                <a:gd name="T14" fmla="*/ 0 w 51"/>
                <a:gd name="T15" fmla="*/ 129 h 244"/>
                <a:gd name="T16" fmla="*/ 0 w 51"/>
                <a:gd name="T17" fmla="*/ 114 h 244"/>
                <a:gd name="T18" fmla="*/ 0 w 51"/>
                <a:gd name="T19" fmla="*/ 99 h 244"/>
                <a:gd name="T20" fmla="*/ 0 w 51"/>
                <a:gd name="T21" fmla="*/ 84 h 244"/>
                <a:gd name="T22" fmla="*/ 0 w 51"/>
                <a:gd name="T23" fmla="*/ 69 h 244"/>
                <a:gd name="T24" fmla="*/ 0 w 51"/>
                <a:gd name="T25" fmla="*/ 54 h 244"/>
                <a:gd name="T26" fmla="*/ 7 w 51"/>
                <a:gd name="T27" fmla="*/ 44 h 244"/>
                <a:gd name="T28" fmla="*/ 7 w 51"/>
                <a:gd name="T29" fmla="*/ 24 h 244"/>
                <a:gd name="T30" fmla="*/ 7 w 51"/>
                <a:gd name="T31" fmla="*/ 14 h 244"/>
                <a:gd name="T32" fmla="*/ 7 w 51"/>
                <a:gd name="T33" fmla="*/ 0 h 244"/>
                <a:gd name="T34" fmla="*/ 7 w 51"/>
                <a:gd name="T35" fmla="*/ 4 h 244"/>
                <a:gd name="T36" fmla="*/ 15 w 51"/>
                <a:gd name="T37" fmla="*/ 4 h 244"/>
                <a:gd name="T38" fmla="*/ 22 w 51"/>
                <a:gd name="T39" fmla="*/ 9 h 244"/>
                <a:gd name="T40" fmla="*/ 29 w 51"/>
                <a:gd name="T41" fmla="*/ 9 h 244"/>
                <a:gd name="T42" fmla="*/ 29 w 51"/>
                <a:gd name="T43" fmla="*/ 9 h 244"/>
                <a:gd name="T44" fmla="*/ 37 w 51"/>
                <a:gd name="T45" fmla="*/ 4 h 244"/>
                <a:gd name="T46" fmla="*/ 44 w 51"/>
                <a:gd name="T47" fmla="*/ 4 h 244"/>
                <a:gd name="T48" fmla="*/ 44 w 51"/>
                <a:gd name="T49" fmla="*/ 0 h 244"/>
                <a:gd name="T50" fmla="*/ 44 w 51"/>
                <a:gd name="T51" fmla="*/ 14 h 244"/>
                <a:gd name="T52" fmla="*/ 44 w 51"/>
                <a:gd name="T53" fmla="*/ 24 h 244"/>
                <a:gd name="T54" fmla="*/ 44 w 51"/>
                <a:gd name="T55" fmla="*/ 44 h 244"/>
                <a:gd name="T56" fmla="*/ 51 w 51"/>
                <a:gd name="T57" fmla="*/ 54 h 244"/>
                <a:gd name="T58" fmla="*/ 51 w 51"/>
                <a:gd name="T59" fmla="*/ 69 h 244"/>
                <a:gd name="T60" fmla="*/ 51 w 51"/>
                <a:gd name="T61" fmla="*/ 84 h 244"/>
                <a:gd name="T62" fmla="*/ 51 w 51"/>
                <a:gd name="T63" fmla="*/ 99 h 244"/>
                <a:gd name="T64" fmla="*/ 51 w 51"/>
                <a:gd name="T65" fmla="*/ 114 h 244"/>
                <a:gd name="T66" fmla="*/ 51 w 51"/>
                <a:gd name="T67" fmla="*/ 129 h 244"/>
                <a:gd name="T68" fmla="*/ 51 w 51"/>
                <a:gd name="T69" fmla="*/ 144 h 244"/>
                <a:gd name="T70" fmla="*/ 51 w 51"/>
                <a:gd name="T71" fmla="*/ 159 h 244"/>
                <a:gd name="T72" fmla="*/ 51 w 51"/>
                <a:gd name="T73" fmla="*/ 174 h 244"/>
                <a:gd name="T74" fmla="*/ 51 w 51"/>
                <a:gd name="T75" fmla="*/ 189 h 244"/>
                <a:gd name="T76" fmla="*/ 51 w 51"/>
                <a:gd name="T77" fmla="*/ 204 h 244"/>
                <a:gd name="T78" fmla="*/ 51 w 51"/>
                <a:gd name="T79" fmla="*/ 219 h 244"/>
                <a:gd name="T80" fmla="*/ 51 w 51"/>
                <a:gd name="T81" fmla="*/ 234 h 244"/>
                <a:gd name="T82" fmla="*/ 51 w 51"/>
                <a:gd name="T83" fmla="*/ 239 h 244"/>
                <a:gd name="T84" fmla="*/ 44 w 51"/>
                <a:gd name="T85" fmla="*/ 244 h 244"/>
                <a:gd name="T86" fmla="*/ 37 w 51"/>
                <a:gd name="T87" fmla="*/ 244 h 244"/>
                <a:gd name="T88" fmla="*/ 29 w 51"/>
                <a:gd name="T89" fmla="*/ 244 h 244"/>
                <a:gd name="T90" fmla="*/ 22 w 51"/>
                <a:gd name="T91" fmla="*/ 244 h 244"/>
                <a:gd name="T92" fmla="*/ 7 w 51"/>
                <a:gd name="T93" fmla="*/ 244 h 244"/>
                <a:gd name="T94" fmla="*/ 7 w 51"/>
                <a:gd name="T95" fmla="*/ 239 h 244"/>
                <a:gd name="T96" fmla="*/ 0 w 51"/>
                <a:gd name="T97" fmla="*/ 234 h 24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1"/>
                <a:gd name="T148" fmla="*/ 0 h 244"/>
                <a:gd name="T149" fmla="*/ 51 w 51"/>
                <a:gd name="T150" fmla="*/ 244 h 24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1" h="244">
                  <a:moveTo>
                    <a:pt x="0" y="234"/>
                  </a:moveTo>
                  <a:lnTo>
                    <a:pt x="0" y="219"/>
                  </a:lnTo>
                  <a:lnTo>
                    <a:pt x="0" y="204"/>
                  </a:lnTo>
                  <a:lnTo>
                    <a:pt x="0" y="189"/>
                  </a:lnTo>
                  <a:lnTo>
                    <a:pt x="0" y="174"/>
                  </a:lnTo>
                  <a:lnTo>
                    <a:pt x="0" y="159"/>
                  </a:lnTo>
                  <a:lnTo>
                    <a:pt x="0" y="144"/>
                  </a:lnTo>
                  <a:lnTo>
                    <a:pt x="0" y="129"/>
                  </a:lnTo>
                  <a:lnTo>
                    <a:pt x="0" y="114"/>
                  </a:lnTo>
                  <a:lnTo>
                    <a:pt x="0" y="99"/>
                  </a:lnTo>
                  <a:lnTo>
                    <a:pt x="0" y="84"/>
                  </a:lnTo>
                  <a:lnTo>
                    <a:pt x="0" y="69"/>
                  </a:lnTo>
                  <a:lnTo>
                    <a:pt x="0" y="54"/>
                  </a:lnTo>
                  <a:lnTo>
                    <a:pt x="7" y="44"/>
                  </a:lnTo>
                  <a:lnTo>
                    <a:pt x="7" y="24"/>
                  </a:lnTo>
                  <a:lnTo>
                    <a:pt x="7" y="14"/>
                  </a:lnTo>
                  <a:lnTo>
                    <a:pt x="7" y="0"/>
                  </a:lnTo>
                  <a:lnTo>
                    <a:pt x="7" y="4"/>
                  </a:lnTo>
                  <a:lnTo>
                    <a:pt x="15" y="4"/>
                  </a:lnTo>
                  <a:lnTo>
                    <a:pt x="22" y="9"/>
                  </a:lnTo>
                  <a:lnTo>
                    <a:pt x="29" y="9"/>
                  </a:lnTo>
                  <a:lnTo>
                    <a:pt x="37" y="4"/>
                  </a:lnTo>
                  <a:lnTo>
                    <a:pt x="44" y="4"/>
                  </a:lnTo>
                  <a:lnTo>
                    <a:pt x="44" y="0"/>
                  </a:lnTo>
                  <a:lnTo>
                    <a:pt x="44" y="14"/>
                  </a:lnTo>
                  <a:lnTo>
                    <a:pt x="44" y="24"/>
                  </a:lnTo>
                  <a:lnTo>
                    <a:pt x="44" y="44"/>
                  </a:lnTo>
                  <a:lnTo>
                    <a:pt x="51" y="54"/>
                  </a:lnTo>
                  <a:lnTo>
                    <a:pt x="51" y="69"/>
                  </a:lnTo>
                  <a:lnTo>
                    <a:pt x="51" y="84"/>
                  </a:lnTo>
                  <a:lnTo>
                    <a:pt x="51" y="99"/>
                  </a:lnTo>
                  <a:lnTo>
                    <a:pt x="51" y="114"/>
                  </a:lnTo>
                  <a:lnTo>
                    <a:pt x="51" y="129"/>
                  </a:lnTo>
                  <a:lnTo>
                    <a:pt x="51" y="144"/>
                  </a:lnTo>
                  <a:lnTo>
                    <a:pt x="51" y="159"/>
                  </a:lnTo>
                  <a:lnTo>
                    <a:pt x="51" y="174"/>
                  </a:lnTo>
                  <a:lnTo>
                    <a:pt x="51" y="189"/>
                  </a:lnTo>
                  <a:lnTo>
                    <a:pt x="51" y="204"/>
                  </a:lnTo>
                  <a:lnTo>
                    <a:pt x="51" y="219"/>
                  </a:lnTo>
                  <a:lnTo>
                    <a:pt x="51" y="234"/>
                  </a:lnTo>
                  <a:lnTo>
                    <a:pt x="51" y="239"/>
                  </a:lnTo>
                  <a:lnTo>
                    <a:pt x="44" y="244"/>
                  </a:lnTo>
                  <a:lnTo>
                    <a:pt x="37" y="244"/>
                  </a:lnTo>
                  <a:lnTo>
                    <a:pt x="29" y="244"/>
                  </a:lnTo>
                  <a:lnTo>
                    <a:pt x="22" y="244"/>
                  </a:lnTo>
                  <a:lnTo>
                    <a:pt x="7" y="244"/>
                  </a:lnTo>
                  <a:lnTo>
                    <a:pt x="7" y="239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53" name="Freeform 326"/>
            <p:cNvSpPr>
              <a:spLocks/>
            </p:cNvSpPr>
            <p:nvPr/>
          </p:nvSpPr>
          <p:spPr bwMode="auto">
            <a:xfrm>
              <a:off x="435" y="2139"/>
              <a:ext cx="51" cy="244"/>
            </a:xfrm>
            <a:custGeom>
              <a:avLst/>
              <a:gdLst>
                <a:gd name="T0" fmla="*/ 0 w 51"/>
                <a:gd name="T1" fmla="*/ 234 h 244"/>
                <a:gd name="T2" fmla="*/ 0 w 51"/>
                <a:gd name="T3" fmla="*/ 234 h 244"/>
                <a:gd name="T4" fmla="*/ 0 w 51"/>
                <a:gd name="T5" fmla="*/ 219 h 244"/>
                <a:gd name="T6" fmla="*/ 0 w 51"/>
                <a:gd name="T7" fmla="*/ 204 h 244"/>
                <a:gd name="T8" fmla="*/ 0 w 51"/>
                <a:gd name="T9" fmla="*/ 189 h 244"/>
                <a:gd name="T10" fmla="*/ 0 w 51"/>
                <a:gd name="T11" fmla="*/ 174 h 244"/>
                <a:gd name="T12" fmla="*/ 0 w 51"/>
                <a:gd name="T13" fmla="*/ 159 h 244"/>
                <a:gd name="T14" fmla="*/ 0 w 51"/>
                <a:gd name="T15" fmla="*/ 144 h 244"/>
                <a:gd name="T16" fmla="*/ 0 w 51"/>
                <a:gd name="T17" fmla="*/ 129 h 244"/>
                <a:gd name="T18" fmla="*/ 0 w 51"/>
                <a:gd name="T19" fmla="*/ 114 h 244"/>
                <a:gd name="T20" fmla="*/ 0 w 51"/>
                <a:gd name="T21" fmla="*/ 99 h 244"/>
                <a:gd name="T22" fmla="*/ 0 w 51"/>
                <a:gd name="T23" fmla="*/ 84 h 244"/>
                <a:gd name="T24" fmla="*/ 0 w 51"/>
                <a:gd name="T25" fmla="*/ 69 h 244"/>
                <a:gd name="T26" fmla="*/ 0 w 51"/>
                <a:gd name="T27" fmla="*/ 54 h 244"/>
                <a:gd name="T28" fmla="*/ 7 w 51"/>
                <a:gd name="T29" fmla="*/ 44 h 244"/>
                <a:gd name="T30" fmla="*/ 7 w 51"/>
                <a:gd name="T31" fmla="*/ 24 h 244"/>
                <a:gd name="T32" fmla="*/ 7 w 51"/>
                <a:gd name="T33" fmla="*/ 14 h 244"/>
                <a:gd name="T34" fmla="*/ 7 w 51"/>
                <a:gd name="T35" fmla="*/ 0 h 244"/>
                <a:gd name="T36" fmla="*/ 7 w 51"/>
                <a:gd name="T37" fmla="*/ 4 h 244"/>
                <a:gd name="T38" fmla="*/ 15 w 51"/>
                <a:gd name="T39" fmla="*/ 4 h 244"/>
                <a:gd name="T40" fmla="*/ 22 w 51"/>
                <a:gd name="T41" fmla="*/ 9 h 244"/>
                <a:gd name="T42" fmla="*/ 29 w 51"/>
                <a:gd name="T43" fmla="*/ 9 h 244"/>
                <a:gd name="T44" fmla="*/ 29 w 51"/>
                <a:gd name="T45" fmla="*/ 9 h 244"/>
                <a:gd name="T46" fmla="*/ 37 w 51"/>
                <a:gd name="T47" fmla="*/ 4 h 244"/>
                <a:gd name="T48" fmla="*/ 44 w 51"/>
                <a:gd name="T49" fmla="*/ 4 h 244"/>
                <a:gd name="T50" fmla="*/ 44 w 51"/>
                <a:gd name="T51" fmla="*/ 0 h 244"/>
                <a:gd name="T52" fmla="*/ 44 w 51"/>
                <a:gd name="T53" fmla="*/ 14 h 244"/>
                <a:gd name="T54" fmla="*/ 44 w 51"/>
                <a:gd name="T55" fmla="*/ 24 h 244"/>
                <a:gd name="T56" fmla="*/ 44 w 51"/>
                <a:gd name="T57" fmla="*/ 44 h 244"/>
                <a:gd name="T58" fmla="*/ 51 w 51"/>
                <a:gd name="T59" fmla="*/ 54 h 244"/>
                <a:gd name="T60" fmla="*/ 51 w 51"/>
                <a:gd name="T61" fmla="*/ 69 h 244"/>
                <a:gd name="T62" fmla="*/ 51 w 51"/>
                <a:gd name="T63" fmla="*/ 84 h 244"/>
                <a:gd name="T64" fmla="*/ 51 w 51"/>
                <a:gd name="T65" fmla="*/ 99 h 244"/>
                <a:gd name="T66" fmla="*/ 51 w 51"/>
                <a:gd name="T67" fmla="*/ 114 h 244"/>
                <a:gd name="T68" fmla="*/ 51 w 51"/>
                <a:gd name="T69" fmla="*/ 129 h 244"/>
                <a:gd name="T70" fmla="*/ 51 w 51"/>
                <a:gd name="T71" fmla="*/ 144 h 244"/>
                <a:gd name="T72" fmla="*/ 51 w 51"/>
                <a:gd name="T73" fmla="*/ 159 h 244"/>
                <a:gd name="T74" fmla="*/ 51 w 51"/>
                <a:gd name="T75" fmla="*/ 174 h 244"/>
                <a:gd name="T76" fmla="*/ 51 w 51"/>
                <a:gd name="T77" fmla="*/ 189 h 244"/>
                <a:gd name="T78" fmla="*/ 51 w 51"/>
                <a:gd name="T79" fmla="*/ 204 h 244"/>
                <a:gd name="T80" fmla="*/ 51 w 51"/>
                <a:gd name="T81" fmla="*/ 219 h 244"/>
                <a:gd name="T82" fmla="*/ 51 w 51"/>
                <a:gd name="T83" fmla="*/ 234 h 244"/>
                <a:gd name="T84" fmla="*/ 51 w 51"/>
                <a:gd name="T85" fmla="*/ 239 h 244"/>
                <a:gd name="T86" fmla="*/ 44 w 51"/>
                <a:gd name="T87" fmla="*/ 244 h 244"/>
                <a:gd name="T88" fmla="*/ 37 w 51"/>
                <a:gd name="T89" fmla="*/ 244 h 244"/>
                <a:gd name="T90" fmla="*/ 29 w 51"/>
                <a:gd name="T91" fmla="*/ 244 h 244"/>
                <a:gd name="T92" fmla="*/ 22 w 51"/>
                <a:gd name="T93" fmla="*/ 244 h 244"/>
                <a:gd name="T94" fmla="*/ 7 w 51"/>
                <a:gd name="T95" fmla="*/ 244 h 244"/>
                <a:gd name="T96" fmla="*/ 7 w 51"/>
                <a:gd name="T97" fmla="*/ 239 h 244"/>
                <a:gd name="T98" fmla="*/ 0 w 51"/>
                <a:gd name="T99" fmla="*/ 234 h 2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"/>
                <a:gd name="T151" fmla="*/ 0 h 244"/>
                <a:gd name="T152" fmla="*/ 51 w 51"/>
                <a:gd name="T153" fmla="*/ 244 h 24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" h="244">
                  <a:moveTo>
                    <a:pt x="0" y="234"/>
                  </a:moveTo>
                  <a:lnTo>
                    <a:pt x="0" y="234"/>
                  </a:lnTo>
                  <a:lnTo>
                    <a:pt x="0" y="219"/>
                  </a:lnTo>
                  <a:lnTo>
                    <a:pt x="0" y="204"/>
                  </a:lnTo>
                  <a:lnTo>
                    <a:pt x="0" y="189"/>
                  </a:lnTo>
                  <a:lnTo>
                    <a:pt x="0" y="174"/>
                  </a:lnTo>
                  <a:lnTo>
                    <a:pt x="0" y="159"/>
                  </a:lnTo>
                  <a:lnTo>
                    <a:pt x="0" y="144"/>
                  </a:lnTo>
                  <a:lnTo>
                    <a:pt x="0" y="129"/>
                  </a:lnTo>
                  <a:lnTo>
                    <a:pt x="0" y="114"/>
                  </a:lnTo>
                  <a:lnTo>
                    <a:pt x="0" y="99"/>
                  </a:lnTo>
                  <a:lnTo>
                    <a:pt x="0" y="84"/>
                  </a:lnTo>
                  <a:lnTo>
                    <a:pt x="0" y="69"/>
                  </a:lnTo>
                  <a:lnTo>
                    <a:pt x="0" y="54"/>
                  </a:lnTo>
                  <a:lnTo>
                    <a:pt x="7" y="44"/>
                  </a:lnTo>
                  <a:lnTo>
                    <a:pt x="7" y="24"/>
                  </a:lnTo>
                  <a:lnTo>
                    <a:pt x="7" y="14"/>
                  </a:lnTo>
                  <a:lnTo>
                    <a:pt x="7" y="0"/>
                  </a:lnTo>
                  <a:lnTo>
                    <a:pt x="7" y="4"/>
                  </a:lnTo>
                  <a:lnTo>
                    <a:pt x="15" y="4"/>
                  </a:lnTo>
                  <a:lnTo>
                    <a:pt x="22" y="9"/>
                  </a:lnTo>
                  <a:lnTo>
                    <a:pt x="29" y="9"/>
                  </a:lnTo>
                  <a:lnTo>
                    <a:pt x="37" y="4"/>
                  </a:lnTo>
                  <a:lnTo>
                    <a:pt x="44" y="4"/>
                  </a:lnTo>
                  <a:lnTo>
                    <a:pt x="44" y="0"/>
                  </a:lnTo>
                  <a:lnTo>
                    <a:pt x="44" y="14"/>
                  </a:lnTo>
                  <a:lnTo>
                    <a:pt x="44" y="24"/>
                  </a:lnTo>
                  <a:lnTo>
                    <a:pt x="44" y="44"/>
                  </a:lnTo>
                  <a:lnTo>
                    <a:pt x="51" y="54"/>
                  </a:lnTo>
                  <a:lnTo>
                    <a:pt x="51" y="69"/>
                  </a:lnTo>
                  <a:lnTo>
                    <a:pt x="51" y="84"/>
                  </a:lnTo>
                  <a:lnTo>
                    <a:pt x="51" y="99"/>
                  </a:lnTo>
                  <a:lnTo>
                    <a:pt x="51" y="114"/>
                  </a:lnTo>
                  <a:lnTo>
                    <a:pt x="51" y="129"/>
                  </a:lnTo>
                  <a:lnTo>
                    <a:pt x="51" y="144"/>
                  </a:lnTo>
                  <a:lnTo>
                    <a:pt x="51" y="159"/>
                  </a:lnTo>
                  <a:lnTo>
                    <a:pt x="51" y="174"/>
                  </a:lnTo>
                  <a:lnTo>
                    <a:pt x="51" y="189"/>
                  </a:lnTo>
                  <a:lnTo>
                    <a:pt x="51" y="204"/>
                  </a:lnTo>
                  <a:lnTo>
                    <a:pt x="51" y="219"/>
                  </a:lnTo>
                  <a:lnTo>
                    <a:pt x="51" y="234"/>
                  </a:lnTo>
                  <a:lnTo>
                    <a:pt x="51" y="239"/>
                  </a:lnTo>
                  <a:lnTo>
                    <a:pt x="44" y="244"/>
                  </a:lnTo>
                  <a:lnTo>
                    <a:pt x="37" y="244"/>
                  </a:lnTo>
                  <a:lnTo>
                    <a:pt x="29" y="244"/>
                  </a:lnTo>
                  <a:lnTo>
                    <a:pt x="22" y="244"/>
                  </a:lnTo>
                  <a:lnTo>
                    <a:pt x="7" y="244"/>
                  </a:lnTo>
                  <a:lnTo>
                    <a:pt x="7" y="239"/>
                  </a:lnTo>
                  <a:lnTo>
                    <a:pt x="0" y="234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54" name="Freeform 327"/>
            <p:cNvSpPr>
              <a:spLocks/>
            </p:cNvSpPr>
            <p:nvPr/>
          </p:nvSpPr>
          <p:spPr bwMode="auto">
            <a:xfrm>
              <a:off x="442" y="2134"/>
              <a:ext cx="37" cy="14"/>
            </a:xfrm>
            <a:custGeom>
              <a:avLst/>
              <a:gdLst>
                <a:gd name="T0" fmla="*/ 22 w 37"/>
                <a:gd name="T1" fmla="*/ 0 h 14"/>
                <a:gd name="T2" fmla="*/ 30 w 37"/>
                <a:gd name="T3" fmla="*/ 0 h 14"/>
                <a:gd name="T4" fmla="*/ 37 w 37"/>
                <a:gd name="T5" fmla="*/ 0 h 14"/>
                <a:gd name="T6" fmla="*/ 37 w 37"/>
                <a:gd name="T7" fmla="*/ 0 h 14"/>
                <a:gd name="T8" fmla="*/ 37 w 37"/>
                <a:gd name="T9" fmla="*/ 5 h 14"/>
                <a:gd name="T10" fmla="*/ 37 w 37"/>
                <a:gd name="T11" fmla="*/ 9 h 14"/>
                <a:gd name="T12" fmla="*/ 37 w 37"/>
                <a:gd name="T13" fmla="*/ 9 h 14"/>
                <a:gd name="T14" fmla="*/ 30 w 37"/>
                <a:gd name="T15" fmla="*/ 14 h 14"/>
                <a:gd name="T16" fmla="*/ 22 w 37"/>
                <a:gd name="T17" fmla="*/ 14 h 14"/>
                <a:gd name="T18" fmla="*/ 15 w 37"/>
                <a:gd name="T19" fmla="*/ 14 h 14"/>
                <a:gd name="T20" fmla="*/ 8 w 37"/>
                <a:gd name="T21" fmla="*/ 9 h 14"/>
                <a:gd name="T22" fmla="*/ 0 w 37"/>
                <a:gd name="T23" fmla="*/ 9 h 14"/>
                <a:gd name="T24" fmla="*/ 0 w 37"/>
                <a:gd name="T25" fmla="*/ 5 h 14"/>
                <a:gd name="T26" fmla="*/ 0 w 37"/>
                <a:gd name="T27" fmla="*/ 0 h 14"/>
                <a:gd name="T28" fmla="*/ 8 w 37"/>
                <a:gd name="T29" fmla="*/ 0 h 14"/>
                <a:gd name="T30" fmla="*/ 15 w 37"/>
                <a:gd name="T31" fmla="*/ 0 h 14"/>
                <a:gd name="T32" fmla="*/ 22 w 37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14"/>
                <a:gd name="T53" fmla="*/ 37 w 37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14">
                  <a:moveTo>
                    <a:pt x="22" y="0"/>
                  </a:moveTo>
                  <a:lnTo>
                    <a:pt x="30" y="0"/>
                  </a:lnTo>
                  <a:lnTo>
                    <a:pt x="37" y="0"/>
                  </a:lnTo>
                  <a:lnTo>
                    <a:pt x="37" y="5"/>
                  </a:lnTo>
                  <a:lnTo>
                    <a:pt x="37" y="9"/>
                  </a:lnTo>
                  <a:lnTo>
                    <a:pt x="30" y="14"/>
                  </a:lnTo>
                  <a:lnTo>
                    <a:pt x="22" y="14"/>
                  </a:lnTo>
                  <a:lnTo>
                    <a:pt x="15" y="14"/>
                  </a:lnTo>
                  <a:lnTo>
                    <a:pt x="8" y="9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0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55" name="Freeform 328"/>
            <p:cNvSpPr>
              <a:spLocks/>
            </p:cNvSpPr>
            <p:nvPr/>
          </p:nvSpPr>
          <p:spPr bwMode="auto">
            <a:xfrm>
              <a:off x="442" y="2134"/>
              <a:ext cx="37" cy="14"/>
            </a:xfrm>
            <a:custGeom>
              <a:avLst/>
              <a:gdLst>
                <a:gd name="T0" fmla="*/ 22 w 37"/>
                <a:gd name="T1" fmla="*/ 0 h 14"/>
                <a:gd name="T2" fmla="*/ 22 w 37"/>
                <a:gd name="T3" fmla="*/ 0 h 14"/>
                <a:gd name="T4" fmla="*/ 30 w 37"/>
                <a:gd name="T5" fmla="*/ 0 h 14"/>
                <a:gd name="T6" fmla="*/ 37 w 37"/>
                <a:gd name="T7" fmla="*/ 0 h 14"/>
                <a:gd name="T8" fmla="*/ 37 w 37"/>
                <a:gd name="T9" fmla="*/ 0 h 14"/>
                <a:gd name="T10" fmla="*/ 37 w 37"/>
                <a:gd name="T11" fmla="*/ 5 h 14"/>
                <a:gd name="T12" fmla="*/ 37 w 37"/>
                <a:gd name="T13" fmla="*/ 9 h 14"/>
                <a:gd name="T14" fmla="*/ 37 w 37"/>
                <a:gd name="T15" fmla="*/ 9 h 14"/>
                <a:gd name="T16" fmla="*/ 30 w 37"/>
                <a:gd name="T17" fmla="*/ 14 h 14"/>
                <a:gd name="T18" fmla="*/ 22 w 37"/>
                <a:gd name="T19" fmla="*/ 14 h 14"/>
                <a:gd name="T20" fmla="*/ 15 w 37"/>
                <a:gd name="T21" fmla="*/ 14 h 14"/>
                <a:gd name="T22" fmla="*/ 8 w 37"/>
                <a:gd name="T23" fmla="*/ 9 h 14"/>
                <a:gd name="T24" fmla="*/ 0 w 37"/>
                <a:gd name="T25" fmla="*/ 9 h 14"/>
                <a:gd name="T26" fmla="*/ 0 w 37"/>
                <a:gd name="T27" fmla="*/ 5 h 14"/>
                <a:gd name="T28" fmla="*/ 0 w 37"/>
                <a:gd name="T29" fmla="*/ 0 h 14"/>
                <a:gd name="T30" fmla="*/ 8 w 37"/>
                <a:gd name="T31" fmla="*/ 0 h 14"/>
                <a:gd name="T32" fmla="*/ 15 w 37"/>
                <a:gd name="T33" fmla="*/ 0 h 14"/>
                <a:gd name="T34" fmla="*/ 22 w 37"/>
                <a:gd name="T35" fmla="*/ 0 h 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7"/>
                <a:gd name="T55" fmla="*/ 0 h 14"/>
                <a:gd name="T56" fmla="*/ 37 w 37"/>
                <a:gd name="T57" fmla="*/ 14 h 1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7" h="14">
                  <a:moveTo>
                    <a:pt x="22" y="0"/>
                  </a:moveTo>
                  <a:lnTo>
                    <a:pt x="22" y="0"/>
                  </a:lnTo>
                  <a:lnTo>
                    <a:pt x="30" y="0"/>
                  </a:lnTo>
                  <a:lnTo>
                    <a:pt x="37" y="0"/>
                  </a:lnTo>
                  <a:lnTo>
                    <a:pt x="37" y="5"/>
                  </a:lnTo>
                  <a:lnTo>
                    <a:pt x="37" y="9"/>
                  </a:lnTo>
                  <a:lnTo>
                    <a:pt x="30" y="14"/>
                  </a:lnTo>
                  <a:lnTo>
                    <a:pt x="22" y="14"/>
                  </a:lnTo>
                  <a:lnTo>
                    <a:pt x="15" y="14"/>
                  </a:lnTo>
                  <a:lnTo>
                    <a:pt x="8" y="9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0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2" y="0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56" name="Freeform 329"/>
            <p:cNvSpPr>
              <a:spLocks/>
            </p:cNvSpPr>
            <p:nvPr/>
          </p:nvSpPr>
          <p:spPr bwMode="auto">
            <a:xfrm>
              <a:off x="259" y="2253"/>
              <a:ext cx="396" cy="125"/>
            </a:xfrm>
            <a:custGeom>
              <a:avLst/>
              <a:gdLst>
                <a:gd name="T0" fmla="*/ 0 w 396"/>
                <a:gd name="T1" fmla="*/ 55 h 125"/>
                <a:gd name="T2" fmla="*/ 271 w 396"/>
                <a:gd name="T3" fmla="*/ 0 h 125"/>
                <a:gd name="T4" fmla="*/ 396 w 396"/>
                <a:gd name="T5" fmla="*/ 65 h 125"/>
                <a:gd name="T6" fmla="*/ 132 w 396"/>
                <a:gd name="T7" fmla="*/ 125 h 125"/>
                <a:gd name="T8" fmla="*/ 0 w 396"/>
                <a:gd name="T9" fmla="*/ 5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6"/>
                <a:gd name="T16" fmla="*/ 0 h 125"/>
                <a:gd name="T17" fmla="*/ 396 w 396"/>
                <a:gd name="T18" fmla="*/ 125 h 1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6" h="125">
                  <a:moveTo>
                    <a:pt x="0" y="55"/>
                  </a:moveTo>
                  <a:lnTo>
                    <a:pt x="271" y="0"/>
                  </a:lnTo>
                  <a:lnTo>
                    <a:pt x="396" y="65"/>
                  </a:lnTo>
                  <a:lnTo>
                    <a:pt x="132" y="12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57" name="Freeform 330"/>
            <p:cNvSpPr>
              <a:spLocks/>
            </p:cNvSpPr>
            <p:nvPr/>
          </p:nvSpPr>
          <p:spPr bwMode="auto">
            <a:xfrm>
              <a:off x="259" y="2253"/>
              <a:ext cx="396" cy="125"/>
            </a:xfrm>
            <a:custGeom>
              <a:avLst/>
              <a:gdLst>
                <a:gd name="T0" fmla="*/ 0 w 396"/>
                <a:gd name="T1" fmla="*/ 55 h 125"/>
                <a:gd name="T2" fmla="*/ 271 w 396"/>
                <a:gd name="T3" fmla="*/ 0 h 125"/>
                <a:gd name="T4" fmla="*/ 396 w 396"/>
                <a:gd name="T5" fmla="*/ 65 h 125"/>
                <a:gd name="T6" fmla="*/ 132 w 396"/>
                <a:gd name="T7" fmla="*/ 125 h 125"/>
                <a:gd name="T8" fmla="*/ 0 w 396"/>
                <a:gd name="T9" fmla="*/ 5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6"/>
                <a:gd name="T16" fmla="*/ 0 h 125"/>
                <a:gd name="T17" fmla="*/ 396 w 396"/>
                <a:gd name="T18" fmla="*/ 125 h 1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6" h="125">
                  <a:moveTo>
                    <a:pt x="0" y="55"/>
                  </a:moveTo>
                  <a:lnTo>
                    <a:pt x="271" y="0"/>
                  </a:lnTo>
                  <a:lnTo>
                    <a:pt x="396" y="65"/>
                  </a:lnTo>
                  <a:lnTo>
                    <a:pt x="132" y="125"/>
                  </a:lnTo>
                  <a:lnTo>
                    <a:pt x="0" y="55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58" name="Freeform 331"/>
            <p:cNvSpPr>
              <a:spLocks/>
            </p:cNvSpPr>
            <p:nvPr/>
          </p:nvSpPr>
          <p:spPr bwMode="auto">
            <a:xfrm>
              <a:off x="391" y="2273"/>
              <a:ext cx="396" cy="124"/>
            </a:xfrm>
            <a:custGeom>
              <a:avLst/>
              <a:gdLst>
                <a:gd name="T0" fmla="*/ 0 w 396"/>
                <a:gd name="T1" fmla="*/ 55 h 124"/>
                <a:gd name="T2" fmla="*/ 271 w 396"/>
                <a:gd name="T3" fmla="*/ 0 h 124"/>
                <a:gd name="T4" fmla="*/ 396 w 396"/>
                <a:gd name="T5" fmla="*/ 60 h 124"/>
                <a:gd name="T6" fmla="*/ 139 w 396"/>
                <a:gd name="T7" fmla="*/ 124 h 124"/>
                <a:gd name="T8" fmla="*/ 0 w 396"/>
                <a:gd name="T9" fmla="*/ 55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6"/>
                <a:gd name="T16" fmla="*/ 0 h 124"/>
                <a:gd name="T17" fmla="*/ 396 w 396"/>
                <a:gd name="T18" fmla="*/ 124 h 1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6" h="124">
                  <a:moveTo>
                    <a:pt x="0" y="55"/>
                  </a:moveTo>
                  <a:lnTo>
                    <a:pt x="271" y="0"/>
                  </a:lnTo>
                  <a:lnTo>
                    <a:pt x="396" y="60"/>
                  </a:lnTo>
                  <a:lnTo>
                    <a:pt x="139" y="124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59" name="Freeform 332"/>
            <p:cNvSpPr>
              <a:spLocks/>
            </p:cNvSpPr>
            <p:nvPr/>
          </p:nvSpPr>
          <p:spPr bwMode="auto">
            <a:xfrm>
              <a:off x="391" y="2273"/>
              <a:ext cx="396" cy="124"/>
            </a:xfrm>
            <a:custGeom>
              <a:avLst/>
              <a:gdLst>
                <a:gd name="T0" fmla="*/ 0 w 396"/>
                <a:gd name="T1" fmla="*/ 55 h 124"/>
                <a:gd name="T2" fmla="*/ 271 w 396"/>
                <a:gd name="T3" fmla="*/ 0 h 124"/>
                <a:gd name="T4" fmla="*/ 396 w 396"/>
                <a:gd name="T5" fmla="*/ 60 h 124"/>
                <a:gd name="T6" fmla="*/ 139 w 396"/>
                <a:gd name="T7" fmla="*/ 124 h 124"/>
                <a:gd name="T8" fmla="*/ 0 w 396"/>
                <a:gd name="T9" fmla="*/ 55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6"/>
                <a:gd name="T16" fmla="*/ 0 h 124"/>
                <a:gd name="T17" fmla="*/ 396 w 396"/>
                <a:gd name="T18" fmla="*/ 124 h 1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6" h="124">
                  <a:moveTo>
                    <a:pt x="0" y="55"/>
                  </a:moveTo>
                  <a:lnTo>
                    <a:pt x="271" y="0"/>
                  </a:lnTo>
                  <a:lnTo>
                    <a:pt x="396" y="60"/>
                  </a:lnTo>
                  <a:lnTo>
                    <a:pt x="139" y="124"/>
                  </a:lnTo>
                  <a:lnTo>
                    <a:pt x="0" y="55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60" name="Freeform 333"/>
            <p:cNvSpPr>
              <a:spLocks/>
            </p:cNvSpPr>
            <p:nvPr/>
          </p:nvSpPr>
          <p:spPr bwMode="auto">
            <a:xfrm>
              <a:off x="530" y="2288"/>
              <a:ext cx="403" cy="124"/>
            </a:xfrm>
            <a:custGeom>
              <a:avLst/>
              <a:gdLst>
                <a:gd name="T0" fmla="*/ 0 w 403"/>
                <a:gd name="T1" fmla="*/ 55 h 124"/>
                <a:gd name="T2" fmla="*/ 271 w 403"/>
                <a:gd name="T3" fmla="*/ 0 h 124"/>
                <a:gd name="T4" fmla="*/ 403 w 403"/>
                <a:gd name="T5" fmla="*/ 65 h 124"/>
                <a:gd name="T6" fmla="*/ 132 w 403"/>
                <a:gd name="T7" fmla="*/ 124 h 124"/>
                <a:gd name="T8" fmla="*/ 0 w 403"/>
                <a:gd name="T9" fmla="*/ 55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3"/>
                <a:gd name="T16" fmla="*/ 0 h 124"/>
                <a:gd name="T17" fmla="*/ 403 w 403"/>
                <a:gd name="T18" fmla="*/ 124 h 1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3" h="124">
                  <a:moveTo>
                    <a:pt x="0" y="55"/>
                  </a:moveTo>
                  <a:lnTo>
                    <a:pt x="271" y="0"/>
                  </a:lnTo>
                  <a:lnTo>
                    <a:pt x="403" y="65"/>
                  </a:lnTo>
                  <a:lnTo>
                    <a:pt x="132" y="124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61" name="Freeform 334"/>
            <p:cNvSpPr>
              <a:spLocks/>
            </p:cNvSpPr>
            <p:nvPr/>
          </p:nvSpPr>
          <p:spPr bwMode="auto">
            <a:xfrm>
              <a:off x="530" y="2288"/>
              <a:ext cx="403" cy="124"/>
            </a:xfrm>
            <a:custGeom>
              <a:avLst/>
              <a:gdLst>
                <a:gd name="T0" fmla="*/ 0 w 403"/>
                <a:gd name="T1" fmla="*/ 55 h 124"/>
                <a:gd name="T2" fmla="*/ 271 w 403"/>
                <a:gd name="T3" fmla="*/ 0 h 124"/>
                <a:gd name="T4" fmla="*/ 403 w 403"/>
                <a:gd name="T5" fmla="*/ 65 h 124"/>
                <a:gd name="T6" fmla="*/ 132 w 403"/>
                <a:gd name="T7" fmla="*/ 124 h 124"/>
                <a:gd name="T8" fmla="*/ 0 w 403"/>
                <a:gd name="T9" fmla="*/ 55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3"/>
                <a:gd name="T16" fmla="*/ 0 h 124"/>
                <a:gd name="T17" fmla="*/ 403 w 403"/>
                <a:gd name="T18" fmla="*/ 124 h 1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3" h="124">
                  <a:moveTo>
                    <a:pt x="0" y="55"/>
                  </a:moveTo>
                  <a:lnTo>
                    <a:pt x="271" y="0"/>
                  </a:lnTo>
                  <a:lnTo>
                    <a:pt x="403" y="65"/>
                  </a:lnTo>
                  <a:lnTo>
                    <a:pt x="132" y="124"/>
                  </a:lnTo>
                  <a:lnTo>
                    <a:pt x="0" y="55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62" name="Freeform 335"/>
            <p:cNvSpPr>
              <a:spLocks/>
            </p:cNvSpPr>
            <p:nvPr/>
          </p:nvSpPr>
          <p:spPr bwMode="auto">
            <a:xfrm>
              <a:off x="662" y="2353"/>
              <a:ext cx="271" cy="94"/>
            </a:xfrm>
            <a:custGeom>
              <a:avLst/>
              <a:gdLst>
                <a:gd name="T0" fmla="*/ 0 w 271"/>
                <a:gd name="T1" fmla="*/ 59 h 94"/>
                <a:gd name="T2" fmla="*/ 271 w 271"/>
                <a:gd name="T3" fmla="*/ 0 h 94"/>
                <a:gd name="T4" fmla="*/ 271 w 271"/>
                <a:gd name="T5" fmla="*/ 35 h 94"/>
                <a:gd name="T6" fmla="*/ 0 w 271"/>
                <a:gd name="T7" fmla="*/ 94 h 94"/>
                <a:gd name="T8" fmla="*/ 0 w 271"/>
                <a:gd name="T9" fmla="*/ 59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1"/>
                <a:gd name="T16" fmla="*/ 0 h 94"/>
                <a:gd name="T17" fmla="*/ 271 w 271"/>
                <a:gd name="T18" fmla="*/ 94 h 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1" h="94">
                  <a:moveTo>
                    <a:pt x="0" y="59"/>
                  </a:moveTo>
                  <a:lnTo>
                    <a:pt x="271" y="0"/>
                  </a:lnTo>
                  <a:lnTo>
                    <a:pt x="271" y="35"/>
                  </a:lnTo>
                  <a:lnTo>
                    <a:pt x="0" y="94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63" name="Freeform 336"/>
            <p:cNvSpPr>
              <a:spLocks/>
            </p:cNvSpPr>
            <p:nvPr/>
          </p:nvSpPr>
          <p:spPr bwMode="auto">
            <a:xfrm>
              <a:off x="662" y="2353"/>
              <a:ext cx="271" cy="94"/>
            </a:xfrm>
            <a:custGeom>
              <a:avLst/>
              <a:gdLst>
                <a:gd name="T0" fmla="*/ 0 w 271"/>
                <a:gd name="T1" fmla="*/ 59 h 94"/>
                <a:gd name="T2" fmla="*/ 271 w 271"/>
                <a:gd name="T3" fmla="*/ 0 h 94"/>
                <a:gd name="T4" fmla="*/ 271 w 271"/>
                <a:gd name="T5" fmla="*/ 35 h 94"/>
                <a:gd name="T6" fmla="*/ 0 w 271"/>
                <a:gd name="T7" fmla="*/ 94 h 94"/>
                <a:gd name="T8" fmla="*/ 0 w 271"/>
                <a:gd name="T9" fmla="*/ 59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1"/>
                <a:gd name="T16" fmla="*/ 0 h 94"/>
                <a:gd name="T17" fmla="*/ 271 w 271"/>
                <a:gd name="T18" fmla="*/ 94 h 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1" h="94">
                  <a:moveTo>
                    <a:pt x="0" y="59"/>
                  </a:moveTo>
                  <a:lnTo>
                    <a:pt x="271" y="0"/>
                  </a:lnTo>
                  <a:lnTo>
                    <a:pt x="271" y="35"/>
                  </a:lnTo>
                  <a:lnTo>
                    <a:pt x="0" y="94"/>
                  </a:lnTo>
                  <a:lnTo>
                    <a:pt x="0" y="59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64" name="Freeform 337"/>
            <p:cNvSpPr>
              <a:spLocks/>
            </p:cNvSpPr>
            <p:nvPr/>
          </p:nvSpPr>
          <p:spPr bwMode="auto">
            <a:xfrm>
              <a:off x="259" y="2308"/>
              <a:ext cx="411" cy="144"/>
            </a:xfrm>
            <a:custGeom>
              <a:avLst/>
              <a:gdLst>
                <a:gd name="T0" fmla="*/ 411 w 411"/>
                <a:gd name="T1" fmla="*/ 104 h 144"/>
                <a:gd name="T2" fmla="*/ 271 w 411"/>
                <a:gd name="T3" fmla="*/ 35 h 144"/>
                <a:gd name="T4" fmla="*/ 271 w 411"/>
                <a:gd name="T5" fmla="*/ 89 h 144"/>
                <a:gd name="T6" fmla="*/ 132 w 411"/>
                <a:gd name="T7" fmla="*/ 20 h 144"/>
                <a:gd name="T8" fmla="*/ 132 w 411"/>
                <a:gd name="T9" fmla="*/ 65 h 144"/>
                <a:gd name="T10" fmla="*/ 0 w 411"/>
                <a:gd name="T11" fmla="*/ 0 h 144"/>
                <a:gd name="T12" fmla="*/ 0 w 411"/>
                <a:gd name="T13" fmla="*/ 89 h 144"/>
                <a:gd name="T14" fmla="*/ 411 w 411"/>
                <a:gd name="T15" fmla="*/ 144 h 144"/>
                <a:gd name="T16" fmla="*/ 411 w 411"/>
                <a:gd name="T17" fmla="*/ 104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1"/>
                <a:gd name="T28" fmla="*/ 0 h 144"/>
                <a:gd name="T29" fmla="*/ 411 w 411"/>
                <a:gd name="T30" fmla="*/ 144 h 14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1" h="144">
                  <a:moveTo>
                    <a:pt x="411" y="104"/>
                  </a:moveTo>
                  <a:lnTo>
                    <a:pt x="271" y="35"/>
                  </a:lnTo>
                  <a:lnTo>
                    <a:pt x="271" y="89"/>
                  </a:lnTo>
                  <a:lnTo>
                    <a:pt x="132" y="20"/>
                  </a:lnTo>
                  <a:lnTo>
                    <a:pt x="132" y="65"/>
                  </a:lnTo>
                  <a:lnTo>
                    <a:pt x="0" y="0"/>
                  </a:lnTo>
                  <a:lnTo>
                    <a:pt x="0" y="89"/>
                  </a:lnTo>
                  <a:lnTo>
                    <a:pt x="411" y="144"/>
                  </a:lnTo>
                  <a:lnTo>
                    <a:pt x="411" y="104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65" name="Freeform 338"/>
            <p:cNvSpPr>
              <a:spLocks/>
            </p:cNvSpPr>
            <p:nvPr/>
          </p:nvSpPr>
          <p:spPr bwMode="auto">
            <a:xfrm>
              <a:off x="259" y="2308"/>
              <a:ext cx="411" cy="144"/>
            </a:xfrm>
            <a:custGeom>
              <a:avLst/>
              <a:gdLst>
                <a:gd name="T0" fmla="*/ 411 w 411"/>
                <a:gd name="T1" fmla="*/ 104 h 144"/>
                <a:gd name="T2" fmla="*/ 271 w 411"/>
                <a:gd name="T3" fmla="*/ 35 h 144"/>
                <a:gd name="T4" fmla="*/ 271 w 411"/>
                <a:gd name="T5" fmla="*/ 89 h 144"/>
                <a:gd name="T6" fmla="*/ 132 w 411"/>
                <a:gd name="T7" fmla="*/ 20 h 144"/>
                <a:gd name="T8" fmla="*/ 132 w 411"/>
                <a:gd name="T9" fmla="*/ 65 h 144"/>
                <a:gd name="T10" fmla="*/ 0 w 411"/>
                <a:gd name="T11" fmla="*/ 0 h 144"/>
                <a:gd name="T12" fmla="*/ 0 w 411"/>
                <a:gd name="T13" fmla="*/ 89 h 144"/>
                <a:gd name="T14" fmla="*/ 411 w 411"/>
                <a:gd name="T15" fmla="*/ 144 h 144"/>
                <a:gd name="T16" fmla="*/ 411 w 411"/>
                <a:gd name="T17" fmla="*/ 104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1"/>
                <a:gd name="T28" fmla="*/ 0 h 144"/>
                <a:gd name="T29" fmla="*/ 411 w 411"/>
                <a:gd name="T30" fmla="*/ 144 h 14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1" h="144">
                  <a:moveTo>
                    <a:pt x="411" y="104"/>
                  </a:moveTo>
                  <a:lnTo>
                    <a:pt x="271" y="35"/>
                  </a:lnTo>
                  <a:lnTo>
                    <a:pt x="271" y="89"/>
                  </a:lnTo>
                  <a:lnTo>
                    <a:pt x="132" y="20"/>
                  </a:lnTo>
                  <a:lnTo>
                    <a:pt x="132" y="65"/>
                  </a:lnTo>
                  <a:lnTo>
                    <a:pt x="0" y="0"/>
                  </a:lnTo>
                  <a:lnTo>
                    <a:pt x="0" y="89"/>
                  </a:lnTo>
                  <a:lnTo>
                    <a:pt x="411" y="144"/>
                  </a:lnTo>
                  <a:lnTo>
                    <a:pt x="411" y="104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66" name="Freeform 339"/>
            <p:cNvSpPr>
              <a:spLocks/>
            </p:cNvSpPr>
            <p:nvPr/>
          </p:nvSpPr>
          <p:spPr bwMode="auto">
            <a:xfrm>
              <a:off x="442" y="2009"/>
              <a:ext cx="484" cy="130"/>
            </a:xfrm>
            <a:custGeom>
              <a:avLst/>
              <a:gdLst>
                <a:gd name="T0" fmla="*/ 0 w 484"/>
                <a:gd name="T1" fmla="*/ 130 h 130"/>
                <a:gd name="T2" fmla="*/ 8 w 484"/>
                <a:gd name="T3" fmla="*/ 110 h 130"/>
                <a:gd name="T4" fmla="*/ 22 w 484"/>
                <a:gd name="T5" fmla="*/ 90 h 130"/>
                <a:gd name="T6" fmla="*/ 37 w 484"/>
                <a:gd name="T7" fmla="*/ 70 h 130"/>
                <a:gd name="T8" fmla="*/ 66 w 484"/>
                <a:gd name="T9" fmla="*/ 60 h 130"/>
                <a:gd name="T10" fmla="*/ 66 w 484"/>
                <a:gd name="T11" fmla="*/ 50 h 130"/>
                <a:gd name="T12" fmla="*/ 66 w 484"/>
                <a:gd name="T13" fmla="*/ 45 h 130"/>
                <a:gd name="T14" fmla="*/ 66 w 484"/>
                <a:gd name="T15" fmla="*/ 35 h 130"/>
                <a:gd name="T16" fmla="*/ 74 w 484"/>
                <a:gd name="T17" fmla="*/ 25 h 130"/>
                <a:gd name="T18" fmla="*/ 81 w 484"/>
                <a:gd name="T19" fmla="*/ 15 h 130"/>
                <a:gd name="T20" fmla="*/ 96 w 484"/>
                <a:gd name="T21" fmla="*/ 10 h 130"/>
                <a:gd name="T22" fmla="*/ 118 w 484"/>
                <a:gd name="T23" fmla="*/ 0 h 130"/>
                <a:gd name="T24" fmla="*/ 132 w 484"/>
                <a:gd name="T25" fmla="*/ 0 h 130"/>
                <a:gd name="T26" fmla="*/ 154 w 484"/>
                <a:gd name="T27" fmla="*/ 0 h 130"/>
                <a:gd name="T28" fmla="*/ 169 w 484"/>
                <a:gd name="T29" fmla="*/ 0 h 130"/>
                <a:gd name="T30" fmla="*/ 191 w 484"/>
                <a:gd name="T31" fmla="*/ 10 h 130"/>
                <a:gd name="T32" fmla="*/ 206 w 484"/>
                <a:gd name="T33" fmla="*/ 15 h 130"/>
                <a:gd name="T34" fmla="*/ 220 w 484"/>
                <a:gd name="T35" fmla="*/ 25 h 130"/>
                <a:gd name="T36" fmla="*/ 235 w 484"/>
                <a:gd name="T37" fmla="*/ 25 h 130"/>
                <a:gd name="T38" fmla="*/ 250 w 484"/>
                <a:gd name="T39" fmla="*/ 25 h 130"/>
                <a:gd name="T40" fmla="*/ 264 w 484"/>
                <a:gd name="T41" fmla="*/ 20 h 130"/>
                <a:gd name="T42" fmla="*/ 279 w 484"/>
                <a:gd name="T43" fmla="*/ 15 h 130"/>
                <a:gd name="T44" fmla="*/ 301 w 484"/>
                <a:gd name="T45" fmla="*/ 10 h 130"/>
                <a:gd name="T46" fmla="*/ 323 w 484"/>
                <a:gd name="T47" fmla="*/ 15 h 130"/>
                <a:gd name="T48" fmla="*/ 345 w 484"/>
                <a:gd name="T49" fmla="*/ 20 h 130"/>
                <a:gd name="T50" fmla="*/ 359 w 484"/>
                <a:gd name="T51" fmla="*/ 30 h 130"/>
                <a:gd name="T52" fmla="*/ 381 w 484"/>
                <a:gd name="T53" fmla="*/ 30 h 130"/>
                <a:gd name="T54" fmla="*/ 396 w 484"/>
                <a:gd name="T55" fmla="*/ 25 h 130"/>
                <a:gd name="T56" fmla="*/ 411 w 484"/>
                <a:gd name="T57" fmla="*/ 20 h 130"/>
                <a:gd name="T58" fmla="*/ 433 w 484"/>
                <a:gd name="T59" fmla="*/ 20 h 130"/>
                <a:gd name="T60" fmla="*/ 462 w 484"/>
                <a:gd name="T61" fmla="*/ 25 h 130"/>
                <a:gd name="T62" fmla="*/ 477 w 484"/>
                <a:gd name="T63" fmla="*/ 40 h 130"/>
                <a:gd name="T64" fmla="*/ 484 w 484"/>
                <a:gd name="T65" fmla="*/ 60 h 130"/>
                <a:gd name="T66" fmla="*/ 477 w 484"/>
                <a:gd name="T67" fmla="*/ 80 h 130"/>
                <a:gd name="T68" fmla="*/ 455 w 484"/>
                <a:gd name="T69" fmla="*/ 95 h 130"/>
                <a:gd name="T70" fmla="*/ 433 w 484"/>
                <a:gd name="T71" fmla="*/ 100 h 130"/>
                <a:gd name="T72" fmla="*/ 411 w 484"/>
                <a:gd name="T73" fmla="*/ 95 h 130"/>
                <a:gd name="T74" fmla="*/ 396 w 484"/>
                <a:gd name="T75" fmla="*/ 90 h 130"/>
                <a:gd name="T76" fmla="*/ 381 w 484"/>
                <a:gd name="T77" fmla="*/ 85 h 130"/>
                <a:gd name="T78" fmla="*/ 359 w 484"/>
                <a:gd name="T79" fmla="*/ 90 h 130"/>
                <a:gd name="T80" fmla="*/ 338 w 484"/>
                <a:gd name="T81" fmla="*/ 95 h 130"/>
                <a:gd name="T82" fmla="*/ 316 w 484"/>
                <a:gd name="T83" fmla="*/ 105 h 130"/>
                <a:gd name="T84" fmla="*/ 294 w 484"/>
                <a:gd name="T85" fmla="*/ 105 h 130"/>
                <a:gd name="T86" fmla="*/ 272 w 484"/>
                <a:gd name="T87" fmla="*/ 100 h 130"/>
                <a:gd name="T88" fmla="*/ 257 w 484"/>
                <a:gd name="T89" fmla="*/ 90 h 130"/>
                <a:gd name="T90" fmla="*/ 242 w 484"/>
                <a:gd name="T91" fmla="*/ 85 h 130"/>
                <a:gd name="T92" fmla="*/ 228 w 484"/>
                <a:gd name="T93" fmla="*/ 80 h 130"/>
                <a:gd name="T94" fmla="*/ 213 w 484"/>
                <a:gd name="T95" fmla="*/ 85 h 130"/>
                <a:gd name="T96" fmla="*/ 198 w 484"/>
                <a:gd name="T97" fmla="*/ 90 h 130"/>
                <a:gd name="T98" fmla="*/ 184 w 484"/>
                <a:gd name="T99" fmla="*/ 95 h 130"/>
                <a:gd name="T100" fmla="*/ 169 w 484"/>
                <a:gd name="T101" fmla="*/ 100 h 130"/>
                <a:gd name="T102" fmla="*/ 154 w 484"/>
                <a:gd name="T103" fmla="*/ 105 h 130"/>
                <a:gd name="T104" fmla="*/ 140 w 484"/>
                <a:gd name="T105" fmla="*/ 105 h 130"/>
                <a:gd name="T106" fmla="*/ 125 w 484"/>
                <a:gd name="T107" fmla="*/ 105 h 130"/>
                <a:gd name="T108" fmla="*/ 110 w 484"/>
                <a:gd name="T109" fmla="*/ 100 h 130"/>
                <a:gd name="T110" fmla="*/ 103 w 484"/>
                <a:gd name="T111" fmla="*/ 95 h 130"/>
                <a:gd name="T112" fmla="*/ 88 w 484"/>
                <a:gd name="T113" fmla="*/ 90 h 130"/>
                <a:gd name="T114" fmla="*/ 74 w 484"/>
                <a:gd name="T115" fmla="*/ 95 h 130"/>
                <a:gd name="T116" fmla="*/ 59 w 484"/>
                <a:gd name="T117" fmla="*/ 100 h 130"/>
                <a:gd name="T118" fmla="*/ 44 w 484"/>
                <a:gd name="T119" fmla="*/ 115 h 130"/>
                <a:gd name="T120" fmla="*/ 37 w 484"/>
                <a:gd name="T121" fmla="*/ 130 h 1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4"/>
                <a:gd name="T184" fmla="*/ 0 h 130"/>
                <a:gd name="T185" fmla="*/ 484 w 484"/>
                <a:gd name="T186" fmla="*/ 130 h 1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4" h="130">
                  <a:moveTo>
                    <a:pt x="37" y="130"/>
                  </a:moveTo>
                  <a:lnTo>
                    <a:pt x="0" y="130"/>
                  </a:lnTo>
                  <a:lnTo>
                    <a:pt x="0" y="125"/>
                  </a:lnTo>
                  <a:lnTo>
                    <a:pt x="8" y="110"/>
                  </a:lnTo>
                  <a:lnTo>
                    <a:pt x="15" y="100"/>
                  </a:lnTo>
                  <a:lnTo>
                    <a:pt x="22" y="90"/>
                  </a:lnTo>
                  <a:lnTo>
                    <a:pt x="30" y="80"/>
                  </a:lnTo>
                  <a:lnTo>
                    <a:pt x="37" y="70"/>
                  </a:lnTo>
                  <a:lnTo>
                    <a:pt x="52" y="65"/>
                  </a:lnTo>
                  <a:lnTo>
                    <a:pt x="66" y="60"/>
                  </a:lnTo>
                  <a:lnTo>
                    <a:pt x="66" y="55"/>
                  </a:lnTo>
                  <a:lnTo>
                    <a:pt x="66" y="50"/>
                  </a:lnTo>
                  <a:lnTo>
                    <a:pt x="66" y="45"/>
                  </a:lnTo>
                  <a:lnTo>
                    <a:pt x="66" y="40"/>
                  </a:lnTo>
                  <a:lnTo>
                    <a:pt x="66" y="35"/>
                  </a:lnTo>
                  <a:lnTo>
                    <a:pt x="66" y="30"/>
                  </a:lnTo>
                  <a:lnTo>
                    <a:pt x="74" y="25"/>
                  </a:lnTo>
                  <a:lnTo>
                    <a:pt x="74" y="20"/>
                  </a:lnTo>
                  <a:lnTo>
                    <a:pt x="81" y="15"/>
                  </a:lnTo>
                  <a:lnTo>
                    <a:pt x="88" y="10"/>
                  </a:lnTo>
                  <a:lnTo>
                    <a:pt x="96" y="10"/>
                  </a:lnTo>
                  <a:lnTo>
                    <a:pt x="103" y="5"/>
                  </a:lnTo>
                  <a:lnTo>
                    <a:pt x="118" y="0"/>
                  </a:lnTo>
                  <a:lnTo>
                    <a:pt x="125" y="0"/>
                  </a:lnTo>
                  <a:lnTo>
                    <a:pt x="132" y="0"/>
                  </a:lnTo>
                  <a:lnTo>
                    <a:pt x="147" y="0"/>
                  </a:lnTo>
                  <a:lnTo>
                    <a:pt x="154" y="0"/>
                  </a:lnTo>
                  <a:lnTo>
                    <a:pt x="162" y="0"/>
                  </a:lnTo>
                  <a:lnTo>
                    <a:pt x="169" y="0"/>
                  </a:lnTo>
                  <a:lnTo>
                    <a:pt x="184" y="5"/>
                  </a:lnTo>
                  <a:lnTo>
                    <a:pt x="191" y="10"/>
                  </a:lnTo>
                  <a:lnTo>
                    <a:pt x="198" y="15"/>
                  </a:lnTo>
                  <a:lnTo>
                    <a:pt x="206" y="15"/>
                  </a:lnTo>
                  <a:lnTo>
                    <a:pt x="213" y="20"/>
                  </a:lnTo>
                  <a:lnTo>
                    <a:pt x="220" y="25"/>
                  </a:lnTo>
                  <a:lnTo>
                    <a:pt x="228" y="25"/>
                  </a:lnTo>
                  <a:lnTo>
                    <a:pt x="235" y="25"/>
                  </a:lnTo>
                  <a:lnTo>
                    <a:pt x="242" y="25"/>
                  </a:lnTo>
                  <a:lnTo>
                    <a:pt x="250" y="25"/>
                  </a:lnTo>
                  <a:lnTo>
                    <a:pt x="257" y="20"/>
                  </a:lnTo>
                  <a:lnTo>
                    <a:pt x="264" y="20"/>
                  </a:lnTo>
                  <a:lnTo>
                    <a:pt x="272" y="20"/>
                  </a:lnTo>
                  <a:lnTo>
                    <a:pt x="279" y="15"/>
                  </a:lnTo>
                  <a:lnTo>
                    <a:pt x="286" y="15"/>
                  </a:lnTo>
                  <a:lnTo>
                    <a:pt x="301" y="10"/>
                  </a:lnTo>
                  <a:lnTo>
                    <a:pt x="308" y="15"/>
                  </a:lnTo>
                  <a:lnTo>
                    <a:pt x="323" y="15"/>
                  </a:lnTo>
                  <a:lnTo>
                    <a:pt x="330" y="15"/>
                  </a:lnTo>
                  <a:lnTo>
                    <a:pt x="345" y="20"/>
                  </a:lnTo>
                  <a:lnTo>
                    <a:pt x="352" y="25"/>
                  </a:lnTo>
                  <a:lnTo>
                    <a:pt x="359" y="30"/>
                  </a:lnTo>
                  <a:lnTo>
                    <a:pt x="374" y="30"/>
                  </a:lnTo>
                  <a:lnTo>
                    <a:pt x="381" y="30"/>
                  </a:lnTo>
                  <a:lnTo>
                    <a:pt x="389" y="30"/>
                  </a:lnTo>
                  <a:lnTo>
                    <a:pt x="396" y="25"/>
                  </a:lnTo>
                  <a:lnTo>
                    <a:pt x="403" y="25"/>
                  </a:lnTo>
                  <a:lnTo>
                    <a:pt x="411" y="20"/>
                  </a:lnTo>
                  <a:lnTo>
                    <a:pt x="425" y="20"/>
                  </a:lnTo>
                  <a:lnTo>
                    <a:pt x="433" y="20"/>
                  </a:lnTo>
                  <a:lnTo>
                    <a:pt x="447" y="25"/>
                  </a:lnTo>
                  <a:lnTo>
                    <a:pt x="462" y="25"/>
                  </a:lnTo>
                  <a:lnTo>
                    <a:pt x="469" y="35"/>
                  </a:lnTo>
                  <a:lnTo>
                    <a:pt x="477" y="40"/>
                  </a:lnTo>
                  <a:lnTo>
                    <a:pt x="484" y="50"/>
                  </a:lnTo>
                  <a:lnTo>
                    <a:pt x="484" y="60"/>
                  </a:lnTo>
                  <a:lnTo>
                    <a:pt x="484" y="70"/>
                  </a:lnTo>
                  <a:lnTo>
                    <a:pt x="477" y="80"/>
                  </a:lnTo>
                  <a:lnTo>
                    <a:pt x="469" y="90"/>
                  </a:lnTo>
                  <a:lnTo>
                    <a:pt x="455" y="95"/>
                  </a:lnTo>
                  <a:lnTo>
                    <a:pt x="440" y="95"/>
                  </a:lnTo>
                  <a:lnTo>
                    <a:pt x="433" y="100"/>
                  </a:lnTo>
                  <a:lnTo>
                    <a:pt x="418" y="100"/>
                  </a:lnTo>
                  <a:lnTo>
                    <a:pt x="411" y="95"/>
                  </a:lnTo>
                  <a:lnTo>
                    <a:pt x="403" y="95"/>
                  </a:lnTo>
                  <a:lnTo>
                    <a:pt x="396" y="90"/>
                  </a:lnTo>
                  <a:lnTo>
                    <a:pt x="389" y="90"/>
                  </a:lnTo>
                  <a:lnTo>
                    <a:pt x="381" y="85"/>
                  </a:lnTo>
                  <a:lnTo>
                    <a:pt x="374" y="85"/>
                  </a:lnTo>
                  <a:lnTo>
                    <a:pt x="359" y="90"/>
                  </a:lnTo>
                  <a:lnTo>
                    <a:pt x="352" y="90"/>
                  </a:lnTo>
                  <a:lnTo>
                    <a:pt x="338" y="95"/>
                  </a:lnTo>
                  <a:lnTo>
                    <a:pt x="330" y="100"/>
                  </a:lnTo>
                  <a:lnTo>
                    <a:pt x="316" y="105"/>
                  </a:lnTo>
                  <a:lnTo>
                    <a:pt x="308" y="105"/>
                  </a:lnTo>
                  <a:lnTo>
                    <a:pt x="294" y="105"/>
                  </a:lnTo>
                  <a:lnTo>
                    <a:pt x="286" y="100"/>
                  </a:lnTo>
                  <a:lnTo>
                    <a:pt x="272" y="100"/>
                  </a:lnTo>
                  <a:lnTo>
                    <a:pt x="264" y="95"/>
                  </a:lnTo>
                  <a:lnTo>
                    <a:pt x="257" y="90"/>
                  </a:lnTo>
                  <a:lnTo>
                    <a:pt x="250" y="85"/>
                  </a:lnTo>
                  <a:lnTo>
                    <a:pt x="242" y="85"/>
                  </a:lnTo>
                  <a:lnTo>
                    <a:pt x="235" y="80"/>
                  </a:lnTo>
                  <a:lnTo>
                    <a:pt x="228" y="80"/>
                  </a:lnTo>
                  <a:lnTo>
                    <a:pt x="220" y="80"/>
                  </a:lnTo>
                  <a:lnTo>
                    <a:pt x="213" y="85"/>
                  </a:lnTo>
                  <a:lnTo>
                    <a:pt x="206" y="85"/>
                  </a:lnTo>
                  <a:lnTo>
                    <a:pt x="198" y="90"/>
                  </a:lnTo>
                  <a:lnTo>
                    <a:pt x="191" y="95"/>
                  </a:lnTo>
                  <a:lnTo>
                    <a:pt x="184" y="95"/>
                  </a:lnTo>
                  <a:lnTo>
                    <a:pt x="176" y="100"/>
                  </a:lnTo>
                  <a:lnTo>
                    <a:pt x="169" y="100"/>
                  </a:lnTo>
                  <a:lnTo>
                    <a:pt x="162" y="100"/>
                  </a:lnTo>
                  <a:lnTo>
                    <a:pt x="154" y="105"/>
                  </a:lnTo>
                  <a:lnTo>
                    <a:pt x="147" y="105"/>
                  </a:lnTo>
                  <a:lnTo>
                    <a:pt x="140" y="105"/>
                  </a:lnTo>
                  <a:lnTo>
                    <a:pt x="132" y="105"/>
                  </a:lnTo>
                  <a:lnTo>
                    <a:pt x="125" y="105"/>
                  </a:lnTo>
                  <a:lnTo>
                    <a:pt x="118" y="100"/>
                  </a:lnTo>
                  <a:lnTo>
                    <a:pt x="110" y="100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88" y="90"/>
                  </a:lnTo>
                  <a:lnTo>
                    <a:pt x="81" y="95"/>
                  </a:lnTo>
                  <a:lnTo>
                    <a:pt x="74" y="95"/>
                  </a:lnTo>
                  <a:lnTo>
                    <a:pt x="66" y="100"/>
                  </a:lnTo>
                  <a:lnTo>
                    <a:pt x="59" y="100"/>
                  </a:lnTo>
                  <a:lnTo>
                    <a:pt x="52" y="110"/>
                  </a:lnTo>
                  <a:lnTo>
                    <a:pt x="44" y="115"/>
                  </a:lnTo>
                  <a:lnTo>
                    <a:pt x="37" y="125"/>
                  </a:lnTo>
                  <a:lnTo>
                    <a:pt x="37" y="13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67" name="Freeform 340"/>
            <p:cNvSpPr>
              <a:spLocks/>
            </p:cNvSpPr>
            <p:nvPr/>
          </p:nvSpPr>
          <p:spPr bwMode="auto">
            <a:xfrm>
              <a:off x="464" y="2019"/>
              <a:ext cx="447" cy="105"/>
            </a:xfrm>
            <a:custGeom>
              <a:avLst/>
              <a:gdLst>
                <a:gd name="T0" fmla="*/ 0 w 447"/>
                <a:gd name="T1" fmla="*/ 105 h 105"/>
                <a:gd name="T2" fmla="*/ 0 w 447"/>
                <a:gd name="T3" fmla="*/ 90 h 105"/>
                <a:gd name="T4" fmla="*/ 15 w 447"/>
                <a:gd name="T5" fmla="*/ 75 h 105"/>
                <a:gd name="T6" fmla="*/ 30 w 447"/>
                <a:gd name="T7" fmla="*/ 60 h 105"/>
                <a:gd name="T8" fmla="*/ 52 w 447"/>
                <a:gd name="T9" fmla="*/ 50 h 105"/>
                <a:gd name="T10" fmla="*/ 52 w 447"/>
                <a:gd name="T11" fmla="*/ 45 h 105"/>
                <a:gd name="T12" fmla="*/ 52 w 447"/>
                <a:gd name="T13" fmla="*/ 40 h 105"/>
                <a:gd name="T14" fmla="*/ 59 w 447"/>
                <a:gd name="T15" fmla="*/ 30 h 105"/>
                <a:gd name="T16" fmla="*/ 59 w 447"/>
                <a:gd name="T17" fmla="*/ 25 h 105"/>
                <a:gd name="T18" fmla="*/ 66 w 447"/>
                <a:gd name="T19" fmla="*/ 15 h 105"/>
                <a:gd name="T20" fmla="*/ 88 w 447"/>
                <a:gd name="T21" fmla="*/ 5 h 105"/>
                <a:gd name="T22" fmla="*/ 103 w 447"/>
                <a:gd name="T23" fmla="*/ 5 h 105"/>
                <a:gd name="T24" fmla="*/ 118 w 447"/>
                <a:gd name="T25" fmla="*/ 0 h 105"/>
                <a:gd name="T26" fmla="*/ 140 w 447"/>
                <a:gd name="T27" fmla="*/ 0 h 105"/>
                <a:gd name="T28" fmla="*/ 154 w 447"/>
                <a:gd name="T29" fmla="*/ 5 h 105"/>
                <a:gd name="T30" fmla="*/ 169 w 447"/>
                <a:gd name="T31" fmla="*/ 10 h 105"/>
                <a:gd name="T32" fmla="*/ 184 w 447"/>
                <a:gd name="T33" fmla="*/ 15 h 105"/>
                <a:gd name="T34" fmla="*/ 198 w 447"/>
                <a:gd name="T35" fmla="*/ 25 h 105"/>
                <a:gd name="T36" fmla="*/ 213 w 447"/>
                <a:gd name="T37" fmla="*/ 25 h 105"/>
                <a:gd name="T38" fmla="*/ 228 w 447"/>
                <a:gd name="T39" fmla="*/ 25 h 105"/>
                <a:gd name="T40" fmla="*/ 242 w 447"/>
                <a:gd name="T41" fmla="*/ 20 h 105"/>
                <a:gd name="T42" fmla="*/ 250 w 447"/>
                <a:gd name="T43" fmla="*/ 15 h 105"/>
                <a:gd name="T44" fmla="*/ 272 w 447"/>
                <a:gd name="T45" fmla="*/ 15 h 105"/>
                <a:gd name="T46" fmla="*/ 294 w 447"/>
                <a:gd name="T47" fmla="*/ 15 h 105"/>
                <a:gd name="T48" fmla="*/ 316 w 447"/>
                <a:gd name="T49" fmla="*/ 25 h 105"/>
                <a:gd name="T50" fmla="*/ 330 w 447"/>
                <a:gd name="T51" fmla="*/ 30 h 105"/>
                <a:gd name="T52" fmla="*/ 352 w 447"/>
                <a:gd name="T53" fmla="*/ 30 h 105"/>
                <a:gd name="T54" fmla="*/ 359 w 447"/>
                <a:gd name="T55" fmla="*/ 30 h 105"/>
                <a:gd name="T56" fmla="*/ 381 w 447"/>
                <a:gd name="T57" fmla="*/ 25 h 105"/>
                <a:gd name="T58" fmla="*/ 403 w 447"/>
                <a:gd name="T59" fmla="*/ 25 h 105"/>
                <a:gd name="T60" fmla="*/ 418 w 447"/>
                <a:gd name="T61" fmla="*/ 30 h 105"/>
                <a:gd name="T62" fmla="*/ 440 w 447"/>
                <a:gd name="T63" fmla="*/ 35 h 105"/>
                <a:gd name="T64" fmla="*/ 447 w 447"/>
                <a:gd name="T65" fmla="*/ 50 h 105"/>
                <a:gd name="T66" fmla="*/ 440 w 447"/>
                <a:gd name="T67" fmla="*/ 70 h 105"/>
                <a:gd name="T68" fmla="*/ 418 w 447"/>
                <a:gd name="T69" fmla="*/ 75 h 105"/>
                <a:gd name="T70" fmla="*/ 396 w 447"/>
                <a:gd name="T71" fmla="*/ 75 h 105"/>
                <a:gd name="T72" fmla="*/ 374 w 447"/>
                <a:gd name="T73" fmla="*/ 75 h 105"/>
                <a:gd name="T74" fmla="*/ 359 w 447"/>
                <a:gd name="T75" fmla="*/ 70 h 105"/>
                <a:gd name="T76" fmla="*/ 352 w 447"/>
                <a:gd name="T77" fmla="*/ 65 h 105"/>
                <a:gd name="T78" fmla="*/ 330 w 447"/>
                <a:gd name="T79" fmla="*/ 70 h 105"/>
                <a:gd name="T80" fmla="*/ 316 w 447"/>
                <a:gd name="T81" fmla="*/ 75 h 105"/>
                <a:gd name="T82" fmla="*/ 294 w 447"/>
                <a:gd name="T83" fmla="*/ 80 h 105"/>
                <a:gd name="T84" fmla="*/ 272 w 447"/>
                <a:gd name="T85" fmla="*/ 80 h 105"/>
                <a:gd name="T86" fmla="*/ 250 w 447"/>
                <a:gd name="T87" fmla="*/ 75 h 105"/>
                <a:gd name="T88" fmla="*/ 235 w 447"/>
                <a:gd name="T89" fmla="*/ 70 h 105"/>
                <a:gd name="T90" fmla="*/ 220 w 447"/>
                <a:gd name="T91" fmla="*/ 60 h 105"/>
                <a:gd name="T92" fmla="*/ 206 w 447"/>
                <a:gd name="T93" fmla="*/ 60 h 105"/>
                <a:gd name="T94" fmla="*/ 191 w 447"/>
                <a:gd name="T95" fmla="*/ 60 h 105"/>
                <a:gd name="T96" fmla="*/ 176 w 447"/>
                <a:gd name="T97" fmla="*/ 70 h 105"/>
                <a:gd name="T98" fmla="*/ 169 w 447"/>
                <a:gd name="T99" fmla="*/ 75 h 105"/>
                <a:gd name="T100" fmla="*/ 154 w 447"/>
                <a:gd name="T101" fmla="*/ 80 h 105"/>
                <a:gd name="T102" fmla="*/ 140 w 447"/>
                <a:gd name="T103" fmla="*/ 85 h 105"/>
                <a:gd name="T104" fmla="*/ 125 w 447"/>
                <a:gd name="T105" fmla="*/ 85 h 105"/>
                <a:gd name="T106" fmla="*/ 110 w 447"/>
                <a:gd name="T107" fmla="*/ 85 h 105"/>
                <a:gd name="T108" fmla="*/ 96 w 447"/>
                <a:gd name="T109" fmla="*/ 85 h 105"/>
                <a:gd name="T110" fmla="*/ 88 w 447"/>
                <a:gd name="T111" fmla="*/ 80 h 105"/>
                <a:gd name="T112" fmla="*/ 81 w 447"/>
                <a:gd name="T113" fmla="*/ 75 h 105"/>
                <a:gd name="T114" fmla="*/ 52 w 447"/>
                <a:gd name="T115" fmla="*/ 80 h 105"/>
                <a:gd name="T116" fmla="*/ 37 w 447"/>
                <a:gd name="T117" fmla="*/ 85 h 105"/>
                <a:gd name="T118" fmla="*/ 22 w 447"/>
                <a:gd name="T119" fmla="*/ 95 h 105"/>
                <a:gd name="T120" fmla="*/ 15 w 447"/>
                <a:gd name="T121" fmla="*/ 105 h 1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47"/>
                <a:gd name="T184" fmla="*/ 0 h 105"/>
                <a:gd name="T185" fmla="*/ 447 w 447"/>
                <a:gd name="T186" fmla="*/ 105 h 1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47" h="105">
                  <a:moveTo>
                    <a:pt x="15" y="105"/>
                  </a:moveTo>
                  <a:lnTo>
                    <a:pt x="0" y="105"/>
                  </a:lnTo>
                  <a:lnTo>
                    <a:pt x="0" y="100"/>
                  </a:lnTo>
                  <a:lnTo>
                    <a:pt x="0" y="90"/>
                  </a:lnTo>
                  <a:lnTo>
                    <a:pt x="8" y="85"/>
                  </a:lnTo>
                  <a:lnTo>
                    <a:pt x="15" y="75"/>
                  </a:lnTo>
                  <a:lnTo>
                    <a:pt x="22" y="70"/>
                  </a:lnTo>
                  <a:lnTo>
                    <a:pt x="30" y="60"/>
                  </a:lnTo>
                  <a:lnTo>
                    <a:pt x="44" y="55"/>
                  </a:lnTo>
                  <a:lnTo>
                    <a:pt x="52" y="50"/>
                  </a:lnTo>
                  <a:lnTo>
                    <a:pt x="52" y="45"/>
                  </a:lnTo>
                  <a:lnTo>
                    <a:pt x="52" y="40"/>
                  </a:lnTo>
                  <a:lnTo>
                    <a:pt x="52" y="35"/>
                  </a:lnTo>
                  <a:lnTo>
                    <a:pt x="59" y="30"/>
                  </a:lnTo>
                  <a:lnTo>
                    <a:pt x="59" y="25"/>
                  </a:lnTo>
                  <a:lnTo>
                    <a:pt x="66" y="20"/>
                  </a:lnTo>
                  <a:lnTo>
                    <a:pt x="66" y="15"/>
                  </a:lnTo>
                  <a:lnTo>
                    <a:pt x="81" y="10"/>
                  </a:lnTo>
                  <a:lnTo>
                    <a:pt x="88" y="5"/>
                  </a:lnTo>
                  <a:lnTo>
                    <a:pt x="96" y="5"/>
                  </a:lnTo>
                  <a:lnTo>
                    <a:pt x="103" y="5"/>
                  </a:lnTo>
                  <a:lnTo>
                    <a:pt x="110" y="0"/>
                  </a:lnTo>
                  <a:lnTo>
                    <a:pt x="118" y="0"/>
                  </a:lnTo>
                  <a:lnTo>
                    <a:pt x="125" y="0"/>
                  </a:lnTo>
                  <a:lnTo>
                    <a:pt x="140" y="0"/>
                  </a:lnTo>
                  <a:lnTo>
                    <a:pt x="147" y="0"/>
                  </a:lnTo>
                  <a:lnTo>
                    <a:pt x="154" y="5"/>
                  </a:lnTo>
                  <a:lnTo>
                    <a:pt x="162" y="5"/>
                  </a:lnTo>
                  <a:lnTo>
                    <a:pt x="169" y="10"/>
                  </a:lnTo>
                  <a:lnTo>
                    <a:pt x="176" y="15"/>
                  </a:lnTo>
                  <a:lnTo>
                    <a:pt x="184" y="15"/>
                  </a:lnTo>
                  <a:lnTo>
                    <a:pt x="191" y="20"/>
                  </a:lnTo>
                  <a:lnTo>
                    <a:pt x="198" y="25"/>
                  </a:lnTo>
                  <a:lnTo>
                    <a:pt x="206" y="25"/>
                  </a:lnTo>
                  <a:lnTo>
                    <a:pt x="213" y="25"/>
                  </a:lnTo>
                  <a:lnTo>
                    <a:pt x="220" y="25"/>
                  </a:lnTo>
                  <a:lnTo>
                    <a:pt x="228" y="25"/>
                  </a:lnTo>
                  <a:lnTo>
                    <a:pt x="235" y="20"/>
                  </a:lnTo>
                  <a:lnTo>
                    <a:pt x="242" y="20"/>
                  </a:lnTo>
                  <a:lnTo>
                    <a:pt x="242" y="15"/>
                  </a:lnTo>
                  <a:lnTo>
                    <a:pt x="250" y="15"/>
                  </a:lnTo>
                  <a:lnTo>
                    <a:pt x="264" y="15"/>
                  </a:lnTo>
                  <a:lnTo>
                    <a:pt x="272" y="15"/>
                  </a:lnTo>
                  <a:lnTo>
                    <a:pt x="286" y="15"/>
                  </a:lnTo>
                  <a:lnTo>
                    <a:pt x="294" y="15"/>
                  </a:lnTo>
                  <a:lnTo>
                    <a:pt x="301" y="20"/>
                  </a:lnTo>
                  <a:lnTo>
                    <a:pt x="316" y="25"/>
                  </a:lnTo>
                  <a:lnTo>
                    <a:pt x="323" y="30"/>
                  </a:lnTo>
                  <a:lnTo>
                    <a:pt x="330" y="30"/>
                  </a:lnTo>
                  <a:lnTo>
                    <a:pt x="337" y="30"/>
                  </a:lnTo>
                  <a:lnTo>
                    <a:pt x="352" y="30"/>
                  </a:lnTo>
                  <a:lnTo>
                    <a:pt x="359" y="30"/>
                  </a:lnTo>
                  <a:lnTo>
                    <a:pt x="374" y="30"/>
                  </a:lnTo>
                  <a:lnTo>
                    <a:pt x="381" y="25"/>
                  </a:lnTo>
                  <a:lnTo>
                    <a:pt x="389" y="25"/>
                  </a:lnTo>
                  <a:lnTo>
                    <a:pt x="403" y="25"/>
                  </a:lnTo>
                  <a:lnTo>
                    <a:pt x="411" y="25"/>
                  </a:lnTo>
                  <a:lnTo>
                    <a:pt x="418" y="30"/>
                  </a:lnTo>
                  <a:lnTo>
                    <a:pt x="433" y="30"/>
                  </a:lnTo>
                  <a:lnTo>
                    <a:pt x="440" y="35"/>
                  </a:lnTo>
                  <a:lnTo>
                    <a:pt x="447" y="45"/>
                  </a:lnTo>
                  <a:lnTo>
                    <a:pt x="447" y="50"/>
                  </a:lnTo>
                  <a:lnTo>
                    <a:pt x="447" y="60"/>
                  </a:lnTo>
                  <a:lnTo>
                    <a:pt x="440" y="70"/>
                  </a:lnTo>
                  <a:lnTo>
                    <a:pt x="425" y="70"/>
                  </a:lnTo>
                  <a:lnTo>
                    <a:pt x="418" y="75"/>
                  </a:lnTo>
                  <a:lnTo>
                    <a:pt x="411" y="75"/>
                  </a:lnTo>
                  <a:lnTo>
                    <a:pt x="396" y="75"/>
                  </a:lnTo>
                  <a:lnTo>
                    <a:pt x="389" y="75"/>
                  </a:lnTo>
                  <a:lnTo>
                    <a:pt x="374" y="75"/>
                  </a:lnTo>
                  <a:lnTo>
                    <a:pt x="367" y="75"/>
                  </a:lnTo>
                  <a:lnTo>
                    <a:pt x="359" y="70"/>
                  </a:lnTo>
                  <a:lnTo>
                    <a:pt x="352" y="70"/>
                  </a:lnTo>
                  <a:lnTo>
                    <a:pt x="352" y="65"/>
                  </a:lnTo>
                  <a:lnTo>
                    <a:pt x="337" y="65"/>
                  </a:lnTo>
                  <a:lnTo>
                    <a:pt x="330" y="70"/>
                  </a:lnTo>
                  <a:lnTo>
                    <a:pt x="323" y="70"/>
                  </a:lnTo>
                  <a:lnTo>
                    <a:pt x="316" y="75"/>
                  </a:lnTo>
                  <a:lnTo>
                    <a:pt x="301" y="80"/>
                  </a:lnTo>
                  <a:lnTo>
                    <a:pt x="294" y="80"/>
                  </a:lnTo>
                  <a:lnTo>
                    <a:pt x="279" y="80"/>
                  </a:lnTo>
                  <a:lnTo>
                    <a:pt x="272" y="80"/>
                  </a:lnTo>
                  <a:lnTo>
                    <a:pt x="257" y="80"/>
                  </a:lnTo>
                  <a:lnTo>
                    <a:pt x="250" y="75"/>
                  </a:lnTo>
                  <a:lnTo>
                    <a:pt x="242" y="75"/>
                  </a:lnTo>
                  <a:lnTo>
                    <a:pt x="235" y="70"/>
                  </a:lnTo>
                  <a:lnTo>
                    <a:pt x="228" y="65"/>
                  </a:lnTo>
                  <a:lnTo>
                    <a:pt x="220" y="60"/>
                  </a:lnTo>
                  <a:lnTo>
                    <a:pt x="213" y="60"/>
                  </a:lnTo>
                  <a:lnTo>
                    <a:pt x="206" y="60"/>
                  </a:lnTo>
                  <a:lnTo>
                    <a:pt x="198" y="60"/>
                  </a:lnTo>
                  <a:lnTo>
                    <a:pt x="191" y="60"/>
                  </a:lnTo>
                  <a:lnTo>
                    <a:pt x="184" y="65"/>
                  </a:lnTo>
                  <a:lnTo>
                    <a:pt x="176" y="70"/>
                  </a:lnTo>
                  <a:lnTo>
                    <a:pt x="176" y="75"/>
                  </a:lnTo>
                  <a:lnTo>
                    <a:pt x="169" y="75"/>
                  </a:lnTo>
                  <a:lnTo>
                    <a:pt x="154" y="80"/>
                  </a:lnTo>
                  <a:lnTo>
                    <a:pt x="147" y="85"/>
                  </a:lnTo>
                  <a:lnTo>
                    <a:pt x="140" y="85"/>
                  </a:lnTo>
                  <a:lnTo>
                    <a:pt x="132" y="85"/>
                  </a:lnTo>
                  <a:lnTo>
                    <a:pt x="125" y="85"/>
                  </a:lnTo>
                  <a:lnTo>
                    <a:pt x="118" y="85"/>
                  </a:lnTo>
                  <a:lnTo>
                    <a:pt x="110" y="85"/>
                  </a:lnTo>
                  <a:lnTo>
                    <a:pt x="103" y="85"/>
                  </a:lnTo>
                  <a:lnTo>
                    <a:pt x="96" y="85"/>
                  </a:lnTo>
                  <a:lnTo>
                    <a:pt x="96" y="80"/>
                  </a:lnTo>
                  <a:lnTo>
                    <a:pt x="88" y="80"/>
                  </a:lnTo>
                  <a:lnTo>
                    <a:pt x="81" y="80"/>
                  </a:lnTo>
                  <a:lnTo>
                    <a:pt x="81" y="75"/>
                  </a:lnTo>
                  <a:lnTo>
                    <a:pt x="66" y="75"/>
                  </a:lnTo>
                  <a:lnTo>
                    <a:pt x="52" y="80"/>
                  </a:lnTo>
                  <a:lnTo>
                    <a:pt x="44" y="80"/>
                  </a:lnTo>
                  <a:lnTo>
                    <a:pt x="37" y="85"/>
                  </a:lnTo>
                  <a:lnTo>
                    <a:pt x="30" y="90"/>
                  </a:lnTo>
                  <a:lnTo>
                    <a:pt x="22" y="95"/>
                  </a:lnTo>
                  <a:lnTo>
                    <a:pt x="15" y="100"/>
                  </a:lnTo>
                  <a:lnTo>
                    <a:pt x="15" y="10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68" name="Freeform 341"/>
            <p:cNvSpPr>
              <a:spLocks/>
            </p:cNvSpPr>
            <p:nvPr/>
          </p:nvSpPr>
          <p:spPr bwMode="auto">
            <a:xfrm>
              <a:off x="479" y="2039"/>
              <a:ext cx="410" cy="65"/>
            </a:xfrm>
            <a:custGeom>
              <a:avLst/>
              <a:gdLst>
                <a:gd name="T0" fmla="*/ 0 w 410"/>
                <a:gd name="T1" fmla="*/ 65 h 65"/>
                <a:gd name="T2" fmla="*/ 7 w 410"/>
                <a:gd name="T3" fmla="*/ 55 h 65"/>
                <a:gd name="T4" fmla="*/ 15 w 410"/>
                <a:gd name="T5" fmla="*/ 45 h 65"/>
                <a:gd name="T6" fmla="*/ 29 w 410"/>
                <a:gd name="T7" fmla="*/ 35 h 65"/>
                <a:gd name="T8" fmla="*/ 51 w 410"/>
                <a:gd name="T9" fmla="*/ 30 h 65"/>
                <a:gd name="T10" fmla="*/ 51 w 410"/>
                <a:gd name="T11" fmla="*/ 20 h 65"/>
                <a:gd name="T12" fmla="*/ 66 w 410"/>
                <a:gd name="T13" fmla="*/ 15 h 65"/>
                <a:gd name="T14" fmla="*/ 73 w 410"/>
                <a:gd name="T15" fmla="*/ 10 h 65"/>
                <a:gd name="T16" fmla="*/ 81 w 410"/>
                <a:gd name="T17" fmla="*/ 5 h 65"/>
                <a:gd name="T18" fmla="*/ 95 w 410"/>
                <a:gd name="T19" fmla="*/ 0 h 65"/>
                <a:gd name="T20" fmla="*/ 110 w 410"/>
                <a:gd name="T21" fmla="*/ 0 h 65"/>
                <a:gd name="T22" fmla="*/ 132 w 410"/>
                <a:gd name="T23" fmla="*/ 0 h 65"/>
                <a:gd name="T24" fmla="*/ 147 w 410"/>
                <a:gd name="T25" fmla="*/ 0 h 65"/>
                <a:gd name="T26" fmla="*/ 161 w 410"/>
                <a:gd name="T27" fmla="*/ 5 h 65"/>
                <a:gd name="T28" fmla="*/ 176 w 410"/>
                <a:gd name="T29" fmla="*/ 10 h 65"/>
                <a:gd name="T30" fmla="*/ 191 w 410"/>
                <a:gd name="T31" fmla="*/ 15 h 65"/>
                <a:gd name="T32" fmla="*/ 198 w 410"/>
                <a:gd name="T33" fmla="*/ 15 h 65"/>
                <a:gd name="T34" fmla="*/ 213 w 410"/>
                <a:gd name="T35" fmla="*/ 15 h 65"/>
                <a:gd name="T36" fmla="*/ 227 w 410"/>
                <a:gd name="T37" fmla="*/ 10 h 65"/>
                <a:gd name="T38" fmla="*/ 242 w 410"/>
                <a:gd name="T39" fmla="*/ 10 h 65"/>
                <a:gd name="T40" fmla="*/ 257 w 410"/>
                <a:gd name="T41" fmla="*/ 10 h 65"/>
                <a:gd name="T42" fmla="*/ 279 w 410"/>
                <a:gd name="T43" fmla="*/ 10 h 65"/>
                <a:gd name="T44" fmla="*/ 293 w 410"/>
                <a:gd name="T45" fmla="*/ 15 h 65"/>
                <a:gd name="T46" fmla="*/ 308 w 410"/>
                <a:gd name="T47" fmla="*/ 20 h 65"/>
                <a:gd name="T48" fmla="*/ 322 w 410"/>
                <a:gd name="T49" fmla="*/ 20 h 65"/>
                <a:gd name="T50" fmla="*/ 337 w 410"/>
                <a:gd name="T51" fmla="*/ 15 h 65"/>
                <a:gd name="T52" fmla="*/ 359 w 410"/>
                <a:gd name="T53" fmla="*/ 15 h 65"/>
                <a:gd name="T54" fmla="*/ 374 w 410"/>
                <a:gd name="T55" fmla="*/ 15 h 65"/>
                <a:gd name="T56" fmla="*/ 396 w 410"/>
                <a:gd name="T57" fmla="*/ 15 h 65"/>
                <a:gd name="T58" fmla="*/ 410 w 410"/>
                <a:gd name="T59" fmla="*/ 20 h 65"/>
                <a:gd name="T60" fmla="*/ 410 w 410"/>
                <a:gd name="T61" fmla="*/ 30 h 65"/>
                <a:gd name="T62" fmla="*/ 410 w 410"/>
                <a:gd name="T63" fmla="*/ 40 h 65"/>
                <a:gd name="T64" fmla="*/ 388 w 410"/>
                <a:gd name="T65" fmla="*/ 45 h 65"/>
                <a:gd name="T66" fmla="*/ 374 w 410"/>
                <a:gd name="T67" fmla="*/ 45 h 65"/>
                <a:gd name="T68" fmla="*/ 352 w 410"/>
                <a:gd name="T69" fmla="*/ 45 h 65"/>
                <a:gd name="T70" fmla="*/ 337 w 410"/>
                <a:gd name="T71" fmla="*/ 40 h 65"/>
                <a:gd name="T72" fmla="*/ 322 w 410"/>
                <a:gd name="T73" fmla="*/ 40 h 65"/>
                <a:gd name="T74" fmla="*/ 308 w 410"/>
                <a:gd name="T75" fmla="*/ 40 h 65"/>
                <a:gd name="T76" fmla="*/ 293 w 410"/>
                <a:gd name="T77" fmla="*/ 45 h 65"/>
                <a:gd name="T78" fmla="*/ 279 w 410"/>
                <a:gd name="T79" fmla="*/ 50 h 65"/>
                <a:gd name="T80" fmla="*/ 257 w 410"/>
                <a:gd name="T81" fmla="*/ 50 h 65"/>
                <a:gd name="T82" fmla="*/ 235 w 410"/>
                <a:gd name="T83" fmla="*/ 45 h 65"/>
                <a:gd name="T84" fmla="*/ 220 w 410"/>
                <a:gd name="T85" fmla="*/ 40 h 65"/>
                <a:gd name="T86" fmla="*/ 205 w 410"/>
                <a:gd name="T87" fmla="*/ 35 h 65"/>
                <a:gd name="T88" fmla="*/ 198 w 410"/>
                <a:gd name="T89" fmla="*/ 35 h 65"/>
                <a:gd name="T90" fmla="*/ 183 w 410"/>
                <a:gd name="T91" fmla="*/ 35 h 65"/>
                <a:gd name="T92" fmla="*/ 169 w 410"/>
                <a:gd name="T93" fmla="*/ 40 h 65"/>
                <a:gd name="T94" fmla="*/ 161 w 410"/>
                <a:gd name="T95" fmla="*/ 45 h 65"/>
                <a:gd name="T96" fmla="*/ 147 w 410"/>
                <a:gd name="T97" fmla="*/ 50 h 65"/>
                <a:gd name="T98" fmla="*/ 132 w 410"/>
                <a:gd name="T99" fmla="*/ 50 h 65"/>
                <a:gd name="T100" fmla="*/ 117 w 410"/>
                <a:gd name="T101" fmla="*/ 55 h 65"/>
                <a:gd name="T102" fmla="*/ 110 w 410"/>
                <a:gd name="T103" fmla="*/ 55 h 65"/>
                <a:gd name="T104" fmla="*/ 95 w 410"/>
                <a:gd name="T105" fmla="*/ 50 h 65"/>
                <a:gd name="T106" fmla="*/ 88 w 410"/>
                <a:gd name="T107" fmla="*/ 50 h 65"/>
                <a:gd name="T108" fmla="*/ 81 w 410"/>
                <a:gd name="T109" fmla="*/ 45 h 65"/>
                <a:gd name="T110" fmla="*/ 59 w 410"/>
                <a:gd name="T111" fmla="*/ 50 h 65"/>
                <a:gd name="T112" fmla="*/ 37 w 410"/>
                <a:gd name="T113" fmla="*/ 50 h 65"/>
                <a:gd name="T114" fmla="*/ 22 w 410"/>
                <a:gd name="T115" fmla="*/ 60 h 65"/>
                <a:gd name="T116" fmla="*/ 15 w 410"/>
                <a:gd name="T117" fmla="*/ 65 h 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10"/>
                <a:gd name="T178" fmla="*/ 0 h 65"/>
                <a:gd name="T179" fmla="*/ 410 w 410"/>
                <a:gd name="T180" fmla="*/ 65 h 6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10" h="65">
                  <a:moveTo>
                    <a:pt x="15" y="65"/>
                  </a:moveTo>
                  <a:lnTo>
                    <a:pt x="0" y="65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50"/>
                  </a:lnTo>
                  <a:lnTo>
                    <a:pt x="15" y="45"/>
                  </a:lnTo>
                  <a:lnTo>
                    <a:pt x="22" y="40"/>
                  </a:lnTo>
                  <a:lnTo>
                    <a:pt x="29" y="35"/>
                  </a:lnTo>
                  <a:lnTo>
                    <a:pt x="44" y="30"/>
                  </a:lnTo>
                  <a:lnTo>
                    <a:pt x="51" y="30"/>
                  </a:lnTo>
                  <a:lnTo>
                    <a:pt x="51" y="25"/>
                  </a:lnTo>
                  <a:lnTo>
                    <a:pt x="51" y="20"/>
                  </a:lnTo>
                  <a:lnTo>
                    <a:pt x="59" y="20"/>
                  </a:lnTo>
                  <a:lnTo>
                    <a:pt x="66" y="15"/>
                  </a:lnTo>
                  <a:lnTo>
                    <a:pt x="66" y="10"/>
                  </a:lnTo>
                  <a:lnTo>
                    <a:pt x="73" y="10"/>
                  </a:lnTo>
                  <a:lnTo>
                    <a:pt x="73" y="5"/>
                  </a:lnTo>
                  <a:lnTo>
                    <a:pt x="81" y="5"/>
                  </a:lnTo>
                  <a:lnTo>
                    <a:pt x="88" y="5"/>
                  </a:lnTo>
                  <a:lnTo>
                    <a:pt x="95" y="0"/>
                  </a:lnTo>
                  <a:lnTo>
                    <a:pt x="103" y="0"/>
                  </a:lnTo>
                  <a:lnTo>
                    <a:pt x="110" y="0"/>
                  </a:lnTo>
                  <a:lnTo>
                    <a:pt x="125" y="0"/>
                  </a:lnTo>
                  <a:lnTo>
                    <a:pt x="132" y="0"/>
                  </a:lnTo>
                  <a:lnTo>
                    <a:pt x="139" y="0"/>
                  </a:lnTo>
                  <a:lnTo>
                    <a:pt x="147" y="0"/>
                  </a:lnTo>
                  <a:lnTo>
                    <a:pt x="161" y="5"/>
                  </a:lnTo>
                  <a:lnTo>
                    <a:pt x="169" y="10"/>
                  </a:lnTo>
                  <a:lnTo>
                    <a:pt x="176" y="10"/>
                  </a:lnTo>
                  <a:lnTo>
                    <a:pt x="183" y="10"/>
                  </a:lnTo>
                  <a:lnTo>
                    <a:pt x="191" y="15"/>
                  </a:lnTo>
                  <a:lnTo>
                    <a:pt x="198" y="15"/>
                  </a:lnTo>
                  <a:lnTo>
                    <a:pt x="205" y="15"/>
                  </a:lnTo>
                  <a:lnTo>
                    <a:pt x="213" y="15"/>
                  </a:lnTo>
                  <a:lnTo>
                    <a:pt x="220" y="10"/>
                  </a:lnTo>
                  <a:lnTo>
                    <a:pt x="227" y="10"/>
                  </a:lnTo>
                  <a:lnTo>
                    <a:pt x="235" y="10"/>
                  </a:lnTo>
                  <a:lnTo>
                    <a:pt x="242" y="10"/>
                  </a:lnTo>
                  <a:lnTo>
                    <a:pt x="249" y="10"/>
                  </a:lnTo>
                  <a:lnTo>
                    <a:pt x="257" y="10"/>
                  </a:lnTo>
                  <a:lnTo>
                    <a:pt x="264" y="10"/>
                  </a:lnTo>
                  <a:lnTo>
                    <a:pt x="279" y="10"/>
                  </a:lnTo>
                  <a:lnTo>
                    <a:pt x="286" y="10"/>
                  </a:lnTo>
                  <a:lnTo>
                    <a:pt x="293" y="15"/>
                  </a:lnTo>
                  <a:lnTo>
                    <a:pt x="301" y="15"/>
                  </a:lnTo>
                  <a:lnTo>
                    <a:pt x="308" y="20"/>
                  </a:lnTo>
                  <a:lnTo>
                    <a:pt x="315" y="20"/>
                  </a:lnTo>
                  <a:lnTo>
                    <a:pt x="322" y="20"/>
                  </a:lnTo>
                  <a:lnTo>
                    <a:pt x="337" y="20"/>
                  </a:lnTo>
                  <a:lnTo>
                    <a:pt x="337" y="15"/>
                  </a:lnTo>
                  <a:lnTo>
                    <a:pt x="352" y="15"/>
                  </a:lnTo>
                  <a:lnTo>
                    <a:pt x="359" y="15"/>
                  </a:lnTo>
                  <a:lnTo>
                    <a:pt x="366" y="15"/>
                  </a:lnTo>
                  <a:lnTo>
                    <a:pt x="374" y="15"/>
                  </a:lnTo>
                  <a:lnTo>
                    <a:pt x="388" y="15"/>
                  </a:lnTo>
                  <a:lnTo>
                    <a:pt x="396" y="15"/>
                  </a:lnTo>
                  <a:lnTo>
                    <a:pt x="403" y="20"/>
                  </a:lnTo>
                  <a:lnTo>
                    <a:pt x="410" y="20"/>
                  </a:lnTo>
                  <a:lnTo>
                    <a:pt x="410" y="25"/>
                  </a:lnTo>
                  <a:lnTo>
                    <a:pt x="410" y="30"/>
                  </a:lnTo>
                  <a:lnTo>
                    <a:pt x="410" y="35"/>
                  </a:lnTo>
                  <a:lnTo>
                    <a:pt x="410" y="40"/>
                  </a:lnTo>
                  <a:lnTo>
                    <a:pt x="403" y="40"/>
                  </a:lnTo>
                  <a:lnTo>
                    <a:pt x="388" y="45"/>
                  </a:lnTo>
                  <a:lnTo>
                    <a:pt x="381" y="45"/>
                  </a:lnTo>
                  <a:lnTo>
                    <a:pt x="374" y="45"/>
                  </a:lnTo>
                  <a:lnTo>
                    <a:pt x="366" y="45"/>
                  </a:lnTo>
                  <a:lnTo>
                    <a:pt x="352" y="45"/>
                  </a:lnTo>
                  <a:lnTo>
                    <a:pt x="344" y="40"/>
                  </a:lnTo>
                  <a:lnTo>
                    <a:pt x="337" y="40"/>
                  </a:lnTo>
                  <a:lnTo>
                    <a:pt x="322" y="40"/>
                  </a:lnTo>
                  <a:lnTo>
                    <a:pt x="315" y="40"/>
                  </a:lnTo>
                  <a:lnTo>
                    <a:pt x="308" y="40"/>
                  </a:lnTo>
                  <a:lnTo>
                    <a:pt x="301" y="40"/>
                  </a:lnTo>
                  <a:lnTo>
                    <a:pt x="293" y="45"/>
                  </a:lnTo>
                  <a:lnTo>
                    <a:pt x="286" y="45"/>
                  </a:lnTo>
                  <a:lnTo>
                    <a:pt x="279" y="50"/>
                  </a:lnTo>
                  <a:lnTo>
                    <a:pt x="264" y="50"/>
                  </a:lnTo>
                  <a:lnTo>
                    <a:pt x="257" y="50"/>
                  </a:lnTo>
                  <a:lnTo>
                    <a:pt x="242" y="50"/>
                  </a:lnTo>
                  <a:lnTo>
                    <a:pt x="235" y="45"/>
                  </a:lnTo>
                  <a:lnTo>
                    <a:pt x="227" y="45"/>
                  </a:lnTo>
                  <a:lnTo>
                    <a:pt x="220" y="40"/>
                  </a:lnTo>
                  <a:lnTo>
                    <a:pt x="213" y="40"/>
                  </a:lnTo>
                  <a:lnTo>
                    <a:pt x="205" y="35"/>
                  </a:lnTo>
                  <a:lnTo>
                    <a:pt x="198" y="35"/>
                  </a:lnTo>
                  <a:lnTo>
                    <a:pt x="191" y="35"/>
                  </a:lnTo>
                  <a:lnTo>
                    <a:pt x="183" y="35"/>
                  </a:lnTo>
                  <a:lnTo>
                    <a:pt x="176" y="40"/>
                  </a:lnTo>
                  <a:lnTo>
                    <a:pt x="169" y="40"/>
                  </a:lnTo>
                  <a:lnTo>
                    <a:pt x="161" y="40"/>
                  </a:lnTo>
                  <a:lnTo>
                    <a:pt x="161" y="45"/>
                  </a:lnTo>
                  <a:lnTo>
                    <a:pt x="154" y="50"/>
                  </a:lnTo>
                  <a:lnTo>
                    <a:pt x="147" y="50"/>
                  </a:lnTo>
                  <a:lnTo>
                    <a:pt x="139" y="50"/>
                  </a:lnTo>
                  <a:lnTo>
                    <a:pt x="132" y="50"/>
                  </a:lnTo>
                  <a:lnTo>
                    <a:pt x="125" y="55"/>
                  </a:lnTo>
                  <a:lnTo>
                    <a:pt x="117" y="55"/>
                  </a:lnTo>
                  <a:lnTo>
                    <a:pt x="110" y="55"/>
                  </a:lnTo>
                  <a:lnTo>
                    <a:pt x="103" y="50"/>
                  </a:lnTo>
                  <a:lnTo>
                    <a:pt x="95" y="50"/>
                  </a:lnTo>
                  <a:lnTo>
                    <a:pt x="88" y="50"/>
                  </a:lnTo>
                  <a:lnTo>
                    <a:pt x="81" y="50"/>
                  </a:lnTo>
                  <a:lnTo>
                    <a:pt x="81" y="45"/>
                  </a:lnTo>
                  <a:lnTo>
                    <a:pt x="66" y="45"/>
                  </a:lnTo>
                  <a:lnTo>
                    <a:pt x="59" y="50"/>
                  </a:lnTo>
                  <a:lnTo>
                    <a:pt x="44" y="50"/>
                  </a:lnTo>
                  <a:lnTo>
                    <a:pt x="37" y="50"/>
                  </a:lnTo>
                  <a:lnTo>
                    <a:pt x="29" y="55"/>
                  </a:lnTo>
                  <a:lnTo>
                    <a:pt x="22" y="60"/>
                  </a:lnTo>
                  <a:lnTo>
                    <a:pt x="15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43103" name="Group 342"/>
          <p:cNvGrpSpPr>
            <a:grpSpLocks/>
          </p:cNvGrpSpPr>
          <p:nvPr/>
        </p:nvGrpSpPr>
        <p:grpSpPr bwMode="auto">
          <a:xfrm>
            <a:off x="4814888" y="1693863"/>
            <a:ext cx="650875" cy="1239837"/>
            <a:chOff x="3033" y="1256"/>
            <a:chExt cx="410" cy="592"/>
          </a:xfrm>
        </p:grpSpPr>
        <p:sp>
          <p:nvSpPr>
            <p:cNvPr id="43299" name="Freeform 343"/>
            <p:cNvSpPr>
              <a:spLocks/>
            </p:cNvSpPr>
            <p:nvPr/>
          </p:nvSpPr>
          <p:spPr bwMode="auto">
            <a:xfrm>
              <a:off x="3186" y="1442"/>
              <a:ext cx="26" cy="57"/>
            </a:xfrm>
            <a:custGeom>
              <a:avLst/>
              <a:gdLst>
                <a:gd name="T0" fmla="*/ 0 w 80"/>
                <a:gd name="T1" fmla="*/ 0 h 115"/>
                <a:gd name="T2" fmla="*/ 0 w 80"/>
                <a:gd name="T3" fmla="*/ 0 h 115"/>
                <a:gd name="T4" fmla="*/ 0 w 80"/>
                <a:gd name="T5" fmla="*/ 0 h 115"/>
                <a:gd name="T6" fmla="*/ 0 w 80"/>
                <a:gd name="T7" fmla="*/ 0 h 115"/>
                <a:gd name="T8" fmla="*/ 0 w 80"/>
                <a:gd name="T9" fmla="*/ 0 h 115"/>
                <a:gd name="T10" fmla="*/ 0 w 80"/>
                <a:gd name="T11" fmla="*/ 0 h 115"/>
                <a:gd name="T12" fmla="*/ 0 w 80"/>
                <a:gd name="T13" fmla="*/ 0 h 115"/>
                <a:gd name="T14" fmla="*/ 0 w 80"/>
                <a:gd name="T15" fmla="*/ 0 h 115"/>
                <a:gd name="T16" fmla="*/ 0 w 80"/>
                <a:gd name="T17" fmla="*/ 0 h 115"/>
                <a:gd name="T18" fmla="*/ 0 w 80"/>
                <a:gd name="T19" fmla="*/ 0 h 115"/>
                <a:gd name="T20" fmla="*/ 0 w 80"/>
                <a:gd name="T21" fmla="*/ 0 h 115"/>
                <a:gd name="T22" fmla="*/ 0 w 80"/>
                <a:gd name="T23" fmla="*/ 0 h 115"/>
                <a:gd name="T24" fmla="*/ 0 w 80"/>
                <a:gd name="T25" fmla="*/ 0 h 115"/>
                <a:gd name="T26" fmla="*/ 0 w 80"/>
                <a:gd name="T27" fmla="*/ 0 h 115"/>
                <a:gd name="T28" fmla="*/ 0 w 80"/>
                <a:gd name="T29" fmla="*/ 0 h 115"/>
                <a:gd name="T30" fmla="*/ 0 w 80"/>
                <a:gd name="T31" fmla="*/ 0 h 115"/>
                <a:gd name="T32" fmla="*/ 0 w 80"/>
                <a:gd name="T33" fmla="*/ 0 h 1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115"/>
                <a:gd name="T53" fmla="*/ 80 w 80"/>
                <a:gd name="T54" fmla="*/ 115 h 1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115">
                  <a:moveTo>
                    <a:pt x="34" y="0"/>
                  </a:moveTo>
                  <a:lnTo>
                    <a:pt x="57" y="0"/>
                  </a:lnTo>
                  <a:lnTo>
                    <a:pt x="68" y="12"/>
                  </a:lnTo>
                  <a:lnTo>
                    <a:pt x="80" y="35"/>
                  </a:lnTo>
                  <a:lnTo>
                    <a:pt x="80" y="58"/>
                  </a:lnTo>
                  <a:lnTo>
                    <a:pt x="80" y="81"/>
                  </a:lnTo>
                  <a:lnTo>
                    <a:pt x="68" y="92"/>
                  </a:lnTo>
                  <a:lnTo>
                    <a:pt x="57" y="115"/>
                  </a:lnTo>
                  <a:lnTo>
                    <a:pt x="45" y="115"/>
                  </a:lnTo>
                  <a:lnTo>
                    <a:pt x="34" y="115"/>
                  </a:lnTo>
                  <a:lnTo>
                    <a:pt x="23" y="103"/>
                  </a:lnTo>
                  <a:lnTo>
                    <a:pt x="11" y="81"/>
                  </a:lnTo>
                  <a:lnTo>
                    <a:pt x="0" y="69"/>
                  </a:lnTo>
                  <a:lnTo>
                    <a:pt x="11" y="35"/>
                  </a:lnTo>
                  <a:lnTo>
                    <a:pt x="11" y="12"/>
                  </a:lnTo>
                  <a:lnTo>
                    <a:pt x="23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00" name="Freeform 344"/>
            <p:cNvSpPr>
              <a:spLocks/>
            </p:cNvSpPr>
            <p:nvPr/>
          </p:nvSpPr>
          <p:spPr bwMode="auto">
            <a:xfrm>
              <a:off x="3285" y="1442"/>
              <a:ext cx="27" cy="57"/>
            </a:xfrm>
            <a:custGeom>
              <a:avLst/>
              <a:gdLst>
                <a:gd name="T0" fmla="*/ 0 w 80"/>
                <a:gd name="T1" fmla="*/ 0 h 115"/>
                <a:gd name="T2" fmla="*/ 0 w 80"/>
                <a:gd name="T3" fmla="*/ 0 h 115"/>
                <a:gd name="T4" fmla="*/ 0 w 80"/>
                <a:gd name="T5" fmla="*/ 0 h 115"/>
                <a:gd name="T6" fmla="*/ 0 w 80"/>
                <a:gd name="T7" fmla="*/ 0 h 115"/>
                <a:gd name="T8" fmla="*/ 0 w 80"/>
                <a:gd name="T9" fmla="*/ 0 h 115"/>
                <a:gd name="T10" fmla="*/ 0 w 80"/>
                <a:gd name="T11" fmla="*/ 0 h 115"/>
                <a:gd name="T12" fmla="*/ 0 w 80"/>
                <a:gd name="T13" fmla="*/ 0 h 115"/>
                <a:gd name="T14" fmla="*/ 0 w 80"/>
                <a:gd name="T15" fmla="*/ 0 h 115"/>
                <a:gd name="T16" fmla="*/ 0 w 80"/>
                <a:gd name="T17" fmla="*/ 0 h 115"/>
                <a:gd name="T18" fmla="*/ 0 w 80"/>
                <a:gd name="T19" fmla="*/ 0 h 115"/>
                <a:gd name="T20" fmla="*/ 0 w 80"/>
                <a:gd name="T21" fmla="*/ 0 h 115"/>
                <a:gd name="T22" fmla="*/ 0 w 80"/>
                <a:gd name="T23" fmla="*/ 0 h 115"/>
                <a:gd name="T24" fmla="*/ 0 w 80"/>
                <a:gd name="T25" fmla="*/ 0 h 115"/>
                <a:gd name="T26" fmla="*/ 0 w 80"/>
                <a:gd name="T27" fmla="*/ 0 h 115"/>
                <a:gd name="T28" fmla="*/ 0 w 80"/>
                <a:gd name="T29" fmla="*/ 0 h 115"/>
                <a:gd name="T30" fmla="*/ 0 w 80"/>
                <a:gd name="T31" fmla="*/ 0 h 115"/>
                <a:gd name="T32" fmla="*/ 0 w 80"/>
                <a:gd name="T33" fmla="*/ 0 h 1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115"/>
                <a:gd name="T53" fmla="*/ 80 w 80"/>
                <a:gd name="T54" fmla="*/ 115 h 1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115">
                  <a:moveTo>
                    <a:pt x="34" y="0"/>
                  </a:moveTo>
                  <a:lnTo>
                    <a:pt x="22" y="0"/>
                  </a:lnTo>
                  <a:lnTo>
                    <a:pt x="11" y="12"/>
                  </a:lnTo>
                  <a:lnTo>
                    <a:pt x="11" y="35"/>
                  </a:lnTo>
                  <a:lnTo>
                    <a:pt x="0" y="58"/>
                  </a:lnTo>
                  <a:lnTo>
                    <a:pt x="0" y="81"/>
                  </a:lnTo>
                  <a:lnTo>
                    <a:pt x="11" y="92"/>
                  </a:lnTo>
                  <a:lnTo>
                    <a:pt x="22" y="115"/>
                  </a:lnTo>
                  <a:lnTo>
                    <a:pt x="34" y="115"/>
                  </a:lnTo>
                  <a:lnTo>
                    <a:pt x="45" y="115"/>
                  </a:lnTo>
                  <a:lnTo>
                    <a:pt x="57" y="103"/>
                  </a:lnTo>
                  <a:lnTo>
                    <a:pt x="68" y="81"/>
                  </a:lnTo>
                  <a:lnTo>
                    <a:pt x="80" y="69"/>
                  </a:lnTo>
                  <a:lnTo>
                    <a:pt x="68" y="35"/>
                  </a:lnTo>
                  <a:lnTo>
                    <a:pt x="68" y="12"/>
                  </a:lnTo>
                  <a:lnTo>
                    <a:pt x="57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01" name="Rectangle 345"/>
            <p:cNvSpPr>
              <a:spLocks noChangeArrowheads="1"/>
            </p:cNvSpPr>
            <p:nvPr/>
          </p:nvSpPr>
          <p:spPr bwMode="auto">
            <a:xfrm>
              <a:off x="3039" y="1808"/>
              <a:ext cx="398" cy="40"/>
            </a:xfrm>
            <a:prstGeom prst="rect">
              <a:avLst/>
            </a:pr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02" name="Rectangle 346"/>
            <p:cNvSpPr>
              <a:spLocks noChangeArrowheads="1"/>
            </p:cNvSpPr>
            <p:nvPr/>
          </p:nvSpPr>
          <p:spPr bwMode="auto">
            <a:xfrm>
              <a:off x="3039" y="1808"/>
              <a:ext cx="398" cy="40"/>
            </a:xfrm>
            <a:prstGeom prst="rect">
              <a:avLst/>
            </a:prstGeom>
            <a:gradFill rotWithShape="0">
              <a:gsLst>
                <a:gs pos="0">
                  <a:srgbClr val="0066FF"/>
                </a:gs>
                <a:gs pos="100000">
                  <a:srgbClr val="336699"/>
                </a:gs>
              </a:gsLst>
              <a:lin ang="5400000" scaled="1"/>
            </a:gra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03" name="Rectangle 347"/>
            <p:cNvSpPr>
              <a:spLocks noChangeArrowheads="1"/>
            </p:cNvSpPr>
            <p:nvPr/>
          </p:nvSpPr>
          <p:spPr bwMode="auto">
            <a:xfrm>
              <a:off x="3065" y="1536"/>
              <a:ext cx="348" cy="24"/>
            </a:xfrm>
            <a:prstGeom prst="rect">
              <a:avLst/>
            </a:prstGeom>
            <a:noFill/>
            <a:ln w="825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grpSp>
          <p:nvGrpSpPr>
            <p:cNvPr id="43304" name="Group 348"/>
            <p:cNvGrpSpPr>
              <a:grpSpLocks/>
            </p:cNvGrpSpPr>
            <p:nvPr/>
          </p:nvGrpSpPr>
          <p:grpSpPr bwMode="auto">
            <a:xfrm>
              <a:off x="3087" y="1256"/>
              <a:ext cx="306" cy="284"/>
              <a:chOff x="2276" y="1234"/>
              <a:chExt cx="306" cy="354"/>
            </a:xfrm>
          </p:grpSpPr>
          <p:sp>
            <p:nvSpPr>
              <p:cNvPr id="43309" name="Freeform 349"/>
              <p:cNvSpPr>
                <a:spLocks/>
              </p:cNvSpPr>
              <p:nvPr/>
            </p:nvSpPr>
            <p:spPr bwMode="auto">
              <a:xfrm>
                <a:off x="2466" y="1441"/>
                <a:ext cx="27" cy="57"/>
              </a:xfrm>
              <a:custGeom>
                <a:avLst/>
                <a:gdLst>
                  <a:gd name="T0" fmla="*/ 0 w 80"/>
                  <a:gd name="T1" fmla="*/ 0 h 114"/>
                  <a:gd name="T2" fmla="*/ 0 w 80"/>
                  <a:gd name="T3" fmla="*/ 0 h 114"/>
                  <a:gd name="T4" fmla="*/ 0 w 80"/>
                  <a:gd name="T5" fmla="*/ 1 h 114"/>
                  <a:gd name="T6" fmla="*/ 0 w 80"/>
                  <a:gd name="T7" fmla="*/ 1 h 114"/>
                  <a:gd name="T8" fmla="*/ 0 w 80"/>
                  <a:gd name="T9" fmla="*/ 1 h 114"/>
                  <a:gd name="T10" fmla="*/ 0 w 80"/>
                  <a:gd name="T11" fmla="*/ 1 h 114"/>
                  <a:gd name="T12" fmla="*/ 0 w 80"/>
                  <a:gd name="T13" fmla="*/ 1 h 114"/>
                  <a:gd name="T14" fmla="*/ 0 w 80"/>
                  <a:gd name="T15" fmla="*/ 1 h 114"/>
                  <a:gd name="T16" fmla="*/ 0 w 80"/>
                  <a:gd name="T17" fmla="*/ 1 h 114"/>
                  <a:gd name="T18" fmla="*/ 0 w 80"/>
                  <a:gd name="T19" fmla="*/ 1 h 114"/>
                  <a:gd name="T20" fmla="*/ 0 w 80"/>
                  <a:gd name="T21" fmla="*/ 1 h 114"/>
                  <a:gd name="T22" fmla="*/ 0 w 80"/>
                  <a:gd name="T23" fmla="*/ 1 h 114"/>
                  <a:gd name="T24" fmla="*/ 0 w 80"/>
                  <a:gd name="T25" fmla="*/ 1 h 114"/>
                  <a:gd name="T26" fmla="*/ 0 w 80"/>
                  <a:gd name="T27" fmla="*/ 1 h 114"/>
                  <a:gd name="T28" fmla="*/ 0 w 80"/>
                  <a:gd name="T29" fmla="*/ 1 h 114"/>
                  <a:gd name="T30" fmla="*/ 0 w 80"/>
                  <a:gd name="T31" fmla="*/ 0 h 114"/>
                  <a:gd name="T32" fmla="*/ 0 w 80"/>
                  <a:gd name="T33" fmla="*/ 0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0"/>
                  <a:gd name="T52" fmla="*/ 0 h 114"/>
                  <a:gd name="T53" fmla="*/ 80 w 80"/>
                  <a:gd name="T54" fmla="*/ 114 h 1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0" h="114">
                    <a:moveTo>
                      <a:pt x="46" y="0"/>
                    </a:moveTo>
                    <a:lnTo>
                      <a:pt x="34" y="0"/>
                    </a:lnTo>
                    <a:lnTo>
                      <a:pt x="23" y="11"/>
                    </a:lnTo>
                    <a:lnTo>
                      <a:pt x="12" y="34"/>
                    </a:lnTo>
                    <a:lnTo>
                      <a:pt x="0" y="46"/>
                    </a:lnTo>
                    <a:lnTo>
                      <a:pt x="12" y="80"/>
                    </a:lnTo>
                    <a:lnTo>
                      <a:pt x="12" y="91"/>
                    </a:lnTo>
                    <a:lnTo>
                      <a:pt x="23" y="114"/>
                    </a:lnTo>
                    <a:lnTo>
                      <a:pt x="34" y="114"/>
                    </a:lnTo>
                    <a:lnTo>
                      <a:pt x="57" y="114"/>
                    </a:lnTo>
                    <a:lnTo>
                      <a:pt x="69" y="103"/>
                    </a:lnTo>
                    <a:lnTo>
                      <a:pt x="80" y="80"/>
                    </a:lnTo>
                    <a:lnTo>
                      <a:pt x="80" y="57"/>
                    </a:lnTo>
                    <a:lnTo>
                      <a:pt x="80" y="34"/>
                    </a:lnTo>
                    <a:lnTo>
                      <a:pt x="69" y="11"/>
                    </a:lnTo>
                    <a:lnTo>
                      <a:pt x="57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10" name="Freeform 350"/>
              <p:cNvSpPr>
                <a:spLocks/>
              </p:cNvSpPr>
              <p:nvPr/>
            </p:nvSpPr>
            <p:spPr bwMode="auto">
              <a:xfrm>
                <a:off x="2371" y="1441"/>
                <a:ext cx="23" cy="57"/>
              </a:xfrm>
              <a:custGeom>
                <a:avLst/>
                <a:gdLst>
                  <a:gd name="T0" fmla="*/ 0 w 68"/>
                  <a:gd name="T1" fmla="*/ 0 h 114"/>
                  <a:gd name="T2" fmla="*/ 0 w 68"/>
                  <a:gd name="T3" fmla="*/ 0 h 114"/>
                  <a:gd name="T4" fmla="*/ 0 w 68"/>
                  <a:gd name="T5" fmla="*/ 1 h 114"/>
                  <a:gd name="T6" fmla="*/ 0 w 68"/>
                  <a:gd name="T7" fmla="*/ 1 h 114"/>
                  <a:gd name="T8" fmla="*/ 0 w 68"/>
                  <a:gd name="T9" fmla="*/ 1 h 114"/>
                  <a:gd name="T10" fmla="*/ 0 w 68"/>
                  <a:gd name="T11" fmla="*/ 1 h 114"/>
                  <a:gd name="T12" fmla="*/ 0 w 68"/>
                  <a:gd name="T13" fmla="*/ 1 h 114"/>
                  <a:gd name="T14" fmla="*/ 0 w 68"/>
                  <a:gd name="T15" fmla="*/ 1 h 114"/>
                  <a:gd name="T16" fmla="*/ 0 w 68"/>
                  <a:gd name="T17" fmla="*/ 1 h 114"/>
                  <a:gd name="T18" fmla="*/ 0 w 68"/>
                  <a:gd name="T19" fmla="*/ 1 h 114"/>
                  <a:gd name="T20" fmla="*/ 0 w 68"/>
                  <a:gd name="T21" fmla="*/ 1 h 114"/>
                  <a:gd name="T22" fmla="*/ 0 w 68"/>
                  <a:gd name="T23" fmla="*/ 1 h 114"/>
                  <a:gd name="T24" fmla="*/ 0 w 68"/>
                  <a:gd name="T25" fmla="*/ 1 h 114"/>
                  <a:gd name="T26" fmla="*/ 0 w 68"/>
                  <a:gd name="T27" fmla="*/ 1 h 114"/>
                  <a:gd name="T28" fmla="*/ 0 w 68"/>
                  <a:gd name="T29" fmla="*/ 1 h 114"/>
                  <a:gd name="T30" fmla="*/ 0 w 68"/>
                  <a:gd name="T31" fmla="*/ 0 h 114"/>
                  <a:gd name="T32" fmla="*/ 0 w 68"/>
                  <a:gd name="T33" fmla="*/ 0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14"/>
                  <a:gd name="T53" fmla="*/ 68 w 68"/>
                  <a:gd name="T54" fmla="*/ 114 h 1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14">
                    <a:moveTo>
                      <a:pt x="34" y="0"/>
                    </a:moveTo>
                    <a:lnTo>
                      <a:pt x="46" y="0"/>
                    </a:lnTo>
                    <a:lnTo>
                      <a:pt x="57" y="11"/>
                    </a:lnTo>
                    <a:lnTo>
                      <a:pt x="68" y="34"/>
                    </a:lnTo>
                    <a:lnTo>
                      <a:pt x="68" y="46"/>
                    </a:lnTo>
                    <a:lnTo>
                      <a:pt x="68" y="80"/>
                    </a:lnTo>
                    <a:lnTo>
                      <a:pt x="68" y="91"/>
                    </a:lnTo>
                    <a:lnTo>
                      <a:pt x="57" y="114"/>
                    </a:lnTo>
                    <a:lnTo>
                      <a:pt x="46" y="114"/>
                    </a:lnTo>
                    <a:lnTo>
                      <a:pt x="23" y="114"/>
                    </a:lnTo>
                    <a:lnTo>
                      <a:pt x="11" y="103"/>
                    </a:lnTo>
                    <a:lnTo>
                      <a:pt x="0" y="80"/>
                    </a:lnTo>
                    <a:lnTo>
                      <a:pt x="0" y="57"/>
                    </a:lnTo>
                    <a:lnTo>
                      <a:pt x="0" y="34"/>
                    </a:lnTo>
                    <a:lnTo>
                      <a:pt x="11" y="11"/>
                    </a:lnTo>
                    <a:lnTo>
                      <a:pt x="23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11" name="Freeform 351"/>
              <p:cNvSpPr>
                <a:spLocks/>
              </p:cNvSpPr>
              <p:nvPr/>
            </p:nvSpPr>
            <p:spPr bwMode="auto">
              <a:xfrm>
                <a:off x="2389" y="1234"/>
                <a:ext cx="65" cy="95"/>
              </a:xfrm>
              <a:custGeom>
                <a:avLst/>
                <a:gdLst>
                  <a:gd name="T0" fmla="*/ 0 w 223"/>
                  <a:gd name="T1" fmla="*/ 0 h 250"/>
                  <a:gd name="T2" fmla="*/ 0 w 223"/>
                  <a:gd name="T3" fmla="*/ 0 h 250"/>
                  <a:gd name="T4" fmla="*/ 0 w 223"/>
                  <a:gd name="T5" fmla="*/ 0 h 250"/>
                  <a:gd name="T6" fmla="*/ 0 w 223"/>
                  <a:gd name="T7" fmla="*/ 0 h 250"/>
                  <a:gd name="T8" fmla="*/ 0 w 223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12" name="Freeform 352"/>
              <p:cNvSpPr>
                <a:spLocks/>
              </p:cNvSpPr>
              <p:nvPr/>
            </p:nvSpPr>
            <p:spPr bwMode="auto">
              <a:xfrm>
                <a:off x="2284" y="1409"/>
                <a:ext cx="286" cy="179"/>
              </a:xfrm>
              <a:custGeom>
                <a:avLst/>
                <a:gdLst>
                  <a:gd name="T0" fmla="*/ 0 w 973"/>
                  <a:gd name="T1" fmla="*/ 1 h 473"/>
                  <a:gd name="T2" fmla="*/ 0 w 973"/>
                  <a:gd name="T3" fmla="*/ 0 h 473"/>
                  <a:gd name="T4" fmla="*/ 0 w 973"/>
                  <a:gd name="T5" fmla="*/ 0 h 473"/>
                  <a:gd name="T6" fmla="*/ 0 w 973"/>
                  <a:gd name="T7" fmla="*/ 1 h 473"/>
                  <a:gd name="T8" fmla="*/ 0 w 973"/>
                  <a:gd name="T9" fmla="*/ 1 h 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3"/>
                  <a:gd name="T16" fmla="*/ 0 h 473"/>
                  <a:gd name="T17" fmla="*/ 973 w 973"/>
                  <a:gd name="T18" fmla="*/ 473 h 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3" h="473">
                    <a:moveTo>
                      <a:pt x="0" y="473"/>
                    </a:moveTo>
                    <a:lnTo>
                      <a:pt x="39" y="0"/>
                    </a:lnTo>
                    <a:lnTo>
                      <a:pt x="920" y="0"/>
                    </a:lnTo>
                    <a:lnTo>
                      <a:pt x="973" y="473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13" name="Freeform 353"/>
              <p:cNvSpPr>
                <a:spLocks/>
              </p:cNvSpPr>
              <p:nvPr/>
            </p:nvSpPr>
            <p:spPr bwMode="auto">
              <a:xfrm>
                <a:off x="2284" y="1409"/>
                <a:ext cx="286" cy="179"/>
              </a:xfrm>
              <a:custGeom>
                <a:avLst/>
                <a:gdLst>
                  <a:gd name="T0" fmla="*/ 0 w 973"/>
                  <a:gd name="T1" fmla="*/ 1 h 473"/>
                  <a:gd name="T2" fmla="*/ 0 w 973"/>
                  <a:gd name="T3" fmla="*/ 0 h 473"/>
                  <a:gd name="T4" fmla="*/ 0 w 973"/>
                  <a:gd name="T5" fmla="*/ 0 h 473"/>
                  <a:gd name="T6" fmla="*/ 0 w 973"/>
                  <a:gd name="T7" fmla="*/ 1 h 473"/>
                  <a:gd name="T8" fmla="*/ 0 w 973"/>
                  <a:gd name="T9" fmla="*/ 1 h 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3"/>
                  <a:gd name="T16" fmla="*/ 0 h 473"/>
                  <a:gd name="T17" fmla="*/ 973 w 973"/>
                  <a:gd name="T18" fmla="*/ 473 h 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3" h="473">
                    <a:moveTo>
                      <a:pt x="0" y="473"/>
                    </a:moveTo>
                    <a:lnTo>
                      <a:pt x="39" y="0"/>
                    </a:lnTo>
                    <a:lnTo>
                      <a:pt x="920" y="0"/>
                    </a:lnTo>
                    <a:lnTo>
                      <a:pt x="973" y="473"/>
                    </a:lnTo>
                    <a:lnTo>
                      <a:pt x="0" y="473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14" name="Freeform 354"/>
              <p:cNvSpPr>
                <a:spLocks/>
              </p:cNvSpPr>
              <p:nvPr/>
            </p:nvSpPr>
            <p:spPr bwMode="auto">
              <a:xfrm>
                <a:off x="2307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15" name="Freeform 355"/>
              <p:cNvSpPr>
                <a:spLocks/>
              </p:cNvSpPr>
              <p:nvPr/>
            </p:nvSpPr>
            <p:spPr bwMode="auto">
              <a:xfrm>
                <a:off x="2307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16" name="Freeform 356"/>
              <p:cNvSpPr>
                <a:spLocks/>
              </p:cNvSpPr>
              <p:nvPr/>
            </p:nvSpPr>
            <p:spPr bwMode="auto">
              <a:xfrm>
                <a:off x="2349" y="1523"/>
                <a:ext cx="20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6"/>
                  <a:gd name="T100" fmla="*/ 0 h 53"/>
                  <a:gd name="T101" fmla="*/ 66 w 66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6" h="53">
                    <a:moveTo>
                      <a:pt x="27" y="0"/>
                    </a:moveTo>
                    <a:lnTo>
                      <a:pt x="27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7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17" name="Freeform 357"/>
              <p:cNvSpPr>
                <a:spLocks/>
              </p:cNvSpPr>
              <p:nvPr/>
            </p:nvSpPr>
            <p:spPr bwMode="auto">
              <a:xfrm>
                <a:off x="2349" y="1523"/>
                <a:ext cx="20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w 66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"/>
                  <a:gd name="T103" fmla="*/ 0 h 53"/>
                  <a:gd name="T104" fmla="*/ 66 w 66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" h="53">
                    <a:moveTo>
                      <a:pt x="27" y="0"/>
                    </a:moveTo>
                    <a:lnTo>
                      <a:pt x="27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7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18" name="Freeform 358"/>
              <p:cNvSpPr>
                <a:spLocks/>
              </p:cNvSpPr>
              <p:nvPr/>
            </p:nvSpPr>
            <p:spPr bwMode="auto">
              <a:xfrm>
                <a:off x="2396" y="1523"/>
                <a:ext cx="19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6"/>
                  <a:gd name="T100" fmla="*/ 0 h 53"/>
                  <a:gd name="T101" fmla="*/ 66 w 66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6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19" name="Freeform 359"/>
              <p:cNvSpPr>
                <a:spLocks/>
              </p:cNvSpPr>
              <p:nvPr/>
            </p:nvSpPr>
            <p:spPr bwMode="auto">
              <a:xfrm>
                <a:off x="2396" y="1523"/>
                <a:ext cx="19" cy="20"/>
              </a:xfrm>
              <a:custGeom>
                <a:avLst/>
                <a:gdLst>
                  <a:gd name="T0" fmla="*/ 0 w 66"/>
                  <a:gd name="T1" fmla="*/ 0 h 53"/>
                  <a:gd name="T2" fmla="*/ 0 w 66"/>
                  <a:gd name="T3" fmla="*/ 0 h 53"/>
                  <a:gd name="T4" fmla="*/ 0 w 66"/>
                  <a:gd name="T5" fmla="*/ 0 h 53"/>
                  <a:gd name="T6" fmla="*/ 0 w 66"/>
                  <a:gd name="T7" fmla="*/ 0 h 53"/>
                  <a:gd name="T8" fmla="*/ 0 w 66"/>
                  <a:gd name="T9" fmla="*/ 0 h 53"/>
                  <a:gd name="T10" fmla="*/ 0 w 66"/>
                  <a:gd name="T11" fmla="*/ 0 h 53"/>
                  <a:gd name="T12" fmla="*/ 0 w 66"/>
                  <a:gd name="T13" fmla="*/ 0 h 53"/>
                  <a:gd name="T14" fmla="*/ 0 w 66"/>
                  <a:gd name="T15" fmla="*/ 0 h 53"/>
                  <a:gd name="T16" fmla="*/ 0 w 66"/>
                  <a:gd name="T17" fmla="*/ 0 h 53"/>
                  <a:gd name="T18" fmla="*/ 0 w 66"/>
                  <a:gd name="T19" fmla="*/ 0 h 53"/>
                  <a:gd name="T20" fmla="*/ 0 w 66"/>
                  <a:gd name="T21" fmla="*/ 0 h 53"/>
                  <a:gd name="T22" fmla="*/ 0 w 66"/>
                  <a:gd name="T23" fmla="*/ 0 h 53"/>
                  <a:gd name="T24" fmla="*/ 0 w 66"/>
                  <a:gd name="T25" fmla="*/ 0 h 53"/>
                  <a:gd name="T26" fmla="*/ 0 w 66"/>
                  <a:gd name="T27" fmla="*/ 0 h 53"/>
                  <a:gd name="T28" fmla="*/ 0 w 66"/>
                  <a:gd name="T29" fmla="*/ 0 h 53"/>
                  <a:gd name="T30" fmla="*/ 0 w 66"/>
                  <a:gd name="T31" fmla="*/ 0 h 53"/>
                  <a:gd name="T32" fmla="*/ 0 w 66"/>
                  <a:gd name="T33" fmla="*/ 0 h 53"/>
                  <a:gd name="T34" fmla="*/ 0 w 66"/>
                  <a:gd name="T35" fmla="*/ 0 h 53"/>
                  <a:gd name="T36" fmla="*/ 0 w 66"/>
                  <a:gd name="T37" fmla="*/ 0 h 53"/>
                  <a:gd name="T38" fmla="*/ 0 w 66"/>
                  <a:gd name="T39" fmla="*/ 0 h 53"/>
                  <a:gd name="T40" fmla="*/ 0 w 66"/>
                  <a:gd name="T41" fmla="*/ 0 h 53"/>
                  <a:gd name="T42" fmla="*/ 0 w 66"/>
                  <a:gd name="T43" fmla="*/ 0 h 53"/>
                  <a:gd name="T44" fmla="*/ 0 w 66"/>
                  <a:gd name="T45" fmla="*/ 0 h 53"/>
                  <a:gd name="T46" fmla="*/ 0 w 66"/>
                  <a:gd name="T47" fmla="*/ 0 h 53"/>
                  <a:gd name="T48" fmla="*/ 0 w 66"/>
                  <a:gd name="T49" fmla="*/ 0 h 53"/>
                  <a:gd name="T50" fmla="*/ 0 w 66"/>
                  <a:gd name="T51" fmla="*/ 0 h 53"/>
                  <a:gd name="T52" fmla="*/ 0 w 66"/>
                  <a:gd name="T53" fmla="*/ 0 h 53"/>
                  <a:gd name="T54" fmla="*/ 0 w 66"/>
                  <a:gd name="T55" fmla="*/ 0 h 53"/>
                  <a:gd name="T56" fmla="*/ 0 w 66"/>
                  <a:gd name="T57" fmla="*/ 0 h 53"/>
                  <a:gd name="T58" fmla="*/ 0 w 66"/>
                  <a:gd name="T59" fmla="*/ 0 h 53"/>
                  <a:gd name="T60" fmla="*/ 0 w 66"/>
                  <a:gd name="T61" fmla="*/ 0 h 53"/>
                  <a:gd name="T62" fmla="*/ 0 w 66"/>
                  <a:gd name="T63" fmla="*/ 0 h 53"/>
                  <a:gd name="T64" fmla="*/ 0 w 66"/>
                  <a:gd name="T65" fmla="*/ 0 h 53"/>
                  <a:gd name="T66" fmla="*/ 0 w 66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"/>
                  <a:gd name="T103" fmla="*/ 0 h 53"/>
                  <a:gd name="T104" fmla="*/ 66 w 66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66" y="40"/>
                    </a:lnTo>
                    <a:lnTo>
                      <a:pt x="66" y="27"/>
                    </a:lnTo>
                    <a:lnTo>
                      <a:pt x="53" y="13"/>
                    </a:lnTo>
                    <a:lnTo>
                      <a:pt x="40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20" name="Freeform 360"/>
              <p:cNvSpPr>
                <a:spLocks/>
              </p:cNvSpPr>
              <p:nvPr/>
            </p:nvSpPr>
            <p:spPr bwMode="auto">
              <a:xfrm>
                <a:off x="2446" y="1523"/>
                <a:ext cx="16" cy="20"/>
              </a:xfrm>
              <a:custGeom>
                <a:avLst/>
                <a:gdLst>
                  <a:gd name="T0" fmla="*/ 0 w 53"/>
                  <a:gd name="T1" fmla="*/ 0 h 53"/>
                  <a:gd name="T2" fmla="*/ 0 w 53"/>
                  <a:gd name="T3" fmla="*/ 0 h 53"/>
                  <a:gd name="T4" fmla="*/ 0 w 53"/>
                  <a:gd name="T5" fmla="*/ 0 h 53"/>
                  <a:gd name="T6" fmla="*/ 0 w 53"/>
                  <a:gd name="T7" fmla="*/ 0 h 53"/>
                  <a:gd name="T8" fmla="*/ 0 w 53"/>
                  <a:gd name="T9" fmla="*/ 0 h 53"/>
                  <a:gd name="T10" fmla="*/ 0 w 53"/>
                  <a:gd name="T11" fmla="*/ 0 h 53"/>
                  <a:gd name="T12" fmla="*/ 0 w 53"/>
                  <a:gd name="T13" fmla="*/ 0 h 53"/>
                  <a:gd name="T14" fmla="*/ 0 w 53"/>
                  <a:gd name="T15" fmla="*/ 0 h 53"/>
                  <a:gd name="T16" fmla="*/ 0 w 53"/>
                  <a:gd name="T17" fmla="*/ 0 h 53"/>
                  <a:gd name="T18" fmla="*/ 0 w 53"/>
                  <a:gd name="T19" fmla="*/ 0 h 53"/>
                  <a:gd name="T20" fmla="*/ 0 w 53"/>
                  <a:gd name="T21" fmla="*/ 0 h 53"/>
                  <a:gd name="T22" fmla="*/ 0 w 53"/>
                  <a:gd name="T23" fmla="*/ 0 h 53"/>
                  <a:gd name="T24" fmla="*/ 0 w 53"/>
                  <a:gd name="T25" fmla="*/ 0 h 53"/>
                  <a:gd name="T26" fmla="*/ 0 w 53"/>
                  <a:gd name="T27" fmla="*/ 0 h 53"/>
                  <a:gd name="T28" fmla="*/ 0 w 53"/>
                  <a:gd name="T29" fmla="*/ 0 h 53"/>
                  <a:gd name="T30" fmla="*/ 0 w 53"/>
                  <a:gd name="T31" fmla="*/ 0 h 53"/>
                  <a:gd name="T32" fmla="*/ 0 w 53"/>
                  <a:gd name="T33" fmla="*/ 0 h 53"/>
                  <a:gd name="T34" fmla="*/ 0 w 53"/>
                  <a:gd name="T35" fmla="*/ 0 h 53"/>
                  <a:gd name="T36" fmla="*/ 0 w 53"/>
                  <a:gd name="T37" fmla="*/ 0 h 53"/>
                  <a:gd name="T38" fmla="*/ 0 w 53"/>
                  <a:gd name="T39" fmla="*/ 0 h 53"/>
                  <a:gd name="T40" fmla="*/ 0 w 53"/>
                  <a:gd name="T41" fmla="*/ 0 h 53"/>
                  <a:gd name="T42" fmla="*/ 0 w 53"/>
                  <a:gd name="T43" fmla="*/ 0 h 53"/>
                  <a:gd name="T44" fmla="*/ 0 w 53"/>
                  <a:gd name="T45" fmla="*/ 0 h 53"/>
                  <a:gd name="T46" fmla="*/ 0 w 53"/>
                  <a:gd name="T47" fmla="*/ 0 h 53"/>
                  <a:gd name="T48" fmla="*/ 0 w 53"/>
                  <a:gd name="T49" fmla="*/ 0 h 53"/>
                  <a:gd name="T50" fmla="*/ 0 w 53"/>
                  <a:gd name="T51" fmla="*/ 0 h 53"/>
                  <a:gd name="T52" fmla="*/ 0 w 53"/>
                  <a:gd name="T53" fmla="*/ 0 h 53"/>
                  <a:gd name="T54" fmla="*/ 0 w 53"/>
                  <a:gd name="T55" fmla="*/ 0 h 53"/>
                  <a:gd name="T56" fmla="*/ 0 w 53"/>
                  <a:gd name="T57" fmla="*/ 0 h 53"/>
                  <a:gd name="T58" fmla="*/ 0 w 53"/>
                  <a:gd name="T59" fmla="*/ 0 h 53"/>
                  <a:gd name="T60" fmla="*/ 0 w 53"/>
                  <a:gd name="T61" fmla="*/ 0 h 53"/>
                  <a:gd name="T62" fmla="*/ 0 w 53"/>
                  <a:gd name="T63" fmla="*/ 0 h 53"/>
                  <a:gd name="T64" fmla="*/ 0 w 53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53"/>
                  <a:gd name="T101" fmla="*/ 53 w 53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53" y="27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4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21" name="Freeform 361"/>
              <p:cNvSpPr>
                <a:spLocks/>
              </p:cNvSpPr>
              <p:nvPr/>
            </p:nvSpPr>
            <p:spPr bwMode="auto">
              <a:xfrm>
                <a:off x="2446" y="1523"/>
                <a:ext cx="16" cy="20"/>
              </a:xfrm>
              <a:custGeom>
                <a:avLst/>
                <a:gdLst>
                  <a:gd name="T0" fmla="*/ 0 w 53"/>
                  <a:gd name="T1" fmla="*/ 0 h 53"/>
                  <a:gd name="T2" fmla="*/ 0 w 53"/>
                  <a:gd name="T3" fmla="*/ 0 h 53"/>
                  <a:gd name="T4" fmla="*/ 0 w 53"/>
                  <a:gd name="T5" fmla="*/ 0 h 53"/>
                  <a:gd name="T6" fmla="*/ 0 w 53"/>
                  <a:gd name="T7" fmla="*/ 0 h 53"/>
                  <a:gd name="T8" fmla="*/ 0 w 53"/>
                  <a:gd name="T9" fmla="*/ 0 h 53"/>
                  <a:gd name="T10" fmla="*/ 0 w 53"/>
                  <a:gd name="T11" fmla="*/ 0 h 53"/>
                  <a:gd name="T12" fmla="*/ 0 w 53"/>
                  <a:gd name="T13" fmla="*/ 0 h 53"/>
                  <a:gd name="T14" fmla="*/ 0 w 53"/>
                  <a:gd name="T15" fmla="*/ 0 h 53"/>
                  <a:gd name="T16" fmla="*/ 0 w 53"/>
                  <a:gd name="T17" fmla="*/ 0 h 53"/>
                  <a:gd name="T18" fmla="*/ 0 w 53"/>
                  <a:gd name="T19" fmla="*/ 0 h 53"/>
                  <a:gd name="T20" fmla="*/ 0 w 53"/>
                  <a:gd name="T21" fmla="*/ 0 h 53"/>
                  <a:gd name="T22" fmla="*/ 0 w 53"/>
                  <a:gd name="T23" fmla="*/ 0 h 53"/>
                  <a:gd name="T24" fmla="*/ 0 w 53"/>
                  <a:gd name="T25" fmla="*/ 0 h 53"/>
                  <a:gd name="T26" fmla="*/ 0 w 53"/>
                  <a:gd name="T27" fmla="*/ 0 h 53"/>
                  <a:gd name="T28" fmla="*/ 0 w 53"/>
                  <a:gd name="T29" fmla="*/ 0 h 53"/>
                  <a:gd name="T30" fmla="*/ 0 w 53"/>
                  <a:gd name="T31" fmla="*/ 0 h 53"/>
                  <a:gd name="T32" fmla="*/ 0 w 53"/>
                  <a:gd name="T33" fmla="*/ 0 h 53"/>
                  <a:gd name="T34" fmla="*/ 0 w 53"/>
                  <a:gd name="T35" fmla="*/ 0 h 53"/>
                  <a:gd name="T36" fmla="*/ 0 w 53"/>
                  <a:gd name="T37" fmla="*/ 0 h 53"/>
                  <a:gd name="T38" fmla="*/ 0 w 53"/>
                  <a:gd name="T39" fmla="*/ 0 h 53"/>
                  <a:gd name="T40" fmla="*/ 0 w 53"/>
                  <a:gd name="T41" fmla="*/ 0 h 53"/>
                  <a:gd name="T42" fmla="*/ 0 w 53"/>
                  <a:gd name="T43" fmla="*/ 0 h 53"/>
                  <a:gd name="T44" fmla="*/ 0 w 53"/>
                  <a:gd name="T45" fmla="*/ 0 h 53"/>
                  <a:gd name="T46" fmla="*/ 0 w 53"/>
                  <a:gd name="T47" fmla="*/ 0 h 53"/>
                  <a:gd name="T48" fmla="*/ 0 w 53"/>
                  <a:gd name="T49" fmla="*/ 0 h 53"/>
                  <a:gd name="T50" fmla="*/ 0 w 53"/>
                  <a:gd name="T51" fmla="*/ 0 h 53"/>
                  <a:gd name="T52" fmla="*/ 0 w 53"/>
                  <a:gd name="T53" fmla="*/ 0 h 53"/>
                  <a:gd name="T54" fmla="*/ 0 w 53"/>
                  <a:gd name="T55" fmla="*/ 0 h 53"/>
                  <a:gd name="T56" fmla="*/ 0 w 53"/>
                  <a:gd name="T57" fmla="*/ 0 h 53"/>
                  <a:gd name="T58" fmla="*/ 0 w 53"/>
                  <a:gd name="T59" fmla="*/ 0 h 53"/>
                  <a:gd name="T60" fmla="*/ 0 w 53"/>
                  <a:gd name="T61" fmla="*/ 0 h 53"/>
                  <a:gd name="T62" fmla="*/ 0 w 53"/>
                  <a:gd name="T63" fmla="*/ 0 h 53"/>
                  <a:gd name="T64" fmla="*/ 0 w 53"/>
                  <a:gd name="T65" fmla="*/ 0 h 53"/>
                  <a:gd name="T66" fmla="*/ 0 w 53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53"/>
                  <a:gd name="T104" fmla="*/ 53 w 53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40" y="53"/>
                    </a:lnTo>
                    <a:lnTo>
                      <a:pt x="53" y="53"/>
                    </a:lnTo>
                    <a:lnTo>
                      <a:pt x="53" y="40"/>
                    </a:lnTo>
                    <a:lnTo>
                      <a:pt x="53" y="27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40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22" name="Freeform 362"/>
              <p:cNvSpPr>
                <a:spLocks/>
              </p:cNvSpPr>
              <p:nvPr/>
            </p:nvSpPr>
            <p:spPr bwMode="auto">
              <a:xfrm>
                <a:off x="2493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23" name="Freeform 363"/>
              <p:cNvSpPr>
                <a:spLocks/>
              </p:cNvSpPr>
              <p:nvPr/>
            </p:nvSpPr>
            <p:spPr bwMode="auto">
              <a:xfrm>
                <a:off x="2493" y="1523"/>
                <a:ext cx="15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24" name="Freeform 364"/>
              <p:cNvSpPr>
                <a:spLocks/>
              </p:cNvSpPr>
              <p:nvPr/>
            </p:nvSpPr>
            <p:spPr bwMode="auto">
              <a:xfrm>
                <a:off x="2535" y="1523"/>
                <a:ext cx="16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53"/>
                  <a:gd name="T101" fmla="*/ 52 w 52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25" name="Freeform 365"/>
              <p:cNvSpPr>
                <a:spLocks/>
              </p:cNvSpPr>
              <p:nvPr/>
            </p:nvSpPr>
            <p:spPr bwMode="auto">
              <a:xfrm>
                <a:off x="2535" y="1523"/>
                <a:ext cx="16" cy="20"/>
              </a:xfrm>
              <a:custGeom>
                <a:avLst/>
                <a:gdLst>
                  <a:gd name="T0" fmla="*/ 0 w 52"/>
                  <a:gd name="T1" fmla="*/ 0 h 53"/>
                  <a:gd name="T2" fmla="*/ 0 w 52"/>
                  <a:gd name="T3" fmla="*/ 0 h 53"/>
                  <a:gd name="T4" fmla="*/ 0 w 52"/>
                  <a:gd name="T5" fmla="*/ 0 h 53"/>
                  <a:gd name="T6" fmla="*/ 0 w 52"/>
                  <a:gd name="T7" fmla="*/ 0 h 53"/>
                  <a:gd name="T8" fmla="*/ 0 w 52"/>
                  <a:gd name="T9" fmla="*/ 0 h 53"/>
                  <a:gd name="T10" fmla="*/ 0 w 52"/>
                  <a:gd name="T11" fmla="*/ 0 h 53"/>
                  <a:gd name="T12" fmla="*/ 0 w 52"/>
                  <a:gd name="T13" fmla="*/ 0 h 53"/>
                  <a:gd name="T14" fmla="*/ 0 w 52"/>
                  <a:gd name="T15" fmla="*/ 0 h 53"/>
                  <a:gd name="T16" fmla="*/ 0 w 52"/>
                  <a:gd name="T17" fmla="*/ 0 h 53"/>
                  <a:gd name="T18" fmla="*/ 0 w 52"/>
                  <a:gd name="T19" fmla="*/ 0 h 53"/>
                  <a:gd name="T20" fmla="*/ 0 w 52"/>
                  <a:gd name="T21" fmla="*/ 0 h 53"/>
                  <a:gd name="T22" fmla="*/ 0 w 52"/>
                  <a:gd name="T23" fmla="*/ 0 h 53"/>
                  <a:gd name="T24" fmla="*/ 0 w 52"/>
                  <a:gd name="T25" fmla="*/ 0 h 53"/>
                  <a:gd name="T26" fmla="*/ 0 w 52"/>
                  <a:gd name="T27" fmla="*/ 0 h 53"/>
                  <a:gd name="T28" fmla="*/ 0 w 52"/>
                  <a:gd name="T29" fmla="*/ 0 h 53"/>
                  <a:gd name="T30" fmla="*/ 0 w 52"/>
                  <a:gd name="T31" fmla="*/ 0 h 53"/>
                  <a:gd name="T32" fmla="*/ 0 w 52"/>
                  <a:gd name="T33" fmla="*/ 0 h 53"/>
                  <a:gd name="T34" fmla="*/ 0 w 52"/>
                  <a:gd name="T35" fmla="*/ 0 h 53"/>
                  <a:gd name="T36" fmla="*/ 0 w 52"/>
                  <a:gd name="T37" fmla="*/ 0 h 53"/>
                  <a:gd name="T38" fmla="*/ 0 w 52"/>
                  <a:gd name="T39" fmla="*/ 0 h 53"/>
                  <a:gd name="T40" fmla="*/ 0 w 52"/>
                  <a:gd name="T41" fmla="*/ 0 h 53"/>
                  <a:gd name="T42" fmla="*/ 0 w 52"/>
                  <a:gd name="T43" fmla="*/ 0 h 53"/>
                  <a:gd name="T44" fmla="*/ 0 w 52"/>
                  <a:gd name="T45" fmla="*/ 0 h 53"/>
                  <a:gd name="T46" fmla="*/ 0 w 52"/>
                  <a:gd name="T47" fmla="*/ 0 h 53"/>
                  <a:gd name="T48" fmla="*/ 0 w 52"/>
                  <a:gd name="T49" fmla="*/ 0 h 53"/>
                  <a:gd name="T50" fmla="*/ 0 w 52"/>
                  <a:gd name="T51" fmla="*/ 0 h 53"/>
                  <a:gd name="T52" fmla="*/ 0 w 52"/>
                  <a:gd name="T53" fmla="*/ 0 h 53"/>
                  <a:gd name="T54" fmla="*/ 0 w 52"/>
                  <a:gd name="T55" fmla="*/ 0 h 53"/>
                  <a:gd name="T56" fmla="*/ 0 w 52"/>
                  <a:gd name="T57" fmla="*/ 0 h 53"/>
                  <a:gd name="T58" fmla="*/ 0 w 52"/>
                  <a:gd name="T59" fmla="*/ 0 h 53"/>
                  <a:gd name="T60" fmla="*/ 0 w 52"/>
                  <a:gd name="T61" fmla="*/ 0 h 53"/>
                  <a:gd name="T62" fmla="*/ 0 w 52"/>
                  <a:gd name="T63" fmla="*/ 0 h 53"/>
                  <a:gd name="T64" fmla="*/ 0 w 52"/>
                  <a:gd name="T65" fmla="*/ 0 h 53"/>
                  <a:gd name="T66" fmla="*/ 0 w 52"/>
                  <a:gd name="T67" fmla="*/ 0 h 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53"/>
                  <a:gd name="T104" fmla="*/ 52 w 52"/>
                  <a:gd name="T105" fmla="*/ 53 h 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53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0" y="40"/>
                    </a:lnTo>
                    <a:lnTo>
                      <a:pt x="13" y="53"/>
                    </a:lnTo>
                    <a:lnTo>
                      <a:pt x="26" y="53"/>
                    </a:lnTo>
                    <a:lnTo>
                      <a:pt x="39" y="53"/>
                    </a:lnTo>
                    <a:lnTo>
                      <a:pt x="52" y="53"/>
                    </a:lnTo>
                    <a:lnTo>
                      <a:pt x="52" y="40"/>
                    </a:lnTo>
                    <a:lnTo>
                      <a:pt x="52" y="27"/>
                    </a:lnTo>
                    <a:lnTo>
                      <a:pt x="52" y="13"/>
                    </a:lnTo>
                    <a:lnTo>
                      <a:pt x="39" y="0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26" name="Freeform 366"/>
              <p:cNvSpPr>
                <a:spLocks/>
              </p:cNvSpPr>
              <p:nvPr/>
            </p:nvSpPr>
            <p:spPr bwMode="auto">
              <a:xfrm>
                <a:off x="2307" y="1438"/>
                <a:ext cx="15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65"/>
                  <a:gd name="T101" fmla="*/ 52 w 52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65">
                    <a:moveTo>
                      <a:pt x="39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13" y="26"/>
                    </a:lnTo>
                    <a:lnTo>
                      <a:pt x="0" y="39"/>
                    </a:lnTo>
                    <a:lnTo>
                      <a:pt x="13" y="39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27" name="Freeform 367"/>
              <p:cNvSpPr>
                <a:spLocks/>
              </p:cNvSpPr>
              <p:nvPr/>
            </p:nvSpPr>
            <p:spPr bwMode="auto">
              <a:xfrm>
                <a:off x="2307" y="1438"/>
                <a:ext cx="15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w 52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65"/>
                  <a:gd name="T104" fmla="*/ 52 w 52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65">
                    <a:moveTo>
                      <a:pt x="39" y="0"/>
                    </a:moveTo>
                    <a:lnTo>
                      <a:pt x="39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13" y="26"/>
                    </a:lnTo>
                    <a:lnTo>
                      <a:pt x="0" y="39"/>
                    </a:lnTo>
                    <a:lnTo>
                      <a:pt x="13" y="39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39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28" name="Freeform 368"/>
              <p:cNvSpPr>
                <a:spLocks/>
              </p:cNvSpPr>
              <p:nvPr/>
            </p:nvSpPr>
            <p:spPr bwMode="auto">
              <a:xfrm>
                <a:off x="2349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7" y="0"/>
                    </a:move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29" name="Freeform 369"/>
              <p:cNvSpPr>
                <a:spLocks/>
              </p:cNvSpPr>
              <p:nvPr/>
            </p:nvSpPr>
            <p:spPr bwMode="auto">
              <a:xfrm>
                <a:off x="2349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7" y="0"/>
                    </a:moveTo>
                    <a:lnTo>
                      <a:pt x="27" y="0"/>
                    </a:ln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30" name="Freeform 370"/>
              <p:cNvSpPr>
                <a:spLocks/>
              </p:cNvSpPr>
              <p:nvPr/>
            </p:nvSpPr>
            <p:spPr bwMode="auto">
              <a:xfrm>
                <a:off x="2396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6" y="0"/>
                    </a:move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40" y="65"/>
                    </a:lnTo>
                    <a:lnTo>
                      <a:pt x="40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6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31" name="Freeform 371"/>
              <p:cNvSpPr>
                <a:spLocks/>
              </p:cNvSpPr>
              <p:nvPr/>
            </p:nvSpPr>
            <p:spPr bwMode="auto">
              <a:xfrm>
                <a:off x="2396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6" y="0"/>
                    </a:moveTo>
                    <a:lnTo>
                      <a:pt x="26" y="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40" y="65"/>
                    </a:lnTo>
                    <a:lnTo>
                      <a:pt x="40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6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32" name="Freeform 372"/>
              <p:cNvSpPr>
                <a:spLocks/>
              </p:cNvSpPr>
              <p:nvPr/>
            </p:nvSpPr>
            <p:spPr bwMode="auto">
              <a:xfrm>
                <a:off x="2443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6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39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39" y="13"/>
                    </a:lnTo>
                    <a:lnTo>
                      <a:pt x="26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33" name="Freeform 373"/>
              <p:cNvSpPr>
                <a:spLocks/>
              </p:cNvSpPr>
              <p:nvPr/>
            </p:nvSpPr>
            <p:spPr bwMode="auto">
              <a:xfrm>
                <a:off x="2443" y="1438"/>
                <a:ext cx="15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6" y="0"/>
                    </a:moveTo>
                    <a:lnTo>
                      <a:pt x="26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39" y="52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39" y="13"/>
                    </a:lnTo>
                    <a:lnTo>
                      <a:pt x="26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34" name="Freeform 374"/>
              <p:cNvSpPr>
                <a:spLocks/>
              </p:cNvSpPr>
              <p:nvPr/>
            </p:nvSpPr>
            <p:spPr bwMode="auto">
              <a:xfrm>
                <a:off x="2485" y="1438"/>
                <a:ext cx="16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"/>
                  <a:gd name="T100" fmla="*/ 0 h 65"/>
                  <a:gd name="T101" fmla="*/ 52 w 52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" h="65">
                    <a:moveTo>
                      <a:pt x="26" y="0"/>
                    </a:moveTo>
                    <a:lnTo>
                      <a:pt x="26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35" name="Freeform 375"/>
              <p:cNvSpPr>
                <a:spLocks/>
              </p:cNvSpPr>
              <p:nvPr/>
            </p:nvSpPr>
            <p:spPr bwMode="auto">
              <a:xfrm>
                <a:off x="2485" y="1438"/>
                <a:ext cx="16" cy="24"/>
              </a:xfrm>
              <a:custGeom>
                <a:avLst/>
                <a:gdLst>
                  <a:gd name="T0" fmla="*/ 0 w 52"/>
                  <a:gd name="T1" fmla="*/ 0 h 65"/>
                  <a:gd name="T2" fmla="*/ 0 w 52"/>
                  <a:gd name="T3" fmla="*/ 0 h 65"/>
                  <a:gd name="T4" fmla="*/ 0 w 52"/>
                  <a:gd name="T5" fmla="*/ 0 h 65"/>
                  <a:gd name="T6" fmla="*/ 0 w 52"/>
                  <a:gd name="T7" fmla="*/ 0 h 65"/>
                  <a:gd name="T8" fmla="*/ 0 w 52"/>
                  <a:gd name="T9" fmla="*/ 0 h 65"/>
                  <a:gd name="T10" fmla="*/ 0 w 52"/>
                  <a:gd name="T11" fmla="*/ 0 h 65"/>
                  <a:gd name="T12" fmla="*/ 0 w 52"/>
                  <a:gd name="T13" fmla="*/ 0 h 65"/>
                  <a:gd name="T14" fmla="*/ 0 w 52"/>
                  <a:gd name="T15" fmla="*/ 0 h 65"/>
                  <a:gd name="T16" fmla="*/ 0 w 52"/>
                  <a:gd name="T17" fmla="*/ 0 h 65"/>
                  <a:gd name="T18" fmla="*/ 0 w 52"/>
                  <a:gd name="T19" fmla="*/ 0 h 65"/>
                  <a:gd name="T20" fmla="*/ 0 w 52"/>
                  <a:gd name="T21" fmla="*/ 0 h 65"/>
                  <a:gd name="T22" fmla="*/ 0 w 52"/>
                  <a:gd name="T23" fmla="*/ 0 h 65"/>
                  <a:gd name="T24" fmla="*/ 0 w 52"/>
                  <a:gd name="T25" fmla="*/ 0 h 65"/>
                  <a:gd name="T26" fmla="*/ 0 w 52"/>
                  <a:gd name="T27" fmla="*/ 0 h 65"/>
                  <a:gd name="T28" fmla="*/ 0 w 52"/>
                  <a:gd name="T29" fmla="*/ 0 h 65"/>
                  <a:gd name="T30" fmla="*/ 0 w 52"/>
                  <a:gd name="T31" fmla="*/ 0 h 65"/>
                  <a:gd name="T32" fmla="*/ 0 w 52"/>
                  <a:gd name="T33" fmla="*/ 0 h 65"/>
                  <a:gd name="T34" fmla="*/ 0 w 52"/>
                  <a:gd name="T35" fmla="*/ 0 h 65"/>
                  <a:gd name="T36" fmla="*/ 0 w 52"/>
                  <a:gd name="T37" fmla="*/ 0 h 65"/>
                  <a:gd name="T38" fmla="*/ 0 w 52"/>
                  <a:gd name="T39" fmla="*/ 0 h 65"/>
                  <a:gd name="T40" fmla="*/ 0 w 52"/>
                  <a:gd name="T41" fmla="*/ 0 h 65"/>
                  <a:gd name="T42" fmla="*/ 0 w 52"/>
                  <a:gd name="T43" fmla="*/ 0 h 65"/>
                  <a:gd name="T44" fmla="*/ 0 w 52"/>
                  <a:gd name="T45" fmla="*/ 0 h 65"/>
                  <a:gd name="T46" fmla="*/ 0 w 52"/>
                  <a:gd name="T47" fmla="*/ 0 h 65"/>
                  <a:gd name="T48" fmla="*/ 0 w 52"/>
                  <a:gd name="T49" fmla="*/ 0 h 65"/>
                  <a:gd name="T50" fmla="*/ 0 w 52"/>
                  <a:gd name="T51" fmla="*/ 0 h 65"/>
                  <a:gd name="T52" fmla="*/ 0 w 52"/>
                  <a:gd name="T53" fmla="*/ 0 h 65"/>
                  <a:gd name="T54" fmla="*/ 0 w 52"/>
                  <a:gd name="T55" fmla="*/ 0 h 65"/>
                  <a:gd name="T56" fmla="*/ 0 w 52"/>
                  <a:gd name="T57" fmla="*/ 0 h 65"/>
                  <a:gd name="T58" fmla="*/ 0 w 52"/>
                  <a:gd name="T59" fmla="*/ 0 h 65"/>
                  <a:gd name="T60" fmla="*/ 0 w 52"/>
                  <a:gd name="T61" fmla="*/ 0 h 65"/>
                  <a:gd name="T62" fmla="*/ 0 w 52"/>
                  <a:gd name="T63" fmla="*/ 0 h 65"/>
                  <a:gd name="T64" fmla="*/ 0 w 52"/>
                  <a:gd name="T65" fmla="*/ 0 h 65"/>
                  <a:gd name="T66" fmla="*/ 0 w 52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2"/>
                  <a:gd name="T103" fmla="*/ 0 h 65"/>
                  <a:gd name="T104" fmla="*/ 52 w 52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2" h="65">
                    <a:moveTo>
                      <a:pt x="26" y="0"/>
                    </a:moveTo>
                    <a:lnTo>
                      <a:pt x="26" y="0"/>
                    </a:lnTo>
                    <a:lnTo>
                      <a:pt x="26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26" y="65"/>
                    </a:lnTo>
                    <a:lnTo>
                      <a:pt x="39" y="65"/>
                    </a:lnTo>
                    <a:lnTo>
                      <a:pt x="52" y="52"/>
                    </a:lnTo>
                    <a:lnTo>
                      <a:pt x="52" y="39"/>
                    </a:lnTo>
                    <a:lnTo>
                      <a:pt x="52" y="26"/>
                    </a:lnTo>
                    <a:lnTo>
                      <a:pt x="52" y="13"/>
                    </a:lnTo>
                    <a:lnTo>
                      <a:pt x="39" y="13"/>
                    </a:lnTo>
                    <a:lnTo>
                      <a:pt x="26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36" name="Freeform 376"/>
              <p:cNvSpPr>
                <a:spLocks/>
              </p:cNvSpPr>
              <p:nvPr/>
            </p:nvSpPr>
            <p:spPr bwMode="auto">
              <a:xfrm>
                <a:off x="2527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65"/>
                  <a:gd name="T101" fmla="*/ 53 w 53"/>
                  <a:gd name="T102" fmla="*/ 65 h 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65">
                    <a:moveTo>
                      <a:pt x="27" y="0"/>
                    </a:move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37" name="Freeform 377"/>
              <p:cNvSpPr>
                <a:spLocks/>
              </p:cNvSpPr>
              <p:nvPr/>
            </p:nvSpPr>
            <p:spPr bwMode="auto">
              <a:xfrm>
                <a:off x="2527" y="1438"/>
                <a:ext cx="16" cy="24"/>
              </a:xfrm>
              <a:custGeom>
                <a:avLst/>
                <a:gdLst>
                  <a:gd name="T0" fmla="*/ 0 w 53"/>
                  <a:gd name="T1" fmla="*/ 0 h 65"/>
                  <a:gd name="T2" fmla="*/ 0 w 53"/>
                  <a:gd name="T3" fmla="*/ 0 h 65"/>
                  <a:gd name="T4" fmla="*/ 0 w 53"/>
                  <a:gd name="T5" fmla="*/ 0 h 65"/>
                  <a:gd name="T6" fmla="*/ 0 w 53"/>
                  <a:gd name="T7" fmla="*/ 0 h 65"/>
                  <a:gd name="T8" fmla="*/ 0 w 53"/>
                  <a:gd name="T9" fmla="*/ 0 h 65"/>
                  <a:gd name="T10" fmla="*/ 0 w 53"/>
                  <a:gd name="T11" fmla="*/ 0 h 65"/>
                  <a:gd name="T12" fmla="*/ 0 w 53"/>
                  <a:gd name="T13" fmla="*/ 0 h 65"/>
                  <a:gd name="T14" fmla="*/ 0 w 53"/>
                  <a:gd name="T15" fmla="*/ 0 h 65"/>
                  <a:gd name="T16" fmla="*/ 0 w 53"/>
                  <a:gd name="T17" fmla="*/ 0 h 65"/>
                  <a:gd name="T18" fmla="*/ 0 w 53"/>
                  <a:gd name="T19" fmla="*/ 0 h 65"/>
                  <a:gd name="T20" fmla="*/ 0 w 53"/>
                  <a:gd name="T21" fmla="*/ 0 h 65"/>
                  <a:gd name="T22" fmla="*/ 0 w 53"/>
                  <a:gd name="T23" fmla="*/ 0 h 65"/>
                  <a:gd name="T24" fmla="*/ 0 w 53"/>
                  <a:gd name="T25" fmla="*/ 0 h 65"/>
                  <a:gd name="T26" fmla="*/ 0 w 53"/>
                  <a:gd name="T27" fmla="*/ 0 h 65"/>
                  <a:gd name="T28" fmla="*/ 0 w 53"/>
                  <a:gd name="T29" fmla="*/ 0 h 65"/>
                  <a:gd name="T30" fmla="*/ 0 w 53"/>
                  <a:gd name="T31" fmla="*/ 0 h 65"/>
                  <a:gd name="T32" fmla="*/ 0 w 53"/>
                  <a:gd name="T33" fmla="*/ 0 h 65"/>
                  <a:gd name="T34" fmla="*/ 0 w 53"/>
                  <a:gd name="T35" fmla="*/ 0 h 65"/>
                  <a:gd name="T36" fmla="*/ 0 w 53"/>
                  <a:gd name="T37" fmla="*/ 0 h 65"/>
                  <a:gd name="T38" fmla="*/ 0 w 53"/>
                  <a:gd name="T39" fmla="*/ 0 h 65"/>
                  <a:gd name="T40" fmla="*/ 0 w 53"/>
                  <a:gd name="T41" fmla="*/ 0 h 65"/>
                  <a:gd name="T42" fmla="*/ 0 w 53"/>
                  <a:gd name="T43" fmla="*/ 0 h 65"/>
                  <a:gd name="T44" fmla="*/ 0 w 53"/>
                  <a:gd name="T45" fmla="*/ 0 h 65"/>
                  <a:gd name="T46" fmla="*/ 0 w 53"/>
                  <a:gd name="T47" fmla="*/ 0 h 65"/>
                  <a:gd name="T48" fmla="*/ 0 w 53"/>
                  <a:gd name="T49" fmla="*/ 0 h 65"/>
                  <a:gd name="T50" fmla="*/ 0 w 53"/>
                  <a:gd name="T51" fmla="*/ 0 h 65"/>
                  <a:gd name="T52" fmla="*/ 0 w 53"/>
                  <a:gd name="T53" fmla="*/ 0 h 65"/>
                  <a:gd name="T54" fmla="*/ 0 w 53"/>
                  <a:gd name="T55" fmla="*/ 0 h 65"/>
                  <a:gd name="T56" fmla="*/ 0 w 53"/>
                  <a:gd name="T57" fmla="*/ 0 h 65"/>
                  <a:gd name="T58" fmla="*/ 0 w 53"/>
                  <a:gd name="T59" fmla="*/ 0 h 65"/>
                  <a:gd name="T60" fmla="*/ 0 w 53"/>
                  <a:gd name="T61" fmla="*/ 0 h 65"/>
                  <a:gd name="T62" fmla="*/ 0 w 53"/>
                  <a:gd name="T63" fmla="*/ 0 h 65"/>
                  <a:gd name="T64" fmla="*/ 0 w 53"/>
                  <a:gd name="T65" fmla="*/ 0 h 65"/>
                  <a:gd name="T66" fmla="*/ 0 w 53"/>
                  <a:gd name="T67" fmla="*/ 0 h 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"/>
                  <a:gd name="T103" fmla="*/ 0 h 65"/>
                  <a:gd name="T104" fmla="*/ 53 w 53"/>
                  <a:gd name="T105" fmla="*/ 65 h 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" h="65">
                    <a:moveTo>
                      <a:pt x="27" y="0"/>
                    </a:moveTo>
                    <a:lnTo>
                      <a:pt x="27" y="0"/>
                    </a:lnTo>
                    <a:lnTo>
                      <a:pt x="27" y="13"/>
                    </a:lnTo>
                    <a:lnTo>
                      <a:pt x="13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3" y="52"/>
                    </a:lnTo>
                    <a:lnTo>
                      <a:pt x="13" y="65"/>
                    </a:lnTo>
                    <a:lnTo>
                      <a:pt x="27" y="65"/>
                    </a:lnTo>
                    <a:lnTo>
                      <a:pt x="40" y="65"/>
                    </a:lnTo>
                    <a:lnTo>
                      <a:pt x="53" y="52"/>
                    </a:lnTo>
                    <a:lnTo>
                      <a:pt x="53" y="39"/>
                    </a:lnTo>
                    <a:lnTo>
                      <a:pt x="53" y="26"/>
                    </a:lnTo>
                    <a:lnTo>
                      <a:pt x="53" y="13"/>
                    </a:lnTo>
                    <a:lnTo>
                      <a:pt x="40" y="13"/>
                    </a:lnTo>
                    <a:lnTo>
                      <a:pt x="27" y="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38" name="Freeform 378"/>
              <p:cNvSpPr>
                <a:spLocks/>
              </p:cNvSpPr>
              <p:nvPr/>
            </p:nvSpPr>
            <p:spPr bwMode="auto">
              <a:xfrm>
                <a:off x="2388" y="1234"/>
                <a:ext cx="66" cy="95"/>
              </a:xfrm>
              <a:custGeom>
                <a:avLst/>
                <a:gdLst>
                  <a:gd name="T0" fmla="*/ 0 w 223"/>
                  <a:gd name="T1" fmla="*/ 0 h 250"/>
                  <a:gd name="T2" fmla="*/ 0 w 223"/>
                  <a:gd name="T3" fmla="*/ 0 h 250"/>
                  <a:gd name="T4" fmla="*/ 0 w 223"/>
                  <a:gd name="T5" fmla="*/ 0 h 250"/>
                  <a:gd name="T6" fmla="*/ 0 w 223"/>
                  <a:gd name="T7" fmla="*/ 0 h 250"/>
                  <a:gd name="T8" fmla="*/ 0 w 223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39" name="Freeform 379"/>
              <p:cNvSpPr>
                <a:spLocks/>
              </p:cNvSpPr>
              <p:nvPr/>
            </p:nvSpPr>
            <p:spPr bwMode="auto">
              <a:xfrm>
                <a:off x="2318" y="1329"/>
                <a:ext cx="209" cy="55"/>
              </a:xfrm>
              <a:custGeom>
                <a:avLst/>
                <a:gdLst>
                  <a:gd name="T0" fmla="*/ 0 w 710"/>
                  <a:gd name="T1" fmla="*/ 0 h 145"/>
                  <a:gd name="T2" fmla="*/ 0 w 710"/>
                  <a:gd name="T3" fmla="*/ 0 h 145"/>
                  <a:gd name="T4" fmla="*/ 0 w 710"/>
                  <a:gd name="T5" fmla="*/ 0 h 145"/>
                  <a:gd name="T6" fmla="*/ 0 w 710"/>
                  <a:gd name="T7" fmla="*/ 0 h 145"/>
                  <a:gd name="T8" fmla="*/ 0 w 710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0"/>
                  <a:gd name="T16" fmla="*/ 0 h 145"/>
                  <a:gd name="T17" fmla="*/ 710 w 710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0" h="145">
                    <a:moveTo>
                      <a:pt x="0" y="145"/>
                    </a:moveTo>
                    <a:lnTo>
                      <a:pt x="13" y="0"/>
                    </a:lnTo>
                    <a:lnTo>
                      <a:pt x="697" y="0"/>
                    </a:lnTo>
                    <a:lnTo>
                      <a:pt x="710" y="145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40" name="Freeform 380"/>
              <p:cNvSpPr>
                <a:spLocks/>
              </p:cNvSpPr>
              <p:nvPr/>
            </p:nvSpPr>
            <p:spPr bwMode="auto">
              <a:xfrm>
                <a:off x="2318" y="1329"/>
                <a:ext cx="209" cy="55"/>
              </a:xfrm>
              <a:custGeom>
                <a:avLst/>
                <a:gdLst>
                  <a:gd name="T0" fmla="*/ 0 w 710"/>
                  <a:gd name="T1" fmla="*/ 0 h 145"/>
                  <a:gd name="T2" fmla="*/ 0 w 710"/>
                  <a:gd name="T3" fmla="*/ 0 h 145"/>
                  <a:gd name="T4" fmla="*/ 0 w 710"/>
                  <a:gd name="T5" fmla="*/ 0 h 145"/>
                  <a:gd name="T6" fmla="*/ 0 w 710"/>
                  <a:gd name="T7" fmla="*/ 0 h 145"/>
                  <a:gd name="T8" fmla="*/ 0 w 710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0"/>
                  <a:gd name="T16" fmla="*/ 0 h 145"/>
                  <a:gd name="T17" fmla="*/ 710 w 710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0" h="145">
                    <a:moveTo>
                      <a:pt x="0" y="145"/>
                    </a:moveTo>
                    <a:lnTo>
                      <a:pt x="13" y="0"/>
                    </a:lnTo>
                    <a:lnTo>
                      <a:pt x="697" y="0"/>
                    </a:lnTo>
                    <a:lnTo>
                      <a:pt x="710" y="145"/>
                    </a:lnTo>
                    <a:lnTo>
                      <a:pt x="0" y="145"/>
                    </a:lnTo>
                  </a:path>
                </a:pathLst>
              </a:cu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341" name="Rectangle 381"/>
              <p:cNvSpPr>
                <a:spLocks noChangeArrowheads="1"/>
              </p:cNvSpPr>
              <p:nvPr/>
            </p:nvSpPr>
            <p:spPr bwMode="auto">
              <a:xfrm>
                <a:off x="2326" y="1339"/>
                <a:ext cx="43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342" name="Rectangle 382"/>
              <p:cNvSpPr>
                <a:spLocks noChangeArrowheads="1"/>
              </p:cNvSpPr>
              <p:nvPr/>
            </p:nvSpPr>
            <p:spPr bwMode="auto">
              <a:xfrm>
                <a:off x="2326" y="1339"/>
                <a:ext cx="43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343" name="Rectangle 383"/>
              <p:cNvSpPr>
                <a:spLocks noChangeArrowheads="1"/>
              </p:cNvSpPr>
              <p:nvPr/>
            </p:nvSpPr>
            <p:spPr bwMode="auto">
              <a:xfrm>
                <a:off x="2377" y="1339"/>
                <a:ext cx="42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344" name="Rectangle 384"/>
              <p:cNvSpPr>
                <a:spLocks noChangeArrowheads="1"/>
              </p:cNvSpPr>
              <p:nvPr/>
            </p:nvSpPr>
            <p:spPr bwMode="auto">
              <a:xfrm>
                <a:off x="2377" y="1339"/>
                <a:ext cx="42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345" name="Rectangle 385"/>
              <p:cNvSpPr>
                <a:spLocks noChangeArrowheads="1"/>
              </p:cNvSpPr>
              <p:nvPr/>
            </p:nvSpPr>
            <p:spPr bwMode="auto">
              <a:xfrm>
                <a:off x="2427" y="1339"/>
                <a:ext cx="42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346" name="Rectangle 386"/>
              <p:cNvSpPr>
                <a:spLocks noChangeArrowheads="1"/>
              </p:cNvSpPr>
              <p:nvPr/>
            </p:nvSpPr>
            <p:spPr bwMode="auto">
              <a:xfrm>
                <a:off x="2427" y="1339"/>
                <a:ext cx="42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347" name="Rectangle 387"/>
              <p:cNvSpPr>
                <a:spLocks noChangeArrowheads="1"/>
              </p:cNvSpPr>
              <p:nvPr/>
            </p:nvSpPr>
            <p:spPr bwMode="auto">
              <a:xfrm>
                <a:off x="2473" y="1339"/>
                <a:ext cx="43" cy="34"/>
              </a:xfrm>
              <a:prstGeom prst="rect">
                <a:avLst/>
              </a:pr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348" name="Rectangle 388"/>
              <p:cNvSpPr>
                <a:spLocks noChangeArrowheads="1"/>
              </p:cNvSpPr>
              <p:nvPr/>
            </p:nvSpPr>
            <p:spPr bwMode="auto">
              <a:xfrm>
                <a:off x="2473" y="1339"/>
                <a:ext cx="43" cy="34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349" name="Line 389"/>
              <p:cNvSpPr>
                <a:spLocks noChangeShapeType="1"/>
              </p:cNvSpPr>
              <p:nvPr/>
            </p:nvSpPr>
            <p:spPr bwMode="auto">
              <a:xfrm>
                <a:off x="2291" y="1493"/>
                <a:ext cx="272" cy="0"/>
              </a:xfrm>
              <a:prstGeom prst="line">
                <a:avLst/>
              </a:prstGeom>
              <a:noFill/>
              <a:ln w="825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0" name="Rectangle 390"/>
              <p:cNvSpPr>
                <a:spLocks noChangeArrowheads="1"/>
              </p:cNvSpPr>
              <p:nvPr/>
            </p:nvSpPr>
            <p:spPr bwMode="auto">
              <a:xfrm>
                <a:off x="2276" y="1384"/>
                <a:ext cx="306" cy="25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351" name="Rectangle 391"/>
              <p:cNvSpPr>
                <a:spLocks noChangeArrowheads="1"/>
              </p:cNvSpPr>
              <p:nvPr/>
            </p:nvSpPr>
            <p:spPr bwMode="auto">
              <a:xfrm>
                <a:off x="2276" y="1384"/>
                <a:ext cx="306" cy="25"/>
              </a:xfrm>
              <a:prstGeom prst="rect">
                <a:avLst/>
              </a:prstGeom>
              <a:noFill/>
              <a:ln w="825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</p:grpSp>
        <p:sp>
          <p:nvSpPr>
            <p:cNvPr id="43305" name="Rectangle 392"/>
            <p:cNvSpPr>
              <a:spLocks noChangeArrowheads="1"/>
            </p:cNvSpPr>
            <p:nvPr/>
          </p:nvSpPr>
          <p:spPr bwMode="auto">
            <a:xfrm>
              <a:off x="3068" y="1540"/>
              <a:ext cx="348" cy="23"/>
            </a:xfrm>
            <a:prstGeom prst="rect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306" name="Freeform 393"/>
            <p:cNvSpPr>
              <a:spLocks/>
            </p:cNvSpPr>
            <p:nvPr/>
          </p:nvSpPr>
          <p:spPr bwMode="auto">
            <a:xfrm>
              <a:off x="3033" y="1551"/>
              <a:ext cx="410" cy="257"/>
            </a:xfrm>
            <a:custGeom>
              <a:avLst/>
              <a:gdLst>
                <a:gd name="T0" fmla="*/ 0 w 1394"/>
                <a:gd name="T1" fmla="*/ 2 h 565"/>
                <a:gd name="T2" fmla="*/ 0 w 1394"/>
                <a:gd name="T3" fmla="*/ 2 h 565"/>
                <a:gd name="T4" fmla="*/ 0 w 1394"/>
                <a:gd name="T5" fmla="*/ 2 h 565"/>
                <a:gd name="T6" fmla="*/ 0 w 1394"/>
                <a:gd name="T7" fmla="*/ 1 h 565"/>
                <a:gd name="T8" fmla="*/ 0 w 1394"/>
                <a:gd name="T9" fmla="*/ 1 h 565"/>
                <a:gd name="T10" fmla="*/ 0 w 1394"/>
                <a:gd name="T11" fmla="*/ 1 h 565"/>
                <a:gd name="T12" fmla="*/ 0 w 1394"/>
                <a:gd name="T13" fmla="*/ 1 h 565"/>
                <a:gd name="T14" fmla="*/ 0 w 1394"/>
                <a:gd name="T15" fmla="*/ 0 h 565"/>
                <a:gd name="T16" fmla="*/ 0 w 1394"/>
                <a:gd name="T17" fmla="*/ 0 h 565"/>
                <a:gd name="T18" fmla="*/ 0 w 1394"/>
                <a:gd name="T19" fmla="*/ 0 h 565"/>
                <a:gd name="T20" fmla="*/ 0 w 1394"/>
                <a:gd name="T21" fmla="*/ 0 h 565"/>
                <a:gd name="T22" fmla="*/ 0 w 1394"/>
                <a:gd name="T23" fmla="*/ 0 h 565"/>
                <a:gd name="T24" fmla="*/ 0 w 1394"/>
                <a:gd name="T25" fmla="*/ 0 h 565"/>
                <a:gd name="T26" fmla="*/ 0 w 1394"/>
                <a:gd name="T27" fmla="*/ 0 h 565"/>
                <a:gd name="T28" fmla="*/ 0 w 1394"/>
                <a:gd name="T29" fmla="*/ 0 h 565"/>
                <a:gd name="T30" fmla="*/ 0 w 1394"/>
                <a:gd name="T31" fmla="*/ 0 h 565"/>
                <a:gd name="T32" fmla="*/ 0 w 1394"/>
                <a:gd name="T33" fmla="*/ 0 h 565"/>
                <a:gd name="T34" fmla="*/ 0 w 1394"/>
                <a:gd name="T35" fmla="*/ 0 h 565"/>
                <a:gd name="T36" fmla="*/ 0 w 1394"/>
                <a:gd name="T37" fmla="*/ 0 h 565"/>
                <a:gd name="T38" fmla="*/ 0 w 1394"/>
                <a:gd name="T39" fmla="*/ 0 h 565"/>
                <a:gd name="T40" fmla="*/ 0 w 1394"/>
                <a:gd name="T41" fmla="*/ 0 h 565"/>
                <a:gd name="T42" fmla="*/ 0 w 1394"/>
                <a:gd name="T43" fmla="*/ 0 h 565"/>
                <a:gd name="T44" fmla="*/ 0 w 1394"/>
                <a:gd name="T45" fmla="*/ 0 h 565"/>
                <a:gd name="T46" fmla="*/ 0 w 1394"/>
                <a:gd name="T47" fmla="*/ 0 h 565"/>
                <a:gd name="T48" fmla="*/ 0 w 1394"/>
                <a:gd name="T49" fmla="*/ 0 h 565"/>
                <a:gd name="T50" fmla="*/ 0 w 1394"/>
                <a:gd name="T51" fmla="*/ 0 h 565"/>
                <a:gd name="T52" fmla="*/ 0 w 1394"/>
                <a:gd name="T53" fmla="*/ 0 h 565"/>
                <a:gd name="T54" fmla="*/ 0 w 1394"/>
                <a:gd name="T55" fmla="*/ 0 h 565"/>
                <a:gd name="T56" fmla="*/ 0 w 1394"/>
                <a:gd name="T57" fmla="*/ 0 h 565"/>
                <a:gd name="T58" fmla="*/ 0 w 1394"/>
                <a:gd name="T59" fmla="*/ 0 h 565"/>
                <a:gd name="T60" fmla="*/ 0 w 1394"/>
                <a:gd name="T61" fmla="*/ 0 h 565"/>
                <a:gd name="T62" fmla="*/ 0 w 1394"/>
                <a:gd name="T63" fmla="*/ 0 h 565"/>
                <a:gd name="T64" fmla="*/ 0 w 1394"/>
                <a:gd name="T65" fmla="*/ 0 h 565"/>
                <a:gd name="T66" fmla="*/ 0 w 1394"/>
                <a:gd name="T67" fmla="*/ 0 h 565"/>
                <a:gd name="T68" fmla="*/ 0 w 1394"/>
                <a:gd name="T69" fmla="*/ 0 h 565"/>
                <a:gd name="T70" fmla="*/ 0 w 1394"/>
                <a:gd name="T71" fmla="*/ 0 h 565"/>
                <a:gd name="T72" fmla="*/ 0 w 1394"/>
                <a:gd name="T73" fmla="*/ 1 h 565"/>
                <a:gd name="T74" fmla="*/ 0 w 1394"/>
                <a:gd name="T75" fmla="*/ 1 h 565"/>
                <a:gd name="T76" fmla="*/ 0 w 1394"/>
                <a:gd name="T77" fmla="*/ 1 h 565"/>
                <a:gd name="T78" fmla="*/ 0 w 1394"/>
                <a:gd name="T79" fmla="*/ 1 h 565"/>
                <a:gd name="T80" fmla="*/ 0 w 1394"/>
                <a:gd name="T81" fmla="*/ 2 h 565"/>
                <a:gd name="T82" fmla="*/ 0 w 1394"/>
                <a:gd name="T83" fmla="*/ 2 h 565"/>
                <a:gd name="T84" fmla="*/ 0 w 1394"/>
                <a:gd name="T85" fmla="*/ 2 h 5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94"/>
                <a:gd name="T130" fmla="*/ 0 h 565"/>
                <a:gd name="T131" fmla="*/ 1394 w 1394"/>
                <a:gd name="T132" fmla="*/ 565 h 5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94" h="565">
                  <a:moveTo>
                    <a:pt x="697" y="565"/>
                  </a:moveTo>
                  <a:lnTo>
                    <a:pt x="1263" y="565"/>
                  </a:lnTo>
                  <a:lnTo>
                    <a:pt x="1276" y="539"/>
                  </a:lnTo>
                  <a:lnTo>
                    <a:pt x="1276" y="526"/>
                  </a:lnTo>
                  <a:lnTo>
                    <a:pt x="1276" y="513"/>
                  </a:lnTo>
                  <a:lnTo>
                    <a:pt x="1276" y="486"/>
                  </a:lnTo>
                  <a:lnTo>
                    <a:pt x="1276" y="473"/>
                  </a:lnTo>
                  <a:lnTo>
                    <a:pt x="1276" y="460"/>
                  </a:lnTo>
                  <a:lnTo>
                    <a:pt x="1276" y="434"/>
                  </a:lnTo>
                  <a:lnTo>
                    <a:pt x="1289" y="421"/>
                  </a:lnTo>
                  <a:lnTo>
                    <a:pt x="1289" y="407"/>
                  </a:lnTo>
                  <a:lnTo>
                    <a:pt x="1289" y="381"/>
                  </a:lnTo>
                  <a:lnTo>
                    <a:pt x="1289" y="368"/>
                  </a:lnTo>
                  <a:lnTo>
                    <a:pt x="1289" y="355"/>
                  </a:lnTo>
                  <a:lnTo>
                    <a:pt x="1302" y="329"/>
                  </a:lnTo>
                  <a:lnTo>
                    <a:pt x="1302" y="315"/>
                  </a:lnTo>
                  <a:lnTo>
                    <a:pt x="1302" y="302"/>
                  </a:lnTo>
                  <a:lnTo>
                    <a:pt x="1302" y="276"/>
                  </a:lnTo>
                  <a:lnTo>
                    <a:pt x="1315" y="263"/>
                  </a:lnTo>
                  <a:lnTo>
                    <a:pt x="1315" y="250"/>
                  </a:lnTo>
                  <a:lnTo>
                    <a:pt x="1315" y="223"/>
                  </a:lnTo>
                  <a:lnTo>
                    <a:pt x="1329" y="210"/>
                  </a:lnTo>
                  <a:lnTo>
                    <a:pt x="1329" y="197"/>
                  </a:lnTo>
                  <a:lnTo>
                    <a:pt x="1329" y="171"/>
                  </a:lnTo>
                  <a:lnTo>
                    <a:pt x="1342" y="158"/>
                  </a:lnTo>
                  <a:lnTo>
                    <a:pt x="1342" y="144"/>
                  </a:lnTo>
                  <a:lnTo>
                    <a:pt x="1355" y="118"/>
                  </a:lnTo>
                  <a:lnTo>
                    <a:pt x="1355" y="105"/>
                  </a:lnTo>
                  <a:lnTo>
                    <a:pt x="1368" y="92"/>
                  </a:lnTo>
                  <a:lnTo>
                    <a:pt x="1368" y="79"/>
                  </a:lnTo>
                  <a:lnTo>
                    <a:pt x="1381" y="52"/>
                  </a:lnTo>
                  <a:lnTo>
                    <a:pt x="1381" y="39"/>
                  </a:lnTo>
                  <a:lnTo>
                    <a:pt x="1394" y="26"/>
                  </a:lnTo>
                  <a:lnTo>
                    <a:pt x="1394" y="13"/>
                  </a:lnTo>
                  <a:lnTo>
                    <a:pt x="1381" y="13"/>
                  </a:lnTo>
                  <a:lnTo>
                    <a:pt x="1355" y="13"/>
                  </a:lnTo>
                  <a:lnTo>
                    <a:pt x="1329" y="13"/>
                  </a:lnTo>
                  <a:lnTo>
                    <a:pt x="1302" y="13"/>
                  </a:lnTo>
                  <a:lnTo>
                    <a:pt x="1289" y="0"/>
                  </a:lnTo>
                  <a:lnTo>
                    <a:pt x="1263" y="0"/>
                  </a:lnTo>
                  <a:lnTo>
                    <a:pt x="1237" y="0"/>
                  </a:lnTo>
                  <a:lnTo>
                    <a:pt x="1210" y="0"/>
                  </a:lnTo>
                  <a:lnTo>
                    <a:pt x="1184" y="0"/>
                  </a:lnTo>
                  <a:lnTo>
                    <a:pt x="1171" y="0"/>
                  </a:lnTo>
                  <a:lnTo>
                    <a:pt x="1144" y="13"/>
                  </a:lnTo>
                  <a:lnTo>
                    <a:pt x="1118" y="13"/>
                  </a:lnTo>
                  <a:lnTo>
                    <a:pt x="1092" y="13"/>
                  </a:lnTo>
                  <a:lnTo>
                    <a:pt x="1066" y="13"/>
                  </a:lnTo>
                  <a:lnTo>
                    <a:pt x="1039" y="13"/>
                  </a:lnTo>
                  <a:lnTo>
                    <a:pt x="1026" y="13"/>
                  </a:lnTo>
                  <a:lnTo>
                    <a:pt x="1000" y="13"/>
                  </a:lnTo>
                  <a:lnTo>
                    <a:pt x="973" y="13"/>
                  </a:lnTo>
                  <a:lnTo>
                    <a:pt x="947" y="13"/>
                  </a:lnTo>
                  <a:lnTo>
                    <a:pt x="934" y="13"/>
                  </a:lnTo>
                  <a:lnTo>
                    <a:pt x="908" y="13"/>
                  </a:lnTo>
                  <a:lnTo>
                    <a:pt x="881" y="13"/>
                  </a:lnTo>
                  <a:lnTo>
                    <a:pt x="868" y="13"/>
                  </a:lnTo>
                  <a:lnTo>
                    <a:pt x="842" y="13"/>
                  </a:lnTo>
                  <a:lnTo>
                    <a:pt x="829" y="26"/>
                  </a:lnTo>
                  <a:lnTo>
                    <a:pt x="803" y="26"/>
                  </a:lnTo>
                  <a:lnTo>
                    <a:pt x="789" y="26"/>
                  </a:lnTo>
                  <a:lnTo>
                    <a:pt x="763" y="26"/>
                  </a:lnTo>
                  <a:lnTo>
                    <a:pt x="750" y="26"/>
                  </a:lnTo>
                  <a:lnTo>
                    <a:pt x="737" y="26"/>
                  </a:lnTo>
                  <a:lnTo>
                    <a:pt x="710" y="26"/>
                  </a:lnTo>
                  <a:lnTo>
                    <a:pt x="697" y="39"/>
                  </a:lnTo>
                  <a:lnTo>
                    <a:pt x="684" y="26"/>
                  </a:lnTo>
                  <a:lnTo>
                    <a:pt x="671" y="26"/>
                  </a:lnTo>
                  <a:lnTo>
                    <a:pt x="645" y="26"/>
                  </a:lnTo>
                  <a:lnTo>
                    <a:pt x="632" y="26"/>
                  </a:lnTo>
                  <a:lnTo>
                    <a:pt x="618" y="26"/>
                  </a:lnTo>
                  <a:lnTo>
                    <a:pt x="592" y="26"/>
                  </a:lnTo>
                  <a:lnTo>
                    <a:pt x="579" y="26"/>
                  </a:lnTo>
                  <a:lnTo>
                    <a:pt x="553" y="13"/>
                  </a:lnTo>
                  <a:lnTo>
                    <a:pt x="539" y="13"/>
                  </a:lnTo>
                  <a:lnTo>
                    <a:pt x="513" y="13"/>
                  </a:lnTo>
                  <a:lnTo>
                    <a:pt x="487" y="13"/>
                  </a:lnTo>
                  <a:lnTo>
                    <a:pt x="474" y="13"/>
                  </a:lnTo>
                  <a:lnTo>
                    <a:pt x="447" y="13"/>
                  </a:lnTo>
                  <a:lnTo>
                    <a:pt x="421" y="13"/>
                  </a:lnTo>
                  <a:lnTo>
                    <a:pt x="395" y="13"/>
                  </a:lnTo>
                  <a:lnTo>
                    <a:pt x="382" y="13"/>
                  </a:lnTo>
                  <a:lnTo>
                    <a:pt x="355" y="13"/>
                  </a:lnTo>
                  <a:lnTo>
                    <a:pt x="329" y="13"/>
                  </a:lnTo>
                  <a:lnTo>
                    <a:pt x="303" y="0"/>
                  </a:lnTo>
                  <a:lnTo>
                    <a:pt x="276" y="0"/>
                  </a:lnTo>
                  <a:lnTo>
                    <a:pt x="263" y="0"/>
                  </a:lnTo>
                  <a:lnTo>
                    <a:pt x="237" y="0"/>
                  </a:lnTo>
                  <a:lnTo>
                    <a:pt x="211" y="0"/>
                  </a:lnTo>
                  <a:lnTo>
                    <a:pt x="184" y="0"/>
                  </a:lnTo>
                  <a:lnTo>
                    <a:pt x="158" y="0"/>
                  </a:lnTo>
                  <a:lnTo>
                    <a:pt x="132" y="0"/>
                  </a:lnTo>
                  <a:lnTo>
                    <a:pt x="119" y="0"/>
                  </a:lnTo>
                  <a:lnTo>
                    <a:pt x="92" y="0"/>
                  </a:lnTo>
                  <a:lnTo>
                    <a:pt x="66" y="0"/>
                  </a:lnTo>
                  <a:lnTo>
                    <a:pt x="40" y="13"/>
                  </a:lnTo>
                  <a:lnTo>
                    <a:pt x="27" y="13"/>
                  </a:lnTo>
                  <a:lnTo>
                    <a:pt x="0" y="13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27" y="52"/>
                  </a:lnTo>
                  <a:lnTo>
                    <a:pt x="27" y="79"/>
                  </a:lnTo>
                  <a:lnTo>
                    <a:pt x="40" y="92"/>
                  </a:lnTo>
                  <a:lnTo>
                    <a:pt x="40" y="105"/>
                  </a:lnTo>
                  <a:lnTo>
                    <a:pt x="53" y="118"/>
                  </a:lnTo>
                  <a:lnTo>
                    <a:pt x="53" y="144"/>
                  </a:lnTo>
                  <a:lnTo>
                    <a:pt x="66" y="158"/>
                  </a:lnTo>
                  <a:lnTo>
                    <a:pt x="66" y="171"/>
                  </a:lnTo>
                  <a:lnTo>
                    <a:pt x="66" y="197"/>
                  </a:lnTo>
                  <a:lnTo>
                    <a:pt x="79" y="210"/>
                  </a:lnTo>
                  <a:lnTo>
                    <a:pt x="79" y="223"/>
                  </a:lnTo>
                  <a:lnTo>
                    <a:pt x="79" y="250"/>
                  </a:lnTo>
                  <a:lnTo>
                    <a:pt x="92" y="263"/>
                  </a:lnTo>
                  <a:lnTo>
                    <a:pt x="92" y="276"/>
                  </a:lnTo>
                  <a:lnTo>
                    <a:pt x="92" y="302"/>
                  </a:lnTo>
                  <a:lnTo>
                    <a:pt x="92" y="315"/>
                  </a:lnTo>
                  <a:lnTo>
                    <a:pt x="106" y="329"/>
                  </a:lnTo>
                  <a:lnTo>
                    <a:pt x="106" y="355"/>
                  </a:lnTo>
                  <a:lnTo>
                    <a:pt x="106" y="368"/>
                  </a:lnTo>
                  <a:lnTo>
                    <a:pt x="106" y="381"/>
                  </a:lnTo>
                  <a:lnTo>
                    <a:pt x="119" y="407"/>
                  </a:lnTo>
                  <a:lnTo>
                    <a:pt x="119" y="421"/>
                  </a:lnTo>
                  <a:lnTo>
                    <a:pt x="119" y="434"/>
                  </a:lnTo>
                  <a:lnTo>
                    <a:pt x="119" y="460"/>
                  </a:lnTo>
                  <a:lnTo>
                    <a:pt x="119" y="473"/>
                  </a:lnTo>
                  <a:lnTo>
                    <a:pt x="119" y="486"/>
                  </a:lnTo>
                  <a:lnTo>
                    <a:pt x="132" y="513"/>
                  </a:lnTo>
                  <a:lnTo>
                    <a:pt x="132" y="526"/>
                  </a:lnTo>
                  <a:lnTo>
                    <a:pt x="132" y="539"/>
                  </a:lnTo>
                  <a:lnTo>
                    <a:pt x="132" y="565"/>
                  </a:lnTo>
                  <a:lnTo>
                    <a:pt x="697" y="565"/>
                  </a:lnTo>
                  <a:close/>
                </a:path>
              </a:pathLst>
            </a:custGeom>
            <a:gradFill rotWithShape="0">
              <a:gsLst>
                <a:gs pos="0">
                  <a:srgbClr val="336699"/>
                </a:gs>
                <a:gs pos="100000">
                  <a:srgbClr val="33CC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07" name="Freeform 394"/>
            <p:cNvSpPr>
              <a:spLocks/>
            </p:cNvSpPr>
            <p:nvPr/>
          </p:nvSpPr>
          <p:spPr bwMode="auto">
            <a:xfrm>
              <a:off x="3033" y="1551"/>
              <a:ext cx="410" cy="257"/>
            </a:xfrm>
            <a:custGeom>
              <a:avLst/>
              <a:gdLst>
                <a:gd name="T0" fmla="*/ 0 w 1394"/>
                <a:gd name="T1" fmla="*/ 2 h 565"/>
                <a:gd name="T2" fmla="*/ 0 w 1394"/>
                <a:gd name="T3" fmla="*/ 2 h 565"/>
                <a:gd name="T4" fmla="*/ 0 w 1394"/>
                <a:gd name="T5" fmla="*/ 2 h 565"/>
                <a:gd name="T6" fmla="*/ 0 w 1394"/>
                <a:gd name="T7" fmla="*/ 1 h 565"/>
                <a:gd name="T8" fmla="*/ 0 w 1394"/>
                <a:gd name="T9" fmla="*/ 1 h 565"/>
                <a:gd name="T10" fmla="*/ 0 w 1394"/>
                <a:gd name="T11" fmla="*/ 1 h 565"/>
                <a:gd name="T12" fmla="*/ 0 w 1394"/>
                <a:gd name="T13" fmla="*/ 1 h 565"/>
                <a:gd name="T14" fmla="*/ 0 w 1394"/>
                <a:gd name="T15" fmla="*/ 0 h 565"/>
                <a:gd name="T16" fmla="*/ 0 w 1394"/>
                <a:gd name="T17" fmla="*/ 0 h 565"/>
                <a:gd name="T18" fmla="*/ 0 w 1394"/>
                <a:gd name="T19" fmla="*/ 0 h 565"/>
                <a:gd name="T20" fmla="*/ 0 w 1394"/>
                <a:gd name="T21" fmla="*/ 0 h 565"/>
                <a:gd name="T22" fmla="*/ 0 w 1394"/>
                <a:gd name="T23" fmla="*/ 0 h 565"/>
                <a:gd name="T24" fmla="*/ 0 w 1394"/>
                <a:gd name="T25" fmla="*/ 0 h 565"/>
                <a:gd name="T26" fmla="*/ 0 w 1394"/>
                <a:gd name="T27" fmla="*/ 0 h 565"/>
                <a:gd name="T28" fmla="*/ 0 w 1394"/>
                <a:gd name="T29" fmla="*/ 0 h 565"/>
                <a:gd name="T30" fmla="*/ 0 w 1394"/>
                <a:gd name="T31" fmla="*/ 0 h 565"/>
                <a:gd name="T32" fmla="*/ 0 w 1394"/>
                <a:gd name="T33" fmla="*/ 0 h 565"/>
                <a:gd name="T34" fmla="*/ 0 w 1394"/>
                <a:gd name="T35" fmla="*/ 0 h 565"/>
                <a:gd name="T36" fmla="*/ 0 w 1394"/>
                <a:gd name="T37" fmla="*/ 0 h 565"/>
                <a:gd name="T38" fmla="*/ 0 w 1394"/>
                <a:gd name="T39" fmla="*/ 0 h 565"/>
                <a:gd name="T40" fmla="*/ 0 w 1394"/>
                <a:gd name="T41" fmla="*/ 0 h 565"/>
                <a:gd name="T42" fmla="*/ 0 w 1394"/>
                <a:gd name="T43" fmla="*/ 0 h 565"/>
                <a:gd name="T44" fmla="*/ 0 w 1394"/>
                <a:gd name="T45" fmla="*/ 0 h 565"/>
                <a:gd name="T46" fmla="*/ 0 w 1394"/>
                <a:gd name="T47" fmla="*/ 0 h 565"/>
                <a:gd name="T48" fmla="*/ 0 w 1394"/>
                <a:gd name="T49" fmla="*/ 0 h 565"/>
                <a:gd name="T50" fmla="*/ 0 w 1394"/>
                <a:gd name="T51" fmla="*/ 0 h 565"/>
                <a:gd name="T52" fmla="*/ 0 w 1394"/>
                <a:gd name="T53" fmla="*/ 0 h 565"/>
                <a:gd name="T54" fmla="*/ 0 w 1394"/>
                <a:gd name="T55" fmla="*/ 0 h 565"/>
                <a:gd name="T56" fmla="*/ 0 w 1394"/>
                <a:gd name="T57" fmla="*/ 0 h 565"/>
                <a:gd name="T58" fmla="*/ 0 w 1394"/>
                <a:gd name="T59" fmla="*/ 0 h 565"/>
                <a:gd name="T60" fmla="*/ 0 w 1394"/>
                <a:gd name="T61" fmla="*/ 0 h 565"/>
                <a:gd name="T62" fmla="*/ 0 w 1394"/>
                <a:gd name="T63" fmla="*/ 0 h 565"/>
                <a:gd name="T64" fmla="*/ 0 w 1394"/>
                <a:gd name="T65" fmla="*/ 0 h 565"/>
                <a:gd name="T66" fmla="*/ 0 w 1394"/>
                <a:gd name="T67" fmla="*/ 0 h 565"/>
                <a:gd name="T68" fmla="*/ 0 w 1394"/>
                <a:gd name="T69" fmla="*/ 0 h 565"/>
                <a:gd name="T70" fmla="*/ 0 w 1394"/>
                <a:gd name="T71" fmla="*/ 0 h 565"/>
                <a:gd name="T72" fmla="*/ 0 w 1394"/>
                <a:gd name="T73" fmla="*/ 1 h 565"/>
                <a:gd name="T74" fmla="*/ 0 w 1394"/>
                <a:gd name="T75" fmla="*/ 1 h 565"/>
                <a:gd name="T76" fmla="*/ 0 w 1394"/>
                <a:gd name="T77" fmla="*/ 1 h 565"/>
                <a:gd name="T78" fmla="*/ 0 w 1394"/>
                <a:gd name="T79" fmla="*/ 1 h 565"/>
                <a:gd name="T80" fmla="*/ 0 w 1394"/>
                <a:gd name="T81" fmla="*/ 2 h 565"/>
                <a:gd name="T82" fmla="*/ 0 w 1394"/>
                <a:gd name="T83" fmla="*/ 2 h 565"/>
                <a:gd name="T84" fmla="*/ 0 w 1394"/>
                <a:gd name="T85" fmla="*/ 2 h 5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94"/>
                <a:gd name="T130" fmla="*/ 0 h 565"/>
                <a:gd name="T131" fmla="*/ 1394 w 1394"/>
                <a:gd name="T132" fmla="*/ 565 h 5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94" h="565">
                  <a:moveTo>
                    <a:pt x="697" y="565"/>
                  </a:moveTo>
                  <a:lnTo>
                    <a:pt x="1263" y="565"/>
                  </a:lnTo>
                  <a:lnTo>
                    <a:pt x="1276" y="539"/>
                  </a:lnTo>
                  <a:lnTo>
                    <a:pt x="1276" y="526"/>
                  </a:lnTo>
                  <a:lnTo>
                    <a:pt x="1276" y="513"/>
                  </a:lnTo>
                  <a:lnTo>
                    <a:pt x="1276" y="486"/>
                  </a:lnTo>
                  <a:lnTo>
                    <a:pt x="1276" y="473"/>
                  </a:lnTo>
                  <a:lnTo>
                    <a:pt x="1276" y="460"/>
                  </a:lnTo>
                  <a:lnTo>
                    <a:pt x="1276" y="434"/>
                  </a:lnTo>
                  <a:lnTo>
                    <a:pt x="1289" y="421"/>
                  </a:lnTo>
                  <a:lnTo>
                    <a:pt x="1289" y="407"/>
                  </a:lnTo>
                  <a:lnTo>
                    <a:pt x="1289" y="381"/>
                  </a:lnTo>
                  <a:lnTo>
                    <a:pt x="1289" y="368"/>
                  </a:lnTo>
                  <a:lnTo>
                    <a:pt x="1289" y="355"/>
                  </a:lnTo>
                  <a:lnTo>
                    <a:pt x="1302" y="329"/>
                  </a:lnTo>
                  <a:lnTo>
                    <a:pt x="1302" y="315"/>
                  </a:lnTo>
                  <a:lnTo>
                    <a:pt x="1302" y="302"/>
                  </a:lnTo>
                  <a:lnTo>
                    <a:pt x="1302" y="276"/>
                  </a:lnTo>
                  <a:lnTo>
                    <a:pt x="1315" y="263"/>
                  </a:lnTo>
                  <a:lnTo>
                    <a:pt x="1315" y="250"/>
                  </a:lnTo>
                  <a:lnTo>
                    <a:pt x="1315" y="223"/>
                  </a:lnTo>
                  <a:lnTo>
                    <a:pt x="1329" y="210"/>
                  </a:lnTo>
                  <a:lnTo>
                    <a:pt x="1329" y="197"/>
                  </a:lnTo>
                  <a:lnTo>
                    <a:pt x="1329" y="171"/>
                  </a:lnTo>
                  <a:lnTo>
                    <a:pt x="1342" y="158"/>
                  </a:lnTo>
                  <a:lnTo>
                    <a:pt x="1342" y="144"/>
                  </a:lnTo>
                  <a:lnTo>
                    <a:pt x="1355" y="118"/>
                  </a:lnTo>
                  <a:lnTo>
                    <a:pt x="1355" y="105"/>
                  </a:lnTo>
                  <a:lnTo>
                    <a:pt x="1368" y="92"/>
                  </a:lnTo>
                  <a:lnTo>
                    <a:pt x="1368" y="79"/>
                  </a:lnTo>
                  <a:lnTo>
                    <a:pt x="1381" y="52"/>
                  </a:lnTo>
                  <a:lnTo>
                    <a:pt x="1381" y="39"/>
                  </a:lnTo>
                  <a:lnTo>
                    <a:pt x="1394" y="26"/>
                  </a:lnTo>
                  <a:lnTo>
                    <a:pt x="1394" y="13"/>
                  </a:lnTo>
                  <a:lnTo>
                    <a:pt x="1381" y="13"/>
                  </a:lnTo>
                  <a:lnTo>
                    <a:pt x="1355" y="13"/>
                  </a:lnTo>
                  <a:lnTo>
                    <a:pt x="1329" y="13"/>
                  </a:lnTo>
                  <a:lnTo>
                    <a:pt x="1302" y="13"/>
                  </a:lnTo>
                  <a:lnTo>
                    <a:pt x="1289" y="0"/>
                  </a:lnTo>
                  <a:lnTo>
                    <a:pt x="1263" y="0"/>
                  </a:lnTo>
                  <a:lnTo>
                    <a:pt x="1237" y="0"/>
                  </a:lnTo>
                  <a:lnTo>
                    <a:pt x="1210" y="0"/>
                  </a:lnTo>
                  <a:lnTo>
                    <a:pt x="1184" y="0"/>
                  </a:lnTo>
                  <a:lnTo>
                    <a:pt x="1171" y="0"/>
                  </a:lnTo>
                  <a:lnTo>
                    <a:pt x="1144" y="13"/>
                  </a:lnTo>
                  <a:lnTo>
                    <a:pt x="1118" y="13"/>
                  </a:lnTo>
                  <a:lnTo>
                    <a:pt x="1092" y="13"/>
                  </a:lnTo>
                  <a:lnTo>
                    <a:pt x="1066" y="13"/>
                  </a:lnTo>
                  <a:lnTo>
                    <a:pt x="1039" y="13"/>
                  </a:lnTo>
                  <a:lnTo>
                    <a:pt x="1026" y="13"/>
                  </a:lnTo>
                  <a:lnTo>
                    <a:pt x="1000" y="13"/>
                  </a:lnTo>
                  <a:lnTo>
                    <a:pt x="973" y="13"/>
                  </a:lnTo>
                  <a:lnTo>
                    <a:pt x="947" y="13"/>
                  </a:lnTo>
                  <a:lnTo>
                    <a:pt x="934" y="13"/>
                  </a:lnTo>
                  <a:lnTo>
                    <a:pt x="908" y="13"/>
                  </a:lnTo>
                  <a:lnTo>
                    <a:pt x="881" y="13"/>
                  </a:lnTo>
                  <a:lnTo>
                    <a:pt x="868" y="13"/>
                  </a:lnTo>
                  <a:lnTo>
                    <a:pt x="842" y="13"/>
                  </a:lnTo>
                  <a:lnTo>
                    <a:pt x="829" y="26"/>
                  </a:lnTo>
                  <a:lnTo>
                    <a:pt x="803" y="26"/>
                  </a:lnTo>
                  <a:lnTo>
                    <a:pt x="789" y="26"/>
                  </a:lnTo>
                  <a:lnTo>
                    <a:pt x="763" y="26"/>
                  </a:lnTo>
                  <a:lnTo>
                    <a:pt x="750" y="26"/>
                  </a:lnTo>
                  <a:lnTo>
                    <a:pt x="737" y="26"/>
                  </a:lnTo>
                  <a:lnTo>
                    <a:pt x="710" y="26"/>
                  </a:lnTo>
                  <a:lnTo>
                    <a:pt x="697" y="39"/>
                  </a:lnTo>
                  <a:lnTo>
                    <a:pt x="684" y="26"/>
                  </a:lnTo>
                  <a:lnTo>
                    <a:pt x="671" y="26"/>
                  </a:lnTo>
                  <a:lnTo>
                    <a:pt x="645" y="26"/>
                  </a:lnTo>
                  <a:lnTo>
                    <a:pt x="632" y="26"/>
                  </a:lnTo>
                  <a:lnTo>
                    <a:pt x="618" y="26"/>
                  </a:lnTo>
                  <a:lnTo>
                    <a:pt x="592" y="26"/>
                  </a:lnTo>
                  <a:lnTo>
                    <a:pt x="579" y="26"/>
                  </a:lnTo>
                  <a:lnTo>
                    <a:pt x="553" y="13"/>
                  </a:lnTo>
                  <a:lnTo>
                    <a:pt x="539" y="13"/>
                  </a:lnTo>
                  <a:lnTo>
                    <a:pt x="513" y="13"/>
                  </a:lnTo>
                  <a:lnTo>
                    <a:pt x="487" y="13"/>
                  </a:lnTo>
                  <a:lnTo>
                    <a:pt x="474" y="13"/>
                  </a:lnTo>
                  <a:lnTo>
                    <a:pt x="447" y="13"/>
                  </a:lnTo>
                  <a:lnTo>
                    <a:pt x="421" y="13"/>
                  </a:lnTo>
                  <a:lnTo>
                    <a:pt x="395" y="13"/>
                  </a:lnTo>
                  <a:lnTo>
                    <a:pt x="382" y="13"/>
                  </a:lnTo>
                  <a:lnTo>
                    <a:pt x="355" y="13"/>
                  </a:lnTo>
                  <a:lnTo>
                    <a:pt x="329" y="13"/>
                  </a:lnTo>
                  <a:lnTo>
                    <a:pt x="303" y="0"/>
                  </a:lnTo>
                  <a:lnTo>
                    <a:pt x="276" y="0"/>
                  </a:lnTo>
                  <a:lnTo>
                    <a:pt x="263" y="0"/>
                  </a:lnTo>
                  <a:lnTo>
                    <a:pt x="237" y="0"/>
                  </a:lnTo>
                  <a:lnTo>
                    <a:pt x="211" y="0"/>
                  </a:lnTo>
                  <a:lnTo>
                    <a:pt x="184" y="0"/>
                  </a:lnTo>
                  <a:lnTo>
                    <a:pt x="158" y="0"/>
                  </a:lnTo>
                  <a:lnTo>
                    <a:pt x="132" y="0"/>
                  </a:lnTo>
                  <a:lnTo>
                    <a:pt x="119" y="0"/>
                  </a:lnTo>
                  <a:lnTo>
                    <a:pt x="92" y="0"/>
                  </a:lnTo>
                  <a:lnTo>
                    <a:pt x="66" y="0"/>
                  </a:lnTo>
                  <a:lnTo>
                    <a:pt x="40" y="13"/>
                  </a:lnTo>
                  <a:lnTo>
                    <a:pt x="27" y="13"/>
                  </a:lnTo>
                  <a:lnTo>
                    <a:pt x="0" y="13"/>
                  </a:lnTo>
                  <a:lnTo>
                    <a:pt x="0" y="26"/>
                  </a:lnTo>
                  <a:lnTo>
                    <a:pt x="13" y="39"/>
                  </a:lnTo>
                  <a:lnTo>
                    <a:pt x="27" y="52"/>
                  </a:lnTo>
                  <a:lnTo>
                    <a:pt x="27" y="79"/>
                  </a:lnTo>
                  <a:lnTo>
                    <a:pt x="40" y="92"/>
                  </a:lnTo>
                  <a:lnTo>
                    <a:pt x="40" y="105"/>
                  </a:lnTo>
                  <a:lnTo>
                    <a:pt x="53" y="118"/>
                  </a:lnTo>
                  <a:lnTo>
                    <a:pt x="53" y="144"/>
                  </a:lnTo>
                  <a:lnTo>
                    <a:pt x="66" y="158"/>
                  </a:lnTo>
                  <a:lnTo>
                    <a:pt x="66" y="171"/>
                  </a:lnTo>
                  <a:lnTo>
                    <a:pt x="66" y="197"/>
                  </a:lnTo>
                  <a:lnTo>
                    <a:pt x="79" y="210"/>
                  </a:lnTo>
                  <a:lnTo>
                    <a:pt x="79" y="223"/>
                  </a:lnTo>
                  <a:lnTo>
                    <a:pt x="79" y="250"/>
                  </a:lnTo>
                  <a:lnTo>
                    <a:pt x="92" y="263"/>
                  </a:lnTo>
                  <a:lnTo>
                    <a:pt x="92" y="276"/>
                  </a:lnTo>
                  <a:lnTo>
                    <a:pt x="92" y="302"/>
                  </a:lnTo>
                  <a:lnTo>
                    <a:pt x="92" y="315"/>
                  </a:lnTo>
                  <a:lnTo>
                    <a:pt x="106" y="329"/>
                  </a:lnTo>
                  <a:lnTo>
                    <a:pt x="106" y="355"/>
                  </a:lnTo>
                  <a:lnTo>
                    <a:pt x="106" y="368"/>
                  </a:lnTo>
                  <a:lnTo>
                    <a:pt x="106" y="381"/>
                  </a:lnTo>
                  <a:lnTo>
                    <a:pt x="119" y="407"/>
                  </a:lnTo>
                  <a:lnTo>
                    <a:pt x="119" y="421"/>
                  </a:lnTo>
                  <a:lnTo>
                    <a:pt x="119" y="434"/>
                  </a:lnTo>
                  <a:lnTo>
                    <a:pt x="119" y="460"/>
                  </a:lnTo>
                  <a:lnTo>
                    <a:pt x="119" y="473"/>
                  </a:lnTo>
                  <a:lnTo>
                    <a:pt x="119" y="486"/>
                  </a:lnTo>
                  <a:lnTo>
                    <a:pt x="132" y="513"/>
                  </a:lnTo>
                  <a:lnTo>
                    <a:pt x="132" y="526"/>
                  </a:lnTo>
                  <a:lnTo>
                    <a:pt x="132" y="539"/>
                  </a:lnTo>
                  <a:lnTo>
                    <a:pt x="132" y="565"/>
                  </a:lnTo>
                  <a:lnTo>
                    <a:pt x="697" y="565"/>
                  </a:lnTo>
                </a:path>
              </a:pathLst>
            </a:cu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308" name="Line 395"/>
            <p:cNvSpPr>
              <a:spLocks noChangeShapeType="1"/>
            </p:cNvSpPr>
            <p:nvPr/>
          </p:nvSpPr>
          <p:spPr bwMode="auto">
            <a:xfrm>
              <a:off x="3238" y="1563"/>
              <a:ext cx="0" cy="245"/>
            </a:xfrm>
            <a:prstGeom prst="line">
              <a:avLst/>
            </a:prstGeom>
            <a:noFill/>
            <a:ln w="825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104" name="Line 397"/>
          <p:cNvSpPr>
            <a:spLocks noChangeShapeType="1"/>
          </p:cNvSpPr>
          <p:nvPr/>
        </p:nvSpPr>
        <p:spPr bwMode="auto">
          <a:xfrm flipH="1" flipV="1">
            <a:off x="3730625" y="2100263"/>
            <a:ext cx="0" cy="98425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105" name="Line 398"/>
          <p:cNvSpPr>
            <a:spLocks noChangeShapeType="1"/>
          </p:cNvSpPr>
          <p:nvPr/>
        </p:nvSpPr>
        <p:spPr bwMode="auto">
          <a:xfrm flipV="1">
            <a:off x="3454400" y="2628900"/>
            <a:ext cx="0" cy="419100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106" name="Line 399"/>
          <p:cNvSpPr>
            <a:spLocks noChangeShapeType="1"/>
          </p:cNvSpPr>
          <p:nvPr/>
        </p:nvSpPr>
        <p:spPr bwMode="auto">
          <a:xfrm flipH="1" flipV="1">
            <a:off x="5229225" y="2270125"/>
            <a:ext cx="0" cy="788988"/>
          </a:xfrm>
          <a:prstGeom prst="line">
            <a:avLst/>
          </a:prstGeom>
          <a:noFill/>
          <a:ln w="29210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3107" name="Group 400"/>
          <p:cNvGrpSpPr>
            <a:grpSpLocks/>
          </p:cNvGrpSpPr>
          <p:nvPr/>
        </p:nvGrpSpPr>
        <p:grpSpPr bwMode="auto">
          <a:xfrm>
            <a:off x="3379788" y="2492375"/>
            <a:ext cx="141287" cy="190500"/>
            <a:chOff x="3578" y="2491"/>
            <a:chExt cx="303" cy="316"/>
          </a:xfrm>
        </p:grpSpPr>
        <p:sp>
          <p:nvSpPr>
            <p:cNvPr id="43243" name="Freeform 401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13 w 52"/>
                <a:gd name="T5" fmla="*/ 0 h 53"/>
                <a:gd name="T6" fmla="*/ 13 w 52"/>
                <a:gd name="T7" fmla="*/ 0 h 53"/>
                <a:gd name="T8" fmla="*/ 13 w 52"/>
                <a:gd name="T9" fmla="*/ 13 h 53"/>
                <a:gd name="T10" fmla="*/ 0 w 52"/>
                <a:gd name="T11" fmla="*/ 13 h 53"/>
                <a:gd name="T12" fmla="*/ 0 w 52"/>
                <a:gd name="T13" fmla="*/ 13 h 53"/>
                <a:gd name="T14" fmla="*/ 0 w 52"/>
                <a:gd name="T15" fmla="*/ 27 h 53"/>
                <a:gd name="T16" fmla="*/ 0 w 52"/>
                <a:gd name="T17" fmla="*/ 27 h 53"/>
                <a:gd name="T18" fmla="*/ 0 w 52"/>
                <a:gd name="T19" fmla="*/ 40 h 53"/>
                <a:gd name="T20" fmla="*/ 0 w 52"/>
                <a:gd name="T21" fmla="*/ 40 h 53"/>
                <a:gd name="T22" fmla="*/ 0 w 52"/>
                <a:gd name="T23" fmla="*/ 40 h 53"/>
                <a:gd name="T24" fmla="*/ 13 w 52"/>
                <a:gd name="T25" fmla="*/ 53 h 53"/>
                <a:gd name="T26" fmla="*/ 13 w 52"/>
                <a:gd name="T27" fmla="*/ 53 h 53"/>
                <a:gd name="T28" fmla="*/ 13 w 52"/>
                <a:gd name="T29" fmla="*/ 53 h 53"/>
                <a:gd name="T30" fmla="*/ 26 w 52"/>
                <a:gd name="T31" fmla="*/ 53 h 53"/>
                <a:gd name="T32" fmla="*/ 26 w 52"/>
                <a:gd name="T33" fmla="*/ 53 h 53"/>
                <a:gd name="T34" fmla="*/ 39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52 w 52"/>
                <a:gd name="T41" fmla="*/ 53 h 53"/>
                <a:gd name="T42" fmla="*/ 52 w 52"/>
                <a:gd name="T43" fmla="*/ 40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27 h 53"/>
                <a:gd name="T50" fmla="*/ 52 w 52"/>
                <a:gd name="T51" fmla="*/ 27 h 53"/>
                <a:gd name="T52" fmla="*/ 52 w 52"/>
                <a:gd name="T53" fmla="*/ 13 h 53"/>
                <a:gd name="T54" fmla="*/ 52 w 52"/>
                <a:gd name="T55" fmla="*/ 13 h 53"/>
                <a:gd name="T56" fmla="*/ 52 w 52"/>
                <a:gd name="T57" fmla="*/ 13 h 53"/>
                <a:gd name="T58" fmla="*/ 39 w 52"/>
                <a:gd name="T59" fmla="*/ 0 h 53"/>
                <a:gd name="T60" fmla="*/ 39 w 52"/>
                <a:gd name="T61" fmla="*/ 0 h 53"/>
                <a:gd name="T62" fmla="*/ 39 w 52"/>
                <a:gd name="T63" fmla="*/ 0 h 53"/>
                <a:gd name="T64" fmla="*/ 26 w 5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2"/>
                <a:gd name="T100" fmla="*/ 0 h 53"/>
                <a:gd name="T101" fmla="*/ 52 w 5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244" name="Freeform 402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26 w 52"/>
                <a:gd name="T5" fmla="*/ 0 h 53"/>
                <a:gd name="T6" fmla="*/ 13 w 52"/>
                <a:gd name="T7" fmla="*/ 0 h 53"/>
                <a:gd name="T8" fmla="*/ 13 w 52"/>
                <a:gd name="T9" fmla="*/ 0 h 53"/>
                <a:gd name="T10" fmla="*/ 13 w 52"/>
                <a:gd name="T11" fmla="*/ 13 h 53"/>
                <a:gd name="T12" fmla="*/ 0 w 52"/>
                <a:gd name="T13" fmla="*/ 13 h 53"/>
                <a:gd name="T14" fmla="*/ 0 w 52"/>
                <a:gd name="T15" fmla="*/ 13 h 53"/>
                <a:gd name="T16" fmla="*/ 0 w 52"/>
                <a:gd name="T17" fmla="*/ 27 h 53"/>
                <a:gd name="T18" fmla="*/ 0 w 52"/>
                <a:gd name="T19" fmla="*/ 27 h 53"/>
                <a:gd name="T20" fmla="*/ 0 w 52"/>
                <a:gd name="T21" fmla="*/ 40 h 53"/>
                <a:gd name="T22" fmla="*/ 0 w 52"/>
                <a:gd name="T23" fmla="*/ 40 h 53"/>
                <a:gd name="T24" fmla="*/ 0 w 52"/>
                <a:gd name="T25" fmla="*/ 40 h 53"/>
                <a:gd name="T26" fmla="*/ 13 w 52"/>
                <a:gd name="T27" fmla="*/ 53 h 53"/>
                <a:gd name="T28" fmla="*/ 13 w 52"/>
                <a:gd name="T29" fmla="*/ 53 h 53"/>
                <a:gd name="T30" fmla="*/ 13 w 52"/>
                <a:gd name="T31" fmla="*/ 53 h 53"/>
                <a:gd name="T32" fmla="*/ 26 w 52"/>
                <a:gd name="T33" fmla="*/ 53 h 53"/>
                <a:gd name="T34" fmla="*/ 26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39 w 52"/>
                <a:gd name="T41" fmla="*/ 53 h 53"/>
                <a:gd name="T42" fmla="*/ 52 w 52"/>
                <a:gd name="T43" fmla="*/ 53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40 h 53"/>
                <a:gd name="T50" fmla="*/ 52 w 52"/>
                <a:gd name="T51" fmla="*/ 27 h 53"/>
                <a:gd name="T52" fmla="*/ 52 w 52"/>
                <a:gd name="T53" fmla="*/ 27 h 53"/>
                <a:gd name="T54" fmla="*/ 52 w 52"/>
                <a:gd name="T55" fmla="*/ 13 h 53"/>
                <a:gd name="T56" fmla="*/ 52 w 52"/>
                <a:gd name="T57" fmla="*/ 13 h 53"/>
                <a:gd name="T58" fmla="*/ 52 w 52"/>
                <a:gd name="T59" fmla="*/ 13 h 53"/>
                <a:gd name="T60" fmla="*/ 39 w 52"/>
                <a:gd name="T61" fmla="*/ 0 h 53"/>
                <a:gd name="T62" fmla="*/ 39 w 52"/>
                <a:gd name="T63" fmla="*/ 0 h 53"/>
                <a:gd name="T64" fmla="*/ 39 w 52"/>
                <a:gd name="T65" fmla="*/ 0 h 53"/>
                <a:gd name="T66" fmla="*/ 26 w 52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53"/>
                <a:gd name="T104" fmla="*/ 52 w 52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245" name="Rectangle 403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46" name="Rectangle 404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47" name="Rectangle 405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48" name="Rectangle 406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49" name="Rectangle 407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50" name="Rectangle 408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51" name="Rectangle 409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52" name="Rectangle 410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53" name="Rectangle 411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54" name="Rectangle 412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55" name="Rectangle 413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56" name="Rectangle 414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57" name="Rectangle 415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58" name="Rectangle 416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59" name="Rectangle 417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60" name="Rectangle 418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61" name="Rectangle 419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62" name="Rectangle 420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63" name="Rectangle 421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64" name="Rectangle 422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65" name="Rectangle 423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66" name="Rectangle 424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67" name="Rectangle 425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68" name="Rectangle 426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69" name="Rectangle 427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70" name="Rectangle 428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71" name="Rectangle 429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72" name="Rectangle 430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73" name="Rectangle 431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74" name="Rectangle 432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75" name="Rectangle 433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76" name="Rectangle 434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77" name="Rectangle 435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78" name="Rectangle 436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79" name="Rectangle 437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80" name="Rectangle 438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81" name="Rectangle 439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82" name="Rectangle 440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83" name="Rectangle 441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84" name="Rectangle 442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85" name="Rectangle 443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86" name="Rectangle 444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87" name="Rectangle 445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88" name="Rectangle 446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89" name="Rectangle 447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90" name="Rectangle 448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91" name="Rectangle 449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92" name="Rectangle 450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93" name="Rectangle 451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94" name="Rectangle 452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95" name="Rectangle 453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96" name="Rectangle 454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97" name="Rectangle 455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98" name="Rectangle 456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</p:grpSp>
      <p:grpSp>
        <p:nvGrpSpPr>
          <p:cNvPr id="43108" name="Group 457"/>
          <p:cNvGrpSpPr>
            <a:grpSpLocks/>
          </p:cNvGrpSpPr>
          <p:nvPr/>
        </p:nvGrpSpPr>
        <p:grpSpPr bwMode="auto">
          <a:xfrm>
            <a:off x="5149850" y="2122488"/>
            <a:ext cx="141288" cy="190500"/>
            <a:chOff x="3578" y="2491"/>
            <a:chExt cx="303" cy="316"/>
          </a:xfrm>
        </p:grpSpPr>
        <p:sp>
          <p:nvSpPr>
            <p:cNvPr id="43187" name="Freeform 458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13 w 52"/>
                <a:gd name="T5" fmla="*/ 0 h 53"/>
                <a:gd name="T6" fmla="*/ 13 w 52"/>
                <a:gd name="T7" fmla="*/ 0 h 53"/>
                <a:gd name="T8" fmla="*/ 13 w 52"/>
                <a:gd name="T9" fmla="*/ 13 h 53"/>
                <a:gd name="T10" fmla="*/ 0 w 52"/>
                <a:gd name="T11" fmla="*/ 13 h 53"/>
                <a:gd name="T12" fmla="*/ 0 w 52"/>
                <a:gd name="T13" fmla="*/ 13 h 53"/>
                <a:gd name="T14" fmla="*/ 0 w 52"/>
                <a:gd name="T15" fmla="*/ 27 h 53"/>
                <a:gd name="T16" fmla="*/ 0 w 52"/>
                <a:gd name="T17" fmla="*/ 27 h 53"/>
                <a:gd name="T18" fmla="*/ 0 w 52"/>
                <a:gd name="T19" fmla="*/ 40 h 53"/>
                <a:gd name="T20" fmla="*/ 0 w 52"/>
                <a:gd name="T21" fmla="*/ 40 h 53"/>
                <a:gd name="T22" fmla="*/ 0 w 52"/>
                <a:gd name="T23" fmla="*/ 40 h 53"/>
                <a:gd name="T24" fmla="*/ 13 w 52"/>
                <a:gd name="T25" fmla="*/ 53 h 53"/>
                <a:gd name="T26" fmla="*/ 13 w 52"/>
                <a:gd name="T27" fmla="*/ 53 h 53"/>
                <a:gd name="T28" fmla="*/ 13 w 52"/>
                <a:gd name="T29" fmla="*/ 53 h 53"/>
                <a:gd name="T30" fmla="*/ 26 w 52"/>
                <a:gd name="T31" fmla="*/ 53 h 53"/>
                <a:gd name="T32" fmla="*/ 26 w 52"/>
                <a:gd name="T33" fmla="*/ 53 h 53"/>
                <a:gd name="T34" fmla="*/ 39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52 w 52"/>
                <a:gd name="T41" fmla="*/ 53 h 53"/>
                <a:gd name="T42" fmla="*/ 52 w 52"/>
                <a:gd name="T43" fmla="*/ 40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27 h 53"/>
                <a:gd name="T50" fmla="*/ 52 w 52"/>
                <a:gd name="T51" fmla="*/ 27 h 53"/>
                <a:gd name="T52" fmla="*/ 52 w 52"/>
                <a:gd name="T53" fmla="*/ 13 h 53"/>
                <a:gd name="T54" fmla="*/ 52 w 52"/>
                <a:gd name="T55" fmla="*/ 13 h 53"/>
                <a:gd name="T56" fmla="*/ 52 w 52"/>
                <a:gd name="T57" fmla="*/ 13 h 53"/>
                <a:gd name="T58" fmla="*/ 39 w 52"/>
                <a:gd name="T59" fmla="*/ 0 h 53"/>
                <a:gd name="T60" fmla="*/ 39 w 52"/>
                <a:gd name="T61" fmla="*/ 0 h 53"/>
                <a:gd name="T62" fmla="*/ 39 w 52"/>
                <a:gd name="T63" fmla="*/ 0 h 53"/>
                <a:gd name="T64" fmla="*/ 26 w 5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2"/>
                <a:gd name="T100" fmla="*/ 0 h 53"/>
                <a:gd name="T101" fmla="*/ 52 w 5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188" name="Freeform 459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26 w 52"/>
                <a:gd name="T5" fmla="*/ 0 h 53"/>
                <a:gd name="T6" fmla="*/ 13 w 52"/>
                <a:gd name="T7" fmla="*/ 0 h 53"/>
                <a:gd name="T8" fmla="*/ 13 w 52"/>
                <a:gd name="T9" fmla="*/ 0 h 53"/>
                <a:gd name="T10" fmla="*/ 13 w 52"/>
                <a:gd name="T11" fmla="*/ 13 h 53"/>
                <a:gd name="T12" fmla="*/ 0 w 52"/>
                <a:gd name="T13" fmla="*/ 13 h 53"/>
                <a:gd name="T14" fmla="*/ 0 w 52"/>
                <a:gd name="T15" fmla="*/ 13 h 53"/>
                <a:gd name="T16" fmla="*/ 0 w 52"/>
                <a:gd name="T17" fmla="*/ 27 h 53"/>
                <a:gd name="T18" fmla="*/ 0 w 52"/>
                <a:gd name="T19" fmla="*/ 27 h 53"/>
                <a:gd name="T20" fmla="*/ 0 w 52"/>
                <a:gd name="T21" fmla="*/ 40 h 53"/>
                <a:gd name="T22" fmla="*/ 0 w 52"/>
                <a:gd name="T23" fmla="*/ 40 h 53"/>
                <a:gd name="T24" fmla="*/ 0 w 52"/>
                <a:gd name="T25" fmla="*/ 40 h 53"/>
                <a:gd name="T26" fmla="*/ 13 w 52"/>
                <a:gd name="T27" fmla="*/ 53 h 53"/>
                <a:gd name="T28" fmla="*/ 13 w 52"/>
                <a:gd name="T29" fmla="*/ 53 h 53"/>
                <a:gd name="T30" fmla="*/ 13 w 52"/>
                <a:gd name="T31" fmla="*/ 53 h 53"/>
                <a:gd name="T32" fmla="*/ 26 w 52"/>
                <a:gd name="T33" fmla="*/ 53 h 53"/>
                <a:gd name="T34" fmla="*/ 26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39 w 52"/>
                <a:gd name="T41" fmla="*/ 53 h 53"/>
                <a:gd name="T42" fmla="*/ 52 w 52"/>
                <a:gd name="T43" fmla="*/ 53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40 h 53"/>
                <a:gd name="T50" fmla="*/ 52 w 52"/>
                <a:gd name="T51" fmla="*/ 27 h 53"/>
                <a:gd name="T52" fmla="*/ 52 w 52"/>
                <a:gd name="T53" fmla="*/ 27 h 53"/>
                <a:gd name="T54" fmla="*/ 52 w 52"/>
                <a:gd name="T55" fmla="*/ 13 h 53"/>
                <a:gd name="T56" fmla="*/ 52 w 52"/>
                <a:gd name="T57" fmla="*/ 13 h 53"/>
                <a:gd name="T58" fmla="*/ 52 w 52"/>
                <a:gd name="T59" fmla="*/ 13 h 53"/>
                <a:gd name="T60" fmla="*/ 39 w 52"/>
                <a:gd name="T61" fmla="*/ 0 h 53"/>
                <a:gd name="T62" fmla="*/ 39 w 52"/>
                <a:gd name="T63" fmla="*/ 0 h 53"/>
                <a:gd name="T64" fmla="*/ 39 w 52"/>
                <a:gd name="T65" fmla="*/ 0 h 53"/>
                <a:gd name="T66" fmla="*/ 26 w 52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53"/>
                <a:gd name="T104" fmla="*/ 52 w 52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189" name="Rectangle 460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90" name="Rectangle 461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91" name="Rectangle 462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92" name="Rectangle 463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93" name="Rectangle 464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94" name="Rectangle 465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95" name="Rectangle 466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96" name="Rectangle 467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97" name="Rectangle 468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98" name="Rectangle 469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99" name="Rectangle 470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00" name="Rectangle 471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01" name="Rectangle 472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02" name="Rectangle 473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03" name="Rectangle 474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04" name="Rectangle 475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05" name="Rectangle 476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06" name="Rectangle 477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07" name="Rectangle 478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08" name="Rectangle 479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09" name="Rectangle 480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10" name="Rectangle 481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11" name="Rectangle 482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12" name="Rectangle 483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13" name="Rectangle 484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14" name="Rectangle 485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15" name="Rectangle 486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16" name="Rectangle 487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17" name="Rectangle 488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18" name="Rectangle 489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19" name="Rectangle 490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20" name="Rectangle 491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21" name="Rectangle 492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22" name="Rectangle 493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23" name="Rectangle 494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24" name="Rectangle 495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25" name="Rectangle 496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26" name="Rectangle 497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27" name="Rectangle 498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28" name="Rectangle 499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29" name="Rectangle 500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30" name="Rectangle 501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31" name="Rectangle 502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32" name="Rectangle 503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33" name="Rectangle 504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34" name="Rectangle 505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35" name="Rectangle 506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36" name="Rectangle 507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37" name="Rectangle 508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38" name="Rectangle 509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39" name="Rectangle 510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40" name="Rectangle 511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41" name="Rectangle 512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242" name="Rectangle 513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</p:grpSp>
      <p:grpSp>
        <p:nvGrpSpPr>
          <p:cNvPr id="43109" name="Group 514"/>
          <p:cNvGrpSpPr>
            <a:grpSpLocks/>
          </p:cNvGrpSpPr>
          <p:nvPr/>
        </p:nvGrpSpPr>
        <p:grpSpPr bwMode="auto">
          <a:xfrm>
            <a:off x="5757863" y="2495550"/>
            <a:ext cx="141287" cy="190500"/>
            <a:chOff x="3578" y="2491"/>
            <a:chExt cx="303" cy="316"/>
          </a:xfrm>
        </p:grpSpPr>
        <p:sp>
          <p:nvSpPr>
            <p:cNvPr id="43131" name="Freeform 515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13 w 52"/>
                <a:gd name="T5" fmla="*/ 0 h 53"/>
                <a:gd name="T6" fmla="*/ 13 w 52"/>
                <a:gd name="T7" fmla="*/ 0 h 53"/>
                <a:gd name="T8" fmla="*/ 13 w 52"/>
                <a:gd name="T9" fmla="*/ 13 h 53"/>
                <a:gd name="T10" fmla="*/ 0 w 52"/>
                <a:gd name="T11" fmla="*/ 13 h 53"/>
                <a:gd name="T12" fmla="*/ 0 w 52"/>
                <a:gd name="T13" fmla="*/ 13 h 53"/>
                <a:gd name="T14" fmla="*/ 0 w 52"/>
                <a:gd name="T15" fmla="*/ 27 h 53"/>
                <a:gd name="T16" fmla="*/ 0 w 52"/>
                <a:gd name="T17" fmla="*/ 27 h 53"/>
                <a:gd name="T18" fmla="*/ 0 w 52"/>
                <a:gd name="T19" fmla="*/ 40 h 53"/>
                <a:gd name="T20" fmla="*/ 0 w 52"/>
                <a:gd name="T21" fmla="*/ 40 h 53"/>
                <a:gd name="T22" fmla="*/ 0 w 52"/>
                <a:gd name="T23" fmla="*/ 40 h 53"/>
                <a:gd name="T24" fmla="*/ 13 w 52"/>
                <a:gd name="T25" fmla="*/ 53 h 53"/>
                <a:gd name="T26" fmla="*/ 13 w 52"/>
                <a:gd name="T27" fmla="*/ 53 h 53"/>
                <a:gd name="T28" fmla="*/ 13 w 52"/>
                <a:gd name="T29" fmla="*/ 53 h 53"/>
                <a:gd name="T30" fmla="*/ 26 w 52"/>
                <a:gd name="T31" fmla="*/ 53 h 53"/>
                <a:gd name="T32" fmla="*/ 26 w 52"/>
                <a:gd name="T33" fmla="*/ 53 h 53"/>
                <a:gd name="T34" fmla="*/ 39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52 w 52"/>
                <a:gd name="T41" fmla="*/ 53 h 53"/>
                <a:gd name="T42" fmla="*/ 52 w 52"/>
                <a:gd name="T43" fmla="*/ 40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27 h 53"/>
                <a:gd name="T50" fmla="*/ 52 w 52"/>
                <a:gd name="T51" fmla="*/ 27 h 53"/>
                <a:gd name="T52" fmla="*/ 52 w 52"/>
                <a:gd name="T53" fmla="*/ 13 h 53"/>
                <a:gd name="T54" fmla="*/ 52 w 52"/>
                <a:gd name="T55" fmla="*/ 13 h 53"/>
                <a:gd name="T56" fmla="*/ 52 w 52"/>
                <a:gd name="T57" fmla="*/ 13 h 53"/>
                <a:gd name="T58" fmla="*/ 39 w 52"/>
                <a:gd name="T59" fmla="*/ 0 h 53"/>
                <a:gd name="T60" fmla="*/ 39 w 52"/>
                <a:gd name="T61" fmla="*/ 0 h 53"/>
                <a:gd name="T62" fmla="*/ 39 w 52"/>
                <a:gd name="T63" fmla="*/ 0 h 53"/>
                <a:gd name="T64" fmla="*/ 26 w 5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2"/>
                <a:gd name="T100" fmla="*/ 0 h 53"/>
                <a:gd name="T101" fmla="*/ 52 w 5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132" name="Freeform 516"/>
            <p:cNvSpPr>
              <a:spLocks/>
            </p:cNvSpPr>
            <p:nvPr/>
          </p:nvSpPr>
          <p:spPr bwMode="auto">
            <a:xfrm>
              <a:off x="3697" y="2701"/>
              <a:ext cx="52" cy="53"/>
            </a:xfrm>
            <a:custGeom>
              <a:avLst/>
              <a:gdLst>
                <a:gd name="T0" fmla="*/ 26 w 52"/>
                <a:gd name="T1" fmla="*/ 0 h 53"/>
                <a:gd name="T2" fmla="*/ 26 w 52"/>
                <a:gd name="T3" fmla="*/ 0 h 53"/>
                <a:gd name="T4" fmla="*/ 26 w 52"/>
                <a:gd name="T5" fmla="*/ 0 h 53"/>
                <a:gd name="T6" fmla="*/ 13 w 52"/>
                <a:gd name="T7" fmla="*/ 0 h 53"/>
                <a:gd name="T8" fmla="*/ 13 w 52"/>
                <a:gd name="T9" fmla="*/ 0 h 53"/>
                <a:gd name="T10" fmla="*/ 13 w 52"/>
                <a:gd name="T11" fmla="*/ 13 h 53"/>
                <a:gd name="T12" fmla="*/ 0 w 52"/>
                <a:gd name="T13" fmla="*/ 13 h 53"/>
                <a:gd name="T14" fmla="*/ 0 w 52"/>
                <a:gd name="T15" fmla="*/ 13 h 53"/>
                <a:gd name="T16" fmla="*/ 0 w 52"/>
                <a:gd name="T17" fmla="*/ 27 h 53"/>
                <a:gd name="T18" fmla="*/ 0 w 52"/>
                <a:gd name="T19" fmla="*/ 27 h 53"/>
                <a:gd name="T20" fmla="*/ 0 w 52"/>
                <a:gd name="T21" fmla="*/ 40 h 53"/>
                <a:gd name="T22" fmla="*/ 0 w 52"/>
                <a:gd name="T23" fmla="*/ 40 h 53"/>
                <a:gd name="T24" fmla="*/ 0 w 52"/>
                <a:gd name="T25" fmla="*/ 40 h 53"/>
                <a:gd name="T26" fmla="*/ 13 w 52"/>
                <a:gd name="T27" fmla="*/ 53 h 53"/>
                <a:gd name="T28" fmla="*/ 13 w 52"/>
                <a:gd name="T29" fmla="*/ 53 h 53"/>
                <a:gd name="T30" fmla="*/ 13 w 52"/>
                <a:gd name="T31" fmla="*/ 53 h 53"/>
                <a:gd name="T32" fmla="*/ 26 w 52"/>
                <a:gd name="T33" fmla="*/ 53 h 53"/>
                <a:gd name="T34" fmla="*/ 26 w 52"/>
                <a:gd name="T35" fmla="*/ 53 h 53"/>
                <a:gd name="T36" fmla="*/ 39 w 52"/>
                <a:gd name="T37" fmla="*/ 53 h 53"/>
                <a:gd name="T38" fmla="*/ 39 w 52"/>
                <a:gd name="T39" fmla="*/ 53 h 53"/>
                <a:gd name="T40" fmla="*/ 39 w 52"/>
                <a:gd name="T41" fmla="*/ 53 h 53"/>
                <a:gd name="T42" fmla="*/ 52 w 52"/>
                <a:gd name="T43" fmla="*/ 53 h 53"/>
                <a:gd name="T44" fmla="*/ 52 w 52"/>
                <a:gd name="T45" fmla="*/ 40 h 53"/>
                <a:gd name="T46" fmla="*/ 52 w 52"/>
                <a:gd name="T47" fmla="*/ 40 h 53"/>
                <a:gd name="T48" fmla="*/ 52 w 52"/>
                <a:gd name="T49" fmla="*/ 40 h 53"/>
                <a:gd name="T50" fmla="*/ 52 w 52"/>
                <a:gd name="T51" fmla="*/ 27 h 53"/>
                <a:gd name="T52" fmla="*/ 52 w 52"/>
                <a:gd name="T53" fmla="*/ 27 h 53"/>
                <a:gd name="T54" fmla="*/ 52 w 52"/>
                <a:gd name="T55" fmla="*/ 13 h 53"/>
                <a:gd name="T56" fmla="*/ 52 w 52"/>
                <a:gd name="T57" fmla="*/ 13 h 53"/>
                <a:gd name="T58" fmla="*/ 52 w 52"/>
                <a:gd name="T59" fmla="*/ 13 h 53"/>
                <a:gd name="T60" fmla="*/ 39 w 52"/>
                <a:gd name="T61" fmla="*/ 0 h 53"/>
                <a:gd name="T62" fmla="*/ 39 w 52"/>
                <a:gd name="T63" fmla="*/ 0 h 53"/>
                <a:gd name="T64" fmla="*/ 39 w 52"/>
                <a:gd name="T65" fmla="*/ 0 h 53"/>
                <a:gd name="T66" fmla="*/ 26 w 52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53"/>
                <a:gd name="T104" fmla="*/ 52 w 52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53">
                  <a:moveTo>
                    <a:pt x="26" y="0"/>
                  </a:moveTo>
                  <a:lnTo>
                    <a:pt x="26" y="0"/>
                  </a:ln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27"/>
                  </a:lnTo>
                  <a:lnTo>
                    <a:pt x="0" y="40"/>
                  </a:lnTo>
                  <a:lnTo>
                    <a:pt x="13" y="53"/>
                  </a:lnTo>
                  <a:lnTo>
                    <a:pt x="26" y="53"/>
                  </a:lnTo>
                  <a:lnTo>
                    <a:pt x="39" y="53"/>
                  </a:lnTo>
                  <a:lnTo>
                    <a:pt x="52" y="53"/>
                  </a:lnTo>
                  <a:lnTo>
                    <a:pt x="52" y="40"/>
                  </a:lnTo>
                  <a:lnTo>
                    <a:pt x="52" y="27"/>
                  </a:lnTo>
                  <a:lnTo>
                    <a:pt x="52" y="13"/>
                  </a:lnTo>
                  <a:lnTo>
                    <a:pt x="39" y="0"/>
                  </a:lnTo>
                  <a:lnTo>
                    <a:pt x="26" y="0"/>
                  </a:lnTo>
                </a:path>
              </a:pathLst>
            </a:custGeom>
            <a:solidFill>
              <a:srgbClr val="CCECFF"/>
            </a:solidFill>
            <a:ln w="825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133" name="Rectangle 517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34" name="Rectangle 518"/>
            <p:cNvSpPr>
              <a:spLocks noChangeArrowheads="1"/>
            </p:cNvSpPr>
            <p:nvPr/>
          </p:nvSpPr>
          <p:spPr bwMode="auto">
            <a:xfrm>
              <a:off x="3578" y="2491"/>
              <a:ext cx="303" cy="31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35" name="Rectangle 519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36" name="Rectangle 520"/>
            <p:cNvSpPr>
              <a:spLocks noChangeArrowheads="1"/>
            </p:cNvSpPr>
            <p:nvPr/>
          </p:nvSpPr>
          <p:spPr bwMode="auto">
            <a:xfrm>
              <a:off x="3605" y="2504"/>
              <a:ext cx="118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37" name="Rectangle 521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38" name="Rectangle 522"/>
            <p:cNvSpPr>
              <a:spLocks noChangeArrowheads="1"/>
            </p:cNvSpPr>
            <p:nvPr/>
          </p:nvSpPr>
          <p:spPr bwMode="auto">
            <a:xfrm>
              <a:off x="3723" y="2504"/>
              <a:ext cx="132" cy="27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39" name="Rectangle 523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40" name="Rectangle 524"/>
            <p:cNvSpPr>
              <a:spLocks noChangeArrowheads="1"/>
            </p:cNvSpPr>
            <p:nvPr/>
          </p:nvSpPr>
          <p:spPr bwMode="auto">
            <a:xfrm>
              <a:off x="3697" y="2504"/>
              <a:ext cx="13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41" name="Rectangle 525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42" name="Rectangle 526"/>
            <p:cNvSpPr>
              <a:spLocks noChangeArrowheads="1"/>
            </p:cNvSpPr>
            <p:nvPr/>
          </p:nvSpPr>
          <p:spPr bwMode="auto">
            <a:xfrm>
              <a:off x="3697" y="2491"/>
              <a:ext cx="26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43" name="Rectangle 527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44" name="Rectangle 528"/>
            <p:cNvSpPr>
              <a:spLocks noChangeArrowheads="1"/>
            </p:cNvSpPr>
            <p:nvPr/>
          </p:nvSpPr>
          <p:spPr bwMode="auto">
            <a:xfrm>
              <a:off x="3697" y="2793"/>
              <a:ext cx="26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45" name="Rectangle 529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46" name="Rectangle 530"/>
            <p:cNvSpPr>
              <a:spLocks noChangeArrowheads="1"/>
            </p:cNvSpPr>
            <p:nvPr/>
          </p:nvSpPr>
          <p:spPr bwMode="auto">
            <a:xfrm>
              <a:off x="3684" y="2635"/>
              <a:ext cx="26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47" name="Rectangle 531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48" name="Rectangle 532"/>
            <p:cNvSpPr>
              <a:spLocks noChangeArrowheads="1"/>
            </p:cNvSpPr>
            <p:nvPr/>
          </p:nvSpPr>
          <p:spPr bwMode="auto">
            <a:xfrm>
              <a:off x="3749" y="2504"/>
              <a:ext cx="1" cy="28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49" name="Rectangle 533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50" name="Rectangle 534"/>
            <p:cNvSpPr>
              <a:spLocks noChangeArrowheads="1"/>
            </p:cNvSpPr>
            <p:nvPr/>
          </p:nvSpPr>
          <p:spPr bwMode="auto">
            <a:xfrm>
              <a:off x="3736" y="2491"/>
              <a:ext cx="27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51" name="Rectangle 535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52" name="Rectangle 536"/>
            <p:cNvSpPr>
              <a:spLocks noChangeArrowheads="1"/>
            </p:cNvSpPr>
            <p:nvPr/>
          </p:nvSpPr>
          <p:spPr bwMode="auto">
            <a:xfrm>
              <a:off x="3736" y="2793"/>
              <a:ext cx="27" cy="1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53" name="Rectangle 537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54" name="Rectangle 538"/>
            <p:cNvSpPr>
              <a:spLocks noChangeArrowheads="1"/>
            </p:cNvSpPr>
            <p:nvPr/>
          </p:nvSpPr>
          <p:spPr bwMode="auto">
            <a:xfrm>
              <a:off x="3749" y="2635"/>
              <a:ext cx="27" cy="14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55" name="Rectangle 539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56" name="Rectangle 540"/>
            <p:cNvSpPr>
              <a:spLocks noChangeArrowheads="1"/>
            </p:cNvSpPr>
            <p:nvPr/>
          </p:nvSpPr>
          <p:spPr bwMode="auto">
            <a:xfrm>
              <a:off x="3592" y="2517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57" name="Rectangle 541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58" name="Rectangle 542"/>
            <p:cNvSpPr>
              <a:spLocks noChangeArrowheads="1"/>
            </p:cNvSpPr>
            <p:nvPr/>
          </p:nvSpPr>
          <p:spPr bwMode="auto">
            <a:xfrm>
              <a:off x="3592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59" name="Rectangle 543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60" name="Rectangle 544"/>
            <p:cNvSpPr>
              <a:spLocks noChangeArrowheads="1"/>
            </p:cNvSpPr>
            <p:nvPr/>
          </p:nvSpPr>
          <p:spPr bwMode="auto">
            <a:xfrm>
              <a:off x="3592" y="2596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61" name="Rectangle 545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62" name="Rectangle 546"/>
            <p:cNvSpPr>
              <a:spLocks noChangeArrowheads="1"/>
            </p:cNvSpPr>
            <p:nvPr/>
          </p:nvSpPr>
          <p:spPr bwMode="auto">
            <a:xfrm>
              <a:off x="3592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63" name="Rectangle 547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64" name="Rectangle 548"/>
            <p:cNvSpPr>
              <a:spLocks noChangeArrowheads="1"/>
            </p:cNvSpPr>
            <p:nvPr/>
          </p:nvSpPr>
          <p:spPr bwMode="auto">
            <a:xfrm>
              <a:off x="3592" y="2675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65" name="Rectangle 549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66" name="Rectangle 550"/>
            <p:cNvSpPr>
              <a:spLocks noChangeArrowheads="1"/>
            </p:cNvSpPr>
            <p:nvPr/>
          </p:nvSpPr>
          <p:spPr bwMode="auto">
            <a:xfrm>
              <a:off x="3592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67" name="Rectangle 551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68" name="Rectangle 552"/>
            <p:cNvSpPr>
              <a:spLocks noChangeArrowheads="1"/>
            </p:cNvSpPr>
            <p:nvPr/>
          </p:nvSpPr>
          <p:spPr bwMode="auto">
            <a:xfrm>
              <a:off x="3592" y="2754"/>
              <a:ext cx="52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69" name="Rectangle 553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70" name="Rectangle 554"/>
            <p:cNvSpPr>
              <a:spLocks noChangeArrowheads="1"/>
            </p:cNvSpPr>
            <p:nvPr/>
          </p:nvSpPr>
          <p:spPr bwMode="auto">
            <a:xfrm>
              <a:off x="3592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71" name="Rectangle 555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72" name="Rectangle 556"/>
            <p:cNvSpPr>
              <a:spLocks noChangeArrowheads="1"/>
            </p:cNvSpPr>
            <p:nvPr/>
          </p:nvSpPr>
          <p:spPr bwMode="auto">
            <a:xfrm>
              <a:off x="3815" y="2517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73" name="Rectangle 557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74" name="Rectangle 558"/>
            <p:cNvSpPr>
              <a:spLocks noChangeArrowheads="1"/>
            </p:cNvSpPr>
            <p:nvPr/>
          </p:nvSpPr>
          <p:spPr bwMode="auto">
            <a:xfrm>
              <a:off x="3868" y="2517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75" name="Rectangle 559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76" name="Rectangle 560"/>
            <p:cNvSpPr>
              <a:spLocks noChangeArrowheads="1"/>
            </p:cNvSpPr>
            <p:nvPr/>
          </p:nvSpPr>
          <p:spPr bwMode="auto">
            <a:xfrm>
              <a:off x="3815" y="2596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77" name="Rectangle 561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78" name="Rectangle 562"/>
            <p:cNvSpPr>
              <a:spLocks noChangeArrowheads="1"/>
            </p:cNvSpPr>
            <p:nvPr/>
          </p:nvSpPr>
          <p:spPr bwMode="auto">
            <a:xfrm>
              <a:off x="3868" y="2583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79" name="Rectangle 563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80" name="Rectangle 564"/>
            <p:cNvSpPr>
              <a:spLocks noChangeArrowheads="1"/>
            </p:cNvSpPr>
            <p:nvPr/>
          </p:nvSpPr>
          <p:spPr bwMode="auto">
            <a:xfrm>
              <a:off x="3815" y="2675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81" name="Rectangle 565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82" name="Rectangle 566"/>
            <p:cNvSpPr>
              <a:spLocks noChangeArrowheads="1"/>
            </p:cNvSpPr>
            <p:nvPr/>
          </p:nvSpPr>
          <p:spPr bwMode="auto">
            <a:xfrm>
              <a:off x="3868" y="2675"/>
              <a:ext cx="1" cy="26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83" name="Rectangle 567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84" name="Rectangle 568"/>
            <p:cNvSpPr>
              <a:spLocks noChangeArrowheads="1"/>
            </p:cNvSpPr>
            <p:nvPr/>
          </p:nvSpPr>
          <p:spPr bwMode="auto">
            <a:xfrm>
              <a:off x="3815" y="2754"/>
              <a:ext cx="53" cy="13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85" name="Rectangle 569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86" name="Rectangle 570"/>
            <p:cNvSpPr>
              <a:spLocks noChangeArrowheads="1"/>
            </p:cNvSpPr>
            <p:nvPr/>
          </p:nvSpPr>
          <p:spPr bwMode="auto">
            <a:xfrm>
              <a:off x="3868" y="2741"/>
              <a:ext cx="1" cy="39"/>
            </a:xfrm>
            <a:prstGeom prst="rect">
              <a:avLst/>
            </a:prstGeom>
            <a:solidFill>
              <a:srgbClr val="CCECFF"/>
            </a:solidFill>
            <a:ln w="825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</p:grpSp>
      <p:cxnSp>
        <p:nvCxnSpPr>
          <p:cNvPr id="43110" name="AutoShape 571"/>
          <p:cNvCxnSpPr>
            <a:cxnSpLocks noChangeShapeType="1"/>
          </p:cNvCxnSpPr>
          <p:nvPr/>
        </p:nvCxnSpPr>
        <p:spPr bwMode="auto">
          <a:xfrm flipV="1">
            <a:off x="2130425" y="2663825"/>
            <a:ext cx="725488" cy="879475"/>
          </a:xfrm>
          <a:prstGeom prst="straightConnector1">
            <a:avLst/>
          </a:prstGeom>
          <a:noFill/>
          <a:ln w="31750">
            <a:solidFill>
              <a:srgbClr val="FF9900"/>
            </a:solidFill>
            <a:prstDash val="sysDot"/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3111" name="Group 580"/>
          <p:cNvGrpSpPr>
            <a:grpSpLocks/>
          </p:cNvGrpSpPr>
          <p:nvPr/>
        </p:nvGrpSpPr>
        <p:grpSpPr bwMode="auto">
          <a:xfrm>
            <a:off x="5943600" y="2185988"/>
            <a:ext cx="427038" cy="404812"/>
            <a:chOff x="5421" y="738"/>
            <a:chExt cx="269" cy="255"/>
          </a:xfrm>
        </p:grpSpPr>
        <p:grpSp>
          <p:nvGrpSpPr>
            <p:cNvPr id="43124" name="Group 581"/>
            <p:cNvGrpSpPr>
              <a:grpSpLocks/>
            </p:cNvGrpSpPr>
            <p:nvPr/>
          </p:nvGrpSpPr>
          <p:grpSpPr bwMode="auto">
            <a:xfrm>
              <a:off x="5421" y="738"/>
              <a:ext cx="269" cy="255"/>
              <a:chOff x="8269" y="6375"/>
              <a:chExt cx="756" cy="711"/>
            </a:xfrm>
          </p:grpSpPr>
          <p:sp>
            <p:nvSpPr>
              <p:cNvPr id="43128" name="Oval 582"/>
              <p:cNvSpPr>
                <a:spLocks noChangeArrowheads="1"/>
              </p:cNvSpPr>
              <p:nvPr/>
            </p:nvSpPr>
            <p:spPr bwMode="auto">
              <a:xfrm>
                <a:off x="8269" y="6375"/>
                <a:ext cx="756" cy="711"/>
              </a:xfrm>
              <a:prstGeom prst="ellipse">
                <a:avLst/>
              </a:prstGeom>
              <a:solidFill>
                <a:srgbClr val="FF0000"/>
              </a:solidFill>
              <a:ln w="698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129" name="Oval 583"/>
              <p:cNvSpPr>
                <a:spLocks noChangeArrowheads="1"/>
              </p:cNvSpPr>
              <p:nvPr/>
            </p:nvSpPr>
            <p:spPr bwMode="auto">
              <a:xfrm>
                <a:off x="8360" y="6467"/>
                <a:ext cx="573" cy="527"/>
              </a:xfrm>
              <a:prstGeom prst="ellipse">
                <a:avLst/>
              </a:prstGeom>
              <a:solidFill>
                <a:srgbClr val="FFFFFF"/>
              </a:solidFill>
              <a:ln w="698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130" name="Rectangle 584"/>
              <p:cNvSpPr>
                <a:spLocks noChangeArrowheads="1"/>
              </p:cNvSpPr>
              <p:nvPr/>
            </p:nvSpPr>
            <p:spPr bwMode="auto">
              <a:xfrm>
                <a:off x="8372" y="6570"/>
                <a:ext cx="572" cy="2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</p:grpSp>
        <p:sp>
          <p:nvSpPr>
            <p:cNvPr id="43125" name="Rectangle 585"/>
            <p:cNvSpPr>
              <a:spLocks noChangeArrowheads="1"/>
            </p:cNvSpPr>
            <p:nvPr/>
          </p:nvSpPr>
          <p:spPr bwMode="auto">
            <a:xfrm>
              <a:off x="5468" y="803"/>
              <a:ext cx="175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26" name="Rectangle 586"/>
            <p:cNvSpPr>
              <a:spLocks noChangeArrowheads="1"/>
            </p:cNvSpPr>
            <p:nvPr/>
          </p:nvSpPr>
          <p:spPr bwMode="auto">
            <a:xfrm>
              <a:off x="5483" y="865"/>
              <a:ext cx="157" cy="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27" name="Rectangle 587"/>
            <p:cNvSpPr>
              <a:spLocks noChangeArrowheads="1"/>
            </p:cNvSpPr>
            <p:nvPr/>
          </p:nvSpPr>
          <p:spPr bwMode="auto">
            <a:xfrm>
              <a:off x="5492" y="768"/>
              <a:ext cx="141" cy="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US" altLang="en-US" sz="900">
                  <a:solidFill>
                    <a:srgbClr val="000000"/>
                  </a:solidFill>
                </a:rPr>
                <a:t>Cus-</a:t>
              </a:r>
            </a:p>
            <a:p>
              <a:r>
                <a:rPr lang="en-US" altLang="en-US" sz="900">
                  <a:solidFill>
                    <a:srgbClr val="000000"/>
                  </a:solidFill>
                </a:rPr>
                <a:t>toms</a:t>
              </a:r>
              <a:endParaRPr lang="en-AU" altLang="en-US" sz="700"/>
            </a:p>
          </p:txBody>
        </p:sp>
      </p:grpSp>
      <p:grpSp>
        <p:nvGrpSpPr>
          <p:cNvPr id="43112" name="Group 588"/>
          <p:cNvGrpSpPr>
            <a:grpSpLocks/>
          </p:cNvGrpSpPr>
          <p:nvPr/>
        </p:nvGrpSpPr>
        <p:grpSpPr bwMode="auto">
          <a:xfrm>
            <a:off x="2643188" y="2190750"/>
            <a:ext cx="427037" cy="404813"/>
            <a:chOff x="5421" y="738"/>
            <a:chExt cx="269" cy="255"/>
          </a:xfrm>
        </p:grpSpPr>
        <p:grpSp>
          <p:nvGrpSpPr>
            <p:cNvPr id="43117" name="Group 589"/>
            <p:cNvGrpSpPr>
              <a:grpSpLocks/>
            </p:cNvGrpSpPr>
            <p:nvPr/>
          </p:nvGrpSpPr>
          <p:grpSpPr bwMode="auto">
            <a:xfrm>
              <a:off x="5421" y="738"/>
              <a:ext cx="269" cy="255"/>
              <a:chOff x="8269" y="6375"/>
              <a:chExt cx="756" cy="711"/>
            </a:xfrm>
          </p:grpSpPr>
          <p:sp>
            <p:nvSpPr>
              <p:cNvPr id="43121" name="Oval 590"/>
              <p:cNvSpPr>
                <a:spLocks noChangeArrowheads="1"/>
              </p:cNvSpPr>
              <p:nvPr/>
            </p:nvSpPr>
            <p:spPr bwMode="auto">
              <a:xfrm>
                <a:off x="8269" y="6375"/>
                <a:ext cx="756" cy="711"/>
              </a:xfrm>
              <a:prstGeom prst="ellipse">
                <a:avLst/>
              </a:prstGeom>
              <a:solidFill>
                <a:srgbClr val="FF0000"/>
              </a:solidFill>
              <a:ln w="698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122" name="Oval 591"/>
              <p:cNvSpPr>
                <a:spLocks noChangeArrowheads="1"/>
              </p:cNvSpPr>
              <p:nvPr/>
            </p:nvSpPr>
            <p:spPr bwMode="auto">
              <a:xfrm>
                <a:off x="8360" y="6467"/>
                <a:ext cx="573" cy="527"/>
              </a:xfrm>
              <a:prstGeom prst="ellipse">
                <a:avLst/>
              </a:prstGeom>
              <a:solidFill>
                <a:srgbClr val="FFFFFF"/>
              </a:solidFill>
              <a:ln w="698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  <p:sp>
            <p:nvSpPr>
              <p:cNvPr id="43123" name="Rectangle 592"/>
              <p:cNvSpPr>
                <a:spLocks noChangeArrowheads="1"/>
              </p:cNvSpPr>
              <p:nvPr/>
            </p:nvSpPr>
            <p:spPr bwMode="auto">
              <a:xfrm>
                <a:off x="8372" y="6570"/>
                <a:ext cx="572" cy="2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GB" altLang="en-US"/>
              </a:p>
            </p:txBody>
          </p:sp>
        </p:grpSp>
        <p:sp>
          <p:nvSpPr>
            <p:cNvPr id="43118" name="Rectangle 593"/>
            <p:cNvSpPr>
              <a:spLocks noChangeArrowheads="1"/>
            </p:cNvSpPr>
            <p:nvPr/>
          </p:nvSpPr>
          <p:spPr bwMode="auto">
            <a:xfrm>
              <a:off x="5468" y="803"/>
              <a:ext cx="175" cy="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19" name="Rectangle 594"/>
            <p:cNvSpPr>
              <a:spLocks noChangeArrowheads="1"/>
            </p:cNvSpPr>
            <p:nvPr/>
          </p:nvSpPr>
          <p:spPr bwMode="auto">
            <a:xfrm>
              <a:off x="5483" y="865"/>
              <a:ext cx="157" cy="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en-US"/>
            </a:p>
          </p:txBody>
        </p:sp>
        <p:sp>
          <p:nvSpPr>
            <p:cNvPr id="43120" name="Rectangle 595"/>
            <p:cNvSpPr>
              <a:spLocks noChangeArrowheads="1"/>
            </p:cNvSpPr>
            <p:nvPr/>
          </p:nvSpPr>
          <p:spPr bwMode="auto">
            <a:xfrm>
              <a:off x="5492" y="768"/>
              <a:ext cx="141" cy="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US" altLang="en-US" sz="900">
                  <a:solidFill>
                    <a:srgbClr val="000000"/>
                  </a:solidFill>
                </a:rPr>
                <a:t>Cus-</a:t>
              </a:r>
            </a:p>
            <a:p>
              <a:r>
                <a:rPr lang="en-US" altLang="en-US" sz="900">
                  <a:solidFill>
                    <a:srgbClr val="000000"/>
                  </a:solidFill>
                </a:rPr>
                <a:t>toms</a:t>
              </a:r>
              <a:endParaRPr lang="en-AU" altLang="en-US" sz="700"/>
            </a:p>
          </p:txBody>
        </p:sp>
      </p:grpSp>
      <p:sp>
        <p:nvSpPr>
          <p:cNvPr id="43113" name="Text Box 3"/>
          <p:cNvSpPr txBox="1">
            <a:spLocks noChangeArrowheads="1"/>
          </p:cNvSpPr>
          <p:nvPr/>
        </p:nvSpPr>
        <p:spPr bwMode="auto">
          <a:xfrm>
            <a:off x="184150" y="228600"/>
            <a:ext cx="8705850" cy="984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200" dirty="0">
                <a:solidFill>
                  <a:srgbClr val="FF0000"/>
                </a:solidFill>
              </a:rPr>
              <a:t>ПЕРЕДАЧА РАСХОДОВ</a:t>
            </a:r>
            <a:endParaRPr lang="en-AU" altLang="en-US" sz="2200" dirty="0">
              <a:solidFill>
                <a:srgbClr val="FF0000"/>
              </a:solidFill>
            </a:endParaRPr>
          </a:p>
          <a:p>
            <a:r>
              <a:rPr lang="ru-RU" altLang="en-US" sz="2200" dirty="0">
                <a:solidFill>
                  <a:srgbClr val="A50021"/>
                </a:solidFill>
              </a:rPr>
              <a:t>Имеет место в пунктах, которые иногда бывают разными</a:t>
            </a:r>
            <a:endParaRPr lang="en-AU" altLang="en-US" sz="2200" dirty="0">
              <a:solidFill>
                <a:srgbClr val="A50021"/>
              </a:solidFill>
            </a:endParaRPr>
          </a:p>
          <a:p>
            <a:endParaRPr lang="en-AU" altLang="en-US" sz="2400" dirty="0">
              <a:solidFill>
                <a:srgbClr val="A50021"/>
              </a:solidFill>
            </a:endParaRPr>
          </a:p>
          <a:p>
            <a:endParaRPr lang="en-AU" altLang="en-US" sz="2400" dirty="0">
              <a:solidFill>
                <a:srgbClr val="A50021"/>
              </a:solidFill>
            </a:endParaRPr>
          </a:p>
          <a:p>
            <a:endParaRPr lang="en-AU" altLang="en-US" sz="2400" dirty="0">
              <a:solidFill>
                <a:srgbClr val="A50021"/>
              </a:solidFill>
            </a:endParaRPr>
          </a:p>
          <a:p>
            <a:endParaRPr lang="en-AU" altLang="en-US" sz="2400" dirty="0">
              <a:solidFill>
                <a:srgbClr val="A50021"/>
              </a:solidFill>
            </a:endParaRPr>
          </a:p>
          <a:p>
            <a:endParaRPr lang="en-AU" altLang="en-US" sz="2400" dirty="0">
              <a:solidFill>
                <a:srgbClr val="A50021"/>
              </a:solidFill>
            </a:endParaRPr>
          </a:p>
        </p:txBody>
      </p:sp>
      <p:sp>
        <p:nvSpPr>
          <p:cNvPr id="43114" name="TextBox 585"/>
          <p:cNvSpPr txBox="1">
            <a:spLocks noChangeArrowheads="1"/>
          </p:cNvSpPr>
          <p:nvPr/>
        </p:nvSpPr>
        <p:spPr bwMode="auto">
          <a:xfrm>
            <a:off x="7315200" y="3429000"/>
            <a:ext cx="228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GB" altLang="en-US" sz="2400">
                <a:solidFill>
                  <a:srgbClr val="C00000"/>
                </a:solidFill>
              </a:rPr>
              <a:t>*</a:t>
            </a:r>
          </a:p>
        </p:txBody>
      </p:sp>
      <p:pic>
        <p:nvPicPr>
          <p:cNvPr id="43115" name="Picture 607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116" name="Text Box 608"/>
          <p:cNvSpPr txBox="1">
            <a:spLocks noChangeArrowheads="1"/>
          </p:cNvSpPr>
          <p:nvPr/>
        </p:nvSpPr>
        <p:spPr bwMode="auto">
          <a:xfrm>
            <a:off x="8264525" y="6632575"/>
            <a:ext cx="9144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M8:U6:6.2-23</a:t>
            </a:r>
            <a:endParaRPr lang="en-US" altLang="en-US" i="1">
              <a:latin typeface="Arial" charset="0"/>
            </a:endParaRPr>
          </a:p>
        </p:txBody>
      </p:sp>
      <p:sp>
        <p:nvSpPr>
          <p:cNvPr id="540" name="Rectangle 79"/>
          <p:cNvSpPr>
            <a:spLocks noChangeArrowheads="1"/>
          </p:cNvSpPr>
          <p:nvPr/>
        </p:nvSpPr>
        <p:spPr bwMode="auto">
          <a:xfrm>
            <a:off x="152400" y="2803525"/>
            <a:ext cx="1052513" cy="307777"/>
          </a:xfrm>
          <a:prstGeom prst="rect">
            <a:avLst/>
          </a:prstGeom>
          <a:solidFill>
            <a:srgbClr val="FFFF66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000" dirty="0">
                <a:solidFill>
                  <a:srgbClr val="CC0000"/>
                </a:solidFill>
              </a:rPr>
              <a:t>Продавец</a:t>
            </a:r>
            <a:endParaRPr lang="en-US" altLang="en-US" sz="2000" dirty="0"/>
          </a:p>
        </p:txBody>
      </p:sp>
      <p:sp>
        <p:nvSpPr>
          <p:cNvPr id="541" name="Rectangle 78"/>
          <p:cNvSpPr>
            <a:spLocks noChangeArrowheads="1"/>
          </p:cNvSpPr>
          <p:nvPr/>
        </p:nvSpPr>
        <p:spPr bwMode="auto">
          <a:xfrm>
            <a:off x="7564438" y="2803525"/>
            <a:ext cx="1274762" cy="307777"/>
          </a:xfrm>
          <a:prstGeom prst="rect">
            <a:avLst/>
          </a:prstGeom>
          <a:solidFill>
            <a:srgbClr val="FFFF66"/>
          </a:solidFill>
          <a:ln w="22225">
            <a:solidFill>
              <a:srgbClr val="000080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000" dirty="0">
                <a:solidFill>
                  <a:srgbClr val="CC0000"/>
                </a:solidFill>
              </a:rPr>
              <a:t>Покупатель</a:t>
            </a:r>
            <a:endParaRPr lang="en-US" altLang="en-US" sz="2000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28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564452"/>
      </p:ext>
    </p:extLst>
  </p:cSld>
  <p:clrMapOvr>
    <a:masterClrMapping/>
  </p:clrMapOvr>
  <p:transition>
    <p:fade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5" name="Text Box 3"/>
          <p:cNvSpPr txBox="1">
            <a:spLocks noChangeArrowheads="1"/>
          </p:cNvSpPr>
          <p:nvPr/>
        </p:nvSpPr>
        <p:spPr bwMode="auto">
          <a:xfrm>
            <a:off x="279400" y="228600"/>
            <a:ext cx="9525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400" dirty="0">
                <a:solidFill>
                  <a:srgbClr val="006600"/>
                </a:solidFill>
              </a:rPr>
              <a:t>Каждый из </a:t>
            </a:r>
            <a:r>
              <a:rPr lang="ru-RU" altLang="en-US" sz="3400" dirty="0" err="1">
                <a:solidFill>
                  <a:srgbClr val="006600"/>
                </a:solidFill>
              </a:rPr>
              <a:t>Инкотермс</a:t>
            </a:r>
            <a:r>
              <a:rPr lang="ru-RU" altLang="en-US" sz="3400" dirty="0">
                <a:solidFill>
                  <a:srgbClr val="006600"/>
                </a:solidFill>
              </a:rPr>
              <a:t> влияет на:</a:t>
            </a:r>
            <a:endParaRPr lang="en-US" altLang="en-US" dirty="0">
              <a:solidFill>
                <a:srgbClr val="006600"/>
              </a:solidFill>
            </a:endParaRPr>
          </a:p>
        </p:txBody>
      </p:sp>
      <p:sp>
        <p:nvSpPr>
          <p:cNvPr id="44036" name="Text Box 8"/>
          <p:cNvSpPr txBox="1">
            <a:spLocks noChangeArrowheads="1"/>
          </p:cNvSpPr>
          <p:nvPr/>
        </p:nvSpPr>
        <p:spPr bwMode="auto">
          <a:xfrm>
            <a:off x="209363" y="1557710"/>
            <a:ext cx="8910638" cy="38595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60000"/>
              </a:lnSpc>
              <a:buFont typeface="Symbol" pitchFamily="18" charset="2"/>
              <a:buNone/>
            </a:pPr>
            <a:endParaRPr lang="en-US" altLang="en-US" b="0" dirty="0"/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dirty="0"/>
              <a:t>Предоставление продавцом товара </a:t>
            </a:r>
            <a:r>
              <a:rPr lang="en-US" altLang="en-US" sz="2400" b="0" dirty="0"/>
              <a:t>vs. </a:t>
            </a:r>
            <a:r>
              <a:rPr lang="ru-RU" altLang="en-US" sz="2400" b="0" dirty="0"/>
              <a:t>Платеж покупателя</a:t>
            </a:r>
            <a:endParaRPr lang="en-US" altLang="en-US" sz="2400" b="0" dirty="0"/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dirty="0"/>
              <a:t>Кто несет ответственность за </a:t>
            </a:r>
            <a:r>
              <a:rPr lang="ru-RU" altLang="en-US" sz="2400" b="0" u="sng" dirty="0"/>
              <a:t>лицензии, разрешения и другие формальности</a:t>
            </a:r>
            <a:endParaRPr lang="en-US" altLang="en-US" sz="2400" b="0" dirty="0"/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dirty="0"/>
              <a:t>Кто несет ответственность за договоры </a:t>
            </a:r>
            <a:r>
              <a:rPr lang="ru-RU" altLang="en-US" sz="2400" b="0" u="sng" dirty="0"/>
              <a:t>перевозки и страхования</a:t>
            </a:r>
            <a:endParaRPr lang="en-US" altLang="en-US" sz="2400" b="0" dirty="0"/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u="sng" dirty="0"/>
              <a:t>Доставка</a:t>
            </a:r>
            <a:r>
              <a:rPr lang="ru-RU" altLang="en-US" sz="2400" b="0" dirty="0"/>
              <a:t> продавцом и принятие товара покупателем</a:t>
            </a:r>
            <a:endParaRPr lang="en-US" altLang="en-US" sz="2400" b="0" dirty="0"/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dirty="0"/>
              <a:t>Передача </a:t>
            </a:r>
            <a:r>
              <a:rPr lang="ru-RU" altLang="en-US" sz="2400" b="0" u="sng" dirty="0"/>
              <a:t>рисков</a:t>
            </a:r>
            <a:endParaRPr lang="en-US" altLang="en-US" sz="2400" b="0" dirty="0"/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u="sng" dirty="0"/>
              <a:t>Распределение затрат</a:t>
            </a:r>
            <a:r>
              <a:rPr lang="ru-RU" altLang="en-US" sz="2400" b="0" dirty="0"/>
              <a:t> между покупателем и продавцом</a:t>
            </a:r>
            <a:endParaRPr lang="en-US" altLang="en-US" sz="2400" b="0" dirty="0"/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u="sng" dirty="0"/>
              <a:t>Соответствующие уведомления</a:t>
            </a:r>
            <a:r>
              <a:rPr lang="ru-RU" altLang="en-US" sz="2400" b="0" dirty="0"/>
              <a:t> покупателю или продавцу</a:t>
            </a:r>
            <a:endParaRPr lang="en-US" altLang="en-US" sz="2400" b="0" dirty="0"/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dirty="0"/>
              <a:t>Подтверждение доставки, транспортные документы и т. д.</a:t>
            </a:r>
            <a:endParaRPr lang="en-US" altLang="en-US" sz="2400" b="0" dirty="0"/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400" b="0" u="sng" dirty="0"/>
              <a:t>Проверка, упаковка и маркировка </a:t>
            </a:r>
            <a:r>
              <a:rPr lang="ru-RU" altLang="en-US" sz="2400" b="0" dirty="0"/>
              <a:t>для продавца или </a:t>
            </a:r>
            <a:r>
              <a:rPr lang="ru-RU" altLang="en-US" sz="2400" b="0" u="sng" dirty="0"/>
              <a:t>инспекции </a:t>
            </a:r>
            <a:r>
              <a:rPr lang="ru-RU" altLang="en-US" sz="2400" b="0" dirty="0"/>
              <a:t>для покупателя</a:t>
            </a:r>
          </a:p>
        </p:txBody>
      </p:sp>
      <p:grpSp>
        <p:nvGrpSpPr>
          <p:cNvPr id="44046" name="Group 97"/>
          <p:cNvGrpSpPr>
            <a:grpSpLocks/>
          </p:cNvGrpSpPr>
          <p:nvPr/>
        </p:nvGrpSpPr>
        <p:grpSpPr bwMode="auto">
          <a:xfrm>
            <a:off x="7076337" y="11440"/>
            <a:ext cx="1811225" cy="1930687"/>
            <a:chOff x="4032" y="1584"/>
            <a:chExt cx="1968" cy="1894"/>
          </a:xfrm>
        </p:grpSpPr>
        <p:sp>
          <p:nvSpPr>
            <p:cNvPr id="44048" name="AutoShape 56"/>
            <p:cNvSpPr>
              <a:spLocks noChangeArrowheads="1"/>
            </p:cNvSpPr>
            <p:nvPr/>
          </p:nvSpPr>
          <p:spPr bwMode="auto">
            <a:xfrm>
              <a:off x="4454" y="2592"/>
              <a:ext cx="1266" cy="625"/>
            </a:xfrm>
            <a:prstGeom prst="triangle">
              <a:avLst>
                <a:gd name="adj" fmla="val 50000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49" name="Line 57"/>
            <p:cNvSpPr>
              <a:spLocks noChangeShapeType="1"/>
            </p:cNvSpPr>
            <p:nvPr/>
          </p:nvSpPr>
          <p:spPr bwMode="auto">
            <a:xfrm>
              <a:off x="4364" y="2496"/>
              <a:ext cx="1503" cy="205"/>
            </a:xfrm>
            <a:prstGeom prst="line">
              <a:avLst/>
            </a:prstGeom>
            <a:noFill/>
            <a:ln w="82550">
              <a:solidFill>
                <a:srgbClr val="A5002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50" name="Oval 58"/>
            <p:cNvSpPr>
              <a:spLocks noChangeArrowheads="1"/>
            </p:cNvSpPr>
            <p:nvPr/>
          </p:nvSpPr>
          <p:spPr bwMode="auto">
            <a:xfrm>
              <a:off x="4506" y="1761"/>
              <a:ext cx="93" cy="123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51" name="Oval 59"/>
            <p:cNvSpPr>
              <a:spLocks noChangeArrowheads="1"/>
            </p:cNvSpPr>
            <p:nvPr/>
          </p:nvSpPr>
          <p:spPr bwMode="auto">
            <a:xfrm>
              <a:off x="4556" y="1787"/>
              <a:ext cx="31" cy="35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52" name="Oval 60"/>
            <p:cNvSpPr>
              <a:spLocks noChangeArrowheads="1"/>
            </p:cNvSpPr>
            <p:nvPr/>
          </p:nvSpPr>
          <p:spPr bwMode="auto">
            <a:xfrm>
              <a:off x="4630" y="1761"/>
              <a:ext cx="92" cy="123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53" name="Oval 61"/>
            <p:cNvSpPr>
              <a:spLocks noChangeArrowheads="1"/>
            </p:cNvSpPr>
            <p:nvPr/>
          </p:nvSpPr>
          <p:spPr bwMode="auto">
            <a:xfrm>
              <a:off x="4678" y="1787"/>
              <a:ext cx="31" cy="35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54" name="Oval 62"/>
            <p:cNvSpPr>
              <a:spLocks noChangeArrowheads="1"/>
            </p:cNvSpPr>
            <p:nvPr/>
          </p:nvSpPr>
          <p:spPr bwMode="auto">
            <a:xfrm rot="-1428801">
              <a:off x="4438" y="2433"/>
              <a:ext cx="185" cy="75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55" name="Rectangle 63"/>
            <p:cNvSpPr>
              <a:spLocks noChangeArrowheads="1"/>
            </p:cNvSpPr>
            <p:nvPr/>
          </p:nvSpPr>
          <p:spPr bwMode="auto">
            <a:xfrm rot="490193">
              <a:off x="4536" y="2034"/>
              <a:ext cx="25" cy="208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56" name="Rectangle 64"/>
            <p:cNvSpPr>
              <a:spLocks noChangeArrowheads="1"/>
            </p:cNvSpPr>
            <p:nvPr/>
          </p:nvSpPr>
          <p:spPr bwMode="auto">
            <a:xfrm rot="-490193">
              <a:off x="4536" y="2242"/>
              <a:ext cx="25" cy="20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57" name="Oval 65"/>
            <p:cNvSpPr>
              <a:spLocks noChangeArrowheads="1"/>
            </p:cNvSpPr>
            <p:nvPr/>
          </p:nvSpPr>
          <p:spPr bwMode="auto">
            <a:xfrm rot="-4189820">
              <a:off x="4571" y="2443"/>
              <a:ext cx="149" cy="93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58" name="Rectangle 66"/>
            <p:cNvSpPr>
              <a:spLocks noChangeArrowheads="1"/>
            </p:cNvSpPr>
            <p:nvPr/>
          </p:nvSpPr>
          <p:spPr bwMode="auto">
            <a:xfrm rot="21109807" flipH="1">
              <a:off x="4661" y="2034"/>
              <a:ext cx="24" cy="208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59" name="Rectangle 67"/>
            <p:cNvSpPr>
              <a:spLocks noChangeArrowheads="1"/>
            </p:cNvSpPr>
            <p:nvPr/>
          </p:nvSpPr>
          <p:spPr bwMode="auto">
            <a:xfrm rot="490193" flipH="1">
              <a:off x="4661" y="2242"/>
              <a:ext cx="24" cy="20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60" name="Rectangle 68"/>
            <p:cNvSpPr>
              <a:spLocks noChangeArrowheads="1"/>
            </p:cNvSpPr>
            <p:nvPr/>
          </p:nvSpPr>
          <p:spPr bwMode="auto">
            <a:xfrm rot="4871575" flipH="1">
              <a:off x="4359" y="1895"/>
              <a:ext cx="19" cy="260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61" name="Rectangle 69"/>
            <p:cNvSpPr>
              <a:spLocks noChangeArrowheads="1"/>
            </p:cNvSpPr>
            <p:nvPr/>
          </p:nvSpPr>
          <p:spPr bwMode="auto">
            <a:xfrm rot="8426394" flipH="1">
              <a:off x="4149" y="1850"/>
              <a:ext cx="23" cy="218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62" name="Rectangle 70"/>
            <p:cNvSpPr>
              <a:spLocks noChangeArrowheads="1"/>
            </p:cNvSpPr>
            <p:nvPr/>
          </p:nvSpPr>
          <p:spPr bwMode="auto">
            <a:xfrm rot="1826228" flipH="1">
              <a:off x="4955" y="1669"/>
              <a:ext cx="24" cy="208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63" name="Rectangle 71"/>
            <p:cNvSpPr>
              <a:spLocks noChangeArrowheads="1"/>
            </p:cNvSpPr>
            <p:nvPr/>
          </p:nvSpPr>
          <p:spPr bwMode="auto">
            <a:xfrm rot="2806613" flipH="1">
              <a:off x="4802" y="1811"/>
              <a:ext cx="20" cy="24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64" name="Freeform 72"/>
            <p:cNvSpPr>
              <a:spLocks/>
            </p:cNvSpPr>
            <p:nvPr/>
          </p:nvSpPr>
          <p:spPr bwMode="auto">
            <a:xfrm>
              <a:off x="4531" y="1918"/>
              <a:ext cx="155" cy="50"/>
            </a:xfrm>
            <a:custGeom>
              <a:avLst/>
              <a:gdLst>
                <a:gd name="T0" fmla="*/ 0 w 768"/>
                <a:gd name="T1" fmla="*/ 0 h 144"/>
                <a:gd name="T2" fmla="*/ 0 w 768"/>
                <a:gd name="T3" fmla="*/ 0 h 144"/>
                <a:gd name="T4" fmla="*/ 0 w 768"/>
                <a:gd name="T5" fmla="*/ 0 h 144"/>
                <a:gd name="T6" fmla="*/ 0 w 768"/>
                <a:gd name="T7" fmla="*/ 0 h 144"/>
                <a:gd name="T8" fmla="*/ 0 w 768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8"/>
                <a:gd name="T16" fmla="*/ 0 h 144"/>
                <a:gd name="T17" fmla="*/ 768 w 768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8" h="144">
                  <a:moveTo>
                    <a:pt x="0" y="0"/>
                  </a:moveTo>
                  <a:cubicBezTo>
                    <a:pt x="40" y="36"/>
                    <a:pt x="80" y="72"/>
                    <a:pt x="144" y="96"/>
                  </a:cubicBezTo>
                  <a:cubicBezTo>
                    <a:pt x="208" y="120"/>
                    <a:pt x="296" y="144"/>
                    <a:pt x="384" y="144"/>
                  </a:cubicBezTo>
                  <a:cubicBezTo>
                    <a:pt x="472" y="144"/>
                    <a:pt x="608" y="120"/>
                    <a:pt x="672" y="96"/>
                  </a:cubicBezTo>
                  <a:cubicBezTo>
                    <a:pt x="736" y="72"/>
                    <a:pt x="752" y="36"/>
                    <a:pt x="768" y="0"/>
                  </a:cubicBezTo>
                </a:path>
              </a:pathLst>
            </a:custGeom>
            <a:solidFill>
              <a:srgbClr val="FF0000"/>
            </a:solidFill>
            <a:ln w="63500">
              <a:solidFill>
                <a:srgbClr val="FFCC99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4065" name="Oval 73"/>
            <p:cNvSpPr>
              <a:spLocks noChangeArrowheads="1"/>
            </p:cNvSpPr>
            <p:nvPr/>
          </p:nvSpPr>
          <p:spPr bwMode="auto">
            <a:xfrm rot="-6025203">
              <a:off x="4090" y="1807"/>
              <a:ext cx="74" cy="65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66" name="Oval 74"/>
            <p:cNvSpPr>
              <a:spLocks noChangeArrowheads="1"/>
            </p:cNvSpPr>
            <p:nvPr/>
          </p:nvSpPr>
          <p:spPr bwMode="auto">
            <a:xfrm rot="18623502" flipH="1">
              <a:off x="5001" y="1602"/>
              <a:ext cx="104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67" name="Oval 75"/>
            <p:cNvSpPr>
              <a:spLocks noChangeArrowheads="1"/>
            </p:cNvSpPr>
            <p:nvPr/>
          </p:nvSpPr>
          <p:spPr bwMode="auto">
            <a:xfrm rot="18623502" flipH="1">
              <a:off x="5027" y="1637"/>
              <a:ext cx="75" cy="5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68" name="Oval 76"/>
            <p:cNvSpPr>
              <a:spLocks noChangeArrowheads="1"/>
            </p:cNvSpPr>
            <p:nvPr/>
          </p:nvSpPr>
          <p:spPr bwMode="auto">
            <a:xfrm rot="-6025203">
              <a:off x="4025" y="1813"/>
              <a:ext cx="102" cy="87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69" name="Oval 77"/>
            <p:cNvSpPr>
              <a:spLocks noChangeArrowheads="1"/>
            </p:cNvSpPr>
            <p:nvPr/>
          </p:nvSpPr>
          <p:spPr bwMode="auto">
            <a:xfrm>
              <a:off x="5488" y="1999"/>
              <a:ext cx="81" cy="114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70" name="Oval 78"/>
            <p:cNvSpPr>
              <a:spLocks noChangeArrowheads="1"/>
            </p:cNvSpPr>
            <p:nvPr/>
          </p:nvSpPr>
          <p:spPr bwMode="auto">
            <a:xfrm>
              <a:off x="5500" y="2023"/>
              <a:ext cx="28" cy="33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71" name="Oval 79"/>
            <p:cNvSpPr>
              <a:spLocks noChangeArrowheads="1"/>
            </p:cNvSpPr>
            <p:nvPr/>
          </p:nvSpPr>
          <p:spPr bwMode="auto">
            <a:xfrm>
              <a:off x="5596" y="1999"/>
              <a:ext cx="82" cy="114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72" name="Oval 80"/>
            <p:cNvSpPr>
              <a:spLocks noChangeArrowheads="1"/>
            </p:cNvSpPr>
            <p:nvPr/>
          </p:nvSpPr>
          <p:spPr bwMode="auto">
            <a:xfrm>
              <a:off x="5608" y="2023"/>
              <a:ext cx="27" cy="33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73" name="Oval 81"/>
            <p:cNvSpPr>
              <a:spLocks noChangeArrowheads="1"/>
            </p:cNvSpPr>
            <p:nvPr/>
          </p:nvSpPr>
          <p:spPr bwMode="auto">
            <a:xfrm rot="581022">
              <a:off x="5413" y="2584"/>
              <a:ext cx="163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74" name="Rectangle 82"/>
            <p:cNvSpPr>
              <a:spLocks noChangeArrowheads="1"/>
            </p:cNvSpPr>
            <p:nvPr/>
          </p:nvSpPr>
          <p:spPr bwMode="auto">
            <a:xfrm rot="490193">
              <a:off x="5516" y="2248"/>
              <a:ext cx="21" cy="190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75" name="Rectangle 83"/>
            <p:cNvSpPr>
              <a:spLocks noChangeArrowheads="1"/>
            </p:cNvSpPr>
            <p:nvPr/>
          </p:nvSpPr>
          <p:spPr bwMode="auto">
            <a:xfrm rot="-490193">
              <a:off x="5516" y="2438"/>
              <a:ext cx="21" cy="18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76" name="Oval 84"/>
            <p:cNvSpPr>
              <a:spLocks noChangeArrowheads="1"/>
            </p:cNvSpPr>
            <p:nvPr/>
          </p:nvSpPr>
          <p:spPr bwMode="auto">
            <a:xfrm rot="-9441010">
              <a:off x="5600" y="2614"/>
              <a:ext cx="162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77" name="Rectangle 85"/>
            <p:cNvSpPr>
              <a:spLocks noChangeArrowheads="1"/>
            </p:cNvSpPr>
            <p:nvPr/>
          </p:nvSpPr>
          <p:spPr bwMode="auto">
            <a:xfrm rot="21109807" flipH="1">
              <a:off x="5624" y="2248"/>
              <a:ext cx="21" cy="190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78" name="Rectangle 86"/>
            <p:cNvSpPr>
              <a:spLocks noChangeArrowheads="1"/>
            </p:cNvSpPr>
            <p:nvPr/>
          </p:nvSpPr>
          <p:spPr bwMode="auto">
            <a:xfrm rot="490193" flipH="1">
              <a:off x="5624" y="2438"/>
              <a:ext cx="21" cy="18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79" name="Rectangle 87"/>
            <p:cNvSpPr>
              <a:spLocks noChangeArrowheads="1"/>
            </p:cNvSpPr>
            <p:nvPr/>
          </p:nvSpPr>
          <p:spPr bwMode="auto">
            <a:xfrm rot="6683021" flipH="1">
              <a:off x="5379" y="2054"/>
              <a:ext cx="17" cy="227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80" name="Rectangle 88"/>
            <p:cNvSpPr>
              <a:spLocks noChangeArrowheads="1"/>
            </p:cNvSpPr>
            <p:nvPr/>
          </p:nvSpPr>
          <p:spPr bwMode="auto">
            <a:xfrm rot="7663406" flipH="1">
              <a:off x="5181" y="1961"/>
              <a:ext cx="17" cy="227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81" name="Rectangle 89"/>
            <p:cNvSpPr>
              <a:spLocks noChangeArrowheads="1"/>
            </p:cNvSpPr>
            <p:nvPr/>
          </p:nvSpPr>
          <p:spPr bwMode="auto">
            <a:xfrm rot="1826228" flipH="1">
              <a:off x="5883" y="1916"/>
              <a:ext cx="22" cy="18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82" name="Rectangle 90"/>
            <p:cNvSpPr>
              <a:spLocks noChangeArrowheads="1"/>
            </p:cNvSpPr>
            <p:nvPr/>
          </p:nvSpPr>
          <p:spPr bwMode="auto">
            <a:xfrm rot="2806613" flipH="1">
              <a:off x="5744" y="2046"/>
              <a:ext cx="19" cy="226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83" name="Freeform 91"/>
            <p:cNvSpPr>
              <a:spLocks/>
            </p:cNvSpPr>
            <p:nvPr/>
          </p:nvSpPr>
          <p:spPr bwMode="auto">
            <a:xfrm>
              <a:off x="5511" y="2143"/>
              <a:ext cx="135" cy="45"/>
            </a:xfrm>
            <a:custGeom>
              <a:avLst/>
              <a:gdLst>
                <a:gd name="T0" fmla="*/ 0 w 768"/>
                <a:gd name="T1" fmla="*/ 0 h 144"/>
                <a:gd name="T2" fmla="*/ 0 w 768"/>
                <a:gd name="T3" fmla="*/ 0 h 144"/>
                <a:gd name="T4" fmla="*/ 0 w 768"/>
                <a:gd name="T5" fmla="*/ 0 h 144"/>
                <a:gd name="T6" fmla="*/ 0 w 768"/>
                <a:gd name="T7" fmla="*/ 0 h 144"/>
                <a:gd name="T8" fmla="*/ 0 w 768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8"/>
                <a:gd name="T16" fmla="*/ 0 h 144"/>
                <a:gd name="T17" fmla="*/ 768 w 768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8" h="144">
                  <a:moveTo>
                    <a:pt x="0" y="0"/>
                  </a:moveTo>
                  <a:cubicBezTo>
                    <a:pt x="40" y="36"/>
                    <a:pt x="80" y="72"/>
                    <a:pt x="144" y="96"/>
                  </a:cubicBezTo>
                  <a:cubicBezTo>
                    <a:pt x="208" y="120"/>
                    <a:pt x="296" y="144"/>
                    <a:pt x="384" y="144"/>
                  </a:cubicBezTo>
                  <a:cubicBezTo>
                    <a:pt x="472" y="144"/>
                    <a:pt x="608" y="120"/>
                    <a:pt x="672" y="96"/>
                  </a:cubicBezTo>
                  <a:cubicBezTo>
                    <a:pt x="736" y="72"/>
                    <a:pt x="752" y="36"/>
                    <a:pt x="768" y="0"/>
                  </a:cubicBezTo>
                </a:path>
              </a:pathLst>
            </a:custGeom>
            <a:noFill/>
            <a:ln w="635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4084" name="Oval 92"/>
            <p:cNvSpPr>
              <a:spLocks noChangeArrowheads="1"/>
            </p:cNvSpPr>
            <p:nvPr/>
          </p:nvSpPr>
          <p:spPr bwMode="auto">
            <a:xfrm rot="1515597">
              <a:off x="5032" y="1992"/>
              <a:ext cx="80" cy="49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85" name="Oval 93"/>
            <p:cNvSpPr>
              <a:spLocks noChangeArrowheads="1"/>
            </p:cNvSpPr>
            <p:nvPr/>
          </p:nvSpPr>
          <p:spPr bwMode="auto">
            <a:xfrm rot="1515597">
              <a:off x="5020" y="1958"/>
              <a:ext cx="111" cy="6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86" name="Oval 94"/>
            <p:cNvSpPr>
              <a:spLocks noChangeArrowheads="1"/>
            </p:cNvSpPr>
            <p:nvPr/>
          </p:nvSpPr>
          <p:spPr bwMode="auto">
            <a:xfrm rot="18623502" flipH="1">
              <a:off x="5944" y="1887"/>
              <a:ext cx="68" cy="45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87" name="Oval 95"/>
            <p:cNvSpPr>
              <a:spLocks noChangeArrowheads="1"/>
            </p:cNvSpPr>
            <p:nvPr/>
          </p:nvSpPr>
          <p:spPr bwMode="auto">
            <a:xfrm rot="18623502" flipH="1">
              <a:off x="5919" y="1857"/>
              <a:ext cx="95" cy="59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4088" name="Text Box 96"/>
            <p:cNvSpPr txBox="1">
              <a:spLocks noChangeArrowheads="1"/>
            </p:cNvSpPr>
            <p:nvPr/>
          </p:nvSpPr>
          <p:spPr bwMode="auto">
            <a:xfrm>
              <a:off x="4690" y="2784"/>
              <a:ext cx="1223" cy="6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en-US" sz="2000" dirty="0"/>
                <a:t>Риски и</a:t>
              </a:r>
              <a:endParaRPr lang="en-GB" altLang="en-US" sz="2000" dirty="0"/>
            </a:p>
            <a:p>
              <a:r>
                <a:rPr lang="ru-RU" altLang="en-US" sz="2000" dirty="0"/>
                <a:t>Расходы</a:t>
              </a:r>
              <a:endParaRPr lang="en-GB" altLang="en-US" sz="2000" dirty="0"/>
            </a:p>
          </p:txBody>
        </p:sp>
      </p:grpSp>
      <p:sp>
        <p:nvSpPr>
          <p:cNvPr id="44047" name="Text Box 99"/>
          <p:cNvSpPr txBox="1">
            <a:spLocks noChangeArrowheads="1"/>
          </p:cNvSpPr>
          <p:nvPr/>
        </p:nvSpPr>
        <p:spPr bwMode="auto">
          <a:xfrm>
            <a:off x="8275638" y="6634163"/>
            <a:ext cx="9144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M8:U6:6.2-24</a:t>
            </a:r>
            <a:endParaRPr lang="en-US" altLang="en-US" i="1">
              <a:latin typeface="Arial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29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04751952"/>
      </p:ext>
    </p:extLst>
  </p:cSld>
  <p:clrMapOvr>
    <a:masterClrMapping/>
  </p:clrMapOvr>
  <p:transition>
    <p:fade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58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59" name="Text Box 3"/>
          <p:cNvSpPr txBox="1">
            <a:spLocks noChangeArrowheads="1"/>
          </p:cNvSpPr>
          <p:nvPr/>
        </p:nvSpPr>
        <p:spPr bwMode="auto">
          <a:xfrm>
            <a:off x="341313" y="228600"/>
            <a:ext cx="9525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400" dirty="0">
                <a:solidFill>
                  <a:srgbClr val="A50021"/>
                </a:solidFill>
              </a:rPr>
              <a:t>Каждый из </a:t>
            </a:r>
            <a:r>
              <a:rPr lang="ru-RU" altLang="en-US" sz="3400" dirty="0" err="1">
                <a:solidFill>
                  <a:srgbClr val="A50021"/>
                </a:solidFill>
              </a:rPr>
              <a:t>Инкотермс</a:t>
            </a:r>
            <a:r>
              <a:rPr lang="ru-RU" altLang="en-US" sz="3400" dirty="0">
                <a:solidFill>
                  <a:srgbClr val="A50021"/>
                </a:solidFill>
              </a:rPr>
              <a:t> влияет на:</a:t>
            </a:r>
            <a:endParaRPr lang="en-US" altLang="en-US" sz="3600" dirty="0">
              <a:solidFill>
                <a:srgbClr val="66CCFF"/>
              </a:solidFill>
            </a:endParaRPr>
          </a:p>
        </p:txBody>
      </p:sp>
      <p:sp>
        <p:nvSpPr>
          <p:cNvPr id="45060" name="Text Box 5"/>
          <p:cNvSpPr txBox="1">
            <a:spLocks noChangeArrowheads="1"/>
          </p:cNvSpPr>
          <p:nvPr/>
        </p:nvSpPr>
        <p:spPr bwMode="auto">
          <a:xfrm>
            <a:off x="628650" y="1150938"/>
            <a:ext cx="7829550" cy="2123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60000"/>
              </a:lnSpc>
              <a:buFont typeface="Symbol" pitchFamily="18" charset="2"/>
              <a:buNone/>
            </a:pPr>
            <a:endParaRPr lang="en-US" altLang="en-US" sz="2200" dirty="0"/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200" dirty="0"/>
              <a:t>Наименее сложная позиция для продавца в рамках </a:t>
            </a:r>
            <a:r>
              <a:rPr lang="en-US" altLang="en-US" sz="2200" dirty="0"/>
              <a:t>EXW Incoterm 2010</a:t>
            </a:r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endParaRPr lang="en-US" altLang="en-US" sz="2200" dirty="0"/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r>
              <a:rPr lang="ru-RU" altLang="en-US" sz="2200" dirty="0"/>
              <a:t>Наименее сложная позиция для покупателя в рамках</a:t>
            </a:r>
            <a:r>
              <a:rPr lang="en-US" altLang="en-US" sz="2200" dirty="0"/>
              <a:t> DDP Incoterm 2010</a:t>
            </a:r>
          </a:p>
          <a:p>
            <a:pPr marL="342900" indent="-342900">
              <a:lnSpc>
                <a:spcPct val="90000"/>
              </a:lnSpc>
              <a:buFont typeface="Arial" panose="020B0604020202020204" pitchFamily="34" charset="0"/>
              <a:buChar char="•"/>
            </a:pPr>
            <a:endParaRPr lang="en-US" altLang="en-US" sz="2200" dirty="0"/>
          </a:p>
        </p:txBody>
      </p:sp>
      <p:grpSp>
        <p:nvGrpSpPr>
          <p:cNvPr id="45064" name="Group 15"/>
          <p:cNvGrpSpPr>
            <a:grpSpLocks/>
          </p:cNvGrpSpPr>
          <p:nvPr/>
        </p:nvGrpSpPr>
        <p:grpSpPr bwMode="auto">
          <a:xfrm>
            <a:off x="5562600" y="3124200"/>
            <a:ext cx="3352800" cy="3035300"/>
            <a:chOff x="4032" y="1584"/>
            <a:chExt cx="1968" cy="1633"/>
          </a:xfrm>
        </p:grpSpPr>
        <p:sp>
          <p:nvSpPr>
            <p:cNvPr id="45067" name="AutoShape 16"/>
            <p:cNvSpPr>
              <a:spLocks noChangeArrowheads="1"/>
            </p:cNvSpPr>
            <p:nvPr/>
          </p:nvSpPr>
          <p:spPr bwMode="auto">
            <a:xfrm>
              <a:off x="4454" y="2592"/>
              <a:ext cx="1266" cy="625"/>
            </a:xfrm>
            <a:prstGeom prst="triangle">
              <a:avLst>
                <a:gd name="adj" fmla="val 50000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68" name="Line 17"/>
            <p:cNvSpPr>
              <a:spLocks noChangeShapeType="1"/>
            </p:cNvSpPr>
            <p:nvPr/>
          </p:nvSpPr>
          <p:spPr bwMode="auto">
            <a:xfrm>
              <a:off x="4364" y="2496"/>
              <a:ext cx="1503" cy="205"/>
            </a:xfrm>
            <a:prstGeom prst="line">
              <a:avLst/>
            </a:prstGeom>
            <a:noFill/>
            <a:ln w="82550">
              <a:solidFill>
                <a:srgbClr val="A5002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69" name="Oval 18"/>
            <p:cNvSpPr>
              <a:spLocks noChangeArrowheads="1"/>
            </p:cNvSpPr>
            <p:nvPr/>
          </p:nvSpPr>
          <p:spPr bwMode="auto">
            <a:xfrm>
              <a:off x="4506" y="1761"/>
              <a:ext cx="93" cy="123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70" name="Oval 19"/>
            <p:cNvSpPr>
              <a:spLocks noChangeArrowheads="1"/>
            </p:cNvSpPr>
            <p:nvPr/>
          </p:nvSpPr>
          <p:spPr bwMode="auto">
            <a:xfrm>
              <a:off x="4556" y="1787"/>
              <a:ext cx="31" cy="35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71" name="Oval 20"/>
            <p:cNvSpPr>
              <a:spLocks noChangeArrowheads="1"/>
            </p:cNvSpPr>
            <p:nvPr/>
          </p:nvSpPr>
          <p:spPr bwMode="auto">
            <a:xfrm>
              <a:off x="4630" y="1761"/>
              <a:ext cx="92" cy="123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72" name="Oval 21"/>
            <p:cNvSpPr>
              <a:spLocks noChangeArrowheads="1"/>
            </p:cNvSpPr>
            <p:nvPr/>
          </p:nvSpPr>
          <p:spPr bwMode="auto">
            <a:xfrm>
              <a:off x="4678" y="1787"/>
              <a:ext cx="31" cy="35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73" name="Oval 22"/>
            <p:cNvSpPr>
              <a:spLocks noChangeArrowheads="1"/>
            </p:cNvSpPr>
            <p:nvPr/>
          </p:nvSpPr>
          <p:spPr bwMode="auto">
            <a:xfrm rot="-1428801">
              <a:off x="4438" y="2433"/>
              <a:ext cx="185" cy="75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74" name="Rectangle 23"/>
            <p:cNvSpPr>
              <a:spLocks noChangeArrowheads="1"/>
            </p:cNvSpPr>
            <p:nvPr/>
          </p:nvSpPr>
          <p:spPr bwMode="auto">
            <a:xfrm rot="490193">
              <a:off x="4536" y="2034"/>
              <a:ext cx="25" cy="208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75" name="Rectangle 24"/>
            <p:cNvSpPr>
              <a:spLocks noChangeArrowheads="1"/>
            </p:cNvSpPr>
            <p:nvPr/>
          </p:nvSpPr>
          <p:spPr bwMode="auto">
            <a:xfrm rot="-490193">
              <a:off x="4536" y="2242"/>
              <a:ext cx="25" cy="20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76" name="Oval 25"/>
            <p:cNvSpPr>
              <a:spLocks noChangeArrowheads="1"/>
            </p:cNvSpPr>
            <p:nvPr/>
          </p:nvSpPr>
          <p:spPr bwMode="auto">
            <a:xfrm rot="-4189820">
              <a:off x="4571" y="2443"/>
              <a:ext cx="149" cy="93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77" name="Rectangle 26"/>
            <p:cNvSpPr>
              <a:spLocks noChangeArrowheads="1"/>
            </p:cNvSpPr>
            <p:nvPr/>
          </p:nvSpPr>
          <p:spPr bwMode="auto">
            <a:xfrm rot="21109807" flipH="1">
              <a:off x="4661" y="2034"/>
              <a:ext cx="24" cy="208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78" name="Rectangle 27"/>
            <p:cNvSpPr>
              <a:spLocks noChangeArrowheads="1"/>
            </p:cNvSpPr>
            <p:nvPr/>
          </p:nvSpPr>
          <p:spPr bwMode="auto">
            <a:xfrm rot="490193" flipH="1">
              <a:off x="4661" y="2242"/>
              <a:ext cx="24" cy="20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79" name="Rectangle 28"/>
            <p:cNvSpPr>
              <a:spLocks noChangeArrowheads="1"/>
            </p:cNvSpPr>
            <p:nvPr/>
          </p:nvSpPr>
          <p:spPr bwMode="auto">
            <a:xfrm rot="4871575" flipH="1">
              <a:off x="4359" y="1895"/>
              <a:ext cx="19" cy="260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80" name="Rectangle 29"/>
            <p:cNvSpPr>
              <a:spLocks noChangeArrowheads="1"/>
            </p:cNvSpPr>
            <p:nvPr/>
          </p:nvSpPr>
          <p:spPr bwMode="auto">
            <a:xfrm rot="8426394" flipH="1">
              <a:off x="4149" y="1850"/>
              <a:ext cx="23" cy="218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81" name="Rectangle 30"/>
            <p:cNvSpPr>
              <a:spLocks noChangeArrowheads="1"/>
            </p:cNvSpPr>
            <p:nvPr/>
          </p:nvSpPr>
          <p:spPr bwMode="auto">
            <a:xfrm rot="1826228" flipH="1">
              <a:off x="4955" y="1669"/>
              <a:ext cx="24" cy="208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82" name="Rectangle 31"/>
            <p:cNvSpPr>
              <a:spLocks noChangeArrowheads="1"/>
            </p:cNvSpPr>
            <p:nvPr/>
          </p:nvSpPr>
          <p:spPr bwMode="auto">
            <a:xfrm rot="2806613" flipH="1">
              <a:off x="4802" y="1811"/>
              <a:ext cx="20" cy="24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83" name="Freeform 32"/>
            <p:cNvSpPr>
              <a:spLocks/>
            </p:cNvSpPr>
            <p:nvPr/>
          </p:nvSpPr>
          <p:spPr bwMode="auto">
            <a:xfrm>
              <a:off x="4531" y="1918"/>
              <a:ext cx="155" cy="50"/>
            </a:xfrm>
            <a:custGeom>
              <a:avLst/>
              <a:gdLst>
                <a:gd name="T0" fmla="*/ 0 w 768"/>
                <a:gd name="T1" fmla="*/ 0 h 144"/>
                <a:gd name="T2" fmla="*/ 0 w 768"/>
                <a:gd name="T3" fmla="*/ 0 h 144"/>
                <a:gd name="T4" fmla="*/ 0 w 768"/>
                <a:gd name="T5" fmla="*/ 0 h 144"/>
                <a:gd name="T6" fmla="*/ 0 w 768"/>
                <a:gd name="T7" fmla="*/ 0 h 144"/>
                <a:gd name="T8" fmla="*/ 0 w 768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8"/>
                <a:gd name="T16" fmla="*/ 0 h 144"/>
                <a:gd name="T17" fmla="*/ 768 w 768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8" h="144">
                  <a:moveTo>
                    <a:pt x="0" y="0"/>
                  </a:moveTo>
                  <a:cubicBezTo>
                    <a:pt x="40" y="36"/>
                    <a:pt x="80" y="72"/>
                    <a:pt x="144" y="96"/>
                  </a:cubicBezTo>
                  <a:cubicBezTo>
                    <a:pt x="208" y="120"/>
                    <a:pt x="296" y="144"/>
                    <a:pt x="384" y="144"/>
                  </a:cubicBezTo>
                  <a:cubicBezTo>
                    <a:pt x="472" y="144"/>
                    <a:pt x="608" y="120"/>
                    <a:pt x="672" y="96"/>
                  </a:cubicBezTo>
                  <a:cubicBezTo>
                    <a:pt x="736" y="72"/>
                    <a:pt x="752" y="36"/>
                    <a:pt x="768" y="0"/>
                  </a:cubicBezTo>
                </a:path>
              </a:pathLst>
            </a:custGeom>
            <a:solidFill>
              <a:srgbClr val="FF0000"/>
            </a:solidFill>
            <a:ln w="63500">
              <a:solidFill>
                <a:srgbClr val="FFCC99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084" name="Oval 33"/>
            <p:cNvSpPr>
              <a:spLocks noChangeArrowheads="1"/>
            </p:cNvSpPr>
            <p:nvPr/>
          </p:nvSpPr>
          <p:spPr bwMode="auto">
            <a:xfrm rot="-6025203">
              <a:off x="4090" y="1807"/>
              <a:ext cx="74" cy="65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85" name="Oval 34"/>
            <p:cNvSpPr>
              <a:spLocks noChangeArrowheads="1"/>
            </p:cNvSpPr>
            <p:nvPr/>
          </p:nvSpPr>
          <p:spPr bwMode="auto">
            <a:xfrm rot="18623502" flipH="1">
              <a:off x="5001" y="1602"/>
              <a:ext cx="104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86" name="Oval 35"/>
            <p:cNvSpPr>
              <a:spLocks noChangeArrowheads="1"/>
            </p:cNvSpPr>
            <p:nvPr/>
          </p:nvSpPr>
          <p:spPr bwMode="auto">
            <a:xfrm rot="18623502" flipH="1">
              <a:off x="5027" y="1637"/>
              <a:ext cx="75" cy="5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87" name="Oval 36"/>
            <p:cNvSpPr>
              <a:spLocks noChangeArrowheads="1"/>
            </p:cNvSpPr>
            <p:nvPr/>
          </p:nvSpPr>
          <p:spPr bwMode="auto">
            <a:xfrm rot="-6025203">
              <a:off x="4025" y="1813"/>
              <a:ext cx="102" cy="87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88" name="Oval 37"/>
            <p:cNvSpPr>
              <a:spLocks noChangeArrowheads="1"/>
            </p:cNvSpPr>
            <p:nvPr/>
          </p:nvSpPr>
          <p:spPr bwMode="auto">
            <a:xfrm>
              <a:off x="5488" y="1999"/>
              <a:ext cx="81" cy="114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89" name="Oval 38"/>
            <p:cNvSpPr>
              <a:spLocks noChangeArrowheads="1"/>
            </p:cNvSpPr>
            <p:nvPr/>
          </p:nvSpPr>
          <p:spPr bwMode="auto">
            <a:xfrm>
              <a:off x="5500" y="2023"/>
              <a:ext cx="28" cy="33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90" name="Oval 39"/>
            <p:cNvSpPr>
              <a:spLocks noChangeArrowheads="1"/>
            </p:cNvSpPr>
            <p:nvPr/>
          </p:nvSpPr>
          <p:spPr bwMode="auto">
            <a:xfrm>
              <a:off x="5596" y="1999"/>
              <a:ext cx="82" cy="114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91" name="Oval 40"/>
            <p:cNvSpPr>
              <a:spLocks noChangeArrowheads="1"/>
            </p:cNvSpPr>
            <p:nvPr/>
          </p:nvSpPr>
          <p:spPr bwMode="auto">
            <a:xfrm>
              <a:off x="5608" y="2023"/>
              <a:ext cx="27" cy="33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92" name="Oval 41"/>
            <p:cNvSpPr>
              <a:spLocks noChangeArrowheads="1"/>
            </p:cNvSpPr>
            <p:nvPr/>
          </p:nvSpPr>
          <p:spPr bwMode="auto">
            <a:xfrm rot="581022">
              <a:off x="5413" y="2584"/>
              <a:ext cx="163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93" name="Rectangle 42"/>
            <p:cNvSpPr>
              <a:spLocks noChangeArrowheads="1"/>
            </p:cNvSpPr>
            <p:nvPr/>
          </p:nvSpPr>
          <p:spPr bwMode="auto">
            <a:xfrm rot="490193">
              <a:off x="5516" y="2248"/>
              <a:ext cx="21" cy="190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94" name="Rectangle 43"/>
            <p:cNvSpPr>
              <a:spLocks noChangeArrowheads="1"/>
            </p:cNvSpPr>
            <p:nvPr/>
          </p:nvSpPr>
          <p:spPr bwMode="auto">
            <a:xfrm rot="-490193">
              <a:off x="5516" y="2438"/>
              <a:ext cx="21" cy="18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95" name="Oval 44"/>
            <p:cNvSpPr>
              <a:spLocks noChangeArrowheads="1"/>
            </p:cNvSpPr>
            <p:nvPr/>
          </p:nvSpPr>
          <p:spPr bwMode="auto">
            <a:xfrm rot="-9441010">
              <a:off x="5600" y="2614"/>
              <a:ext cx="162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96" name="Rectangle 45"/>
            <p:cNvSpPr>
              <a:spLocks noChangeArrowheads="1"/>
            </p:cNvSpPr>
            <p:nvPr/>
          </p:nvSpPr>
          <p:spPr bwMode="auto">
            <a:xfrm rot="21109807" flipH="1">
              <a:off x="5624" y="2248"/>
              <a:ext cx="21" cy="190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97" name="Rectangle 46"/>
            <p:cNvSpPr>
              <a:spLocks noChangeArrowheads="1"/>
            </p:cNvSpPr>
            <p:nvPr/>
          </p:nvSpPr>
          <p:spPr bwMode="auto">
            <a:xfrm rot="490193" flipH="1">
              <a:off x="5624" y="2438"/>
              <a:ext cx="21" cy="18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98" name="Rectangle 47"/>
            <p:cNvSpPr>
              <a:spLocks noChangeArrowheads="1"/>
            </p:cNvSpPr>
            <p:nvPr/>
          </p:nvSpPr>
          <p:spPr bwMode="auto">
            <a:xfrm rot="6683021" flipH="1">
              <a:off x="5379" y="2054"/>
              <a:ext cx="17" cy="227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099" name="Rectangle 48"/>
            <p:cNvSpPr>
              <a:spLocks noChangeArrowheads="1"/>
            </p:cNvSpPr>
            <p:nvPr/>
          </p:nvSpPr>
          <p:spPr bwMode="auto">
            <a:xfrm rot="7663406" flipH="1">
              <a:off x="5181" y="1961"/>
              <a:ext cx="17" cy="227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100" name="Rectangle 49"/>
            <p:cNvSpPr>
              <a:spLocks noChangeArrowheads="1"/>
            </p:cNvSpPr>
            <p:nvPr/>
          </p:nvSpPr>
          <p:spPr bwMode="auto">
            <a:xfrm rot="1826228" flipH="1">
              <a:off x="5883" y="1916"/>
              <a:ext cx="22" cy="18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101" name="Rectangle 50"/>
            <p:cNvSpPr>
              <a:spLocks noChangeArrowheads="1"/>
            </p:cNvSpPr>
            <p:nvPr/>
          </p:nvSpPr>
          <p:spPr bwMode="auto">
            <a:xfrm rot="2806613" flipH="1">
              <a:off x="5744" y="2046"/>
              <a:ext cx="19" cy="226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102" name="Freeform 51"/>
            <p:cNvSpPr>
              <a:spLocks/>
            </p:cNvSpPr>
            <p:nvPr/>
          </p:nvSpPr>
          <p:spPr bwMode="auto">
            <a:xfrm>
              <a:off x="5511" y="2143"/>
              <a:ext cx="135" cy="45"/>
            </a:xfrm>
            <a:custGeom>
              <a:avLst/>
              <a:gdLst>
                <a:gd name="T0" fmla="*/ 0 w 768"/>
                <a:gd name="T1" fmla="*/ 0 h 144"/>
                <a:gd name="T2" fmla="*/ 0 w 768"/>
                <a:gd name="T3" fmla="*/ 0 h 144"/>
                <a:gd name="T4" fmla="*/ 0 w 768"/>
                <a:gd name="T5" fmla="*/ 0 h 144"/>
                <a:gd name="T6" fmla="*/ 0 w 768"/>
                <a:gd name="T7" fmla="*/ 0 h 144"/>
                <a:gd name="T8" fmla="*/ 0 w 768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8"/>
                <a:gd name="T16" fmla="*/ 0 h 144"/>
                <a:gd name="T17" fmla="*/ 768 w 768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8" h="144">
                  <a:moveTo>
                    <a:pt x="0" y="0"/>
                  </a:moveTo>
                  <a:cubicBezTo>
                    <a:pt x="40" y="36"/>
                    <a:pt x="80" y="72"/>
                    <a:pt x="144" y="96"/>
                  </a:cubicBezTo>
                  <a:cubicBezTo>
                    <a:pt x="208" y="120"/>
                    <a:pt x="296" y="144"/>
                    <a:pt x="384" y="144"/>
                  </a:cubicBezTo>
                  <a:cubicBezTo>
                    <a:pt x="472" y="144"/>
                    <a:pt x="608" y="120"/>
                    <a:pt x="672" y="96"/>
                  </a:cubicBezTo>
                  <a:cubicBezTo>
                    <a:pt x="736" y="72"/>
                    <a:pt x="752" y="36"/>
                    <a:pt x="768" y="0"/>
                  </a:cubicBezTo>
                </a:path>
              </a:pathLst>
            </a:custGeom>
            <a:noFill/>
            <a:ln w="635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03" name="Oval 52"/>
            <p:cNvSpPr>
              <a:spLocks noChangeArrowheads="1"/>
            </p:cNvSpPr>
            <p:nvPr/>
          </p:nvSpPr>
          <p:spPr bwMode="auto">
            <a:xfrm rot="1515597">
              <a:off x="5032" y="1992"/>
              <a:ext cx="80" cy="49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104" name="Oval 53"/>
            <p:cNvSpPr>
              <a:spLocks noChangeArrowheads="1"/>
            </p:cNvSpPr>
            <p:nvPr/>
          </p:nvSpPr>
          <p:spPr bwMode="auto">
            <a:xfrm rot="1515597">
              <a:off x="5020" y="1958"/>
              <a:ext cx="111" cy="6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105" name="Oval 54"/>
            <p:cNvSpPr>
              <a:spLocks noChangeArrowheads="1"/>
            </p:cNvSpPr>
            <p:nvPr/>
          </p:nvSpPr>
          <p:spPr bwMode="auto">
            <a:xfrm rot="18623502" flipH="1">
              <a:off x="5944" y="1887"/>
              <a:ext cx="68" cy="45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106" name="Oval 55"/>
            <p:cNvSpPr>
              <a:spLocks noChangeArrowheads="1"/>
            </p:cNvSpPr>
            <p:nvPr/>
          </p:nvSpPr>
          <p:spPr bwMode="auto">
            <a:xfrm rot="18623502" flipH="1">
              <a:off x="5919" y="1857"/>
              <a:ext cx="95" cy="59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99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/>
            </a:p>
          </p:txBody>
        </p:sp>
        <p:sp>
          <p:nvSpPr>
            <p:cNvPr id="45107" name="Text Box 56"/>
            <p:cNvSpPr txBox="1">
              <a:spLocks noChangeArrowheads="1"/>
            </p:cNvSpPr>
            <p:nvPr/>
          </p:nvSpPr>
          <p:spPr bwMode="auto">
            <a:xfrm>
              <a:off x="4783" y="2784"/>
              <a:ext cx="661" cy="3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en-US" sz="2000" dirty="0"/>
                <a:t>Риски и</a:t>
              </a:r>
              <a:endParaRPr lang="en-GB" altLang="en-US" sz="2000" dirty="0"/>
            </a:p>
            <a:p>
              <a:r>
                <a:rPr lang="ru-RU" altLang="en-US" sz="2000" dirty="0"/>
                <a:t>Расходы</a:t>
              </a:r>
              <a:endParaRPr lang="en-GB" altLang="en-US" sz="2000" dirty="0"/>
            </a:p>
          </p:txBody>
        </p:sp>
      </p:grpSp>
      <p:sp>
        <p:nvSpPr>
          <p:cNvPr id="45065" name="Text Box 57"/>
          <p:cNvSpPr txBox="1">
            <a:spLocks noChangeArrowheads="1"/>
          </p:cNvSpPr>
          <p:nvPr/>
        </p:nvSpPr>
        <p:spPr bwMode="auto">
          <a:xfrm>
            <a:off x="628650" y="3573463"/>
            <a:ext cx="4648200" cy="19205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ru-RU" altLang="en-US" sz="2200" dirty="0"/>
              <a:t>Если ни один из </a:t>
            </a:r>
            <a:r>
              <a:rPr lang="ru-RU" altLang="en-US" sz="2200" dirty="0" err="1"/>
              <a:t>Инкотермс</a:t>
            </a:r>
            <a:r>
              <a:rPr lang="ru-RU" altLang="en-US" sz="2200" dirty="0"/>
              <a:t> не используется, вам необходимо будет подробно указать, как будут решаться различные вопросы, связанные с доставкой, расходами и передачей рисков</a:t>
            </a:r>
            <a:endParaRPr lang="en-GB" altLang="en-US" sz="2200" dirty="0"/>
          </a:p>
        </p:txBody>
      </p:sp>
      <p:sp>
        <p:nvSpPr>
          <p:cNvPr id="45066" name="Text Box 58"/>
          <p:cNvSpPr txBox="1">
            <a:spLocks noChangeArrowheads="1"/>
          </p:cNvSpPr>
          <p:nvPr/>
        </p:nvSpPr>
        <p:spPr bwMode="auto">
          <a:xfrm>
            <a:off x="8275638" y="6643688"/>
            <a:ext cx="9144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M8:U6:6.2-25</a:t>
            </a:r>
            <a:endParaRPr lang="en-US" altLang="en-US" i="1">
              <a:latin typeface="Arial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30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83421906"/>
      </p:ext>
    </p:extLst>
  </p:cSld>
  <p:clrMapOvr>
    <a:masterClrMapping/>
  </p:clrMapOvr>
  <p:transition>
    <p:fade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3" name="Text Box 3"/>
          <p:cNvSpPr txBox="1">
            <a:spLocks noChangeArrowheads="1"/>
          </p:cNvSpPr>
          <p:nvPr/>
        </p:nvSpPr>
        <p:spPr bwMode="auto">
          <a:xfrm>
            <a:off x="533400" y="411163"/>
            <a:ext cx="8610600" cy="731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4000" dirty="0">
                <a:solidFill>
                  <a:srgbClr val="006600"/>
                </a:solidFill>
              </a:rPr>
              <a:t>Передача Рисков и </a:t>
            </a:r>
            <a:r>
              <a:rPr lang="ru-RU" altLang="en-US" sz="4000" dirty="0" err="1">
                <a:solidFill>
                  <a:srgbClr val="006600"/>
                </a:solidFill>
              </a:rPr>
              <a:t>Инкотермс</a:t>
            </a:r>
            <a:endParaRPr lang="en-US" altLang="en-US" sz="3200" dirty="0">
              <a:solidFill>
                <a:srgbClr val="006600"/>
              </a:solidFill>
            </a:endParaRPr>
          </a:p>
        </p:txBody>
      </p:sp>
      <p:sp>
        <p:nvSpPr>
          <p:cNvPr id="46084" name="Text Box 4"/>
          <p:cNvSpPr txBox="1">
            <a:spLocks noChangeArrowheads="1"/>
          </p:cNvSpPr>
          <p:nvPr/>
        </p:nvSpPr>
        <p:spPr bwMode="auto">
          <a:xfrm>
            <a:off x="898525" y="2079625"/>
            <a:ext cx="18415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GB" altLang="en-US"/>
          </a:p>
        </p:txBody>
      </p:sp>
      <p:sp>
        <p:nvSpPr>
          <p:cNvPr id="46085" name="Text Box 5"/>
          <p:cNvSpPr txBox="1">
            <a:spLocks noChangeArrowheads="1"/>
          </p:cNvSpPr>
          <p:nvPr/>
        </p:nvSpPr>
        <p:spPr bwMode="auto">
          <a:xfrm>
            <a:off x="304800" y="1501217"/>
            <a:ext cx="8686800" cy="44042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60000"/>
              </a:lnSpc>
              <a:buFont typeface="Symbol" pitchFamily="18" charset="2"/>
              <a:buNone/>
            </a:pPr>
            <a:endParaRPr lang="en-US" altLang="en-US" sz="1100" b="0" dirty="0"/>
          </a:p>
          <a:p>
            <a:pPr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2400" b="0" dirty="0"/>
              <a:t>  </a:t>
            </a:r>
            <a:r>
              <a:rPr lang="ru-RU" altLang="en-US" sz="2400" b="0" dirty="0"/>
              <a:t>Определите момент, когда риск, связанный с транспортировкой, переходит от продавца к покупателю.</a:t>
            </a:r>
            <a:endParaRPr lang="en-US" altLang="en-US" sz="2400" b="0" dirty="0"/>
          </a:p>
          <a:p>
            <a:pPr>
              <a:lnSpc>
                <a:spcPct val="90000"/>
              </a:lnSpc>
              <a:buFont typeface="Symbol" pitchFamily="18" charset="2"/>
              <a:buChar char="¨"/>
            </a:pPr>
            <a:endParaRPr lang="en-US" altLang="en-US" sz="2400" b="0" dirty="0"/>
          </a:p>
          <a:p>
            <a:pPr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2400" b="0" dirty="0"/>
              <a:t>  </a:t>
            </a:r>
            <a:r>
              <a:rPr lang="ru-RU" altLang="en-US" sz="2400" b="0" u="sng" dirty="0"/>
              <a:t>Передача риска не эквивалентна передаче</a:t>
            </a:r>
          </a:p>
          <a:p>
            <a:pPr>
              <a:lnSpc>
                <a:spcPct val="90000"/>
              </a:lnSpc>
            </a:pPr>
            <a:r>
              <a:rPr lang="ru-RU" altLang="en-US" sz="2400" b="0" u="sng" dirty="0"/>
              <a:t>права собственности</a:t>
            </a:r>
          </a:p>
          <a:p>
            <a:pPr>
              <a:lnSpc>
                <a:spcPct val="90000"/>
              </a:lnSpc>
              <a:buFont typeface="Symbol" pitchFamily="18" charset="2"/>
              <a:buChar char="¨"/>
            </a:pPr>
            <a:endParaRPr lang="en-US" altLang="en-US" sz="2400" b="0" u="sng" dirty="0"/>
          </a:p>
          <a:p>
            <a:pPr>
              <a:lnSpc>
                <a:spcPct val="90000"/>
              </a:lnSpc>
              <a:buFont typeface="Symbol" pitchFamily="18" charset="2"/>
              <a:buChar char="¨"/>
            </a:pPr>
            <a:endParaRPr lang="en-US" altLang="en-US" sz="2400" b="0" dirty="0"/>
          </a:p>
          <a:p>
            <a:pPr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2400" b="0" dirty="0"/>
              <a:t>  </a:t>
            </a:r>
            <a:r>
              <a:rPr lang="ru-RU" altLang="en-US" sz="2400" b="0" dirty="0">
                <a:solidFill>
                  <a:srgbClr val="A50021"/>
                </a:solidFill>
              </a:rPr>
              <a:t>Передача риска происходит когда </a:t>
            </a:r>
            <a:r>
              <a:rPr lang="ru-RU" altLang="en-US" sz="2400" b="0" u="sng" dirty="0">
                <a:solidFill>
                  <a:srgbClr val="A50021"/>
                </a:solidFill>
              </a:rPr>
              <a:t>риск потери или повреждения</a:t>
            </a:r>
            <a:r>
              <a:rPr lang="ru-RU" altLang="en-US" sz="2400" b="0" dirty="0">
                <a:solidFill>
                  <a:srgbClr val="A50021"/>
                </a:solidFill>
              </a:rPr>
              <a:t> переходит от поставщика к покупателю.</a:t>
            </a:r>
            <a:endParaRPr lang="en-GB" altLang="en-US" sz="2400" b="0" dirty="0">
              <a:solidFill>
                <a:srgbClr val="A50021"/>
              </a:solidFill>
            </a:endParaRPr>
          </a:p>
          <a:p>
            <a:pPr>
              <a:lnSpc>
                <a:spcPct val="90000"/>
              </a:lnSpc>
              <a:buFont typeface="Symbol" pitchFamily="18" charset="2"/>
              <a:buChar char="¨"/>
            </a:pPr>
            <a:endParaRPr lang="en-US" altLang="en-US" sz="2800" b="0" dirty="0"/>
          </a:p>
          <a:p>
            <a:pPr>
              <a:lnSpc>
                <a:spcPct val="90000"/>
              </a:lnSpc>
            </a:pPr>
            <a:endParaRPr lang="en-US" altLang="en-US" sz="2400" b="0" dirty="0"/>
          </a:p>
          <a:p>
            <a:pPr>
              <a:lnSpc>
                <a:spcPct val="90000"/>
              </a:lnSpc>
              <a:buFont typeface="Symbol" pitchFamily="18" charset="2"/>
              <a:buChar char="¨"/>
            </a:pPr>
            <a:endParaRPr lang="en-US" altLang="en-US" sz="2400" b="0" dirty="0"/>
          </a:p>
        </p:txBody>
      </p:sp>
      <p:sp>
        <p:nvSpPr>
          <p:cNvPr id="46086" name="Text Box 6"/>
          <p:cNvSpPr txBox="1">
            <a:spLocks noChangeArrowheads="1"/>
          </p:cNvSpPr>
          <p:nvPr/>
        </p:nvSpPr>
        <p:spPr bwMode="auto">
          <a:xfrm>
            <a:off x="8323263" y="6634163"/>
            <a:ext cx="8001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M8:U6:6.3-1</a:t>
            </a:r>
            <a:endParaRPr lang="en-US" altLang="en-US" i="1">
              <a:latin typeface="Arial" charset="0"/>
            </a:endParaRPr>
          </a:p>
        </p:txBody>
      </p:sp>
      <p:grpSp>
        <p:nvGrpSpPr>
          <p:cNvPr id="46087" name="Group 7"/>
          <p:cNvGrpSpPr>
            <a:grpSpLocks/>
          </p:cNvGrpSpPr>
          <p:nvPr/>
        </p:nvGrpSpPr>
        <p:grpSpPr bwMode="auto">
          <a:xfrm>
            <a:off x="7418575" y="2079625"/>
            <a:ext cx="1460500" cy="1676400"/>
            <a:chOff x="3640" y="1056"/>
            <a:chExt cx="1592" cy="1728"/>
          </a:xfrm>
        </p:grpSpPr>
        <p:sp>
          <p:nvSpPr>
            <p:cNvPr id="46089" name="AutoShape 8"/>
            <p:cNvSpPr>
              <a:spLocks noChangeArrowheads="1"/>
            </p:cNvSpPr>
            <p:nvPr/>
          </p:nvSpPr>
          <p:spPr bwMode="auto">
            <a:xfrm rot="19733704" flipH="1">
              <a:off x="3696" y="2273"/>
              <a:ext cx="1536" cy="415"/>
            </a:xfrm>
            <a:prstGeom prst="flowChartOnlineStorage">
              <a:avLst/>
            </a:prstGeom>
            <a:gradFill rotWithShape="0">
              <a:gsLst>
                <a:gs pos="0">
                  <a:srgbClr val="5E9EFF"/>
                </a:gs>
                <a:gs pos="20000">
                  <a:srgbClr val="85C2FF"/>
                </a:gs>
                <a:gs pos="35001">
                  <a:srgbClr val="C4D6EB"/>
                </a:gs>
                <a:gs pos="50000">
                  <a:srgbClr val="FFEBFA"/>
                </a:gs>
                <a:gs pos="64999">
                  <a:srgbClr val="C4D6EB"/>
                </a:gs>
                <a:gs pos="80000">
                  <a:srgbClr val="85C2FF"/>
                </a:gs>
                <a:gs pos="100000">
                  <a:srgbClr val="5E9EFF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fr-FR" altLang="en-US" sz="2400">
                <a:latin typeface="Times New Roman" pitchFamily="18" charset="0"/>
              </a:endParaRPr>
            </a:p>
          </p:txBody>
        </p:sp>
        <p:sp>
          <p:nvSpPr>
            <p:cNvPr id="46090" name="WordArt 9"/>
            <p:cNvSpPr>
              <a:spLocks noChangeArrowheads="1" noChangeShapeType="1" noTextEdit="1"/>
            </p:cNvSpPr>
            <p:nvPr/>
          </p:nvSpPr>
          <p:spPr bwMode="auto">
            <a:xfrm rot="310943">
              <a:off x="4032" y="2219"/>
              <a:ext cx="915" cy="565"/>
            </a:xfrm>
            <a:prstGeom prst="rect">
              <a:avLst/>
            </a:prstGeom>
          </p:spPr>
          <p:txBody>
            <a:bodyPr wrap="none" fromWordArt="1">
              <a:prstTxWarp prst="textSlantUp">
                <a:avLst>
                  <a:gd name="adj" fmla="val 71431"/>
                </a:avLst>
              </a:prstTxWarp>
            </a:bodyPr>
            <a:lstStyle/>
            <a:p>
              <a:r>
                <a:rPr lang="en-US" sz="3600" kern="10">
                  <a:ln w="25400">
                    <a:solidFill>
                      <a:srgbClr val="000080"/>
                    </a:solidFill>
                    <a:round/>
                    <a:headEnd/>
                    <a:tailEnd/>
                  </a:ln>
                  <a:solidFill>
                    <a:srgbClr val="FF0000"/>
                  </a:solidFill>
                  <a:latin typeface="Arial Black"/>
                </a:rPr>
                <a:t>RISK</a:t>
              </a:r>
            </a:p>
          </p:txBody>
        </p:sp>
        <p:grpSp>
          <p:nvGrpSpPr>
            <p:cNvPr id="46091" name="Group 10"/>
            <p:cNvGrpSpPr>
              <a:grpSpLocks/>
            </p:cNvGrpSpPr>
            <p:nvPr/>
          </p:nvGrpSpPr>
          <p:grpSpPr bwMode="auto">
            <a:xfrm>
              <a:off x="3640" y="1056"/>
              <a:ext cx="1297" cy="1349"/>
              <a:chOff x="3640" y="1104"/>
              <a:chExt cx="1297" cy="1349"/>
            </a:xfrm>
          </p:grpSpPr>
          <p:sp>
            <p:nvSpPr>
              <p:cNvPr id="46092" name="Oval 11"/>
              <p:cNvSpPr>
                <a:spLocks noChangeArrowheads="1"/>
              </p:cNvSpPr>
              <p:nvPr/>
            </p:nvSpPr>
            <p:spPr bwMode="auto">
              <a:xfrm>
                <a:off x="4085" y="1226"/>
                <a:ext cx="110" cy="202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6093" name="Oval 12"/>
              <p:cNvSpPr>
                <a:spLocks noChangeArrowheads="1"/>
              </p:cNvSpPr>
              <p:nvPr/>
            </p:nvSpPr>
            <p:spPr bwMode="auto">
              <a:xfrm>
                <a:off x="4126" y="1289"/>
                <a:ext cx="37" cy="58"/>
              </a:xfrm>
              <a:prstGeom prst="ellipse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6094" name="Oval 13"/>
              <p:cNvSpPr>
                <a:spLocks noChangeArrowheads="1"/>
              </p:cNvSpPr>
              <p:nvPr/>
            </p:nvSpPr>
            <p:spPr bwMode="auto">
              <a:xfrm>
                <a:off x="4233" y="1226"/>
                <a:ext cx="110" cy="202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6095" name="Oval 14"/>
              <p:cNvSpPr>
                <a:spLocks noChangeArrowheads="1"/>
              </p:cNvSpPr>
              <p:nvPr/>
            </p:nvSpPr>
            <p:spPr bwMode="auto">
              <a:xfrm>
                <a:off x="4274" y="1289"/>
                <a:ext cx="37" cy="58"/>
              </a:xfrm>
              <a:prstGeom prst="ellipse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6096" name="Rectangle 15"/>
              <p:cNvSpPr>
                <a:spLocks noChangeArrowheads="1"/>
              </p:cNvSpPr>
              <p:nvPr/>
            </p:nvSpPr>
            <p:spPr bwMode="auto">
              <a:xfrm rot="17451380" flipH="1">
                <a:off x="4320" y="1685"/>
                <a:ext cx="29" cy="333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6097" name="Rectangle 16"/>
              <p:cNvSpPr>
                <a:spLocks noChangeArrowheads="1"/>
              </p:cNvSpPr>
              <p:nvPr/>
            </p:nvSpPr>
            <p:spPr bwMode="auto">
              <a:xfrm rot="21223588" flipH="1">
                <a:off x="4474" y="1894"/>
                <a:ext cx="28" cy="340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6098" name="Rectangle 17"/>
              <p:cNvSpPr>
                <a:spLocks noChangeArrowheads="1"/>
              </p:cNvSpPr>
              <p:nvPr/>
            </p:nvSpPr>
            <p:spPr bwMode="auto">
              <a:xfrm rot="18714147" flipH="1">
                <a:off x="4249" y="1713"/>
                <a:ext cx="28" cy="334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6099" name="Rectangle 18"/>
              <p:cNvSpPr>
                <a:spLocks noChangeArrowheads="1"/>
              </p:cNvSpPr>
              <p:nvPr/>
            </p:nvSpPr>
            <p:spPr bwMode="auto">
              <a:xfrm rot="828864" flipH="1">
                <a:off x="4342" y="2001"/>
                <a:ext cx="29" cy="339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6100" name="Freeform 19"/>
              <p:cNvSpPr>
                <a:spLocks/>
              </p:cNvSpPr>
              <p:nvPr/>
            </p:nvSpPr>
            <p:spPr bwMode="auto">
              <a:xfrm>
                <a:off x="4115" y="1482"/>
                <a:ext cx="185" cy="81"/>
              </a:xfrm>
              <a:custGeom>
                <a:avLst/>
                <a:gdLst>
                  <a:gd name="T0" fmla="*/ 0 w 768"/>
                  <a:gd name="T1" fmla="*/ 0 h 144"/>
                  <a:gd name="T2" fmla="*/ 0 w 768"/>
                  <a:gd name="T3" fmla="*/ 1 h 144"/>
                  <a:gd name="T4" fmla="*/ 0 w 768"/>
                  <a:gd name="T5" fmla="*/ 1 h 144"/>
                  <a:gd name="T6" fmla="*/ 0 w 768"/>
                  <a:gd name="T7" fmla="*/ 1 h 144"/>
                  <a:gd name="T8" fmla="*/ 0 w 768"/>
                  <a:gd name="T9" fmla="*/ 0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68"/>
                  <a:gd name="T16" fmla="*/ 0 h 144"/>
                  <a:gd name="T17" fmla="*/ 768 w 768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68" h="144">
                    <a:moveTo>
                      <a:pt x="0" y="0"/>
                    </a:moveTo>
                    <a:cubicBezTo>
                      <a:pt x="40" y="36"/>
                      <a:pt x="80" y="72"/>
                      <a:pt x="144" y="96"/>
                    </a:cubicBezTo>
                    <a:cubicBezTo>
                      <a:pt x="208" y="120"/>
                      <a:pt x="296" y="144"/>
                      <a:pt x="384" y="144"/>
                    </a:cubicBezTo>
                    <a:cubicBezTo>
                      <a:pt x="472" y="144"/>
                      <a:pt x="608" y="120"/>
                      <a:pt x="672" y="96"/>
                    </a:cubicBezTo>
                    <a:cubicBezTo>
                      <a:pt x="736" y="72"/>
                      <a:pt x="752" y="36"/>
                      <a:pt x="768" y="0"/>
                    </a:cubicBezTo>
                  </a:path>
                </a:pathLst>
              </a:custGeom>
              <a:solidFill>
                <a:srgbClr val="FF0000"/>
              </a:solidFill>
              <a:ln w="63500">
                <a:solidFill>
                  <a:srgbClr val="FFCC99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101" name="Group 20"/>
              <p:cNvGrpSpPr>
                <a:grpSpLocks/>
              </p:cNvGrpSpPr>
              <p:nvPr/>
            </p:nvGrpSpPr>
            <p:grpSpPr bwMode="auto">
              <a:xfrm rot="-4935980">
                <a:off x="3427" y="1722"/>
                <a:ext cx="728" cy="301"/>
                <a:chOff x="2394" y="463"/>
                <a:chExt cx="864" cy="390"/>
              </a:xfrm>
            </p:grpSpPr>
            <p:grpSp>
              <p:nvGrpSpPr>
                <p:cNvPr id="46112" name="Group 21"/>
                <p:cNvGrpSpPr>
                  <a:grpSpLocks/>
                </p:cNvGrpSpPr>
                <p:nvPr/>
              </p:nvGrpSpPr>
              <p:grpSpPr bwMode="auto">
                <a:xfrm rot="7173214" flipH="1">
                  <a:off x="2837" y="432"/>
                  <a:ext cx="37" cy="805"/>
                  <a:chOff x="2880" y="2304"/>
                  <a:chExt cx="48" cy="1248"/>
                </a:xfrm>
              </p:grpSpPr>
              <p:sp>
                <p:nvSpPr>
                  <p:cNvPr id="46116" name="Rectangle 22"/>
                  <p:cNvSpPr>
                    <a:spLocks noChangeArrowheads="1"/>
                  </p:cNvSpPr>
                  <p:nvPr/>
                </p:nvSpPr>
                <p:spPr bwMode="auto">
                  <a:xfrm rot="490193">
                    <a:off x="2880" y="2304"/>
                    <a:ext cx="48" cy="624"/>
                  </a:xfrm>
                  <a:prstGeom prst="rect">
                    <a:avLst/>
                  </a:prstGeom>
                  <a:solidFill>
                    <a:srgbClr val="FF9900"/>
                  </a:solidFill>
                  <a:ln w="38100">
                    <a:solidFill>
                      <a:srgbClr val="9933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46117" name="Rectangle 23"/>
                  <p:cNvSpPr>
                    <a:spLocks noChangeArrowheads="1"/>
                  </p:cNvSpPr>
                  <p:nvPr/>
                </p:nvSpPr>
                <p:spPr bwMode="auto">
                  <a:xfrm rot="-490193">
                    <a:off x="2880" y="2928"/>
                    <a:ext cx="48" cy="624"/>
                  </a:xfrm>
                  <a:prstGeom prst="rect">
                    <a:avLst/>
                  </a:prstGeom>
                  <a:solidFill>
                    <a:srgbClr val="FF9900"/>
                  </a:solidFill>
                  <a:ln w="38100">
                    <a:solidFill>
                      <a:srgbClr val="993300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</p:grpSp>
            <p:grpSp>
              <p:nvGrpSpPr>
                <p:cNvPr id="46113" name="Group 24"/>
                <p:cNvGrpSpPr>
                  <a:grpSpLocks/>
                </p:cNvGrpSpPr>
                <p:nvPr/>
              </p:nvGrpSpPr>
              <p:grpSpPr bwMode="auto">
                <a:xfrm rot="2944398">
                  <a:off x="2368" y="489"/>
                  <a:ext cx="211" cy="160"/>
                  <a:chOff x="720" y="2088"/>
                  <a:chExt cx="307" cy="170"/>
                </a:xfrm>
              </p:grpSpPr>
              <p:sp>
                <p:nvSpPr>
                  <p:cNvPr id="46114" name="Oval 25"/>
                  <p:cNvSpPr>
                    <a:spLocks noChangeArrowheads="1"/>
                  </p:cNvSpPr>
                  <p:nvPr/>
                </p:nvSpPr>
                <p:spPr bwMode="auto">
                  <a:xfrm rot="-1428801">
                    <a:off x="820" y="2150"/>
                    <a:ext cx="207" cy="108"/>
                  </a:xfrm>
                  <a:prstGeom prst="ellipse">
                    <a:avLst/>
                  </a:prstGeom>
                  <a:solidFill>
                    <a:srgbClr val="FFCC00"/>
                  </a:solidFill>
                  <a:ln w="38100">
                    <a:solidFill>
                      <a:srgbClr val="9933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  <p:sp>
                <p:nvSpPr>
                  <p:cNvPr id="46115" name="Oval 26"/>
                  <p:cNvSpPr>
                    <a:spLocks noChangeArrowheads="1"/>
                  </p:cNvSpPr>
                  <p:nvPr/>
                </p:nvSpPr>
                <p:spPr bwMode="auto">
                  <a:xfrm rot="-1428801">
                    <a:off x="720" y="2088"/>
                    <a:ext cx="288" cy="144"/>
                  </a:xfrm>
                  <a:prstGeom prst="ellipse">
                    <a:avLst/>
                  </a:prstGeom>
                  <a:solidFill>
                    <a:srgbClr val="FFCC00"/>
                  </a:solidFill>
                  <a:ln w="38100">
                    <a:solidFill>
                      <a:srgbClr val="9933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fr-FR" altLang="en-US"/>
                  </a:p>
                </p:txBody>
              </p:sp>
            </p:grpSp>
          </p:grpSp>
          <p:grpSp>
            <p:nvGrpSpPr>
              <p:cNvPr id="46102" name="Group 27"/>
              <p:cNvGrpSpPr>
                <a:grpSpLocks/>
              </p:cNvGrpSpPr>
              <p:nvPr/>
            </p:nvGrpSpPr>
            <p:grpSpPr bwMode="auto">
              <a:xfrm rot="4087214" flipH="1">
                <a:off x="4565" y="1241"/>
                <a:ext cx="37" cy="530"/>
                <a:chOff x="2880" y="2304"/>
                <a:chExt cx="48" cy="1248"/>
              </a:xfrm>
            </p:grpSpPr>
            <p:sp>
              <p:nvSpPr>
                <p:cNvPr id="46110" name="Rectangle 28"/>
                <p:cNvSpPr>
                  <a:spLocks noChangeArrowheads="1"/>
                </p:cNvSpPr>
                <p:nvPr/>
              </p:nvSpPr>
              <p:spPr bwMode="auto">
                <a:xfrm rot="490193">
                  <a:off x="2880" y="2304"/>
                  <a:ext cx="48" cy="624"/>
                </a:xfrm>
                <a:prstGeom prst="rect">
                  <a:avLst/>
                </a:prstGeom>
                <a:solidFill>
                  <a:srgbClr val="FF9900"/>
                </a:solidFill>
                <a:ln w="38100">
                  <a:solidFill>
                    <a:srgbClr val="9933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fr-FR" altLang="en-US"/>
                </a:p>
              </p:txBody>
            </p:sp>
            <p:sp>
              <p:nvSpPr>
                <p:cNvPr id="46111" name="Rectangle 29"/>
                <p:cNvSpPr>
                  <a:spLocks noChangeArrowheads="1"/>
                </p:cNvSpPr>
                <p:nvPr/>
              </p:nvSpPr>
              <p:spPr bwMode="auto">
                <a:xfrm rot="-490193">
                  <a:off x="2880" y="2928"/>
                  <a:ext cx="48" cy="624"/>
                </a:xfrm>
                <a:prstGeom prst="rect">
                  <a:avLst/>
                </a:prstGeom>
                <a:solidFill>
                  <a:srgbClr val="FF9900"/>
                </a:solidFill>
                <a:ln w="38100">
                  <a:solidFill>
                    <a:srgbClr val="9933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fr-FR" altLang="en-US"/>
                </a:p>
              </p:txBody>
            </p:sp>
          </p:grpSp>
          <p:grpSp>
            <p:nvGrpSpPr>
              <p:cNvPr id="46103" name="Group 30"/>
              <p:cNvGrpSpPr>
                <a:grpSpLocks/>
              </p:cNvGrpSpPr>
              <p:nvPr/>
            </p:nvGrpSpPr>
            <p:grpSpPr bwMode="auto">
              <a:xfrm rot="18965493" flipH="1">
                <a:off x="4796" y="1260"/>
                <a:ext cx="141" cy="124"/>
                <a:chOff x="720" y="2088"/>
                <a:chExt cx="307" cy="170"/>
              </a:xfrm>
            </p:grpSpPr>
            <p:sp>
              <p:nvSpPr>
                <p:cNvPr id="46108" name="Oval 31"/>
                <p:cNvSpPr>
                  <a:spLocks noChangeArrowheads="1"/>
                </p:cNvSpPr>
                <p:nvPr/>
              </p:nvSpPr>
              <p:spPr bwMode="auto">
                <a:xfrm rot="-1428801">
                  <a:off x="820" y="2150"/>
                  <a:ext cx="207" cy="108"/>
                </a:xfrm>
                <a:prstGeom prst="ellipse">
                  <a:avLst/>
                </a:prstGeom>
                <a:solidFill>
                  <a:srgbClr val="FFCC00"/>
                </a:solidFill>
                <a:ln w="38100">
                  <a:solidFill>
                    <a:srgbClr val="9933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fr-FR" altLang="en-US"/>
                </a:p>
              </p:txBody>
            </p:sp>
            <p:sp>
              <p:nvSpPr>
                <p:cNvPr id="46109" name="Oval 32"/>
                <p:cNvSpPr>
                  <a:spLocks noChangeArrowheads="1"/>
                </p:cNvSpPr>
                <p:nvPr/>
              </p:nvSpPr>
              <p:spPr bwMode="auto">
                <a:xfrm rot="-1428801">
                  <a:off x="720" y="2088"/>
                  <a:ext cx="288" cy="144"/>
                </a:xfrm>
                <a:prstGeom prst="ellipse">
                  <a:avLst/>
                </a:prstGeom>
                <a:solidFill>
                  <a:srgbClr val="FFCC00"/>
                </a:solidFill>
                <a:ln w="38100">
                  <a:solidFill>
                    <a:srgbClr val="9933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fr-FR" altLang="en-US"/>
                </a:p>
              </p:txBody>
            </p:sp>
          </p:grpSp>
          <p:sp>
            <p:nvSpPr>
              <p:cNvPr id="46104" name="Oval 33"/>
              <p:cNvSpPr>
                <a:spLocks noChangeArrowheads="1"/>
              </p:cNvSpPr>
              <p:nvPr/>
            </p:nvSpPr>
            <p:spPr bwMode="auto">
              <a:xfrm rot="562197" flipH="1">
                <a:off x="4474" y="2206"/>
                <a:ext cx="222" cy="122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6105" name="AutoShape 34"/>
              <p:cNvSpPr>
                <a:spLocks noChangeArrowheads="1"/>
              </p:cNvSpPr>
              <p:nvPr/>
            </p:nvSpPr>
            <p:spPr bwMode="auto">
              <a:xfrm rot="3042387">
                <a:off x="3961" y="1066"/>
                <a:ext cx="208" cy="284"/>
              </a:xfrm>
              <a:prstGeom prst="moon">
                <a:avLst>
                  <a:gd name="adj" fmla="val 50000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  <p:sp>
            <p:nvSpPr>
              <p:cNvPr id="46106" name="Line 35"/>
              <p:cNvSpPr>
                <a:spLocks noChangeShapeType="1"/>
              </p:cNvSpPr>
              <p:nvPr/>
            </p:nvSpPr>
            <p:spPr bwMode="auto">
              <a:xfrm flipH="1">
                <a:off x="3923" y="1373"/>
                <a:ext cx="81" cy="104"/>
              </a:xfrm>
              <a:prstGeom prst="line">
                <a:avLst/>
              </a:prstGeom>
              <a:noFill/>
              <a:ln w="762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07" name="Oval 36"/>
              <p:cNvSpPr>
                <a:spLocks noChangeArrowheads="1"/>
              </p:cNvSpPr>
              <p:nvPr/>
            </p:nvSpPr>
            <p:spPr bwMode="auto">
              <a:xfrm rot="1179606">
                <a:off x="4254" y="2340"/>
                <a:ext cx="239" cy="113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fr-FR" altLang="en-US"/>
              </a:p>
            </p:txBody>
          </p:sp>
        </p:grpSp>
      </p:grpSp>
      <p:sp>
        <p:nvSpPr>
          <p:cNvPr id="46088" name="WordArt 37"/>
          <p:cNvSpPr>
            <a:spLocks noChangeArrowheads="1" noChangeShapeType="1" noTextEdit="1"/>
          </p:cNvSpPr>
          <p:nvPr/>
        </p:nvSpPr>
        <p:spPr bwMode="auto">
          <a:xfrm>
            <a:off x="5943600" y="4861483"/>
            <a:ext cx="685800" cy="99060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en-US" sz="4400" kern="10" dirty="0">
                <a:gradFill rotWithShape="1">
                  <a:gsLst>
                    <a:gs pos="0">
                      <a:srgbClr val="00CC00"/>
                    </a:gs>
                    <a:gs pos="100000">
                      <a:srgbClr val="006600"/>
                    </a:gs>
                  </a:gsLst>
                  <a:lin ang="2700000" scaled="1"/>
                </a:gradFill>
                <a:effectLst>
                  <a:outerShdw dist="35921" dir="2700000" algn="ctr" rotWithShape="0">
                    <a:srgbClr val="C0C0C0"/>
                  </a:outerShdw>
                </a:effectLst>
                <a:latin typeface="Impact"/>
              </a:rPr>
              <a:t>$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31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48944277"/>
      </p:ext>
    </p:extLst>
  </p:cSld>
  <p:clrMapOvr>
    <a:masterClrMapping/>
  </p:clrMapOvr>
  <p:transition>
    <p:fade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7" name="Text Box 3"/>
          <p:cNvSpPr txBox="1">
            <a:spLocks noChangeArrowheads="1"/>
          </p:cNvSpPr>
          <p:nvPr/>
        </p:nvSpPr>
        <p:spPr bwMode="auto">
          <a:xfrm>
            <a:off x="247650" y="296863"/>
            <a:ext cx="8382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400" dirty="0">
                <a:solidFill>
                  <a:srgbClr val="006600"/>
                </a:solidFill>
              </a:rPr>
              <a:t>Основные способы оплаты </a:t>
            </a:r>
            <a:endParaRPr lang="en-US" altLang="en-US" dirty="0">
              <a:solidFill>
                <a:srgbClr val="006600"/>
              </a:solidFill>
            </a:endParaRPr>
          </a:p>
        </p:txBody>
      </p:sp>
      <p:sp>
        <p:nvSpPr>
          <p:cNvPr id="47108" name="Text Box 4"/>
          <p:cNvSpPr txBox="1">
            <a:spLocks noChangeArrowheads="1"/>
          </p:cNvSpPr>
          <p:nvPr/>
        </p:nvSpPr>
        <p:spPr bwMode="auto">
          <a:xfrm>
            <a:off x="175746" y="1066800"/>
            <a:ext cx="8697912" cy="42657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346075" indent="111125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60000"/>
              </a:lnSpc>
              <a:buFont typeface="Symbol" pitchFamily="18" charset="2"/>
              <a:buNone/>
            </a:pPr>
            <a:endParaRPr lang="en-US" altLang="en-US" dirty="0"/>
          </a:p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ru-RU" altLang="en-US" sz="2000" dirty="0">
                <a:solidFill>
                  <a:srgbClr val="003300"/>
                </a:solidFill>
              </a:rPr>
              <a:t>      </a:t>
            </a:r>
            <a:r>
              <a:rPr lang="ru-RU" altLang="en-US" sz="2000" u="sng" dirty="0">
                <a:solidFill>
                  <a:srgbClr val="003300"/>
                </a:solidFill>
              </a:rPr>
              <a:t>Расходы, уровень сложности а также уровень безопасности</a:t>
            </a:r>
            <a:r>
              <a:rPr lang="ru-RU" altLang="en-US" sz="2000" dirty="0">
                <a:solidFill>
                  <a:srgbClr val="003300"/>
                </a:solidFill>
              </a:rPr>
              <a:t> может варьироваться в зависимости от выбранного вами метода</a:t>
            </a:r>
            <a:endParaRPr lang="en-US" altLang="en-US" sz="2000" dirty="0">
              <a:solidFill>
                <a:srgbClr val="003300"/>
              </a:solidFill>
            </a:endParaRPr>
          </a:p>
          <a:p>
            <a:pPr>
              <a:lnSpc>
                <a:spcPct val="140000"/>
              </a:lnSpc>
              <a:buFont typeface="Symbol" pitchFamily="18" charset="2"/>
              <a:buNone/>
            </a:pPr>
            <a:endParaRPr lang="en-US" altLang="en-US" sz="2400" dirty="0">
              <a:solidFill>
                <a:srgbClr val="003300"/>
              </a:solidFill>
            </a:endParaRPr>
          </a:p>
          <a:p>
            <a:pPr>
              <a:lnSpc>
                <a:spcPct val="90000"/>
              </a:lnSpc>
              <a:buFont typeface="Symbol" pitchFamily="18" charset="2"/>
              <a:buAutoNum type="arabicPeriod"/>
            </a:pPr>
            <a:r>
              <a:rPr lang="ru-RU" altLang="en-US" sz="2400" dirty="0"/>
              <a:t>Авансовый платеж</a:t>
            </a:r>
            <a:r>
              <a:rPr lang="en-US" altLang="en-US" sz="2400" dirty="0"/>
              <a:t>:</a:t>
            </a:r>
          </a:p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en-US" altLang="en-US" sz="2400" dirty="0"/>
              <a:t>		</a:t>
            </a:r>
            <a:r>
              <a:rPr lang="ru-RU" altLang="en-US" sz="2000" b="0" dirty="0"/>
              <a:t>Обычно используется для мелких покупок или когда товары собраны, модифицированы для заказа.</a:t>
            </a:r>
            <a:endParaRPr lang="en-US" altLang="en-US" sz="2000" b="0" dirty="0"/>
          </a:p>
          <a:p>
            <a:pPr>
              <a:lnSpc>
                <a:spcPct val="90000"/>
              </a:lnSpc>
              <a:buFont typeface="Symbol" pitchFamily="18" charset="2"/>
              <a:buNone/>
            </a:pPr>
            <a:endParaRPr lang="en-US" altLang="en-US" sz="2000" dirty="0"/>
          </a:p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en-US" altLang="en-US" sz="2400" dirty="0"/>
              <a:t>2.    </a:t>
            </a:r>
            <a:r>
              <a:rPr lang="ru-RU" altLang="en-US" sz="2400" dirty="0"/>
              <a:t>Открытый счет</a:t>
            </a:r>
            <a:endParaRPr lang="en-US" altLang="en-US" sz="2400" dirty="0"/>
          </a:p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en-US" altLang="en-US" sz="2400" dirty="0"/>
              <a:t>	</a:t>
            </a:r>
            <a:r>
              <a:rPr lang="en-US" altLang="en-US" sz="2400" b="0" dirty="0"/>
              <a:t>   </a:t>
            </a:r>
            <a:r>
              <a:rPr lang="ru-RU" altLang="en-US" sz="2000" b="0" dirty="0"/>
              <a:t>Самый простой, но требует высшей степени доверия</a:t>
            </a:r>
            <a:r>
              <a:rPr lang="en-US" altLang="en-US" sz="2000" b="0" dirty="0"/>
              <a:t>.</a:t>
            </a:r>
          </a:p>
          <a:p>
            <a:pPr lvl="1">
              <a:lnSpc>
                <a:spcPct val="90000"/>
              </a:lnSpc>
              <a:buFont typeface="Symbol" pitchFamily="18" charset="2"/>
              <a:buNone/>
            </a:pPr>
            <a:endParaRPr lang="en-US" altLang="en-US" sz="2800" b="0" dirty="0"/>
          </a:p>
          <a:p>
            <a:pPr lvl="1">
              <a:lnSpc>
                <a:spcPct val="90000"/>
              </a:lnSpc>
              <a:buFont typeface="Symbol" pitchFamily="18" charset="2"/>
              <a:buNone/>
            </a:pPr>
            <a:endParaRPr lang="en-US" altLang="en-US" sz="2400" dirty="0"/>
          </a:p>
          <a:p>
            <a:pPr lvl="1">
              <a:lnSpc>
                <a:spcPct val="90000"/>
              </a:lnSpc>
              <a:buFont typeface="Symbol" pitchFamily="18" charset="2"/>
              <a:buNone/>
            </a:pPr>
            <a:endParaRPr lang="en-US" altLang="en-US" sz="2800" dirty="0"/>
          </a:p>
        </p:txBody>
      </p:sp>
      <p:pic>
        <p:nvPicPr>
          <p:cNvPr id="47109" name="Picture 6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1925" y="3199691"/>
            <a:ext cx="2117725" cy="1509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10" name="Text Box 63"/>
          <p:cNvSpPr txBox="1">
            <a:spLocks noChangeArrowheads="1"/>
          </p:cNvSpPr>
          <p:nvPr/>
        </p:nvSpPr>
        <p:spPr bwMode="auto">
          <a:xfrm>
            <a:off x="8356600" y="6643688"/>
            <a:ext cx="8001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M8:U7:7.2-1</a:t>
            </a:r>
            <a:endParaRPr lang="en-US" altLang="en-US" i="1">
              <a:latin typeface="Arial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32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7256210"/>
      </p:ext>
    </p:extLst>
  </p:cSld>
  <p:clrMapOvr>
    <a:masterClrMapping/>
  </p:clrMapOvr>
  <p:transition>
    <p:fade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0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9400"/>
            <a:ext cx="387350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1" name="Text Box 3"/>
          <p:cNvSpPr txBox="1">
            <a:spLocks noChangeArrowheads="1"/>
          </p:cNvSpPr>
          <p:nvPr/>
        </p:nvSpPr>
        <p:spPr bwMode="auto">
          <a:xfrm>
            <a:off x="304800" y="228600"/>
            <a:ext cx="8382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3400" dirty="0">
                <a:solidFill>
                  <a:srgbClr val="006600"/>
                </a:solidFill>
              </a:rPr>
              <a:t>Основные способы оплаты (продолжение)</a:t>
            </a:r>
            <a:endParaRPr lang="en-US" altLang="en-US" dirty="0">
              <a:solidFill>
                <a:srgbClr val="006600"/>
              </a:solidFill>
            </a:endParaRPr>
          </a:p>
        </p:txBody>
      </p:sp>
      <p:sp>
        <p:nvSpPr>
          <p:cNvPr id="48132" name="Text Box 4"/>
          <p:cNvSpPr txBox="1">
            <a:spLocks noChangeArrowheads="1"/>
          </p:cNvSpPr>
          <p:nvPr/>
        </p:nvSpPr>
        <p:spPr bwMode="auto">
          <a:xfrm>
            <a:off x="228600" y="932513"/>
            <a:ext cx="7620000" cy="48474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346075" indent="111125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eaLnBrk="0" fontAlgn="base" hangingPunct="0">
              <a:spcBef>
                <a:spcPct val="5000"/>
              </a:spcBef>
              <a:spcAft>
                <a:spcPct val="0"/>
              </a:spcAft>
              <a:tabLst>
                <a:tab pos="288925" algn="l"/>
                <a:tab pos="635000" algn="l"/>
              </a:tabLs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60000"/>
              </a:lnSpc>
              <a:buFont typeface="Symbol" pitchFamily="18" charset="2"/>
              <a:buNone/>
            </a:pPr>
            <a:endParaRPr lang="en-US" altLang="en-US" sz="1100" dirty="0"/>
          </a:p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en-US" altLang="en-US" sz="2400" dirty="0"/>
              <a:t>3. </a:t>
            </a:r>
            <a:r>
              <a:rPr lang="ru-RU" altLang="en-US" sz="2400" dirty="0"/>
              <a:t>Документарные Аккредитивы (3 вида)</a:t>
            </a:r>
            <a:endParaRPr lang="en-US" altLang="en-US" sz="2400" dirty="0"/>
          </a:p>
          <a:p>
            <a:pPr>
              <a:lnSpc>
                <a:spcPct val="90000"/>
              </a:lnSpc>
              <a:buFont typeface="Symbol" pitchFamily="18" charset="2"/>
              <a:buNone/>
            </a:pPr>
            <a:endParaRPr lang="en-US" altLang="en-US" sz="2400" b="0" dirty="0"/>
          </a:p>
          <a:p>
            <a:pPr lvl="3"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2000" b="0" dirty="0"/>
              <a:t> </a:t>
            </a:r>
            <a:r>
              <a:rPr lang="ru-RU" altLang="en-US" sz="2000" b="0" dirty="0">
                <a:solidFill>
                  <a:srgbClr val="0000FF"/>
                </a:solidFill>
              </a:rPr>
              <a:t>безотзывный аккредитив</a:t>
            </a:r>
            <a:endParaRPr lang="en-US" altLang="en-US" sz="2000" b="0" dirty="0">
              <a:solidFill>
                <a:srgbClr val="0000FF"/>
              </a:solidFill>
            </a:endParaRPr>
          </a:p>
          <a:p>
            <a:pPr lvl="3"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2000" b="0" dirty="0"/>
              <a:t> </a:t>
            </a:r>
            <a:r>
              <a:rPr lang="ru-RU" altLang="en-US" sz="2000" b="0" dirty="0"/>
              <a:t>безотзывный, неподтвержденный аккредитив</a:t>
            </a:r>
            <a:endParaRPr lang="en-US" altLang="en-US" sz="2000" b="0" dirty="0"/>
          </a:p>
          <a:p>
            <a:pPr lvl="3">
              <a:lnSpc>
                <a:spcPct val="90000"/>
              </a:lnSpc>
              <a:buFont typeface="Symbol" pitchFamily="18" charset="2"/>
              <a:buChar char="¨"/>
            </a:pPr>
            <a:r>
              <a:rPr lang="en-US" altLang="en-US" sz="2000" b="0" dirty="0"/>
              <a:t> </a:t>
            </a:r>
            <a:r>
              <a:rPr lang="ru-RU" altLang="en-US" sz="2000" b="0" dirty="0" err="1"/>
              <a:t>отзывный</a:t>
            </a:r>
            <a:r>
              <a:rPr lang="ru-RU" altLang="en-US" sz="2000" b="0" dirty="0"/>
              <a:t> аккредитив</a:t>
            </a:r>
            <a:endParaRPr lang="en-US" altLang="en-US" sz="2000" b="0" dirty="0"/>
          </a:p>
          <a:p>
            <a:pPr lvl="4">
              <a:lnSpc>
                <a:spcPct val="90000"/>
              </a:lnSpc>
              <a:buFont typeface="Symbol" pitchFamily="18" charset="2"/>
              <a:buNone/>
            </a:pPr>
            <a:endParaRPr lang="en-US" altLang="en-US" sz="2000" b="0" dirty="0"/>
          </a:p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ru-RU" altLang="en-US" sz="2000" b="0" dirty="0"/>
              <a:t>«Безотзывный» означает, что любая поправка или аннулирование требует </a:t>
            </a:r>
            <a:r>
              <a:rPr lang="ru-RU" altLang="en-US" sz="2000" b="0" u="sng" dirty="0"/>
              <a:t>согласия продавца</a:t>
            </a:r>
            <a:endParaRPr lang="en-US" altLang="en-US" sz="2000" b="0" u="sng" dirty="0"/>
          </a:p>
          <a:p>
            <a:pPr>
              <a:lnSpc>
                <a:spcPct val="90000"/>
              </a:lnSpc>
              <a:buFont typeface="Symbol" pitchFamily="18" charset="2"/>
              <a:buNone/>
            </a:pPr>
            <a:endParaRPr lang="en-US" altLang="en-US" sz="2000" b="0" dirty="0"/>
          </a:p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ru-RU" altLang="en-US" sz="2000" b="0" dirty="0"/>
              <a:t>«Подтверждено» означает, что продавец может получить подтверждение от своего банка о том, что платеж будет сделан после предоставления необходимых документов (например, коносамента)</a:t>
            </a:r>
          </a:p>
          <a:p>
            <a:pPr>
              <a:lnSpc>
                <a:spcPct val="90000"/>
              </a:lnSpc>
              <a:buFont typeface="Symbol" pitchFamily="18" charset="2"/>
              <a:buNone/>
            </a:pPr>
            <a:endParaRPr lang="en-US" altLang="en-US" sz="2000" b="0" dirty="0"/>
          </a:p>
          <a:p>
            <a:pPr>
              <a:lnSpc>
                <a:spcPct val="90000"/>
              </a:lnSpc>
              <a:buFont typeface="Symbol" pitchFamily="18" charset="2"/>
              <a:buNone/>
            </a:pPr>
            <a:r>
              <a:rPr lang="ru-RU" altLang="en-US" sz="2000" b="0" dirty="0"/>
              <a:t>Безотзывный, подтвержденный аккредитив обеспечивает </a:t>
            </a:r>
            <a:r>
              <a:rPr lang="ru-RU" altLang="en-US" sz="2000" b="0" dirty="0">
                <a:solidFill>
                  <a:schemeClr val="accent4">
                    <a:lumMod val="75000"/>
                    <a:lumOff val="25000"/>
                  </a:schemeClr>
                </a:solidFill>
              </a:rPr>
              <a:t>наивысший уровень безопасности</a:t>
            </a:r>
            <a:endParaRPr lang="en-US" altLang="en-US" sz="2000" b="0" dirty="0">
              <a:solidFill>
                <a:schemeClr val="accent4">
                  <a:lumMod val="75000"/>
                  <a:lumOff val="25000"/>
                </a:schemeClr>
              </a:solidFill>
            </a:endParaRPr>
          </a:p>
          <a:p>
            <a:pPr lvl="1">
              <a:lnSpc>
                <a:spcPct val="90000"/>
              </a:lnSpc>
              <a:buFont typeface="Symbol" pitchFamily="18" charset="2"/>
              <a:buNone/>
            </a:pPr>
            <a:endParaRPr lang="en-US" altLang="en-US" sz="2400" dirty="0"/>
          </a:p>
        </p:txBody>
      </p:sp>
      <p:pic>
        <p:nvPicPr>
          <p:cNvPr id="48133" name="Picture 6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05600" y="1066800"/>
            <a:ext cx="2063750" cy="1247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134" name="Picture 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21550" y="3904190"/>
            <a:ext cx="1593850" cy="6459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5" name="Text Box 8"/>
          <p:cNvSpPr txBox="1">
            <a:spLocks noChangeArrowheads="1"/>
          </p:cNvSpPr>
          <p:nvPr/>
        </p:nvSpPr>
        <p:spPr bwMode="auto">
          <a:xfrm>
            <a:off x="8345488" y="6621463"/>
            <a:ext cx="8001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M8:U7:7.2-2</a:t>
            </a:r>
            <a:endParaRPr lang="en-US" altLang="en-US" i="1">
              <a:latin typeface="Arial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33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71878482"/>
      </p:ext>
    </p:extLst>
  </p:cSld>
  <p:clrMapOvr>
    <a:masterClrMapping/>
  </p:clrMapOvr>
  <p:transition>
    <p:fade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2900" y="2284413"/>
            <a:ext cx="900113" cy="1079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155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1150" y="2252663"/>
            <a:ext cx="874713" cy="1050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56" name="Rectangle 4"/>
          <p:cNvSpPr>
            <a:spLocks noChangeArrowheads="1"/>
          </p:cNvSpPr>
          <p:nvPr/>
        </p:nvSpPr>
        <p:spPr bwMode="auto">
          <a:xfrm>
            <a:off x="650875" y="3881438"/>
            <a:ext cx="979488" cy="6894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en-US" sz="1400" dirty="0">
                <a:solidFill>
                  <a:srgbClr val="000000"/>
                </a:solidFill>
              </a:rPr>
              <a:t>Товары прибывают после разгрузки</a:t>
            </a:r>
            <a:endParaRPr lang="en-US" altLang="en-US" sz="1400" dirty="0"/>
          </a:p>
        </p:txBody>
      </p:sp>
      <p:sp>
        <p:nvSpPr>
          <p:cNvPr id="49157" name="Rectangle 5"/>
          <p:cNvSpPr>
            <a:spLocks noChangeArrowheads="1"/>
          </p:cNvSpPr>
          <p:nvPr/>
        </p:nvSpPr>
        <p:spPr bwMode="auto">
          <a:xfrm>
            <a:off x="665163" y="779463"/>
            <a:ext cx="7329487" cy="619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grpSp>
        <p:nvGrpSpPr>
          <p:cNvPr id="49158" name="Group 6"/>
          <p:cNvGrpSpPr>
            <a:grpSpLocks/>
          </p:cNvGrpSpPr>
          <p:nvPr/>
        </p:nvGrpSpPr>
        <p:grpSpPr bwMode="auto">
          <a:xfrm>
            <a:off x="223838" y="2601913"/>
            <a:ext cx="1208087" cy="646112"/>
            <a:chOff x="339" y="1670"/>
            <a:chExt cx="647" cy="317"/>
          </a:xfrm>
        </p:grpSpPr>
        <p:sp>
          <p:nvSpPr>
            <p:cNvPr id="49575" name="Freeform 7"/>
            <p:cNvSpPr>
              <a:spLocks/>
            </p:cNvSpPr>
            <p:nvPr/>
          </p:nvSpPr>
          <p:spPr bwMode="auto">
            <a:xfrm>
              <a:off x="340" y="1730"/>
              <a:ext cx="291" cy="257"/>
            </a:xfrm>
            <a:custGeom>
              <a:avLst/>
              <a:gdLst>
                <a:gd name="T0" fmla="*/ 0 w 291"/>
                <a:gd name="T1" fmla="*/ 126 h 257"/>
                <a:gd name="T2" fmla="*/ 0 w 291"/>
                <a:gd name="T3" fmla="*/ 0 h 257"/>
                <a:gd name="T4" fmla="*/ 291 w 291"/>
                <a:gd name="T5" fmla="*/ 55 h 257"/>
                <a:gd name="T6" fmla="*/ 291 w 291"/>
                <a:gd name="T7" fmla="*/ 257 h 257"/>
                <a:gd name="T8" fmla="*/ 0 w 291"/>
                <a:gd name="T9" fmla="*/ 126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257"/>
                <a:gd name="T17" fmla="*/ 291 w 291"/>
                <a:gd name="T18" fmla="*/ 257 h 2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257">
                  <a:moveTo>
                    <a:pt x="0" y="126"/>
                  </a:moveTo>
                  <a:lnTo>
                    <a:pt x="0" y="0"/>
                  </a:lnTo>
                  <a:lnTo>
                    <a:pt x="291" y="55"/>
                  </a:lnTo>
                  <a:lnTo>
                    <a:pt x="291" y="25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76" name="Freeform 8"/>
            <p:cNvSpPr>
              <a:spLocks/>
            </p:cNvSpPr>
            <p:nvPr/>
          </p:nvSpPr>
          <p:spPr bwMode="auto">
            <a:xfrm>
              <a:off x="340" y="1730"/>
              <a:ext cx="291" cy="257"/>
            </a:xfrm>
            <a:custGeom>
              <a:avLst/>
              <a:gdLst>
                <a:gd name="T0" fmla="*/ 0 w 291"/>
                <a:gd name="T1" fmla="*/ 126 h 257"/>
                <a:gd name="T2" fmla="*/ 0 w 291"/>
                <a:gd name="T3" fmla="*/ 0 h 257"/>
                <a:gd name="T4" fmla="*/ 291 w 291"/>
                <a:gd name="T5" fmla="*/ 55 h 257"/>
                <a:gd name="T6" fmla="*/ 291 w 291"/>
                <a:gd name="T7" fmla="*/ 257 h 257"/>
                <a:gd name="T8" fmla="*/ 0 w 291"/>
                <a:gd name="T9" fmla="*/ 126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257"/>
                <a:gd name="T17" fmla="*/ 291 w 291"/>
                <a:gd name="T18" fmla="*/ 257 h 2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257">
                  <a:moveTo>
                    <a:pt x="0" y="126"/>
                  </a:moveTo>
                  <a:lnTo>
                    <a:pt x="0" y="0"/>
                  </a:lnTo>
                  <a:lnTo>
                    <a:pt x="291" y="55"/>
                  </a:lnTo>
                  <a:lnTo>
                    <a:pt x="291" y="257"/>
                  </a:lnTo>
                  <a:lnTo>
                    <a:pt x="0" y="126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77" name="Freeform 9"/>
            <p:cNvSpPr>
              <a:spLocks/>
            </p:cNvSpPr>
            <p:nvPr/>
          </p:nvSpPr>
          <p:spPr bwMode="auto">
            <a:xfrm>
              <a:off x="379" y="1670"/>
              <a:ext cx="480" cy="73"/>
            </a:xfrm>
            <a:custGeom>
              <a:avLst/>
              <a:gdLst>
                <a:gd name="T0" fmla="*/ 40 w 480"/>
                <a:gd name="T1" fmla="*/ 73 h 73"/>
                <a:gd name="T2" fmla="*/ 0 w 480"/>
                <a:gd name="T3" fmla="*/ 30 h 73"/>
                <a:gd name="T4" fmla="*/ 473 w 480"/>
                <a:gd name="T5" fmla="*/ 0 h 73"/>
                <a:gd name="T6" fmla="*/ 480 w 480"/>
                <a:gd name="T7" fmla="*/ 9 h 73"/>
                <a:gd name="T8" fmla="*/ 90 w 480"/>
                <a:gd name="T9" fmla="*/ 41 h 73"/>
                <a:gd name="T10" fmla="*/ 40 w 480"/>
                <a:gd name="T11" fmla="*/ 73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80"/>
                <a:gd name="T19" fmla="*/ 0 h 73"/>
                <a:gd name="T20" fmla="*/ 480 w 480"/>
                <a:gd name="T21" fmla="*/ 73 h 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80" h="73">
                  <a:moveTo>
                    <a:pt x="40" y="73"/>
                  </a:moveTo>
                  <a:lnTo>
                    <a:pt x="0" y="30"/>
                  </a:lnTo>
                  <a:lnTo>
                    <a:pt x="473" y="0"/>
                  </a:lnTo>
                  <a:lnTo>
                    <a:pt x="480" y="9"/>
                  </a:lnTo>
                  <a:lnTo>
                    <a:pt x="90" y="41"/>
                  </a:lnTo>
                  <a:lnTo>
                    <a:pt x="40" y="73"/>
                  </a:ln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78" name="Freeform 10"/>
            <p:cNvSpPr>
              <a:spLocks/>
            </p:cNvSpPr>
            <p:nvPr/>
          </p:nvSpPr>
          <p:spPr bwMode="auto">
            <a:xfrm>
              <a:off x="379" y="1670"/>
              <a:ext cx="480" cy="73"/>
            </a:xfrm>
            <a:custGeom>
              <a:avLst/>
              <a:gdLst>
                <a:gd name="T0" fmla="*/ 40 w 480"/>
                <a:gd name="T1" fmla="*/ 73 h 73"/>
                <a:gd name="T2" fmla="*/ 0 w 480"/>
                <a:gd name="T3" fmla="*/ 30 h 73"/>
                <a:gd name="T4" fmla="*/ 473 w 480"/>
                <a:gd name="T5" fmla="*/ 0 h 73"/>
                <a:gd name="T6" fmla="*/ 480 w 480"/>
                <a:gd name="T7" fmla="*/ 9 h 73"/>
                <a:gd name="T8" fmla="*/ 90 w 480"/>
                <a:gd name="T9" fmla="*/ 41 h 73"/>
                <a:gd name="T10" fmla="*/ 40 w 480"/>
                <a:gd name="T11" fmla="*/ 73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80"/>
                <a:gd name="T19" fmla="*/ 0 h 73"/>
                <a:gd name="T20" fmla="*/ 480 w 480"/>
                <a:gd name="T21" fmla="*/ 73 h 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80" h="73">
                  <a:moveTo>
                    <a:pt x="40" y="73"/>
                  </a:moveTo>
                  <a:lnTo>
                    <a:pt x="0" y="30"/>
                  </a:lnTo>
                  <a:lnTo>
                    <a:pt x="473" y="0"/>
                  </a:lnTo>
                  <a:lnTo>
                    <a:pt x="480" y="9"/>
                  </a:lnTo>
                  <a:lnTo>
                    <a:pt x="90" y="41"/>
                  </a:lnTo>
                  <a:lnTo>
                    <a:pt x="40" y="73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79" name="Freeform 11"/>
            <p:cNvSpPr>
              <a:spLocks/>
            </p:cNvSpPr>
            <p:nvPr/>
          </p:nvSpPr>
          <p:spPr bwMode="auto">
            <a:xfrm>
              <a:off x="631" y="1703"/>
              <a:ext cx="355" cy="282"/>
            </a:xfrm>
            <a:custGeom>
              <a:avLst/>
              <a:gdLst>
                <a:gd name="T0" fmla="*/ 0 w 355"/>
                <a:gd name="T1" fmla="*/ 282 h 282"/>
                <a:gd name="T2" fmla="*/ 0 w 355"/>
                <a:gd name="T3" fmla="*/ 82 h 282"/>
                <a:gd name="T4" fmla="*/ 355 w 355"/>
                <a:gd name="T5" fmla="*/ 0 h 282"/>
                <a:gd name="T6" fmla="*/ 355 w 355"/>
                <a:gd name="T7" fmla="*/ 140 h 282"/>
                <a:gd name="T8" fmla="*/ 0 w 355"/>
                <a:gd name="T9" fmla="*/ 282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5"/>
                <a:gd name="T16" fmla="*/ 0 h 282"/>
                <a:gd name="T17" fmla="*/ 355 w 355"/>
                <a:gd name="T18" fmla="*/ 282 h 2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5" h="282">
                  <a:moveTo>
                    <a:pt x="0" y="282"/>
                  </a:moveTo>
                  <a:lnTo>
                    <a:pt x="0" y="82"/>
                  </a:lnTo>
                  <a:lnTo>
                    <a:pt x="355" y="0"/>
                  </a:lnTo>
                  <a:lnTo>
                    <a:pt x="355" y="140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D9D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80" name="Freeform 12"/>
            <p:cNvSpPr>
              <a:spLocks/>
            </p:cNvSpPr>
            <p:nvPr/>
          </p:nvSpPr>
          <p:spPr bwMode="auto">
            <a:xfrm>
              <a:off x="631" y="1703"/>
              <a:ext cx="355" cy="282"/>
            </a:xfrm>
            <a:custGeom>
              <a:avLst/>
              <a:gdLst>
                <a:gd name="T0" fmla="*/ 0 w 355"/>
                <a:gd name="T1" fmla="*/ 282 h 282"/>
                <a:gd name="T2" fmla="*/ 0 w 355"/>
                <a:gd name="T3" fmla="*/ 82 h 282"/>
                <a:gd name="T4" fmla="*/ 355 w 355"/>
                <a:gd name="T5" fmla="*/ 0 h 282"/>
                <a:gd name="T6" fmla="*/ 355 w 355"/>
                <a:gd name="T7" fmla="*/ 140 h 282"/>
                <a:gd name="T8" fmla="*/ 0 w 355"/>
                <a:gd name="T9" fmla="*/ 282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5"/>
                <a:gd name="T16" fmla="*/ 0 h 282"/>
                <a:gd name="T17" fmla="*/ 355 w 355"/>
                <a:gd name="T18" fmla="*/ 282 h 2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5" h="282">
                  <a:moveTo>
                    <a:pt x="0" y="282"/>
                  </a:moveTo>
                  <a:lnTo>
                    <a:pt x="0" y="82"/>
                  </a:lnTo>
                  <a:lnTo>
                    <a:pt x="355" y="0"/>
                  </a:lnTo>
                  <a:lnTo>
                    <a:pt x="355" y="140"/>
                  </a:lnTo>
                  <a:lnTo>
                    <a:pt x="0" y="282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81" name="Freeform 13"/>
            <p:cNvSpPr>
              <a:spLocks/>
            </p:cNvSpPr>
            <p:nvPr/>
          </p:nvSpPr>
          <p:spPr bwMode="auto">
            <a:xfrm>
              <a:off x="339" y="1700"/>
              <a:ext cx="292" cy="85"/>
            </a:xfrm>
            <a:custGeom>
              <a:avLst/>
              <a:gdLst>
                <a:gd name="T0" fmla="*/ 0 w 292"/>
                <a:gd name="T1" fmla="*/ 30 h 85"/>
                <a:gd name="T2" fmla="*/ 39 w 292"/>
                <a:gd name="T3" fmla="*/ 0 h 85"/>
                <a:gd name="T4" fmla="*/ 79 w 292"/>
                <a:gd name="T5" fmla="*/ 43 h 85"/>
                <a:gd name="T6" fmla="*/ 130 w 292"/>
                <a:gd name="T7" fmla="*/ 11 h 85"/>
                <a:gd name="T8" fmla="*/ 175 w 292"/>
                <a:gd name="T9" fmla="*/ 59 h 85"/>
                <a:gd name="T10" fmla="*/ 236 w 292"/>
                <a:gd name="T11" fmla="*/ 20 h 85"/>
                <a:gd name="T12" fmla="*/ 292 w 292"/>
                <a:gd name="T13" fmla="*/ 85 h 85"/>
                <a:gd name="T14" fmla="*/ 0 w 292"/>
                <a:gd name="T15" fmla="*/ 3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2"/>
                <a:gd name="T25" fmla="*/ 0 h 85"/>
                <a:gd name="T26" fmla="*/ 292 w 292"/>
                <a:gd name="T27" fmla="*/ 85 h 8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92" h="85">
                  <a:moveTo>
                    <a:pt x="0" y="30"/>
                  </a:moveTo>
                  <a:lnTo>
                    <a:pt x="39" y="0"/>
                  </a:lnTo>
                  <a:lnTo>
                    <a:pt x="79" y="43"/>
                  </a:lnTo>
                  <a:lnTo>
                    <a:pt x="130" y="11"/>
                  </a:lnTo>
                  <a:lnTo>
                    <a:pt x="175" y="59"/>
                  </a:lnTo>
                  <a:lnTo>
                    <a:pt x="236" y="20"/>
                  </a:lnTo>
                  <a:lnTo>
                    <a:pt x="292" y="85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82" name="Freeform 14"/>
            <p:cNvSpPr>
              <a:spLocks/>
            </p:cNvSpPr>
            <p:nvPr/>
          </p:nvSpPr>
          <p:spPr bwMode="auto">
            <a:xfrm>
              <a:off x="339" y="1700"/>
              <a:ext cx="292" cy="85"/>
            </a:xfrm>
            <a:custGeom>
              <a:avLst/>
              <a:gdLst>
                <a:gd name="T0" fmla="*/ 0 w 292"/>
                <a:gd name="T1" fmla="*/ 30 h 85"/>
                <a:gd name="T2" fmla="*/ 39 w 292"/>
                <a:gd name="T3" fmla="*/ 0 h 85"/>
                <a:gd name="T4" fmla="*/ 79 w 292"/>
                <a:gd name="T5" fmla="*/ 43 h 85"/>
                <a:gd name="T6" fmla="*/ 130 w 292"/>
                <a:gd name="T7" fmla="*/ 11 h 85"/>
                <a:gd name="T8" fmla="*/ 175 w 292"/>
                <a:gd name="T9" fmla="*/ 59 h 85"/>
                <a:gd name="T10" fmla="*/ 236 w 292"/>
                <a:gd name="T11" fmla="*/ 20 h 85"/>
                <a:gd name="T12" fmla="*/ 292 w 292"/>
                <a:gd name="T13" fmla="*/ 85 h 85"/>
                <a:gd name="T14" fmla="*/ 0 w 292"/>
                <a:gd name="T15" fmla="*/ 3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2"/>
                <a:gd name="T25" fmla="*/ 0 h 85"/>
                <a:gd name="T26" fmla="*/ 292 w 292"/>
                <a:gd name="T27" fmla="*/ 85 h 8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92" h="85">
                  <a:moveTo>
                    <a:pt x="0" y="30"/>
                  </a:moveTo>
                  <a:lnTo>
                    <a:pt x="39" y="0"/>
                  </a:lnTo>
                  <a:lnTo>
                    <a:pt x="79" y="43"/>
                  </a:lnTo>
                  <a:lnTo>
                    <a:pt x="130" y="11"/>
                  </a:lnTo>
                  <a:lnTo>
                    <a:pt x="175" y="59"/>
                  </a:lnTo>
                  <a:lnTo>
                    <a:pt x="236" y="20"/>
                  </a:lnTo>
                  <a:lnTo>
                    <a:pt x="292" y="85"/>
                  </a:lnTo>
                  <a:lnTo>
                    <a:pt x="0" y="3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83" name="Freeform 15"/>
            <p:cNvSpPr>
              <a:spLocks/>
            </p:cNvSpPr>
            <p:nvPr/>
          </p:nvSpPr>
          <p:spPr bwMode="auto">
            <a:xfrm>
              <a:off x="351" y="1773"/>
              <a:ext cx="60" cy="115"/>
            </a:xfrm>
            <a:custGeom>
              <a:avLst/>
              <a:gdLst>
                <a:gd name="T0" fmla="*/ 0 w 60"/>
                <a:gd name="T1" fmla="*/ 0 h 115"/>
                <a:gd name="T2" fmla="*/ 0 w 60"/>
                <a:gd name="T3" fmla="*/ 88 h 115"/>
                <a:gd name="T4" fmla="*/ 60 w 60"/>
                <a:gd name="T5" fmla="*/ 115 h 115"/>
                <a:gd name="T6" fmla="*/ 60 w 60"/>
                <a:gd name="T7" fmla="*/ 15 h 115"/>
                <a:gd name="T8" fmla="*/ 0 w 60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115"/>
                <a:gd name="T17" fmla="*/ 60 w 60"/>
                <a:gd name="T18" fmla="*/ 115 h 1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115">
                  <a:moveTo>
                    <a:pt x="0" y="0"/>
                  </a:moveTo>
                  <a:lnTo>
                    <a:pt x="0" y="88"/>
                  </a:lnTo>
                  <a:lnTo>
                    <a:pt x="60" y="115"/>
                  </a:lnTo>
                  <a:lnTo>
                    <a:pt x="60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84" name="Freeform 16"/>
            <p:cNvSpPr>
              <a:spLocks/>
            </p:cNvSpPr>
            <p:nvPr/>
          </p:nvSpPr>
          <p:spPr bwMode="auto">
            <a:xfrm>
              <a:off x="351" y="1773"/>
              <a:ext cx="60" cy="115"/>
            </a:xfrm>
            <a:custGeom>
              <a:avLst/>
              <a:gdLst>
                <a:gd name="T0" fmla="*/ 0 w 60"/>
                <a:gd name="T1" fmla="*/ 0 h 115"/>
                <a:gd name="T2" fmla="*/ 0 w 60"/>
                <a:gd name="T3" fmla="*/ 88 h 115"/>
                <a:gd name="T4" fmla="*/ 60 w 60"/>
                <a:gd name="T5" fmla="*/ 115 h 115"/>
                <a:gd name="T6" fmla="*/ 60 w 60"/>
                <a:gd name="T7" fmla="*/ 15 h 115"/>
                <a:gd name="T8" fmla="*/ 0 w 60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115"/>
                <a:gd name="T17" fmla="*/ 60 w 60"/>
                <a:gd name="T18" fmla="*/ 115 h 1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115">
                  <a:moveTo>
                    <a:pt x="0" y="0"/>
                  </a:moveTo>
                  <a:lnTo>
                    <a:pt x="0" y="88"/>
                  </a:lnTo>
                  <a:lnTo>
                    <a:pt x="60" y="115"/>
                  </a:lnTo>
                  <a:lnTo>
                    <a:pt x="60" y="15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85" name="Freeform 17"/>
            <p:cNvSpPr>
              <a:spLocks/>
            </p:cNvSpPr>
            <p:nvPr/>
          </p:nvSpPr>
          <p:spPr bwMode="auto">
            <a:xfrm>
              <a:off x="426" y="1790"/>
              <a:ext cx="75" cy="139"/>
            </a:xfrm>
            <a:custGeom>
              <a:avLst/>
              <a:gdLst>
                <a:gd name="T0" fmla="*/ 0 w 75"/>
                <a:gd name="T1" fmla="*/ 0 h 139"/>
                <a:gd name="T2" fmla="*/ 0 w 75"/>
                <a:gd name="T3" fmla="*/ 105 h 139"/>
                <a:gd name="T4" fmla="*/ 75 w 75"/>
                <a:gd name="T5" fmla="*/ 139 h 139"/>
                <a:gd name="T6" fmla="*/ 75 w 75"/>
                <a:gd name="T7" fmla="*/ 18 h 139"/>
                <a:gd name="T8" fmla="*/ 0 w 75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139"/>
                <a:gd name="T17" fmla="*/ 75 w 75"/>
                <a:gd name="T18" fmla="*/ 139 h 1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139">
                  <a:moveTo>
                    <a:pt x="0" y="0"/>
                  </a:moveTo>
                  <a:lnTo>
                    <a:pt x="0" y="105"/>
                  </a:lnTo>
                  <a:lnTo>
                    <a:pt x="75" y="139"/>
                  </a:lnTo>
                  <a:lnTo>
                    <a:pt x="75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86" name="Freeform 18"/>
            <p:cNvSpPr>
              <a:spLocks/>
            </p:cNvSpPr>
            <p:nvPr/>
          </p:nvSpPr>
          <p:spPr bwMode="auto">
            <a:xfrm>
              <a:off x="426" y="1790"/>
              <a:ext cx="75" cy="139"/>
            </a:xfrm>
            <a:custGeom>
              <a:avLst/>
              <a:gdLst>
                <a:gd name="T0" fmla="*/ 0 w 75"/>
                <a:gd name="T1" fmla="*/ 0 h 139"/>
                <a:gd name="T2" fmla="*/ 0 w 75"/>
                <a:gd name="T3" fmla="*/ 105 h 139"/>
                <a:gd name="T4" fmla="*/ 75 w 75"/>
                <a:gd name="T5" fmla="*/ 139 h 139"/>
                <a:gd name="T6" fmla="*/ 75 w 75"/>
                <a:gd name="T7" fmla="*/ 18 h 139"/>
                <a:gd name="T8" fmla="*/ 0 w 75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139"/>
                <a:gd name="T17" fmla="*/ 75 w 75"/>
                <a:gd name="T18" fmla="*/ 139 h 1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139">
                  <a:moveTo>
                    <a:pt x="0" y="0"/>
                  </a:moveTo>
                  <a:lnTo>
                    <a:pt x="0" y="105"/>
                  </a:lnTo>
                  <a:lnTo>
                    <a:pt x="75" y="139"/>
                  </a:lnTo>
                  <a:lnTo>
                    <a:pt x="75" y="18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87" name="Freeform 19"/>
            <p:cNvSpPr>
              <a:spLocks/>
            </p:cNvSpPr>
            <p:nvPr/>
          </p:nvSpPr>
          <p:spPr bwMode="auto">
            <a:xfrm>
              <a:off x="522" y="1812"/>
              <a:ext cx="83" cy="162"/>
            </a:xfrm>
            <a:custGeom>
              <a:avLst/>
              <a:gdLst>
                <a:gd name="T0" fmla="*/ 0 w 83"/>
                <a:gd name="T1" fmla="*/ 0 h 162"/>
                <a:gd name="T2" fmla="*/ 0 w 83"/>
                <a:gd name="T3" fmla="*/ 125 h 162"/>
                <a:gd name="T4" fmla="*/ 83 w 83"/>
                <a:gd name="T5" fmla="*/ 162 h 162"/>
                <a:gd name="T6" fmla="*/ 83 w 83"/>
                <a:gd name="T7" fmla="*/ 19 h 162"/>
                <a:gd name="T8" fmla="*/ 0 w 83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"/>
                <a:gd name="T16" fmla="*/ 0 h 162"/>
                <a:gd name="T17" fmla="*/ 83 w 83"/>
                <a:gd name="T18" fmla="*/ 162 h 1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3" h="162">
                  <a:moveTo>
                    <a:pt x="0" y="0"/>
                  </a:moveTo>
                  <a:lnTo>
                    <a:pt x="0" y="125"/>
                  </a:lnTo>
                  <a:lnTo>
                    <a:pt x="83" y="162"/>
                  </a:lnTo>
                  <a:lnTo>
                    <a:pt x="8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88" name="Freeform 20"/>
            <p:cNvSpPr>
              <a:spLocks/>
            </p:cNvSpPr>
            <p:nvPr/>
          </p:nvSpPr>
          <p:spPr bwMode="auto">
            <a:xfrm>
              <a:off x="522" y="1812"/>
              <a:ext cx="83" cy="162"/>
            </a:xfrm>
            <a:custGeom>
              <a:avLst/>
              <a:gdLst>
                <a:gd name="T0" fmla="*/ 0 w 83"/>
                <a:gd name="T1" fmla="*/ 0 h 162"/>
                <a:gd name="T2" fmla="*/ 0 w 83"/>
                <a:gd name="T3" fmla="*/ 125 h 162"/>
                <a:gd name="T4" fmla="*/ 83 w 83"/>
                <a:gd name="T5" fmla="*/ 162 h 162"/>
                <a:gd name="T6" fmla="*/ 83 w 83"/>
                <a:gd name="T7" fmla="*/ 19 h 162"/>
                <a:gd name="T8" fmla="*/ 0 w 83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"/>
                <a:gd name="T16" fmla="*/ 0 h 162"/>
                <a:gd name="T17" fmla="*/ 83 w 83"/>
                <a:gd name="T18" fmla="*/ 162 h 1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3" h="162">
                  <a:moveTo>
                    <a:pt x="0" y="0"/>
                  </a:moveTo>
                  <a:lnTo>
                    <a:pt x="0" y="125"/>
                  </a:lnTo>
                  <a:lnTo>
                    <a:pt x="83" y="162"/>
                  </a:lnTo>
                  <a:lnTo>
                    <a:pt x="83" y="19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89" name="Freeform 21"/>
            <p:cNvSpPr>
              <a:spLocks/>
            </p:cNvSpPr>
            <p:nvPr/>
          </p:nvSpPr>
          <p:spPr bwMode="auto">
            <a:xfrm>
              <a:off x="755" y="1780"/>
              <a:ext cx="107" cy="155"/>
            </a:xfrm>
            <a:custGeom>
              <a:avLst/>
              <a:gdLst>
                <a:gd name="T0" fmla="*/ 0 w 107"/>
                <a:gd name="T1" fmla="*/ 155 h 155"/>
                <a:gd name="T2" fmla="*/ 0 w 107"/>
                <a:gd name="T3" fmla="*/ 30 h 155"/>
                <a:gd name="T4" fmla="*/ 107 w 107"/>
                <a:gd name="T5" fmla="*/ 0 h 155"/>
                <a:gd name="T6" fmla="*/ 107 w 107"/>
                <a:gd name="T7" fmla="*/ 112 h 155"/>
                <a:gd name="T8" fmla="*/ 0 w 107"/>
                <a:gd name="T9" fmla="*/ 15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155"/>
                <a:gd name="T17" fmla="*/ 107 w 107"/>
                <a:gd name="T18" fmla="*/ 155 h 1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155">
                  <a:moveTo>
                    <a:pt x="0" y="155"/>
                  </a:moveTo>
                  <a:lnTo>
                    <a:pt x="0" y="30"/>
                  </a:lnTo>
                  <a:lnTo>
                    <a:pt x="107" y="0"/>
                  </a:lnTo>
                  <a:lnTo>
                    <a:pt x="107" y="112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90" name="Freeform 22"/>
            <p:cNvSpPr>
              <a:spLocks/>
            </p:cNvSpPr>
            <p:nvPr/>
          </p:nvSpPr>
          <p:spPr bwMode="auto">
            <a:xfrm>
              <a:off x="755" y="1780"/>
              <a:ext cx="107" cy="155"/>
            </a:xfrm>
            <a:custGeom>
              <a:avLst/>
              <a:gdLst>
                <a:gd name="T0" fmla="*/ 0 w 107"/>
                <a:gd name="T1" fmla="*/ 155 h 155"/>
                <a:gd name="T2" fmla="*/ 0 w 107"/>
                <a:gd name="T3" fmla="*/ 30 h 155"/>
                <a:gd name="T4" fmla="*/ 107 w 107"/>
                <a:gd name="T5" fmla="*/ 0 h 155"/>
                <a:gd name="T6" fmla="*/ 107 w 107"/>
                <a:gd name="T7" fmla="*/ 112 h 155"/>
                <a:gd name="T8" fmla="*/ 0 w 107"/>
                <a:gd name="T9" fmla="*/ 15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155"/>
                <a:gd name="T17" fmla="*/ 107 w 107"/>
                <a:gd name="T18" fmla="*/ 155 h 1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155">
                  <a:moveTo>
                    <a:pt x="0" y="155"/>
                  </a:moveTo>
                  <a:lnTo>
                    <a:pt x="0" y="30"/>
                  </a:lnTo>
                  <a:lnTo>
                    <a:pt x="107" y="0"/>
                  </a:lnTo>
                  <a:lnTo>
                    <a:pt x="107" y="112"/>
                  </a:lnTo>
                  <a:lnTo>
                    <a:pt x="0" y="155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91" name="Freeform 23"/>
            <p:cNvSpPr>
              <a:spLocks/>
            </p:cNvSpPr>
            <p:nvPr/>
          </p:nvSpPr>
          <p:spPr bwMode="auto">
            <a:xfrm>
              <a:off x="575" y="1682"/>
              <a:ext cx="411" cy="103"/>
            </a:xfrm>
            <a:custGeom>
              <a:avLst/>
              <a:gdLst>
                <a:gd name="T0" fmla="*/ 56 w 411"/>
                <a:gd name="T1" fmla="*/ 103 h 103"/>
                <a:gd name="T2" fmla="*/ 0 w 411"/>
                <a:gd name="T3" fmla="*/ 38 h 103"/>
                <a:gd name="T4" fmla="*/ 388 w 411"/>
                <a:gd name="T5" fmla="*/ 0 h 103"/>
                <a:gd name="T6" fmla="*/ 411 w 411"/>
                <a:gd name="T7" fmla="*/ 21 h 103"/>
                <a:gd name="T8" fmla="*/ 56 w 411"/>
                <a:gd name="T9" fmla="*/ 103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1"/>
                <a:gd name="T16" fmla="*/ 0 h 103"/>
                <a:gd name="T17" fmla="*/ 411 w 411"/>
                <a:gd name="T18" fmla="*/ 103 h 1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1" h="103">
                  <a:moveTo>
                    <a:pt x="56" y="103"/>
                  </a:moveTo>
                  <a:lnTo>
                    <a:pt x="0" y="38"/>
                  </a:lnTo>
                  <a:lnTo>
                    <a:pt x="388" y="0"/>
                  </a:lnTo>
                  <a:lnTo>
                    <a:pt x="411" y="21"/>
                  </a:lnTo>
                  <a:lnTo>
                    <a:pt x="56" y="103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92" name="Freeform 24"/>
            <p:cNvSpPr>
              <a:spLocks/>
            </p:cNvSpPr>
            <p:nvPr/>
          </p:nvSpPr>
          <p:spPr bwMode="auto">
            <a:xfrm>
              <a:off x="575" y="1682"/>
              <a:ext cx="411" cy="103"/>
            </a:xfrm>
            <a:custGeom>
              <a:avLst/>
              <a:gdLst>
                <a:gd name="T0" fmla="*/ 56 w 411"/>
                <a:gd name="T1" fmla="*/ 103 h 103"/>
                <a:gd name="T2" fmla="*/ 0 w 411"/>
                <a:gd name="T3" fmla="*/ 38 h 103"/>
                <a:gd name="T4" fmla="*/ 388 w 411"/>
                <a:gd name="T5" fmla="*/ 0 h 103"/>
                <a:gd name="T6" fmla="*/ 411 w 411"/>
                <a:gd name="T7" fmla="*/ 21 h 103"/>
                <a:gd name="T8" fmla="*/ 56 w 411"/>
                <a:gd name="T9" fmla="*/ 103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1"/>
                <a:gd name="T16" fmla="*/ 0 h 103"/>
                <a:gd name="T17" fmla="*/ 411 w 411"/>
                <a:gd name="T18" fmla="*/ 103 h 1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1" h="103">
                  <a:moveTo>
                    <a:pt x="56" y="103"/>
                  </a:moveTo>
                  <a:lnTo>
                    <a:pt x="0" y="38"/>
                  </a:lnTo>
                  <a:lnTo>
                    <a:pt x="388" y="0"/>
                  </a:lnTo>
                  <a:lnTo>
                    <a:pt x="411" y="21"/>
                  </a:lnTo>
                  <a:lnTo>
                    <a:pt x="56" y="103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93" name="Freeform 25"/>
            <p:cNvSpPr>
              <a:spLocks/>
            </p:cNvSpPr>
            <p:nvPr/>
          </p:nvSpPr>
          <p:spPr bwMode="auto">
            <a:xfrm>
              <a:off x="469" y="1675"/>
              <a:ext cx="448" cy="84"/>
            </a:xfrm>
            <a:custGeom>
              <a:avLst/>
              <a:gdLst>
                <a:gd name="T0" fmla="*/ 46 w 448"/>
                <a:gd name="T1" fmla="*/ 84 h 84"/>
                <a:gd name="T2" fmla="*/ 0 w 448"/>
                <a:gd name="T3" fmla="*/ 36 h 84"/>
                <a:gd name="T4" fmla="*/ 437 w 448"/>
                <a:gd name="T5" fmla="*/ 0 h 84"/>
                <a:gd name="T6" fmla="*/ 448 w 448"/>
                <a:gd name="T7" fmla="*/ 12 h 84"/>
                <a:gd name="T8" fmla="*/ 107 w 448"/>
                <a:gd name="T9" fmla="*/ 45 h 84"/>
                <a:gd name="T10" fmla="*/ 46 w 448"/>
                <a:gd name="T11" fmla="*/ 84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8"/>
                <a:gd name="T19" fmla="*/ 0 h 84"/>
                <a:gd name="T20" fmla="*/ 448 w 448"/>
                <a:gd name="T21" fmla="*/ 84 h 8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8" h="84">
                  <a:moveTo>
                    <a:pt x="46" y="84"/>
                  </a:moveTo>
                  <a:lnTo>
                    <a:pt x="0" y="36"/>
                  </a:lnTo>
                  <a:lnTo>
                    <a:pt x="437" y="0"/>
                  </a:lnTo>
                  <a:lnTo>
                    <a:pt x="448" y="12"/>
                  </a:lnTo>
                  <a:lnTo>
                    <a:pt x="107" y="45"/>
                  </a:lnTo>
                  <a:lnTo>
                    <a:pt x="46" y="84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94" name="Freeform 26"/>
            <p:cNvSpPr>
              <a:spLocks/>
            </p:cNvSpPr>
            <p:nvPr/>
          </p:nvSpPr>
          <p:spPr bwMode="auto">
            <a:xfrm>
              <a:off x="469" y="1675"/>
              <a:ext cx="448" cy="84"/>
            </a:xfrm>
            <a:custGeom>
              <a:avLst/>
              <a:gdLst>
                <a:gd name="T0" fmla="*/ 46 w 448"/>
                <a:gd name="T1" fmla="*/ 84 h 84"/>
                <a:gd name="T2" fmla="*/ 0 w 448"/>
                <a:gd name="T3" fmla="*/ 36 h 84"/>
                <a:gd name="T4" fmla="*/ 437 w 448"/>
                <a:gd name="T5" fmla="*/ 0 h 84"/>
                <a:gd name="T6" fmla="*/ 448 w 448"/>
                <a:gd name="T7" fmla="*/ 12 h 84"/>
                <a:gd name="T8" fmla="*/ 107 w 448"/>
                <a:gd name="T9" fmla="*/ 45 h 84"/>
                <a:gd name="T10" fmla="*/ 46 w 448"/>
                <a:gd name="T11" fmla="*/ 84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8"/>
                <a:gd name="T19" fmla="*/ 0 h 84"/>
                <a:gd name="T20" fmla="*/ 448 w 448"/>
                <a:gd name="T21" fmla="*/ 84 h 8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8" h="84">
                  <a:moveTo>
                    <a:pt x="46" y="84"/>
                  </a:moveTo>
                  <a:lnTo>
                    <a:pt x="0" y="36"/>
                  </a:lnTo>
                  <a:lnTo>
                    <a:pt x="437" y="0"/>
                  </a:lnTo>
                  <a:lnTo>
                    <a:pt x="448" y="12"/>
                  </a:lnTo>
                  <a:lnTo>
                    <a:pt x="107" y="45"/>
                  </a:lnTo>
                  <a:lnTo>
                    <a:pt x="46" y="84"/>
                  </a:lnTo>
                </a:path>
              </a:pathLst>
            </a:cu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9159" name="Rectangle 27"/>
          <p:cNvSpPr>
            <a:spLocks noChangeArrowheads="1"/>
          </p:cNvSpPr>
          <p:nvPr/>
        </p:nvSpPr>
        <p:spPr bwMode="auto">
          <a:xfrm>
            <a:off x="2474913" y="1581150"/>
            <a:ext cx="1181100" cy="422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9160" name="Rectangle 28"/>
          <p:cNvSpPr>
            <a:spLocks noChangeArrowheads="1"/>
          </p:cNvSpPr>
          <p:nvPr/>
        </p:nvSpPr>
        <p:spPr bwMode="auto">
          <a:xfrm>
            <a:off x="2943225" y="2892425"/>
            <a:ext cx="790575" cy="430887"/>
          </a:xfrm>
          <a:prstGeom prst="rect">
            <a:avLst/>
          </a:prstGeom>
          <a:solidFill>
            <a:srgbClr val="FFE6CC"/>
          </a:solidFill>
          <a:ln w="9525">
            <a:solidFill>
              <a:srgbClr val="3333CC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600" dirty="0">
                <a:solidFill>
                  <a:srgbClr val="3333CC"/>
                </a:solidFill>
              </a:rPr>
              <a:t>Банк</a:t>
            </a:r>
            <a:r>
              <a:rPr lang="ru-RU" altLang="en-US" dirty="0">
                <a:solidFill>
                  <a:srgbClr val="3333CC"/>
                </a:solidFill>
              </a:rPr>
              <a:t> Покупателя</a:t>
            </a:r>
            <a:endParaRPr lang="en-US" altLang="en-US" dirty="0">
              <a:solidFill>
                <a:srgbClr val="3333CC"/>
              </a:solidFill>
            </a:endParaRPr>
          </a:p>
        </p:txBody>
      </p:sp>
      <p:sp>
        <p:nvSpPr>
          <p:cNvPr id="49161" name="Rectangle 29"/>
          <p:cNvSpPr>
            <a:spLocks noChangeArrowheads="1"/>
          </p:cNvSpPr>
          <p:nvPr/>
        </p:nvSpPr>
        <p:spPr bwMode="auto">
          <a:xfrm>
            <a:off x="5146675" y="1550988"/>
            <a:ext cx="1158875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9162" name="Line 30"/>
          <p:cNvSpPr>
            <a:spLocks noChangeShapeType="1"/>
          </p:cNvSpPr>
          <p:nvPr/>
        </p:nvSpPr>
        <p:spPr bwMode="auto">
          <a:xfrm>
            <a:off x="982663" y="2446338"/>
            <a:ext cx="1722437" cy="1587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9163" name="Rectangle 31"/>
          <p:cNvSpPr>
            <a:spLocks noChangeArrowheads="1"/>
          </p:cNvSpPr>
          <p:nvPr/>
        </p:nvSpPr>
        <p:spPr bwMode="auto">
          <a:xfrm>
            <a:off x="1447800" y="1905000"/>
            <a:ext cx="1130300" cy="517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en-US" sz="1400" dirty="0">
                <a:solidFill>
                  <a:srgbClr val="000000"/>
                </a:solidFill>
              </a:rPr>
              <a:t>Заявление на открытие аккредитива</a:t>
            </a:r>
            <a:endParaRPr lang="en-US" altLang="en-US" sz="1400" dirty="0"/>
          </a:p>
        </p:txBody>
      </p:sp>
      <p:sp>
        <p:nvSpPr>
          <p:cNvPr id="49164" name="Rectangle 32"/>
          <p:cNvSpPr>
            <a:spLocks noChangeArrowheads="1"/>
          </p:cNvSpPr>
          <p:nvPr/>
        </p:nvSpPr>
        <p:spPr bwMode="auto">
          <a:xfrm>
            <a:off x="3568700" y="1943100"/>
            <a:ext cx="1776413" cy="725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grpSp>
        <p:nvGrpSpPr>
          <p:cNvPr id="49165" name="Group 33"/>
          <p:cNvGrpSpPr>
            <a:grpSpLocks/>
          </p:cNvGrpSpPr>
          <p:nvPr/>
        </p:nvGrpSpPr>
        <p:grpSpPr bwMode="auto">
          <a:xfrm>
            <a:off x="3822700" y="5148263"/>
            <a:ext cx="1268413" cy="438150"/>
            <a:chOff x="2408" y="3245"/>
            <a:chExt cx="799" cy="276"/>
          </a:xfrm>
        </p:grpSpPr>
        <p:sp>
          <p:nvSpPr>
            <p:cNvPr id="49561" name="Freeform 34"/>
            <p:cNvSpPr>
              <a:spLocks/>
            </p:cNvSpPr>
            <p:nvPr/>
          </p:nvSpPr>
          <p:spPr bwMode="auto">
            <a:xfrm>
              <a:off x="2408" y="3406"/>
              <a:ext cx="799" cy="115"/>
            </a:xfrm>
            <a:custGeom>
              <a:avLst/>
              <a:gdLst>
                <a:gd name="T0" fmla="*/ 799 w 799"/>
                <a:gd name="T1" fmla="*/ 0 h 115"/>
                <a:gd name="T2" fmla="*/ 625 w 799"/>
                <a:gd name="T3" fmla="*/ 0 h 115"/>
                <a:gd name="T4" fmla="*/ 625 w 799"/>
                <a:gd name="T5" fmla="*/ 10 h 115"/>
                <a:gd name="T6" fmla="*/ 125 w 799"/>
                <a:gd name="T7" fmla="*/ 10 h 115"/>
                <a:gd name="T8" fmla="*/ 0 w 799"/>
                <a:gd name="T9" fmla="*/ 0 h 115"/>
                <a:gd name="T10" fmla="*/ 27 w 799"/>
                <a:gd name="T11" fmla="*/ 96 h 115"/>
                <a:gd name="T12" fmla="*/ 20 w 799"/>
                <a:gd name="T13" fmla="*/ 105 h 115"/>
                <a:gd name="T14" fmla="*/ 27 w 799"/>
                <a:gd name="T15" fmla="*/ 115 h 115"/>
                <a:gd name="T16" fmla="*/ 778 w 799"/>
                <a:gd name="T17" fmla="*/ 115 h 115"/>
                <a:gd name="T18" fmla="*/ 799 w 799"/>
                <a:gd name="T19" fmla="*/ 48 h 115"/>
                <a:gd name="T20" fmla="*/ 799 w 799"/>
                <a:gd name="T21" fmla="*/ 0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99"/>
                <a:gd name="T34" fmla="*/ 0 h 115"/>
                <a:gd name="T35" fmla="*/ 799 w 799"/>
                <a:gd name="T36" fmla="*/ 115 h 11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99" h="115">
                  <a:moveTo>
                    <a:pt x="799" y="0"/>
                  </a:moveTo>
                  <a:lnTo>
                    <a:pt x="625" y="0"/>
                  </a:lnTo>
                  <a:lnTo>
                    <a:pt x="625" y="10"/>
                  </a:lnTo>
                  <a:lnTo>
                    <a:pt x="125" y="10"/>
                  </a:lnTo>
                  <a:lnTo>
                    <a:pt x="0" y="0"/>
                  </a:lnTo>
                  <a:lnTo>
                    <a:pt x="27" y="96"/>
                  </a:lnTo>
                  <a:lnTo>
                    <a:pt x="20" y="105"/>
                  </a:lnTo>
                  <a:lnTo>
                    <a:pt x="27" y="115"/>
                  </a:lnTo>
                  <a:lnTo>
                    <a:pt x="778" y="115"/>
                  </a:lnTo>
                  <a:lnTo>
                    <a:pt x="799" y="48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62" name="Freeform 35"/>
            <p:cNvSpPr>
              <a:spLocks/>
            </p:cNvSpPr>
            <p:nvPr/>
          </p:nvSpPr>
          <p:spPr bwMode="auto">
            <a:xfrm>
              <a:off x="2408" y="3406"/>
              <a:ext cx="799" cy="115"/>
            </a:xfrm>
            <a:custGeom>
              <a:avLst/>
              <a:gdLst>
                <a:gd name="T0" fmla="*/ 799 w 799"/>
                <a:gd name="T1" fmla="*/ 0 h 115"/>
                <a:gd name="T2" fmla="*/ 625 w 799"/>
                <a:gd name="T3" fmla="*/ 0 h 115"/>
                <a:gd name="T4" fmla="*/ 625 w 799"/>
                <a:gd name="T5" fmla="*/ 10 h 115"/>
                <a:gd name="T6" fmla="*/ 125 w 799"/>
                <a:gd name="T7" fmla="*/ 10 h 115"/>
                <a:gd name="T8" fmla="*/ 0 w 799"/>
                <a:gd name="T9" fmla="*/ 0 h 115"/>
                <a:gd name="T10" fmla="*/ 27 w 799"/>
                <a:gd name="T11" fmla="*/ 96 h 115"/>
                <a:gd name="T12" fmla="*/ 20 w 799"/>
                <a:gd name="T13" fmla="*/ 105 h 115"/>
                <a:gd name="T14" fmla="*/ 27 w 799"/>
                <a:gd name="T15" fmla="*/ 115 h 115"/>
                <a:gd name="T16" fmla="*/ 778 w 799"/>
                <a:gd name="T17" fmla="*/ 115 h 115"/>
                <a:gd name="T18" fmla="*/ 799 w 799"/>
                <a:gd name="T19" fmla="*/ 48 h 115"/>
                <a:gd name="T20" fmla="*/ 799 w 799"/>
                <a:gd name="T21" fmla="*/ 0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99"/>
                <a:gd name="T34" fmla="*/ 0 h 115"/>
                <a:gd name="T35" fmla="*/ 799 w 799"/>
                <a:gd name="T36" fmla="*/ 115 h 11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99" h="115">
                  <a:moveTo>
                    <a:pt x="799" y="0"/>
                  </a:moveTo>
                  <a:lnTo>
                    <a:pt x="625" y="0"/>
                  </a:lnTo>
                  <a:lnTo>
                    <a:pt x="625" y="10"/>
                  </a:lnTo>
                  <a:lnTo>
                    <a:pt x="125" y="10"/>
                  </a:lnTo>
                  <a:lnTo>
                    <a:pt x="0" y="0"/>
                  </a:lnTo>
                  <a:lnTo>
                    <a:pt x="27" y="96"/>
                  </a:lnTo>
                  <a:lnTo>
                    <a:pt x="20" y="105"/>
                  </a:lnTo>
                  <a:lnTo>
                    <a:pt x="27" y="115"/>
                  </a:lnTo>
                  <a:lnTo>
                    <a:pt x="778" y="115"/>
                  </a:lnTo>
                  <a:lnTo>
                    <a:pt x="799" y="48"/>
                  </a:lnTo>
                  <a:lnTo>
                    <a:pt x="799" y="0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63" name="Freeform 36"/>
            <p:cNvSpPr>
              <a:spLocks/>
            </p:cNvSpPr>
            <p:nvPr/>
          </p:nvSpPr>
          <p:spPr bwMode="auto">
            <a:xfrm>
              <a:off x="3047" y="3349"/>
              <a:ext cx="132" cy="57"/>
            </a:xfrm>
            <a:custGeom>
              <a:avLst/>
              <a:gdLst>
                <a:gd name="T0" fmla="*/ 0 w 132"/>
                <a:gd name="T1" fmla="*/ 57 h 57"/>
                <a:gd name="T2" fmla="*/ 14 w 132"/>
                <a:gd name="T3" fmla="*/ 0 h 57"/>
                <a:gd name="T4" fmla="*/ 98 w 132"/>
                <a:gd name="T5" fmla="*/ 0 h 57"/>
                <a:gd name="T6" fmla="*/ 98 w 132"/>
                <a:gd name="T7" fmla="*/ 19 h 57"/>
                <a:gd name="T8" fmla="*/ 118 w 132"/>
                <a:gd name="T9" fmla="*/ 19 h 57"/>
                <a:gd name="T10" fmla="*/ 132 w 132"/>
                <a:gd name="T11" fmla="*/ 57 h 57"/>
                <a:gd name="T12" fmla="*/ 0 w 132"/>
                <a:gd name="T13" fmla="*/ 5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2"/>
                <a:gd name="T22" fmla="*/ 0 h 57"/>
                <a:gd name="T23" fmla="*/ 132 w 132"/>
                <a:gd name="T24" fmla="*/ 57 h 5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2" h="57">
                  <a:moveTo>
                    <a:pt x="0" y="57"/>
                  </a:moveTo>
                  <a:lnTo>
                    <a:pt x="14" y="0"/>
                  </a:lnTo>
                  <a:lnTo>
                    <a:pt x="98" y="0"/>
                  </a:lnTo>
                  <a:lnTo>
                    <a:pt x="98" y="19"/>
                  </a:lnTo>
                  <a:lnTo>
                    <a:pt x="118" y="19"/>
                  </a:lnTo>
                  <a:lnTo>
                    <a:pt x="132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64" name="Freeform 37"/>
            <p:cNvSpPr>
              <a:spLocks/>
            </p:cNvSpPr>
            <p:nvPr/>
          </p:nvSpPr>
          <p:spPr bwMode="auto">
            <a:xfrm>
              <a:off x="3047" y="3349"/>
              <a:ext cx="132" cy="57"/>
            </a:xfrm>
            <a:custGeom>
              <a:avLst/>
              <a:gdLst>
                <a:gd name="T0" fmla="*/ 0 w 132"/>
                <a:gd name="T1" fmla="*/ 57 h 57"/>
                <a:gd name="T2" fmla="*/ 14 w 132"/>
                <a:gd name="T3" fmla="*/ 0 h 57"/>
                <a:gd name="T4" fmla="*/ 98 w 132"/>
                <a:gd name="T5" fmla="*/ 0 h 57"/>
                <a:gd name="T6" fmla="*/ 98 w 132"/>
                <a:gd name="T7" fmla="*/ 19 h 57"/>
                <a:gd name="T8" fmla="*/ 118 w 132"/>
                <a:gd name="T9" fmla="*/ 19 h 57"/>
                <a:gd name="T10" fmla="*/ 132 w 132"/>
                <a:gd name="T11" fmla="*/ 57 h 57"/>
                <a:gd name="T12" fmla="*/ 0 w 132"/>
                <a:gd name="T13" fmla="*/ 5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2"/>
                <a:gd name="T22" fmla="*/ 0 h 57"/>
                <a:gd name="T23" fmla="*/ 132 w 132"/>
                <a:gd name="T24" fmla="*/ 57 h 5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2" h="57">
                  <a:moveTo>
                    <a:pt x="0" y="57"/>
                  </a:moveTo>
                  <a:lnTo>
                    <a:pt x="14" y="0"/>
                  </a:lnTo>
                  <a:lnTo>
                    <a:pt x="98" y="0"/>
                  </a:lnTo>
                  <a:lnTo>
                    <a:pt x="98" y="19"/>
                  </a:lnTo>
                  <a:lnTo>
                    <a:pt x="118" y="19"/>
                  </a:lnTo>
                  <a:lnTo>
                    <a:pt x="132" y="57"/>
                  </a:lnTo>
                  <a:lnTo>
                    <a:pt x="0" y="57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65" name="Freeform 38"/>
            <p:cNvSpPr>
              <a:spLocks/>
            </p:cNvSpPr>
            <p:nvPr/>
          </p:nvSpPr>
          <p:spPr bwMode="auto">
            <a:xfrm>
              <a:off x="3082" y="3302"/>
              <a:ext cx="49" cy="47"/>
            </a:xfrm>
            <a:custGeom>
              <a:avLst/>
              <a:gdLst>
                <a:gd name="T0" fmla="*/ 0 w 49"/>
                <a:gd name="T1" fmla="*/ 47 h 47"/>
                <a:gd name="T2" fmla="*/ 14 w 49"/>
                <a:gd name="T3" fmla="*/ 0 h 47"/>
                <a:gd name="T4" fmla="*/ 49 w 49"/>
                <a:gd name="T5" fmla="*/ 9 h 47"/>
                <a:gd name="T6" fmla="*/ 49 w 49"/>
                <a:gd name="T7" fmla="*/ 47 h 47"/>
                <a:gd name="T8" fmla="*/ 0 w 49"/>
                <a:gd name="T9" fmla="*/ 4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47"/>
                <a:gd name="T17" fmla="*/ 49 w 49"/>
                <a:gd name="T18" fmla="*/ 47 h 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47">
                  <a:moveTo>
                    <a:pt x="0" y="47"/>
                  </a:moveTo>
                  <a:lnTo>
                    <a:pt x="14" y="0"/>
                  </a:lnTo>
                  <a:lnTo>
                    <a:pt x="49" y="9"/>
                  </a:lnTo>
                  <a:lnTo>
                    <a:pt x="49" y="47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66" name="Freeform 39"/>
            <p:cNvSpPr>
              <a:spLocks/>
            </p:cNvSpPr>
            <p:nvPr/>
          </p:nvSpPr>
          <p:spPr bwMode="auto">
            <a:xfrm>
              <a:off x="3082" y="3302"/>
              <a:ext cx="49" cy="47"/>
            </a:xfrm>
            <a:custGeom>
              <a:avLst/>
              <a:gdLst>
                <a:gd name="T0" fmla="*/ 0 w 49"/>
                <a:gd name="T1" fmla="*/ 47 h 47"/>
                <a:gd name="T2" fmla="*/ 14 w 49"/>
                <a:gd name="T3" fmla="*/ 0 h 47"/>
                <a:gd name="T4" fmla="*/ 49 w 49"/>
                <a:gd name="T5" fmla="*/ 9 h 47"/>
                <a:gd name="T6" fmla="*/ 49 w 49"/>
                <a:gd name="T7" fmla="*/ 47 h 47"/>
                <a:gd name="T8" fmla="*/ 0 w 49"/>
                <a:gd name="T9" fmla="*/ 4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47"/>
                <a:gd name="T17" fmla="*/ 49 w 49"/>
                <a:gd name="T18" fmla="*/ 47 h 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47">
                  <a:moveTo>
                    <a:pt x="0" y="47"/>
                  </a:moveTo>
                  <a:lnTo>
                    <a:pt x="14" y="0"/>
                  </a:lnTo>
                  <a:lnTo>
                    <a:pt x="49" y="9"/>
                  </a:lnTo>
                  <a:lnTo>
                    <a:pt x="49" y="47"/>
                  </a:lnTo>
                  <a:lnTo>
                    <a:pt x="0" y="47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67" name="Line 40"/>
            <p:cNvSpPr>
              <a:spLocks noChangeShapeType="1"/>
            </p:cNvSpPr>
            <p:nvPr/>
          </p:nvSpPr>
          <p:spPr bwMode="auto">
            <a:xfrm flipH="1">
              <a:off x="2887" y="3254"/>
              <a:ext cx="7" cy="162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8" name="Line 41"/>
            <p:cNvSpPr>
              <a:spLocks noChangeShapeType="1"/>
            </p:cNvSpPr>
            <p:nvPr/>
          </p:nvSpPr>
          <p:spPr bwMode="auto">
            <a:xfrm>
              <a:off x="2707" y="3245"/>
              <a:ext cx="1" cy="171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9" name="Line 42"/>
            <p:cNvSpPr>
              <a:spLocks noChangeShapeType="1"/>
            </p:cNvSpPr>
            <p:nvPr/>
          </p:nvSpPr>
          <p:spPr bwMode="auto">
            <a:xfrm>
              <a:off x="2526" y="3254"/>
              <a:ext cx="1" cy="162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0" name="Line 43"/>
            <p:cNvSpPr>
              <a:spLocks noChangeShapeType="1"/>
            </p:cNvSpPr>
            <p:nvPr/>
          </p:nvSpPr>
          <p:spPr bwMode="auto">
            <a:xfrm flipV="1">
              <a:off x="2894" y="3321"/>
              <a:ext cx="77" cy="6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1" name="Line 44"/>
            <p:cNvSpPr>
              <a:spLocks noChangeShapeType="1"/>
            </p:cNvSpPr>
            <p:nvPr/>
          </p:nvSpPr>
          <p:spPr bwMode="auto">
            <a:xfrm flipH="1" flipV="1">
              <a:off x="2811" y="3321"/>
              <a:ext cx="83" cy="6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2" name="Line 45"/>
            <p:cNvSpPr>
              <a:spLocks noChangeShapeType="1"/>
            </p:cNvSpPr>
            <p:nvPr/>
          </p:nvSpPr>
          <p:spPr bwMode="auto">
            <a:xfrm flipV="1">
              <a:off x="2707" y="3321"/>
              <a:ext cx="76" cy="6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3" name="Line 46"/>
            <p:cNvSpPr>
              <a:spLocks noChangeShapeType="1"/>
            </p:cNvSpPr>
            <p:nvPr/>
          </p:nvSpPr>
          <p:spPr bwMode="auto">
            <a:xfrm flipH="1" flipV="1">
              <a:off x="2630" y="3321"/>
              <a:ext cx="77" cy="6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4" name="Line 47"/>
            <p:cNvSpPr>
              <a:spLocks noChangeShapeType="1"/>
            </p:cNvSpPr>
            <p:nvPr/>
          </p:nvSpPr>
          <p:spPr bwMode="auto">
            <a:xfrm flipV="1">
              <a:off x="2526" y="3321"/>
              <a:ext cx="83" cy="6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66" name="Rectangle 48"/>
          <p:cNvSpPr>
            <a:spLocks noChangeArrowheads="1"/>
          </p:cNvSpPr>
          <p:nvPr/>
        </p:nvSpPr>
        <p:spPr bwMode="auto">
          <a:xfrm>
            <a:off x="6383338" y="4543425"/>
            <a:ext cx="1435100" cy="422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9167" name="Rectangle 49"/>
          <p:cNvSpPr>
            <a:spLocks noChangeArrowheads="1"/>
          </p:cNvSpPr>
          <p:nvPr/>
        </p:nvSpPr>
        <p:spPr bwMode="auto">
          <a:xfrm>
            <a:off x="7529512" y="4656138"/>
            <a:ext cx="928688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en-US" sz="1400" dirty="0">
                <a:solidFill>
                  <a:srgbClr val="000000"/>
                </a:solidFill>
              </a:rPr>
              <a:t>Товары</a:t>
            </a:r>
          </a:p>
          <a:p>
            <a:pPr>
              <a:lnSpc>
                <a:spcPct val="80000"/>
              </a:lnSpc>
            </a:pPr>
            <a:r>
              <a:rPr lang="ru-RU" altLang="en-US" sz="1400" dirty="0">
                <a:solidFill>
                  <a:srgbClr val="000000"/>
                </a:solidFill>
              </a:rPr>
              <a:t>погружены</a:t>
            </a:r>
            <a:endParaRPr lang="en-US" altLang="en-US" sz="1400" dirty="0"/>
          </a:p>
        </p:txBody>
      </p:sp>
      <p:sp>
        <p:nvSpPr>
          <p:cNvPr id="49168" name="Rectangle 50"/>
          <p:cNvSpPr>
            <a:spLocks noChangeArrowheads="1"/>
          </p:cNvSpPr>
          <p:nvPr/>
        </p:nvSpPr>
        <p:spPr bwMode="auto">
          <a:xfrm>
            <a:off x="6477000" y="3962400"/>
            <a:ext cx="908050" cy="6894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en-US" sz="1400" dirty="0">
                <a:solidFill>
                  <a:srgbClr val="000000"/>
                </a:solidFill>
              </a:rPr>
              <a:t>Капитан издает чистый коносамент</a:t>
            </a:r>
            <a:endParaRPr lang="en-US" altLang="en-US" sz="1400" dirty="0"/>
          </a:p>
        </p:txBody>
      </p:sp>
      <p:sp>
        <p:nvSpPr>
          <p:cNvPr id="49169" name="Rectangle 51"/>
          <p:cNvSpPr>
            <a:spLocks noChangeArrowheads="1"/>
          </p:cNvSpPr>
          <p:nvPr/>
        </p:nvSpPr>
        <p:spPr bwMode="auto">
          <a:xfrm>
            <a:off x="6184900" y="1943100"/>
            <a:ext cx="1455738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9170" name="Rectangle 52"/>
          <p:cNvSpPr>
            <a:spLocks noChangeArrowheads="1"/>
          </p:cNvSpPr>
          <p:nvPr/>
        </p:nvSpPr>
        <p:spPr bwMode="auto">
          <a:xfrm>
            <a:off x="6419850" y="2466975"/>
            <a:ext cx="301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5.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171" name="Rectangle 53"/>
          <p:cNvSpPr>
            <a:spLocks noChangeArrowheads="1"/>
          </p:cNvSpPr>
          <p:nvPr/>
        </p:nvSpPr>
        <p:spPr bwMode="auto">
          <a:xfrm>
            <a:off x="6656388" y="2533650"/>
            <a:ext cx="1039812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en-US" sz="1400" dirty="0">
                <a:solidFill>
                  <a:srgbClr val="000000"/>
                </a:solidFill>
              </a:rPr>
              <a:t>Коносамент представлен</a:t>
            </a:r>
            <a:endParaRPr lang="en-US" altLang="en-US" sz="1400" dirty="0"/>
          </a:p>
        </p:txBody>
      </p:sp>
      <p:sp>
        <p:nvSpPr>
          <p:cNvPr id="49172" name="Rectangle 54"/>
          <p:cNvSpPr>
            <a:spLocks noChangeArrowheads="1"/>
          </p:cNvSpPr>
          <p:nvPr/>
        </p:nvSpPr>
        <p:spPr bwMode="auto">
          <a:xfrm>
            <a:off x="6315075" y="2517775"/>
            <a:ext cx="1060450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9173" name="Rectangle 55"/>
          <p:cNvSpPr>
            <a:spLocks noChangeArrowheads="1"/>
          </p:cNvSpPr>
          <p:nvPr/>
        </p:nvSpPr>
        <p:spPr bwMode="auto">
          <a:xfrm>
            <a:off x="6605588" y="3100388"/>
            <a:ext cx="53059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400" dirty="0">
                <a:solidFill>
                  <a:srgbClr val="000000"/>
                </a:solidFill>
              </a:rPr>
              <a:t>Оплата</a:t>
            </a:r>
            <a:endParaRPr lang="en-US" altLang="en-US" sz="1400" dirty="0"/>
          </a:p>
        </p:txBody>
      </p:sp>
      <p:sp>
        <p:nvSpPr>
          <p:cNvPr id="49174" name="Rectangle 56"/>
          <p:cNvSpPr>
            <a:spLocks noChangeArrowheads="1"/>
          </p:cNvSpPr>
          <p:nvPr/>
        </p:nvSpPr>
        <p:spPr bwMode="auto">
          <a:xfrm>
            <a:off x="3644900" y="2563813"/>
            <a:ext cx="1512888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9175" name="Rectangle 57"/>
          <p:cNvSpPr>
            <a:spLocks noChangeArrowheads="1"/>
          </p:cNvSpPr>
          <p:nvPr/>
        </p:nvSpPr>
        <p:spPr bwMode="auto">
          <a:xfrm>
            <a:off x="1666875" y="3113088"/>
            <a:ext cx="53059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400" dirty="0">
                <a:solidFill>
                  <a:srgbClr val="000000"/>
                </a:solidFill>
              </a:rPr>
              <a:t>Оплата</a:t>
            </a:r>
            <a:endParaRPr lang="en-US" altLang="en-US" sz="1400" dirty="0"/>
          </a:p>
        </p:txBody>
      </p:sp>
      <p:sp>
        <p:nvSpPr>
          <p:cNvPr id="49176" name="Rectangle 58"/>
          <p:cNvSpPr>
            <a:spLocks noChangeArrowheads="1"/>
          </p:cNvSpPr>
          <p:nvPr/>
        </p:nvSpPr>
        <p:spPr bwMode="auto">
          <a:xfrm>
            <a:off x="1206500" y="2955925"/>
            <a:ext cx="1731963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9177" name="Rectangle 59"/>
          <p:cNvSpPr>
            <a:spLocks noChangeArrowheads="1"/>
          </p:cNvSpPr>
          <p:nvPr/>
        </p:nvSpPr>
        <p:spPr bwMode="auto">
          <a:xfrm>
            <a:off x="1752600" y="2438400"/>
            <a:ext cx="922337" cy="517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en-US" sz="1400" dirty="0">
                <a:solidFill>
                  <a:srgbClr val="000000"/>
                </a:solidFill>
              </a:rPr>
              <a:t>Коносамент передан Покупателю</a:t>
            </a:r>
            <a:endParaRPr lang="en-US" altLang="en-US" sz="1400" dirty="0"/>
          </a:p>
        </p:txBody>
      </p:sp>
      <p:sp>
        <p:nvSpPr>
          <p:cNvPr id="49178" name="Rectangle 60"/>
          <p:cNvSpPr>
            <a:spLocks noChangeArrowheads="1"/>
          </p:cNvSpPr>
          <p:nvPr/>
        </p:nvSpPr>
        <p:spPr bwMode="auto">
          <a:xfrm>
            <a:off x="3644900" y="3032125"/>
            <a:ext cx="1147763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9179" name="Rectangle 61"/>
          <p:cNvSpPr>
            <a:spLocks noChangeArrowheads="1"/>
          </p:cNvSpPr>
          <p:nvPr/>
        </p:nvSpPr>
        <p:spPr bwMode="auto">
          <a:xfrm>
            <a:off x="4279900" y="3106738"/>
            <a:ext cx="53059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400" dirty="0">
                <a:solidFill>
                  <a:srgbClr val="000000"/>
                </a:solidFill>
              </a:rPr>
              <a:t>Оплата</a:t>
            </a:r>
            <a:endParaRPr lang="en-US" altLang="en-US" sz="1400" dirty="0"/>
          </a:p>
        </p:txBody>
      </p:sp>
      <p:sp>
        <p:nvSpPr>
          <p:cNvPr id="49180" name="Rectangle 62"/>
          <p:cNvSpPr>
            <a:spLocks noChangeArrowheads="1"/>
          </p:cNvSpPr>
          <p:nvPr/>
        </p:nvSpPr>
        <p:spPr bwMode="auto">
          <a:xfrm>
            <a:off x="3357563" y="5646738"/>
            <a:ext cx="1744662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9181" name="Rectangle 63"/>
          <p:cNvSpPr>
            <a:spLocks noChangeArrowheads="1"/>
          </p:cNvSpPr>
          <p:nvPr/>
        </p:nvSpPr>
        <p:spPr bwMode="auto">
          <a:xfrm>
            <a:off x="3876675" y="5762625"/>
            <a:ext cx="119103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400" dirty="0">
                <a:solidFill>
                  <a:srgbClr val="000000"/>
                </a:solidFill>
              </a:rPr>
              <a:t>Груз прибывает</a:t>
            </a:r>
            <a:endParaRPr lang="en-US" altLang="en-US" sz="1400" dirty="0"/>
          </a:p>
        </p:txBody>
      </p:sp>
      <p:sp>
        <p:nvSpPr>
          <p:cNvPr id="49182" name="Rectangle 64"/>
          <p:cNvSpPr>
            <a:spLocks noChangeArrowheads="1"/>
          </p:cNvSpPr>
          <p:nvPr/>
        </p:nvSpPr>
        <p:spPr bwMode="auto">
          <a:xfrm>
            <a:off x="1658938" y="3878263"/>
            <a:ext cx="1312862" cy="72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9183" name="Rectangle 65"/>
          <p:cNvSpPr>
            <a:spLocks noChangeArrowheads="1"/>
          </p:cNvSpPr>
          <p:nvPr/>
        </p:nvSpPr>
        <p:spPr bwMode="auto">
          <a:xfrm>
            <a:off x="388938" y="3787775"/>
            <a:ext cx="1236662" cy="101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en-US" altLang="en-US"/>
          </a:p>
        </p:txBody>
      </p:sp>
      <p:sp>
        <p:nvSpPr>
          <p:cNvPr id="49184" name="Rectangle 66"/>
          <p:cNvSpPr>
            <a:spLocks noChangeArrowheads="1"/>
          </p:cNvSpPr>
          <p:nvPr/>
        </p:nvSpPr>
        <p:spPr bwMode="auto">
          <a:xfrm>
            <a:off x="6235700" y="3971925"/>
            <a:ext cx="301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4.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185" name="Rectangle 67"/>
          <p:cNvSpPr>
            <a:spLocks noChangeArrowheads="1"/>
          </p:cNvSpPr>
          <p:nvPr/>
        </p:nvSpPr>
        <p:spPr bwMode="auto">
          <a:xfrm>
            <a:off x="7273925" y="4591050"/>
            <a:ext cx="301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3.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186" name="Line 68"/>
          <p:cNvSpPr>
            <a:spLocks noChangeShapeType="1"/>
          </p:cNvSpPr>
          <p:nvPr/>
        </p:nvSpPr>
        <p:spPr bwMode="auto">
          <a:xfrm>
            <a:off x="6442075" y="3349625"/>
            <a:ext cx="1179513" cy="0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87" name="Rectangle 69"/>
          <p:cNvSpPr>
            <a:spLocks noChangeArrowheads="1"/>
          </p:cNvSpPr>
          <p:nvPr/>
        </p:nvSpPr>
        <p:spPr bwMode="auto">
          <a:xfrm>
            <a:off x="3886200" y="2667000"/>
            <a:ext cx="151804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400" dirty="0">
                <a:solidFill>
                  <a:srgbClr val="000000"/>
                </a:solidFill>
              </a:rPr>
              <a:t>Коносамент передан</a:t>
            </a:r>
            <a:endParaRPr lang="en-US" altLang="en-US" sz="1400" dirty="0"/>
          </a:p>
        </p:txBody>
      </p:sp>
      <p:sp>
        <p:nvSpPr>
          <p:cNvPr id="49188" name="Line 70"/>
          <p:cNvSpPr>
            <a:spLocks noChangeShapeType="1"/>
          </p:cNvSpPr>
          <p:nvPr/>
        </p:nvSpPr>
        <p:spPr bwMode="auto">
          <a:xfrm flipH="1">
            <a:off x="1085850" y="3340100"/>
            <a:ext cx="1733550" cy="0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89" name="Rectangle 71"/>
          <p:cNvSpPr>
            <a:spLocks noChangeArrowheads="1"/>
          </p:cNvSpPr>
          <p:nvPr/>
        </p:nvSpPr>
        <p:spPr bwMode="auto">
          <a:xfrm>
            <a:off x="1954213" y="3952875"/>
            <a:ext cx="1257300" cy="6894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en-US" sz="1400" dirty="0">
                <a:solidFill>
                  <a:srgbClr val="000000"/>
                </a:solidFill>
              </a:rPr>
              <a:t>Коносамент используется для получения груза</a:t>
            </a:r>
            <a:endParaRPr lang="en-US" altLang="en-US" sz="1400" dirty="0"/>
          </a:p>
        </p:txBody>
      </p:sp>
      <p:sp>
        <p:nvSpPr>
          <p:cNvPr id="49190" name="Line 72"/>
          <p:cNvSpPr>
            <a:spLocks noChangeShapeType="1"/>
          </p:cNvSpPr>
          <p:nvPr/>
        </p:nvSpPr>
        <p:spPr bwMode="auto">
          <a:xfrm>
            <a:off x="3652838" y="2446338"/>
            <a:ext cx="1722437" cy="1587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9191" name="Line 73"/>
          <p:cNvSpPr>
            <a:spLocks noChangeShapeType="1"/>
          </p:cNvSpPr>
          <p:nvPr/>
        </p:nvSpPr>
        <p:spPr bwMode="auto">
          <a:xfrm>
            <a:off x="1514475" y="2911475"/>
            <a:ext cx="1162050" cy="0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2" name="Line 74"/>
          <p:cNvSpPr>
            <a:spLocks noChangeShapeType="1"/>
          </p:cNvSpPr>
          <p:nvPr/>
        </p:nvSpPr>
        <p:spPr bwMode="auto">
          <a:xfrm flipH="1">
            <a:off x="3752850" y="2911475"/>
            <a:ext cx="1476375" cy="0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3" name="Line 75"/>
          <p:cNvSpPr>
            <a:spLocks noChangeShapeType="1"/>
          </p:cNvSpPr>
          <p:nvPr/>
        </p:nvSpPr>
        <p:spPr bwMode="auto">
          <a:xfrm>
            <a:off x="3914775" y="3340100"/>
            <a:ext cx="1419225" cy="0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4" name="Line 76"/>
          <p:cNvSpPr>
            <a:spLocks noChangeShapeType="1"/>
          </p:cNvSpPr>
          <p:nvPr/>
        </p:nvSpPr>
        <p:spPr bwMode="auto">
          <a:xfrm flipH="1">
            <a:off x="3305175" y="5730875"/>
            <a:ext cx="2200275" cy="0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5" name="Line 77"/>
          <p:cNvSpPr>
            <a:spLocks noChangeShapeType="1"/>
          </p:cNvSpPr>
          <p:nvPr/>
        </p:nvSpPr>
        <p:spPr bwMode="auto">
          <a:xfrm flipH="1" flipV="1">
            <a:off x="847725" y="3311525"/>
            <a:ext cx="1314450" cy="2209800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6" name="Line 78"/>
          <p:cNvSpPr>
            <a:spLocks noChangeShapeType="1"/>
          </p:cNvSpPr>
          <p:nvPr/>
        </p:nvSpPr>
        <p:spPr bwMode="auto">
          <a:xfrm>
            <a:off x="1162050" y="3425825"/>
            <a:ext cx="1238250" cy="2047875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7" name="Line 79"/>
          <p:cNvSpPr>
            <a:spLocks noChangeShapeType="1"/>
          </p:cNvSpPr>
          <p:nvPr/>
        </p:nvSpPr>
        <p:spPr bwMode="auto">
          <a:xfrm flipV="1">
            <a:off x="6705600" y="3330575"/>
            <a:ext cx="1314450" cy="2209800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8" name="Line 80"/>
          <p:cNvSpPr>
            <a:spLocks noChangeShapeType="1"/>
          </p:cNvSpPr>
          <p:nvPr/>
        </p:nvSpPr>
        <p:spPr bwMode="auto">
          <a:xfrm flipH="1">
            <a:off x="6419850" y="3444875"/>
            <a:ext cx="1238250" cy="2047875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9" name="Rectangle 81"/>
          <p:cNvSpPr>
            <a:spLocks noChangeArrowheads="1"/>
          </p:cNvSpPr>
          <p:nvPr/>
        </p:nvSpPr>
        <p:spPr bwMode="auto">
          <a:xfrm>
            <a:off x="1187450" y="2009775"/>
            <a:ext cx="301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1.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200" name="Rectangle 82"/>
          <p:cNvSpPr>
            <a:spLocks noChangeArrowheads="1"/>
          </p:cNvSpPr>
          <p:nvPr/>
        </p:nvSpPr>
        <p:spPr bwMode="auto">
          <a:xfrm>
            <a:off x="3390900" y="2019300"/>
            <a:ext cx="301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2.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201" name="Rectangle 83"/>
          <p:cNvSpPr>
            <a:spLocks noChangeArrowheads="1"/>
          </p:cNvSpPr>
          <p:nvPr/>
        </p:nvSpPr>
        <p:spPr bwMode="auto">
          <a:xfrm>
            <a:off x="6348413" y="3070225"/>
            <a:ext cx="301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6.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202" name="Rectangle 84"/>
          <p:cNvSpPr>
            <a:spLocks noChangeArrowheads="1"/>
          </p:cNvSpPr>
          <p:nvPr/>
        </p:nvSpPr>
        <p:spPr bwMode="auto">
          <a:xfrm>
            <a:off x="3711575" y="2619375"/>
            <a:ext cx="301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7.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203" name="Rectangle 85"/>
          <p:cNvSpPr>
            <a:spLocks noChangeArrowheads="1"/>
          </p:cNvSpPr>
          <p:nvPr/>
        </p:nvSpPr>
        <p:spPr bwMode="auto">
          <a:xfrm>
            <a:off x="1482725" y="2486025"/>
            <a:ext cx="301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9.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204" name="Rectangle 86"/>
          <p:cNvSpPr>
            <a:spLocks noChangeArrowheads="1"/>
          </p:cNvSpPr>
          <p:nvPr/>
        </p:nvSpPr>
        <p:spPr bwMode="auto">
          <a:xfrm>
            <a:off x="1406525" y="3076575"/>
            <a:ext cx="30162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8.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205" name="Rectangle 87"/>
          <p:cNvSpPr>
            <a:spLocks noChangeArrowheads="1"/>
          </p:cNvSpPr>
          <p:nvPr/>
        </p:nvSpPr>
        <p:spPr bwMode="auto">
          <a:xfrm>
            <a:off x="3500438" y="5737225"/>
            <a:ext cx="4254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11.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206" name="Rectangle 88"/>
          <p:cNvSpPr>
            <a:spLocks noChangeArrowheads="1"/>
          </p:cNvSpPr>
          <p:nvPr/>
        </p:nvSpPr>
        <p:spPr bwMode="auto">
          <a:xfrm>
            <a:off x="3892550" y="3076575"/>
            <a:ext cx="4254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10.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207" name="Line 89"/>
          <p:cNvSpPr>
            <a:spLocks noChangeShapeType="1"/>
          </p:cNvSpPr>
          <p:nvPr/>
        </p:nvSpPr>
        <p:spPr bwMode="auto">
          <a:xfrm flipH="1">
            <a:off x="6276975" y="2911475"/>
            <a:ext cx="1285875" cy="0"/>
          </a:xfrm>
          <a:prstGeom prst="line">
            <a:avLst/>
          </a:prstGeom>
          <a:noFill/>
          <a:ln w="38100">
            <a:solidFill>
              <a:srgbClr val="000080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208" name="Rectangle 90"/>
          <p:cNvSpPr>
            <a:spLocks noChangeArrowheads="1"/>
          </p:cNvSpPr>
          <p:nvPr/>
        </p:nvSpPr>
        <p:spPr bwMode="auto">
          <a:xfrm>
            <a:off x="5534025" y="2892425"/>
            <a:ext cx="638175" cy="430887"/>
          </a:xfrm>
          <a:prstGeom prst="rect">
            <a:avLst/>
          </a:prstGeom>
          <a:solidFill>
            <a:srgbClr val="FFE6CC"/>
          </a:solidFill>
          <a:ln w="9525">
            <a:solidFill>
              <a:srgbClr val="3333CC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600" dirty="0">
                <a:solidFill>
                  <a:srgbClr val="3333CC"/>
                </a:solidFill>
              </a:rPr>
              <a:t>Банк </a:t>
            </a:r>
            <a:r>
              <a:rPr lang="ru-RU" altLang="en-US" dirty="0">
                <a:solidFill>
                  <a:srgbClr val="3333CC"/>
                </a:solidFill>
              </a:rPr>
              <a:t>Продавца</a:t>
            </a:r>
            <a:endParaRPr lang="en-US" altLang="en-US" dirty="0">
              <a:solidFill>
                <a:srgbClr val="3333CC"/>
              </a:solidFill>
            </a:endParaRPr>
          </a:p>
        </p:txBody>
      </p:sp>
      <p:sp>
        <p:nvSpPr>
          <p:cNvPr id="49209" name="Rectangle 91"/>
          <p:cNvSpPr>
            <a:spLocks noChangeArrowheads="1"/>
          </p:cNvSpPr>
          <p:nvPr/>
        </p:nvSpPr>
        <p:spPr bwMode="auto">
          <a:xfrm>
            <a:off x="479425" y="2800350"/>
            <a:ext cx="612775" cy="492443"/>
          </a:xfrm>
          <a:prstGeom prst="rect">
            <a:avLst/>
          </a:prstGeom>
          <a:solidFill>
            <a:srgbClr val="FFE6CC"/>
          </a:solidFill>
          <a:ln w="9525">
            <a:solidFill>
              <a:srgbClr val="3333CC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600" dirty="0">
                <a:solidFill>
                  <a:srgbClr val="3333CC"/>
                </a:solidFill>
              </a:rPr>
              <a:t>Покупатель</a:t>
            </a:r>
            <a:endParaRPr lang="en-US" altLang="en-US" sz="1600" dirty="0">
              <a:solidFill>
                <a:srgbClr val="3333CC"/>
              </a:solidFill>
            </a:endParaRPr>
          </a:p>
        </p:txBody>
      </p:sp>
      <p:sp>
        <p:nvSpPr>
          <p:cNvPr id="49210" name="Rectangle 92"/>
          <p:cNvSpPr>
            <a:spLocks noChangeArrowheads="1"/>
          </p:cNvSpPr>
          <p:nvPr/>
        </p:nvSpPr>
        <p:spPr bwMode="auto">
          <a:xfrm>
            <a:off x="1587500" y="3895725"/>
            <a:ext cx="4254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12.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sp>
        <p:nvSpPr>
          <p:cNvPr id="49211" name="Rectangle 93"/>
          <p:cNvSpPr>
            <a:spLocks noChangeArrowheads="1"/>
          </p:cNvSpPr>
          <p:nvPr/>
        </p:nvSpPr>
        <p:spPr bwMode="auto">
          <a:xfrm>
            <a:off x="263525" y="3819525"/>
            <a:ext cx="4254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13.</a:t>
            </a:r>
            <a:r>
              <a:rPr lang="en-US" altLang="en-US" sz="1600">
                <a:solidFill>
                  <a:srgbClr val="000000"/>
                </a:solidFill>
              </a:rPr>
              <a:t> </a:t>
            </a:r>
            <a:endParaRPr lang="en-US" altLang="en-US" sz="1600"/>
          </a:p>
        </p:txBody>
      </p:sp>
      <p:grpSp>
        <p:nvGrpSpPr>
          <p:cNvPr id="49212" name="Group 94"/>
          <p:cNvGrpSpPr>
            <a:grpSpLocks/>
          </p:cNvGrpSpPr>
          <p:nvPr/>
        </p:nvGrpSpPr>
        <p:grpSpPr bwMode="auto">
          <a:xfrm>
            <a:off x="2438400" y="2955925"/>
            <a:ext cx="161925" cy="336550"/>
            <a:chOff x="488" y="252"/>
            <a:chExt cx="478" cy="728"/>
          </a:xfrm>
        </p:grpSpPr>
        <p:sp>
          <p:nvSpPr>
            <p:cNvPr id="49559" name="Freeform 95"/>
            <p:cNvSpPr>
              <a:spLocks/>
            </p:cNvSpPr>
            <p:nvPr/>
          </p:nvSpPr>
          <p:spPr bwMode="auto">
            <a:xfrm>
              <a:off x="501" y="265"/>
              <a:ext cx="465" cy="715"/>
            </a:xfrm>
            <a:custGeom>
              <a:avLst/>
              <a:gdLst>
                <a:gd name="T0" fmla="*/ 2253677 w 112"/>
                <a:gd name="T1" fmla="*/ 1155598 h 172"/>
                <a:gd name="T2" fmla="*/ 1316241 w 112"/>
                <a:gd name="T3" fmla="*/ 1155598 h 172"/>
                <a:gd name="T4" fmla="*/ 1316241 w 112"/>
                <a:gd name="T5" fmla="*/ 1031400 h 172"/>
                <a:gd name="T6" fmla="*/ 1275578 w 112"/>
                <a:gd name="T7" fmla="*/ 774594 h 172"/>
                <a:gd name="T8" fmla="*/ 1147197 w 112"/>
                <a:gd name="T9" fmla="*/ 707426 h 172"/>
                <a:gd name="T10" fmla="*/ 999198 w 112"/>
                <a:gd name="T11" fmla="*/ 748659 h 172"/>
                <a:gd name="T12" fmla="*/ 957327 w 112"/>
                <a:gd name="T13" fmla="*/ 923639 h 172"/>
                <a:gd name="T14" fmla="*/ 1065751 w 112"/>
                <a:gd name="T15" fmla="*/ 1181604 h 172"/>
                <a:gd name="T16" fmla="*/ 1573008 w 112"/>
                <a:gd name="T17" fmla="*/ 1459889 h 172"/>
                <a:gd name="T18" fmla="*/ 2063807 w 112"/>
                <a:gd name="T19" fmla="*/ 1739104 h 172"/>
                <a:gd name="T20" fmla="*/ 2273568 w 112"/>
                <a:gd name="T21" fmla="*/ 2017115 h 172"/>
                <a:gd name="T22" fmla="*/ 2382063 w 112"/>
                <a:gd name="T23" fmla="*/ 2445325 h 172"/>
                <a:gd name="T24" fmla="*/ 2125639 w 112"/>
                <a:gd name="T25" fmla="*/ 3090974 h 172"/>
                <a:gd name="T26" fmla="*/ 1403910 w 112"/>
                <a:gd name="T27" fmla="*/ 3390147 h 172"/>
                <a:gd name="T28" fmla="*/ 1403910 w 112"/>
                <a:gd name="T29" fmla="*/ 3689342 h 172"/>
                <a:gd name="T30" fmla="*/ 957327 w 112"/>
                <a:gd name="T31" fmla="*/ 3689342 h 172"/>
                <a:gd name="T32" fmla="*/ 957327 w 112"/>
                <a:gd name="T33" fmla="*/ 3370190 h 172"/>
                <a:gd name="T34" fmla="*/ 297430 w 112"/>
                <a:gd name="T35" fmla="*/ 3131841 h 172"/>
                <a:gd name="T36" fmla="*/ 0 w 112"/>
                <a:gd name="T37" fmla="*/ 2404437 h 172"/>
                <a:gd name="T38" fmla="*/ 0 w 112"/>
                <a:gd name="T39" fmla="*/ 2249137 h 172"/>
                <a:gd name="T40" fmla="*/ 957327 w 112"/>
                <a:gd name="T41" fmla="*/ 2249137 h 172"/>
                <a:gd name="T42" fmla="*/ 957327 w 112"/>
                <a:gd name="T43" fmla="*/ 2445325 h 172"/>
                <a:gd name="T44" fmla="*/ 978165 w 112"/>
                <a:gd name="T45" fmla="*/ 2832647 h 172"/>
                <a:gd name="T46" fmla="*/ 1126371 w 112"/>
                <a:gd name="T47" fmla="*/ 2915974 h 172"/>
                <a:gd name="T48" fmla="*/ 1275578 w 112"/>
                <a:gd name="T49" fmla="*/ 2853831 h 172"/>
                <a:gd name="T50" fmla="*/ 1316241 w 112"/>
                <a:gd name="T51" fmla="*/ 2703631 h 172"/>
                <a:gd name="T52" fmla="*/ 1275578 w 112"/>
                <a:gd name="T53" fmla="*/ 2337564 h 172"/>
                <a:gd name="T54" fmla="*/ 978165 w 112"/>
                <a:gd name="T55" fmla="*/ 2079253 h 172"/>
                <a:gd name="T56" fmla="*/ 383600 w 112"/>
                <a:gd name="T57" fmla="*/ 1760309 h 172"/>
                <a:gd name="T58" fmla="*/ 107286 w 112"/>
                <a:gd name="T59" fmla="*/ 1459889 h 172"/>
                <a:gd name="T60" fmla="*/ 0 w 112"/>
                <a:gd name="T61" fmla="*/ 1031400 h 172"/>
                <a:gd name="T62" fmla="*/ 235601 w 112"/>
                <a:gd name="T63" fmla="*/ 495379 h 172"/>
                <a:gd name="T64" fmla="*/ 957327 w 112"/>
                <a:gd name="T65" fmla="*/ 237122 h 172"/>
                <a:gd name="T66" fmla="*/ 957327 w 112"/>
                <a:gd name="T67" fmla="*/ 0 h 172"/>
                <a:gd name="T68" fmla="*/ 1403910 w 112"/>
                <a:gd name="T69" fmla="*/ 0 h 172"/>
                <a:gd name="T70" fmla="*/ 1403910 w 112"/>
                <a:gd name="T71" fmla="*/ 237122 h 172"/>
                <a:gd name="T72" fmla="*/ 2063807 w 112"/>
                <a:gd name="T73" fmla="*/ 469148 h 172"/>
                <a:gd name="T74" fmla="*/ 2273568 w 112"/>
                <a:gd name="T75" fmla="*/ 1031400 h 172"/>
                <a:gd name="T76" fmla="*/ 2253677 w 112"/>
                <a:gd name="T77" fmla="*/ 1155598 h 1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12"/>
                <a:gd name="T118" fmla="*/ 0 h 172"/>
                <a:gd name="T119" fmla="*/ 112 w 112"/>
                <a:gd name="T120" fmla="*/ 172 h 17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12" h="172">
                  <a:moveTo>
                    <a:pt x="106" y="54"/>
                  </a:moveTo>
                  <a:cubicBezTo>
                    <a:pt x="91" y="54"/>
                    <a:pt x="77" y="54"/>
                    <a:pt x="62" y="54"/>
                  </a:cubicBezTo>
                  <a:cubicBezTo>
                    <a:pt x="62" y="52"/>
                    <a:pt x="62" y="50"/>
                    <a:pt x="62" y="48"/>
                  </a:cubicBezTo>
                  <a:cubicBezTo>
                    <a:pt x="62" y="42"/>
                    <a:pt x="61" y="38"/>
                    <a:pt x="60" y="36"/>
                  </a:cubicBezTo>
                  <a:cubicBezTo>
                    <a:pt x="59" y="34"/>
                    <a:pt x="57" y="33"/>
                    <a:pt x="54" y="33"/>
                  </a:cubicBezTo>
                  <a:cubicBezTo>
                    <a:pt x="51" y="33"/>
                    <a:pt x="49" y="34"/>
                    <a:pt x="47" y="35"/>
                  </a:cubicBezTo>
                  <a:cubicBezTo>
                    <a:pt x="46" y="37"/>
                    <a:pt x="45" y="40"/>
                    <a:pt x="45" y="43"/>
                  </a:cubicBezTo>
                  <a:cubicBezTo>
                    <a:pt x="45" y="49"/>
                    <a:pt x="47" y="53"/>
                    <a:pt x="50" y="55"/>
                  </a:cubicBezTo>
                  <a:cubicBezTo>
                    <a:pt x="52" y="57"/>
                    <a:pt x="60" y="62"/>
                    <a:pt x="74" y="68"/>
                  </a:cubicBezTo>
                  <a:cubicBezTo>
                    <a:pt x="85" y="74"/>
                    <a:pt x="93" y="78"/>
                    <a:pt x="97" y="81"/>
                  </a:cubicBezTo>
                  <a:cubicBezTo>
                    <a:pt x="101" y="84"/>
                    <a:pt x="105" y="88"/>
                    <a:pt x="107" y="94"/>
                  </a:cubicBezTo>
                  <a:cubicBezTo>
                    <a:pt x="110" y="99"/>
                    <a:pt x="112" y="106"/>
                    <a:pt x="112" y="114"/>
                  </a:cubicBezTo>
                  <a:cubicBezTo>
                    <a:pt x="112" y="127"/>
                    <a:pt x="108" y="137"/>
                    <a:pt x="100" y="144"/>
                  </a:cubicBezTo>
                  <a:cubicBezTo>
                    <a:pt x="93" y="152"/>
                    <a:pt x="81" y="156"/>
                    <a:pt x="66" y="158"/>
                  </a:cubicBezTo>
                  <a:cubicBezTo>
                    <a:pt x="66" y="162"/>
                    <a:pt x="66" y="167"/>
                    <a:pt x="66" y="172"/>
                  </a:cubicBezTo>
                  <a:cubicBezTo>
                    <a:pt x="59" y="172"/>
                    <a:pt x="52" y="172"/>
                    <a:pt x="45" y="172"/>
                  </a:cubicBezTo>
                  <a:cubicBezTo>
                    <a:pt x="45" y="167"/>
                    <a:pt x="45" y="162"/>
                    <a:pt x="45" y="157"/>
                  </a:cubicBezTo>
                  <a:cubicBezTo>
                    <a:pt x="33" y="156"/>
                    <a:pt x="23" y="153"/>
                    <a:pt x="14" y="146"/>
                  </a:cubicBezTo>
                  <a:cubicBezTo>
                    <a:pt x="5" y="140"/>
                    <a:pt x="0" y="129"/>
                    <a:pt x="0" y="112"/>
                  </a:cubicBezTo>
                  <a:cubicBezTo>
                    <a:pt x="0" y="110"/>
                    <a:pt x="0" y="108"/>
                    <a:pt x="0" y="105"/>
                  </a:cubicBezTo>
                  <a:cubicBezTo>
                    <a:pt x="15" y="105"/>
                    <a:pt x="30" y="105"/>
                    <a:pt x="45" y="105"/>
                  </a:cubicBezTo>
                  <a:cubicBezTo>
                    <a:pt x="45" y="108"/>
                    <a:pt x="45" y="111"/>
                    <a:pt x="45" y="114"/>
                  </a:cubicBezTo>
                  <a:cubicBezTo>
                    <a:pt x="45" y="124"/>
                    <a:pt x="45" y="130"/>
                    <a:pt x="46" y="132"/>
                  </a:cubicBezTo>
                  <a:cubicBezTo>
                    <a:pt x="47" y="135"/>
                    <a:pt x="50" y="136"/>
                    <a:pt x="53" y="136"/>
                  </a:cubicBezTo>
                  <a:cubicBezTo>
                    <a:pt x="56" y="136"/>
                    <a:pt x="58" y="135"/>
                    <a:pt x="60" y="133"/>
                  </a:cubicBezTo>
                  <a:cubicBezTo>
                    <a:pt x="61" y="132"/>
                    <a:pt x="62" y="129"/>
                    <a:pt x="62" y="126"/>
                  </a:cubicBezTo>
                  <a:cubicBezTo>
                    <a:pt x="62" y="118"/>
                    <a:pt x="61" y="112"/>
                    <a:pt x="60" y="109"/>
                  </a:cubicBezTo>
                  <a:cubicBezTo>
                    <a:pt x="59" y="105"/>
                    <a:pt x="54" y="101"/>
                    <a:pt x="46" y="97"/>
                  </a:cubicBezTo>
                  <a:cubicBezTo>
                    <a:pt x="32" y="90"/>
                    <a:pt x="23" y="85"/>
                    <a:pt x="18" y="82"/>
                  </a:cubicBezTo>
                  <a:cubicBezTo>
                    <a:pt x="13" y="79"/>
                    <a:pt x="9" y="74"/>
                    <a:pt x="5" y="68"/>
                  </a:cubicBezTo>
                  <a:cubicBezTo>
                    <a:pt x="1" y="62"/>
                    <a:pt x="0" y="56"/>
                    <a:pt x="0" y="48"/>
                  </a:cubicBezTo>
                  <a:cubicBezTo>
                    <a:pt x="0" y="37"/>
                    <a:pt x="3" y="29"/>
                    <a:pt x="11" y="23"/>
                  </a:cubicBezTo>
                  <a:cubicBezTo>
                    <a:pt x="19" y="16"/>
                    <a:pt x="30" y="13"/>
                    <a:pt x="45" y="11"/>
                  </a:cubicBezTo>
                  <a:cubicBezTo>
                    <a:pt x="45" y="7"/>
                    <a:pt x="45" y="4"/>
                    <a:pt x="45" y="0"/>
                  </a:cubicBezTo>
                  <a:cubicBezTo>
                    <a:pt x="52" y="0"/>
                    <a:pt x="59" y="0"/>
                    <a:pt x="66" y="0"/>
                  </a:cubicBezTo>
                  <a:cubicBezTo>
                    <a:pt x="66" y="4"/>
                    <a:pt x="66" y="7"/>
                    <a:pt x="66" y="11"/>
                  </a:cubicBezTo>
                  <a:cubicBezTo>
                    <a:pt x="79" y="13"/>
                    <a:pt x="90" y="16"/>
                    <a:pt x="97" y="22"/>
                  </a:cubicBezTo>
                  <a:cubicBezTo>
                    <a:pt x="103" y="29"/>
                    <a:pt x="107" y="37"/>
                    <a:pt x="107" y="48"/>
                  </a:cubicBezTo>
                  <a:cubicBezTo>
                    <a:pt x="107" y="49"/>
                    <a:pt x="107" y="51"/>
                    <a:pt x="106" y="54"/>
                  </a:cubicBezTo>
                  <a:close/>
                </a:path>
              </a:pathLst>
            </a:custGeom>
            <a:solidFill>
              <a:srgbClr val="990000"/>
            </a:solidFill>
            <a:ln w="12700">
              <a:solidFill>
                <a:srgbClr val="99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60" name="Freeform 96"/>
            <p:cNvSpPr>
              <a:spLocks/>
            </p:cNvSpPr>
            <p:nvPr/>
          </p:nvSpPr>
          <p:spPr bwMode="auto">
            <a:xfrm>
              <a:off x="488" y="252"/>
              <a:ext cx="465" cy="715"/>
            </a:xfrm>
            <a:custGeom>
              <a:avLst/>
              <a:gdLst>
                <a:gd name="T0" fmla="*/ 2273568 w 112"/>
                <a:gd name="T1" fmla="*/ 1181604 h 172"/>
                <a:gd name="T2" fmla="*/ 1316241 w 112"/>
                <a:gd name="T3" fmla="*/ 1181604 h 172"/>
                <a:gd name="T4" fmla="*/ 1316241 w 112"/>
                <a:gd name="T5" fmla="*/ 1052588 h 172"/>
                <a:gd name="T6" fmla="*/ 1275578 w 112"/>
                <a:gd name="T7" fmla="*/ 774594 h 172"/>
                <a:gd name="T8" fmla="*/ 1147197 w 112"/>
                <a:gd name="T9" fmla="*/ 707426 h 172"/>
                <a:gd name="T10" fmla="*/ 1018811 w 112"/>
                <a:gd name="T11" fmla="*/ 774594 h 172"/>
                <a:gd name="T12" fmla="*/ 978165 w 112"/>
                <a:gd name="T13" fmla="*/ 923639 h 172"/>
                <a:gd name="T14" fmla="*/ 1065751 w 112"/>
                <a:gd name="T15" fmla="*/ 1181604 h 172"/>
                <a:gd name="T16" fmla="*/ 1573008 w 112"/>
                <a:gd name="T17" fmla="*/ 1480798 h 172"/>
                <a:gd name="T18" fmla="*/ 2063807 w 112"/>
                <a:gd name="T19" fmla="*/ 1739104 h 172"/>
                <a:gd name="T20" fmla="*/ 2294393 w 112"/>
                <a:gd name="T21" fmla="*/ 2017115 h 172"/>
                <a:gd name="T22" fmla="*/ 2382063 w 112"/>
                <a:gd name="T23" fmla="*/ 2445325 h 172"/>
                <a:gd name="T24" fmla="*/ 2125639 w 112"/>
                <a:gd name="T25" fmla="*/ 3112158 h 172"/>
                <a:gd name="T26" fmla="*/ 1403910 w 112"/>
                <a:gd name="T27" fmla="*/ 3390147 h 172"/>
                <a:gd name="T28" fmla="*/ 1403910 w 112"/>
                <a:gd name="T29" fmla="*/ 3689342 h 172"/>
                <a:gd name="T30" fmla="*/ 957327 w 112"/>
                <a:gd name="T31" fmla="*/ 3689342 h 172"/>
                <a:gd name="T32" fmla="*/ 957327 w 112"/>
                <a:gd name="T33" fmla="*/ 3390147 h 172"/>
                <a:gd name="T34" fmla="*/ 297430 w 112"/>
                <a:gd name="T35" fmla="*/ 3153096 h 172"/>
                <a:gd name="T36" fmla="*/ 21116 w 112"/>
                <a:gd name="T37" fmla="*/ 2425642 h 172"/>
                <a:gd name="T38" fmla="*/ 21116 w 112"/>
                <a:gd name="T39" fmla="*/ 2275421 h 172"/>
                <a:gd name="T40" fmla="*/ 957327 w 112"/>
                <a:gd name="T41" fmla="*/ 2275421 h 172"/>
                <a:gd name="T42" fmla="*/ 957327 w 112"/>
                <a:gd name="T43" fmla="*/ 2466580 h 172"/>
                <a:gd name="T44" fmla="*/ 999198 w 112"/>
                <a:gd name="T45" fmla="*/ 2853831 h 172"/>
                <a:gd name="T46" fmla="*/ 1126371 w 112"/>
                <a:gd name="T47" fmla="*/ 2915974 h 172"/>
                <a:gd name="T48" fmla="*/ 1275578 w 112"/>
                <a:gd name="T49" fmla="*/ 2873602 h 172"/>
                <a:gd name="T50" fmla="*/ 1316241 w 112"/>
                <a:gd name="T51" fmla="*/ 2703631 h 172"/>
                <a:gd name="T52" fmla="*/ 1275578 w 112"/>
                <a:gd name="T53" fmla="*/ 2337564 h 172"/>
                <a:gd name="T54" fmla="*/ 978165 w 112"/>
                <a:gd name="T55" fmla="*/ 2100437 h 172"/>
                <a:gd name="T56" fmla="*/ 383600 w 112"/>
                <a:gd name="T57" fmla="*/ 1760309 h 172"/>
                <a:gd name="T58" fmla="*/ 107286 w 112"/>
                <a:gd name="T59" fmla="*/ 1480798 h 172"/>
                <a:gd name="T60" fmla="*/ 0 w 112"/>
                <a:gd name="T61" fmla="*/ 1031400 h 172"/>
                <a:gd name="T62" fmla="*/ 235601 w 112"/>
                <a:gd name="T63" fmla="*/ 495379 h 172"/>
                <a:gd name="T64" fmla="*/ 957327 w 112"/>
                <a:gd name="T65" fmla="*/ 258306 h 172"/>
                <a:gd name="T66" fmla="*/ 957327 w 112"/>
                <a:gd name="T67" fmla="*/ 0 h 172"/>
                <a:gd name="T68" fmla="*/ 1403910 w 112"/>
                <a:gd name="T69" fmla="*/ 0 h 172"/>
                <a:gd name="T70" fmla="*/ 1403910 w 112"/>
                <a:gd name="T71" fmla="*/ 258306 h 172"/>
                <a:gd name="T72" fmla="*/ 2063807 w 112"/>
                <a:gd name="T73" fmla="*/ 495379 h 172"/>
                <a:gd name="T74" fmla="*/ 2273568 w 112"/>
                <a:gd name="T75" fmla="*/ 1031400 h 172"/>
                <a:gd name="T76" fmla="*/ 2273568 w 112"/>
                <a:gd name="T77" fmla="*/ 1181604 h 1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12"/>
                <a:gd name="T118" fmla="*/ 0 h 172"/>
                <a:gd name="T119" fmla="*/ 112 w 112"/>
                <a:gd name="T120" fmla="*/ 172 h 17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12" h="172">
                  <a:moveTo>
                    <a:pt x="107" y="55"/>
                  </a:moveTo>
                  <a:cubicBezTo>
                    <a:pt x="92" y="55"/>
                    <a:pt x="77" y="55"/>
                    <a:pt x="62" y="55"/>
                  </a:cubicBezTo>
                  <a:cubicBezTo>
                    <a:pt x="62" y="53"/>
                    <a:pt x="62" y="51"/>
                    <a:pt x="62" y="49"/>
                  </a:cubicBezTo>
                  <a:cubicBezTo>
                    <a:pt x="62" y="42"/>
                    <a:pt x="61" y="38"/>
                    <a:pt x="60" y="36"/>
                  </a:cubicBezTo>
                  <a:cubicBezTo>
                    <a:pt x="59" y="34"/>
                    <a:pt x="57" y="33"/>
                    <a:pt x="54" y="33"/>
                  </a:cubicBezTo>
                  <a:cubicBezTo>
                    <a:pt x="51" y="33"/>
                    <a:pt x="49" y="34"/>
                    <a:pt x="48" y="36"/>
                  </a:cubicBezTo>
                  <a:cubicBezTo>
                    <a:pt x="46" y="37"/>
                    <a:pt x="46" y="40"/>
                    <a:pt x="46" y="43"/>
                  </a:cubicBezTo>
                  <a:cubicBezTo>
                    <a:pt x="46" y="49"/>
                    <a:pt x="47" y="53"/>
                    <a:pt x="50" y="55"/>
                  </a:cubicBezTo>
                  <a:cubicBezTo>
                    <a:pt x="53" y="58"/>
                    <a:pt x="61" y="62"/>
                    <a:pt x="74" y="69"/>
                  </a:cubicBezTo>
                  <a:cubicBezTo>
                    <a:pt x="85" y="74"/>
                    <a:pt x="93" y="78"/>
                    <a:pt x="97" y="81"/>
                  </a:cubicBezTo>
                  <a:cubicBezTo>
                    <a:pt x="101" y="84"/>
                    <a:pt x="105" y="89"/>
                    <a:pt x="108" y="94"/>
                  </a:cubicBezTo>
                  <a:cubicBezTo>
                    <a:pt x="110" y="99"/>
                    <a:pt x="112" y="106"/>
                    <a:pt x="112" y="114"/>
                  </a:cubicBezTo>
                  <a:cubicBezTo>
                    <a:pt x="112" y="127"/>
                    <a:pt x="108" y="137"/>
                    <a:pt x="100" y="145"/>
                  </a:cubicBezTo>
                  <a:cubicBezTo>
                    <a:pt x="93" y="152"/>
                    <a:pt x="81" y="157"/>
                    <a:pt x="66" y="158"/>
                  </a:cubicBezTo>
                  <a:cubicBezTo>
                    <a:pt x="66" y="163"/>
                    <a:pt x="66" y="167"/>
                    <a:pt x="66" y="172"/>
                  </a:cubicBezTo>
                  <a:cubicBezTo>
                    <a:pt x="59" y="172"/>
                    <a:pt x="52" y="172"/>
                    <a:pt x="45" y="172"/>
                  </a:cubicBezTo>
                  <a:cubicBezTo>
                    <a:pt x="45" y="167"/>
                    <a:pt x="45" y="163"/>
                    <a:pt x="45" y="158"/>
                  </a:cubicBezTo>
                  <a:cubicBezTo>
                    <a:pt x="33" y="157"/>
                    <a:pt x="23" y="153"/>
                    <a:pt x="14" y="147"/>
                  </a:cubicBezTo>
                  <a:cubicBezTo>
                    <a:pt x="5" y="140"/>
                    <a:pt x="1" y="129"/>
                    <a:pt x="1" y="113"/>
                  </a:cubicBezTo>
                  <a:cubicBezTo>
                    <a:pt x="1" y="110"/>
                    <a:pt x="1" y="108"/>
                    <a:pt x="1" y="106"/>
                  </a:cubicBezTo>
                  <a:cubicBezTo>
                    <a:pt x="16" y="106"/>
                    <a:pt x="30" y="106"/>
                    <a:pt x="45" y="106"/>
                  </a:cubicBezTo>
                  <a:cubicBezTo>
                    <a:pt x="45" y="109"/>
                    <a:pt x="45" y="112"/>
                    <a:pt x="45" y="115"/>
                  </a:cubicBezTo>
                  <a:cubicBezTo>
                    <a:pt x="45" y="124"/>
                    <a:pt x="46" y="130"/>
                    <a:pt x="47" y="133"/>
                  </a:cubicBezTo>
                  <a:cubicBezTo>
                    <a:pt x="48" y="135"/>
                    <a:pt x="50" y="136"/>
                    <a:pt x="53" y="136"/>
                  </a:cubicBezTo>
                  <a:cubicBezTo>
                    <a:pt x="56" y="136"/>
                    <a:pt x="59" y="135"/>
                    <a:pt x="60" y="134"/>
                  </a:cubicBezTo>
                  <a:cubicBezTo>
                    <a:pt x="62" y="132"/>
                    <a:pt x="62" y="130"/>
                    <a:pt x="62" y="126"/>
                  </a:cubicBezTo>
                  <a:cubicBezTo>
                    <a:pt x="62" y="118"/>
                    <a:pt x="62" y="112"/>
                    <a:pt x="60" y="109"/>
                  </a:cubicBezTo>
                  <a:cubicBezTo>
                    <a:pt x="59" y="105"/>
                    <a:pt x="54" y="102"/>
                    <a:pt x="46" y="98"/>
                  </a:cubicBezTo>
                  <a:cubicBezTo>
                    <a:pt x="32" y="91"/>
                    <a:pt x="23" y="86"/>
                    <a:pt x="18" y="82"/>
                  </a:cubicBezTo>
                  <a:cubicBezTo>
                    <a:pt x="13" y="79"/>
                    <a:pt x="9" y="74"/>
                    <a:pt x="5" y="69"/>
                  </a:cubicBezTo>
                  <a:cubicBezTo>
                    <a:pt x="2" y="63"/>
                    <a:pt x="0" y="56"/>
                    <a:pt x="0" y="48"/>
                  </a:cubicBezTo>
                  <a:cubicBezTo>
                    <a:pt x="0" y="38"/>
                    <a:pt x="4" y="29"/>
                    <a:pt x="11" y="23"/>
                  </a:cubicBezTo>
                  <a:cubicBezTo>
                    <a:pt x="19" y="17"/>
                    <a:pt x="30" y="13"/>
                    <a:pt x="45" y="12"/>
                  </a:cubicBezTo>
                  <a:cubicBezTo>
                    <a:pt x="45" y="8"/>
                    <a:pt x="45" y="4"/>
                    <a:pt x="45" y="0"/>
                  </a:cubicBezTo>
                  <a:cubicBezTo>
                    <a:pt x="52" y="0"/>
                    <a:pt x="59" y="0"/>
                    <a:pt x="66" y="0"/>
                  </a:cubicBezTo>
                  <a:cubicBezTo>
                    <a:pt x="66" y="4"/>
                    <a:pt x="66" y="8"/>
                    <a:pt x="66" y="12"/>
                  </a:cubicBezTo>
                  <a:cubicBezTo>
                    <a:pt x="80" y="13"/>
                    <a:pt x="90" y="17"/>
                    <a:pt x="97" y="23"/>
                  </a:cubicBezTo>
                  <a:cubicBezTo>
                    <a:pt x="104" y="29"/>
                    <a:pt x="107" y="37"/>
                    <a:pt x="107" y="48"/>
                  </a:cubicBezTo>
                  <a:cubicBezTo>
                    <a:pt x="107" y="50"/>
                    <a:pt x="107" y="52"/>
                    <a:pt x="107" y="55"/>
                  </a:cubicBezTo>
                  <a:close/>
                </a:path>
              </a:pathLst>
            </a:custGeom>
            <a:solidFill>
              <a:srgbClr val="008000"/>
            </a:solidFill>
            <a:ln w="12700">
              <a:solidFill>
                <a:srgbClr val="99CC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49213" name="Group 97"/>
          <p:cNvGrpSpPr>
            <a:grpSpLocks/>
          </p:cNvGrpSpPr>
          <p:nvPr/>
        </p:nvGrpSpPr>
        <p:grpSpPr bwMode="auto">
          <a:xfrm>
            <a:off x="5029200" y="2955925"/>
            <a:ext cx="161925" cy="336550"/>
            <a:chOff x="488" y="252"/>
            <a:chExt cx="478" cy="728"/>
          </a:xfrm>
        </p:grpSpPr>
        <p:sp>
          <p:nvSpPr>
            <p:cNvPr id="49557" name="Freeform 98"/>
            <p:cNvSpPr>
              <a:spLocks/>
            </p:cNvSpPr>
            <p:nvPr/>
          </p:nvSpPr>
          <p:spPr bwMode="auto">
            <a:xfrm>
              <a:off x="501" y="265"/>
              <a:ext cx="465" cy="715"/>
            </a:xfrm>
            <a:custGeom>
              <a:avLst/>
              <a:gdLst>
                <a:gd name="T0" fmla="*/ 2253677 w 112"/>
                <a:gd name="T1" fmla="*/ 1155598 h 172"/>
                <a:gd name="T2" fmla="*/ 1316241 w 112"/>
                <a:gd name="T3" fmla="*/ 1155598 h 172"/>
                <a:gd name="T4" fmla="*/ 1316241 w 112"/>
                <a:gd name="T5" fmla="*/ 1031400 h 172"/>
                <a:gd name="T6" fmla="*/ 1275578 w 112"/>
                <a:gd name="T7" fmla="*/ 774594 h 172"/>
                <a:gd name="T8" fmla="*/ 1147197 w 112"/>
                <a:gd name="T9" fmla="*/ 707426 h 172"/>
                <a:gd name="T10" fmla="*/ 999198 w 112"/>
                <a:gd name="T11" fmla="*/ 748659 h 172"/>
                <a:gd name="T12" fmla="*/ 957327 w 112"/>
                <a:gd name="T13" fmla="*/ 923639 h 172"/>
                <a:gd name="T14" fmla="*/ 1065751 w 112"/>
                <a:gd name="T15" fmla="*/ 1181604 h 172"/>
                <a:gd name="T16" fmla="*/ 1573008 w 112"/>
                <a:gd name="T17" fmla="*/ 1459889 h 172"/>
                <a:gd name="T18" fmla="*/ 2063807 w 112"/>
                <a:gd name="T19" fmla="*/ 1739104 h 172"/>
                <a:gd name="T20" fmla="*/ 2273568 w 112"/>
                <a:gd name="T21" fmla="*/ 2017115 h 172"/>
                <a:gd name="T22" fmla="*/ 2382063 w 112"/>
                <a:gd name="T23" fmla="*/ 2445325 h 172"/>
                <a:gd name="T24" fmla="*/ 2125639 w 112"/>
                <a:gd name="T25" fmla="*/ 3090974 h 172"/>
                <a:gd name="T26" fmla="*/ 1403910 w 112"/>
                <a:gd name="T27" fmla="*/ 3390147 h 172"/>
                <a:gd name="T28" fmla="*/ 1403910 w 112"/>
                <a:gd name="T29" fmla="*/ 3689342 h 172"/>
                <a:gd name="T30" fmla="*/ 957327 w 112"/>
                <a:gd name="T31" fmla="*/ 3689342 h 172"/>
                <a:gd name="T32" fmla="*/ 957327 w 112"/>
                <a:gd name="T33" fmla="*/ 3370190 h 172"/>
                <a:gd name="T34" fmla="*/ 297430 w 112"/>
                <a:gd name="T35" fmla="*/ 3131841 h 172"/>
                <a:gd name="T36" fmla="*/ 0 w 112"/>
                <a:gd name="T37" fmla="*/ 2404437 h 172"/>
                <a:gd name="T38" fmla="*/ 0 w 112"/>
                <a:gd name="T39" fmla="*/ 2249137 h 172"/>
                <a:gd name="T40" fmla="*/ 957327 w 112"/>
                <a:gd name="T41" fmla="*/ 2249137 h 172"/>
                <a:gd name="T42" fmla="*/ 957327 w 112"/>
                <a:gd name="T43" fmla="*/ 2445325 h 172"/>
                <a:gd name="T44" fmla="*/ 978165 w 112"/>
                <a:gd name="T45" fmla="*/ 2832647 h 172"/>
                <a:gd name="T46" fmla="*/ 1126371 w 112"/>
                <a:gd name="T47" fmla="*/ 2915974 h 172"/>
                <a:gd name="T48" fmla="*/ 1275578 w 112"/>
                <a:gd name="T49" fmla="*/ 2853831 h 172"/>
                <a:gd name="T50" fmla="*/ 1316241 w 112"/>
                <a:gd name="T51" fmla="*/ 2703631 h 172"/>
                <a:gd name="T52" fmla="*/ 1275578 w 112"/>
                <a:gd name="T53" fmla="*/ 2337564 h 172"/>
                <a:gd name="T54" fmla="*/ 978165 w 112"/>
                <a:gd name="T55" fmla="*/ 2079253 h 172"/>
                <a:gd name="T56" fmla="*/ 383600 w 112"/>
                <a:gd name="T57" fmla="*/ 1760309 h 172"/>
                <a:gd name="T58" fmla="*/ 107286 w 112"/>
                <a:gd name="T59" fmla="*/ 1459889 h 172"/>
                <a:gd name="T60" fmla="*/ 0 w 112"/>
                <a:gd name="T61" fmla="*/ 1031400 h 172"/>
                <a:gd name="T62" fmla="*/ 235601 w 112"/>
                <a:gd name="T63" fmla="*/ 495379 h 172"/>
                <a:gd name="T64" fmla="*/ 957327 w 112"/>
                <a:gd name="T65" fmla="*/ 237122 h 172"/>
                <a:gd name="T66" fmla="*/ 957327 w 112"/>
                <a:gd name="T67" fmla="*/ 0 h 172"/>
                <a:gd name="T68" fmla="*/ 1403910 w 112"/>
                <a:gd name="T69" fmla="*/ 0 h 172"/>
                <a:gd name="T70" fmla="*/ 1403910 w 112"/>
                <a:gd name="T71" fmla="*/ 237122 h 172"/>
                <a:gd name="T72" fmla="*/ 2063807 w 112"/>
                <a:gd name="T73" fmla="*/ 469148 h 172"/>
                <a:gd name="T74" fmla="*/ 2273568 w 112"/>
                <a:gd name="T75" fmla="*/ 1031400 h 172"/>
                <a:gd name="T76" fmla="*/ 2253677 w 112"/>
                <a:gd name="T77" fmla="*/ 1155598 h 1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12"/>
                <a:gd name="T118" fmla="*/ 0 h 172"/>
                <a:gd name="T119" fmla="*/ 112 w 112"/>
                <a:gd name="T120" fmla="*/ 172 h 17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12" h="172">
                  <a:moveTo>
                    <a:pt x="106" y="54"/>
                  </a:moveTo>
                  <a:cubicBezTo>
                    <a:pt x="91" y="54"/>
                    <a:pt x="77" y="54"/>
                    <a:pt x="62" y="54"/>
                  </a:cubicBezTo>
                  <a:cubicBezTo>
                    <a:pt x="62" y="52"/>
                    <a:pt x="62" y="50"/>
                    <a:pt x="62" y="48"/>
                  </a:cubicBezTo>
                  <a:cubicBezTo>
                    <a:pt x="62" y="42"/>
                    <a:pt x="61" y="38"/>
                    <a:pt x="60" y="36"/>
                  </a:cubicBezTo>
                  <a:cubicBezTo>
                    <a:pt x="59" y="34"/>
                    <a:pt x="57" y="33"/>
                    <a:pt x="54" y="33"/>
                  </a:cubicBezTo>
                  <a:cubicBezTo>
                    <a:pt x="51" y="33"/>
                    <a:pt x="49" y="34"/>
                    <a:pt x="47" y="35"/>
                  </a:cubicBezTo>
                  <a:cubicBezTo>
                    <a:pt x="46" y="37"/>
                    <a:pt x="45" y="40"/>
                    <a:pt x="45" y="43"/>
                  </a:cubicBezTo>
                  <a:cubicBezTo>
                    <a:pt x="45" y="49"/>
                    <a:pt x="47" y="53"/>
                    <a:pt x="50" y="55"/>
                  </a:cubicBezTo>
                  <a:cubicBezTo>
                    <a:pt x="52" y="57"/>
                    <a:pt x="60" y="62"/>
                    <a:pt x="74" y="68"/>
                  </a:cubicBezTo>
                  <a:cubicBezTo>
                    <a:pt x="85" y="74"/>
                    <a:pt x="93" y="78"/>
                    <a:pt x="97" y="81"/>
                  </a:cubicBezTo>
                  <a:cubicBezTo>
                    <a:pt x="101" y="84"/>
                    <a:pt x="105" y="88"/>
                    <a:pt x="107" y="94"/>
                  </a:cubicBezTo>
                  <a:cubicBezTo>
                    <a:pt x="110" y="99"/>
                    <a:pt x="112" y="106"/>
                    <a:pt x="112" y="114"/>
                  </a:cubicBezTo>
                  <a:cubicBezTo>
                    <a:pt x="112" y="127"/>
                    <a:pt x="108" y="137"/>
                    <a:pt x="100" y="144"/>
                  </a:cubicBezTo>
                  <a:cubicBezTo>
                    <a:pt x="93" y="152"/>
                    <a:pt x="81" y="156"/>
                    <a:pt x="66" y="158"/>
                  </a:cubicBezTo>
                  <a:cubicBezTo>
                    <a:pt x="66" y="162"/>
                    <a:pt x="66" y="167"/>
                    <a:pt x="66" y="172"/>
                  </a:cubicBezTo>
                  <a:cubicBezTo>
                    <a:pt x="59" y="172"/>
                    <a:pt x="52" y="172"/>
                    <a:pt x="45" y="172"/>
                  </a:cubicBezTo>
                  <a:cubicBezTo>
                    <a:pt x="45" y="167"/>
                    <a:pt x="45" y="162"/>
                    <a:pt x="45" y="157"/>
                  </a:cubicBezTo>
                  <a:cubicBezTo>
                    <a:pt x="33" y="156"/>
                    <a:pt x="23" y="153"/>
                    <a:pt x="14" y="146"/>
                  </a:cubicBezTo>
                  <a:cubicBezTo>
                    <a:pt x="5" y="140"/>
                    <a:pt x="0" y="129"/>
                    <a:pt x="0" y="112"/>
                  </a:cubicBezTo>
                  <a:cubicBezTo>
                    <a:pt x="0" y="110"/>
                    <a:pt x="0" y="108"/>
                    <a:pt x="0" y="105"/>
                  </a:cubicBezTo>
                  <a:cubicBezTo>
                    <a:pt x="15" y="105"/>
                    <a:pt x="30" y="105"/>
                    <a:pt x="45" y="105"/>
                  </a:cubicBezTo>
                  <a:cubicBezTo>
                    <a:pt x="45" y="108"/>
                    <a:pt x="45" y="111"/>
                    <a:pt x="45" y="114"/>
                  </a:cubicBezTo>
                  <a:cubicBezTo>
                    <a:pt x="45" y="124"/>
                    <a:pt x="45" y="130"/>
                    <a:pt x="46" y="132"/>
                  </a:cubicBezTo>
                  <a:cubicBezTo>
                    <a:pt x="47" y="135"/>
                    <a:pt x="50" y="136"/>
                    <a:pt x="53" y="136"/>
                  </a:cubicBezTo>
                  <a:cubicBezTo>
                    <a:pt x="56" y="136"/>
                    <a:pt x="58" y="135"/>
                    <a:pt x="60" y="133"/>
                  </a:cubicBezTo>
                  <a:cubicBezTo>
                    <a:pt x="61" y="132"/>
                    <a:pt x="62" y="129"/>
                    <a:pt x="62" y="126"/>
                  </a:cubicBezTo>
                  <a:cubicBezTo>
                    <a:pt x="62" y="118"/>
                    <a:pt x="61" y="112"/>
                    <a:pt x="60" y="109"/>
                  </a:cubicBezTo>
                  <a:cubicBezTo>
                    <a:pt x="59" y="105"/>
                    <a:pt x="54" y="101"/>
                    <a:pt x="46" y="97"/>
                  </a:cubicBezTo>
                  <a:cubicBezTo>
                    <a:pt x="32" y="90"/>
                    <a:pt x="23" y="85"/>
                    <a:pt x="18" y="82"/>
                  </a:cubicBezTo>
                  <a:cubicBezTo>
                    <a:pt x="13" y="79"/>
                    <a:pt x="9" y="74"/>
                    <a:pt x="5" y="68"/>
                  </a:cubicBezTo>
                  <a:cubicBezTo>
                    <a:pt x="1" y="62"/>
                    <a:pt x="0" y="56"/>
                    <a:pt x="0" y="48"/>
                  </a:cubicBezTo>
                  <a:cubicBezTo>
                    <a:pt x="0" y="37"/>
                    <a:pt x="3" y="29"/>
                    <a:pt x="11" y="23"/>
                  </a:cubicBezTo>
                  <a:cubicBezTo>
                    <a:pt x="19" y="16"/>
                    <a:pt x="30" y="13"/>
                    <a:pt x="45" y="11"/>
                  </a:cubicBezTo>
                  <a:cubicBezTo>
                    <a:pt x="45" y="7"/>
                    <a:pt x="45" y="4"/>
                    <a:pt x="45" y="0"/>
                  </a:cubicBezTo>
                  <a:cubicBezTo>
                    <a:pt x="52" y="0"/>
                    <a:pt x="59" y="0"/>
                    <a:pt x="66" y="0"/>
                  </a:cubicBezTo>
                  <a:cubicBezTo>
                    <a:pt x="66" y="4"/>
                    <a:pt x="66" y="7"/>
                    <a:pt x="66" y="11"/>
                  </a:cubicBezTo>
                  <a:cubicBezTo>
                    <a:pt x="79" y="13"/>
                    <a:pt x="90" y="16"/>
                    <a:pt x="97" y="22"/>
                  </a:cubicBezTo>
                  <a:cubicBezTo>
                    <a:pt x="103" y="29"/>
                    <a:pt x="107" y="37"/>
                    <a:pt x="107" y="48"/>
                  </a:cubicBezTo>
                  <a:cubicBezTo>
                    <a:pt x="107" y="49"/>
                    <a:pt x="107" y="51"/>
                    <a:pt x="106" y="54"/>
                  </a:cubicBezTo>
                  <a:close/>
                </a:path>
              </a:pathLst>
            </a:custGeom>
            <a:solidFill>
              <a:srgbClr val="990000"/>
            </a:solidFill>
            <a:ln w="12700">
              <a:solidFill>
                <a:srgbClr val="99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58" name="Freeform 99"/>
            <p:cNvSpPr>
              <a:spLocks/>
            </p:cNvSpPr>
            <p:nvPr/>
          </p:nvSpPr>
          <p:spPr bwMode="auto">
            <a:xfrm>
              <a:off x="488" y="252"/>
              <a:ext cx="465" cy="715"/>
            </a:xfrm>
            <a:custGeom>
              <a:avLst/>
              <a:gdLst>
                <a:gd name="T0" fmla="*/ 2273568 w 112"/>
                <a:gd name="T1" fmla="*/ 1181604 h 172"/>
                <a:gd name="T2" fmla="*/ 1316241 w 112"/>
                <a:gd name="T3" fmla="*/ 1181604 h 172"/>
                <a:gd name="T4" fmla="*/ 1316241 w 112"/>
                <a:gd name="T5" fmla="*/ 1052588 h 172"/>
                <a:gd name="T6" fmla="*/ 1275578 w 112"/>
                <a:gd name="T7" fmla="*/ 774594 h 172"/>
                <a:gd name="T8" fmla="*/ 1147197 w 112"/>
                <a:gd name="T9" fmla="*/ 707426 h 172"/>
                <a:gd name="T10" fmla="*/ 1018811 w 112"/>
                <a:gd name="T11" fmla="*/ 774594 h 172"/>
                <a:gd name="T12" fmla="*/ 978165 w 112"/>
                <a:gd name="T13" fmla="*/ 923639 h 172"/>
                <a:gd name="T14" fmla="*/ 1065751 w 112"/>
                <a:gd name="T15" fmla="*/ 1181604 h 172"/>
                <a:gd name="T16" fmla="*/ 1573008 w 112"/>
                <a:gd name="T17" fmla="*/ 1480798 h 172"/>
                <a:gd name="T18" fmla="*/ 2063807 w 112"/>
                <a:gd name="T19" fmla="*/ 1739104 h 172"/>
                <a:gd name="T20" fmla="*/ 2294393 w 112"/>
                <a:gd name="T21" fmla="*/ 2017115 h 172"/>
                <a:gd name="T22" fmla="*/ 2382063 w 112"/>
                <a:gd name="T23" fmla="*/ 2445325 h 172"/>
                <a:gd name="T24" fmla="*/ 2125639 w 112"/>
                <a:gd name="T25" fmla="*/ 3112158 h 172"/>
                <a:gd name="T26" fmla="*/ 1403910 w 112"/>
                <a:gd name="T27" fmla="*/ 3390147 h 172"/>
                <a:gd name="T28" fmla="*/ 1403910 w 112"/>
                <a:gd name="T29" fmla="*/ 3689342 h 172"/>
                <a:gd name="T30" fmla="*/ 957327 w 112"/>
                <a:gd name="T31" fmla="*/ 3689342 h 172"/>
                <a:gd name="T32" fmla="*/ 957327 w 112"/>
                <a:gd name="T33" fmla="*/ 3390147 h 172"/>
                <a:gd name="T34" fmla="*/ 297430 w 112"/>
                <a:gd name="T35" fmla="*/ 3153096 h 172"/>
                <a:gd name="T36" fmla="*/ 21116 w 112"/>
                <a:gd name="T37" fmla="*/ 2425642 h 172"/>
                <a:gd name="T38" fmla="*/ 21116 w 112"/>
                <a:gd name="T39" fmla="*/ 2275421 h 172"/>
                <a:gd name="T40" fmla="*/ 957327 w 112"/>
                <a:gd name="T41" fmla="*/ 2275421 h 172"/>
                <a:gd name="T42" fmla="*/ 957327 w 112"/>
                <a:gd name="T43" fmla="*/ 2466580 h 172"/>
                <a:gd name="T44" fmla="*/ 999198 w 112"/>
                <a:gd name="T45" fmla="*/ 2853831 h 172"/>
                <a:gd name="T46" fmla="*/ 1126371 w 112"/>
                <a:gd name="T47" fmla="*/ 2915974 h 172"/>
                <a:gd name="T48" fmla="*/ 1275578 w 112"/>
                <a:gd name="T49" fmla="*/ 2873602 h 172"/>
                <a:gd name="T50" fmla="*/ 1316241 w 112"/>
                <a:gd name="T51" fmla="*/ 2703631 h 172"/>
                <a:gd name="T52" fmla="*/ 1275578 w 112"/>
                <a:gd name="T53" fmla="*/ 2337564 h 172"/>
                <a:gd name="T54" fmla="*/ 978165 w 112"/>
                <a:gd name="T55" fmla="*/ 2100437 h 172"/>
                <a:gd name="T56" fmla="*/ 383600 w 112"/>
                <a:gd name="T57" fmla="*/ 1760309 h 172"/>
                <a:gd name="T58" fmla="*/ 107286 w 112"/>
                <a:gd name="T59" fmla="*/ 1480798 h 172"/>
                <a:gd name="T60" fmla="*/ 0 w 112"/>
                <a:gd name="T61" fmla="*/ 1031400 h 172"/>
                <a:gd name="T62" fmla="*/ 235601 w 112"/>
                <a:gd name="T63" fmla="*/ 495379 h 172"/>
                <a:gd name="T64" fmla="*/ 957327 w 112"/>
                <a:gd name="T65" fmla="*/ 258306 h 172"/>
                <a:gd name="T66" fmla="*/ 957327 w 112"/>
                <a:gd name="T67" fmla="*/ 0 h 172"/>
                <a:gd name="T68" fmla="*/ 1403910 w 112"/>
                <a:gd name="T69" fmla="*/ 0 h 172"/>
                <a:gd name="T70" fmla="*/ 1403910 w 112"/>
                <a:gd name="T71" fmla="*/ 258306 h 172"/>
                <a:gd name="T72" fmla="*/ 2063807 w 112"/>
                <a:gd name="T73" fmla="*/ 495379 h 172"/>
                <a:gd name="T74" fmla="*/ 2273568 w 112"/>
                <a:gd name="T75" fmla="*/ 1031400 h 172"/>
                <a:gd name="T76" fmla="*/ 2273568 w 112"/>
                <a:gd name="T77" fmla="*/ 1181604 h 1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12"/>
                <a:gd name="T118" fmla="*/ 0 h 172"/>
                <a:gd name="T119" fmla="*/ 112 w 112"/>
                <a:gd name="T120" fmla="*/ 172 h 17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12" h="172">
                  <a:moveTo>
                    <a:pt x="107" y="55"/>
                  </a:moveTo>
                  <a:cubicBezTo>
                    <a:pt x="92" y="55"/>
                    <a:pt x="77" y="55"/>
                    <a:pt x="62" y="55"/>
                  </a:cubicBezTo>
                  <a:cubicBezTo>
                    <a:pt x="62" y="53"/>
                    <a:pt x="62" y="51"/>
                    <a:pt x="62" y="49"/>
                  </a:cubicBezTo>
                  <a:cubicBezTo>
                    <a:pt x="62" y="42"/>
                    <a:pt x="61" y="38"/>
                    <a:pt x="60" y="36"/>
                  </a:cubicBezTo>
                  <a:cubicBezTo>
                    <a:pt x="59" y="34"/>
                    <a:pt x="57" y="33"/>
                    <a:pt x="54" y="33"/>
                  </a:cubicBezTo>
                  <a:cubicBezTo>
                    <a:pt x="51" y="33"/>
                    <a:pt x="49" y="34"/>
                    <a:pt x="48" y="36"/>
                  </a:cubicBezTo>
                  <a:cubicBezTo>
                    <a:pt x="46" y="37"/>
                    <a:pt x="46" y="40"/>
                    <a:pt x="46" y="43"/>
                  </a:cubicBezTo>
                  <a:cubicBezTo>
                    <a:pt x="46" y="49"/>
                    <a:pt x="47" y="53"/>
                    <a:pt x="50" y="55"/>
                  </a:cubicBezTo>
                  <a:cubicBezTo>
                    <a:pt x="53" y="58"/>
                    <a:pt x="61" y="62"/>
                    <a:pt x="74" y="69"/>
                  </a:cubicBezTo>
                  <a:cubicBezTo>
                    <a:pt x="85" y="74"/>
                    <a:pt x="93" y="78"/>
                    <a:pt x="97" y="81"/>
                  </a:cubicBezTo>
                  <a:cubicBezTo>
                    <a:pt x="101" y="84"/>
                    <a:pt x="105" y="89"/>
                    <a:pt x="108" y="94"/>
                  </a:cubicBezTo>
                  <a:cubicBezTo>
                    <a:pt x="110" y="99"/>
                    <a:pt x="112" y="106"/>
                    <a:pt x="112" y="114"/>
                  </a:cubicBezTo>
                  <a:cubicBezTo>
                    <a:pt x="112" y="127"/>
                    <a:pt x="108" y="137"/>
                    <a:pt x="100" y="145"/>
                  </a:cubicBezTo>
                  <a:cubicBezTo>
                    <a:pt x="93" y="152"/>
                    <a:pt x="81" y="157"/>
                    <a:pt x="66" y="158"/>
                  </a:cubicBezTo>
                  <a:cubicBezTo>
                    <a:pt x="66" y="163"/>
                    <a:pt x="66" y="167"/>
                    <a:pt x="66" y="172"/>
                  </a:cubicBezTo>
                  <a:cubicBezTo>
                    <a:pt x="59" y="172"/>
                    <a:pt x="52" y="172"/>
                    <a:pt x="45" y="172"/>
                  </a:cubicBezTo>
                  <a:cubicBezTo>
                    <a:pt x="45" y="167"/>
                    <a:pt x="45" y="163"/>
                    <a:pt x="45" y="158"/>
                  </a:cubicBezTo>
                  <a:cubicBezTo>
                    <a:pt x="33" y="157"/>
                    <a:pt x="23" y="153"/>
                    <a:pt x="14" y="147"/>
                  </a:cubicBezTo>
                  <a:cubicBezTo>
                    <a:pt x="5" y="140"/>
                    <a:pt x="1" y="129"/>
                    <a:pt x="1" y="113"/>
                  </a:cubicBezTo>
                  <a:cubicBezTo>
                    <a:pt x="1" y="110"/>
                    <a:pt x="1" y="108"/>
                    <a:pt x="1" y="106"/>
                  </a:cubicBezTo>
                  <a:cubicBezTo>
                    <a:pt x="16" y="106"/>
                    <a:pt x="30" y="106"/>
                    <a:pt x="45" y="106"/>
                  </a:cubicBezTo>
                  <a:cubicBezTo>
                    <a:pt x="45" y="109"/>
                    <a:pt x="45" y="112"/>
                    <a:pt x="45" y="115"/>
                  </a:cubicBezTo>
                  <a:cubicBezTo>
                    <a:pt x="45" y="124"/>
                    <a:pt x="46" y="130"/>
                    <a:pt x="47" y="133"/>
                  </a:cubicBezTo>
                  <a:cubicBezTo>
                    <a:pt x="48" y="135"/>
                    <a:pt x="50" y="136"/>
                    <a:pt x="53" y="136"/>
                  </a:cubicBezTo>
                  <a:cubicBezTo>
                    <a:pt x="56" y="136"/>
                    <a:pt x="59" y="135"/>
                    <a:pt x="60" y="134"/>
                  </a:cubicBezTo>
                  <a:cubicBezTo>
                    <a:pt x="62" y="132"/>
                    <a:pt x="62" y="130"/>
                    <a:pt x="62" y="126"/>
                  </a:cubicBezTo>
                  <a:cubicBezTo>
                    <a:pt x="62" y="118"/>
                    <a:pt x="62" y="112"/>
                    <a:pt x="60" y="109"/>
                  </a:cubicBezTo>
                  <a:cubicBezTo>
                    <a:pt x="59" y="105"/>
                    <a:pt x="54" y="102"/>
                    <a:pt x="46" y="98"/>
                  </a:cubicBezTo>
                  <a:cubicBezTo>
                    <a:pt x="32" y="91"/>
                    <a:pt x="23" y="86"/>
                    <a:pt x="18" y="82"/>
                  </a:cubicBezTo>
                  <a:cubicBezTo>
                    <a:pt x="13" y="79"/>
                    <a:pt x="9" y="74"/>
                    <a:pt x="5" y="69"/>
                  </a:cubicBezTo>
                  <a:cubicBezTo>
                    <a:pt x="2" y="63"/>
                    <a:pt x="0" y="56"/>
                    <a:pt x="0" y="48"/>
                  </a:cubicBezTo>
                  <a:cubicBezTo>
                    <a:pt x="0" y="38"/>
                    <a:pt x="4" y="29"/>
                    <a:pt x="11" y="23"/>
                  </a:cubicBezTo>
                  <a:cubicBezTo>
                    <a:pt x="19" y="17"/>
                    <a:pt x="30" y="13"/>
                    <a:pt x="45" y="12"/>
                  </a:cubicBezTo>
                  <a:cubicBezTo>
                    <a:pt x="45" y="8"/>
                    <a:pt x="45" y="4"/>
                    <a:pt x="45" y="0"/>
                  </a:cubicBezTo>
                  <a:cubicBezTo>
                    <a:pt x="52" y="0"/>
                    <a:pt x="59" y="0"/>
                    <a:pt x="66" y="0"/>
                  </a:cubicBezTo>
                  <a:cubicBezTo>
                    <a:pt x="66" y="4"/>
                    <a:pt x="66" y="8"/>
                    <a:pt x="66" y="12"/>
                  </a:cubicBezTo>
                  <a:cubicBezTo>
                    <a:pt x="80" y="13"/>
                    <a:pt x="90" y="17"/>
                    <a:pt x="97" y="23"/>
                  </a:cubicBezTo>
                  <a:cubicBezTo>
                    <a:pt x="104" y="29"/>
                    <a:pt x="107" y="37"/>
                    <a:pt x="107" y="48"/>
                  </a:cubicBezTo>
                  <a:cubicBezTo>
                    <a:pt x="107" y="50"/>
                    <a:pt x="107" y="52"/>
                    <a:pt x="107" y="55"/>
                  </a:cubicBezTo>
                  <a:close/>
                </a:path>
              </a:pathLst>
            </a:custGeom>
            <a:solidFill>
              <a:srgbClr val="008000"/>
            </a:solidFill>
            <a:ln w="12700">
              <a:solidFill>
                <a:srgbClr val="99CC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49214" name="Group 100"/>
          <p:cNvGrpSpPr>
            <a:grpSpLocks/>
          </p:cNvGrpSpPr>
          <p:nvPr/>
        </p:nvGrpSpPr>
        <p:grpSpPr bwMode="auto">
          <a:xfrm>
            <a:off x="7356475" y="2955925"/>
            <a:ext cx="161925" cy="336550"/>
            <a:chOff x="488" y="252"/>
            <a:chExt cx="478" cy="728"/>
          </a:xfrm>
        </p:grpSpPr>
        <p:sp>
          <p:nvSpPr>
            <p:cNvPr id="49555" name="Freeform 101"/>
            <p:cNvSpPr>
              <a:spLocks/>
            </p:cNvSpPr>
            <p:nvPr/>
          </p:nvSpPr>
          <p:spPr bwMode="auto">
            <a:xfrm>
              <a:off x="501" y="265"/>
              <a:ext cx="465" cy="715"/>
            </a:xfrm>
            <a:custGeom>
              <a:avLst/>
              <a:gdLst>
                <a:gd name="T0" fmla="*/ 2253677 w 112"/>
                <a:gd name="T1" fmla="*/ 1155598 h 172"/>
                <a:gd name="T2" fmla="*/ 1316241 w 112"/>
                <a:gd name="T3" fmla="*/ 1155598 h 172"/>
                <a:gd name="T4" fmla="*/ 1316241 w 112"/>
                <a:gd name="T5" fmla="*/ 1031400 h 172"/>
                <a:gd name="T6" fmla="*/ 1275578 w 112"/>
                <a:gd name="T7" fmla="*/ 774594 h 172"/>
                <a:gd name="T8" fmla="*/ 1147197 w 112"/>
                <a:gd name="T9" fmla="*/ 707426 h 172"/>
                <a:gd name="T10" fmla="*/ 999198 w 112"/>
                <a:gd name="T11" fmla="*/ 748659 h 172"/>
                <a:gd name="T12" fmla="*/ 957327 w 112"/>
                <a:gd name="T13" fmla="*/ 923639 h 172"/>
                <a:gd name="T14" fmla="*/ 1065751 w 112"/>
                <a:gd name="T15" fmla="*/ 1181604 h 172"/>
                <a:gd name="T16" fmla="*/ 1573008 w 112"/>
                <a:gd name="T17" fmla="*/ 1459889 h 172"/>
                <a:gd name="T18" fmla="*/ 2063807 w 112"/>
                <a:gd name="T19" fmla="*/ 1739104 h 172"/>
                <a:gd name="T20" fmla="*/ 2273568 w 112"/>
                <a:gd name="T21" fmla="*/ 2017115 h 172"/>
                <a:gd name="T22" fmla="*/ 2382063 w 112"/>
                <a:gd name="T23" fmla="*/ 2445325 h 172"/>
                <a:gd name="T24" fmla="*/ 2125639 w 112"/>
                <a:gd name="T25" fmla="*/ 3090974 h 172"/>
                <a:gd name="T26" fmla="*/ 1403910 w 112"/>
                <a:gd name="T27" fmla="*/ 3390147 h 172"/>
                <a:gd name="T28" fmla="*/ 1403910 w 112"/>
                <a:gd name="T29" fmla="*/ 3689342 h 172"/>
                <a:gd name="T30" fmla="*/ 957327 w 112"/>
                <a:gd name="T31" fmla="*/ 3689342 h 172"/>
                <a:gd name="T32" fmla="*/ 957327 w 112"/>
                <a:gd name="T33" fmla="*/ 3370190 h 172"/>
                <a:gd name="T34" fmla="*/ 297430 w 112"/>
                <a:gd name="T35" fmla="*/ 3131841 h 172"/>
                <a:gd name="T36" fmla="*/ 0 w 112"/>
                <a:gd name="T37" fmla="*/ 2404437 h 172"/>
                <a:gd name="T38" fmla="*/ 0 w 112"/>
                <a:gd name="T39" fmla="*/ 2249137 h 172"/>
                <a:gd name="T40" fmla="*/ 957327 w 112"/>
                <a:gd name="T41" fmla="*/ 2249137 h 172"/>
                <a:gd name="T42" fmla="*/ 957327 w 112"/>
                <a:gd name="T43" fmla="*/ 2445325 h 172"/>
                <a:gd name="T44" fmla="*/ 978165 w 112"/>
                <a:gd name="T45" fmla="*/ 2832647 h 172"/>
                <a:gd name="T46" fmla="*/ 1126371 w 112"/>
                <a:gd name="T47" fmla="*/ 2915974 h 172"/>
                <a:gd name="T48" fmla="*/ 1275578 w 112"/>
                <a:gd name="T49" fmla="*/ 2853831 h 172"/>
                <a:gd name="T50" fmla="*/ 1316241 w 112"/>
                <a:gd name="T51" fmla="*/ 2703631 h 172"/>
                <a:gd name="T52" fmla="*/ 1275578 w 112"/>
                <a:gd name="T53" fmla="*/ 2337564 h 172"/>
                <a:gd name="T54" fmla="*/ 978165 w 112"/>
                <a:gd name="T55" fmla="*/ 2079253 h 172"/>
                <a:gd name="T56" fmla="*/ 383600 w 112"/>
                <a:gd name="T57" fmla="*/ 1760309 h 172"/>
                <a:gd name="T58" fmla="*/ 107286 w 112"/>
                <a:gd name="T59" fmla="*/ 1459889 h 172"/>
                <a:gd name="T60" fmla="*/ 0 w 112"/>
                <a:gd name="T61" fmla="*/ 1031400 h 172"/>
                <a:gd name="T62" fmla="*/ 235601 w 112"/>
                <a:gd name="T63" fmla="*/ 495379 h 172"/>
                <a:gd name="T64" fmla="*/ 957327 w 112"/>
                <a:gd name="T65" fmla="*/ 237122 h 172"/>
                <a:gd name="T66" fmla="*/ 957327 w 112"/>
                <a:gd name="T67" fmla="*/ 0 h 172"/>
                <a:gd name="T68" fmla="*/ 1403910 w 112"/>
                <a:gd name="T69" fmla="*/ 0 h 172"/>
                <a:gd name="T70" fmla="*/ 1403910 w 112"/>
                <a:gd name="T71" fmla="*/ 237122 h 172"/>
                <a:gd name="T72" fmla="*/ 2063807 w 112"/>
                <a:gd name="T73" fmla="*/ 469148 h 172"/>
                <a:gd name="T74" fmla="*/ 2273568 w 112"/>
                <a:gd name="T75" fmla="*/ 1031400 h 172"/>
                <a:gd name="T76" fmla="*/ 2253677 w 112"/>
                <a:gd name="T77" fmla="*/ 1155598 h 1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12"/>
                <a:gd name="T118" fmla="*/ 0 h 172"/>
                <a:gd name="T119" fmla="*/ 112 w 112"/>
                <a:gd name="T120" fmla="*/ 172 h 17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12" h="172">
                  <a:moveTo>
                    <a:pt x="106" y="54"/>
                  </a:moveTo>
                  <a:cubicBezTo>
                    <a:pt x="91" y="54"/>
                    <a:pt x="77" y="54"/>
                    <a:pt x="62" y="54"/>
                  </a:cubicBezTo>
                  <a:cubicBezTo>
                    <a:pt x="62" y="52"/>
                    <a:pt x="62" y="50"/>
                    <a:pt x="62" y="48"/>
                  </a:cubicBezTo>
                  <a:cubicBezTo>
                    <a:pt x="62" y="42"/>
                    <a:pt x="61" y="38"/>
                    <a:pt x="60" y="36"/>
                  </a:cubicBezTo>
                  <a:cubicBezTo>
                    <a:pt x="59" y="34"/>
                    <a:pt x="57" y="33"/>
                    <a:pt x="54" y="33"/>
                  </a:cubicBezTo>
                  <a:cubicBezTo>
                    <a:pt x="51" y="33"/>
                    <a:pt x="49" y="34"/>
                    <a:pt x="47" y="35"/>
                  </a:cubicBezTo>
                  <a:cubicBezTo>
                    <a:pt x="46" y="37"/>
                    <a:pt x="45" y="40"/>
                    <a:pt x="45" y="43"/>
                  </a:cubicBezTo>
                  <a:cubicBezTo>
                    <a:pt x="45" y="49"/>
                    <a:pt x="47" y="53"/>
                    <a:pt x="50" y="55"/>
                  </a:cubicBezTo>
                  <a:cubicBezTo>
                    <a:pt x="52" y="57"/>
                    <a:pt x="60" y="62"/>
                    <a:pt x="74" y="68"/>
                  </a:cubicBezTo>
                  <a:cubicBezTo>
                    <a:pt x="85" y="74"/>
                    <a:pt x="93" y="78"/>
                    <a:pt x="97" y="81"/>
                  </a:cubicBezTo>
                  <a:cubicBezTo>
                    <a:pt x="101" y="84"/>
                    <a:pt x="105" y="88"/>
                    <a:pt x="107" y="94"/>
                  </a:cubicBezTo>
                  <a:cubicBezTo>
                    <a:pt x="110" y="99"/>
                    <a:pt x="112" y="106"/>
                    <a:pt x="112" y="114"/>
                  </a:cubicBezTo>
                  <a:cubicBezTo>
                    <a:pt x="112" y="127"/>
                    <a:pt x="108" y="137"/>
                    <a:pt x="100" y="144"/>
                  </a:cubicBezTo>
                  <a:cubicBezTo>
                    <a:pt x="93" y="152"/>
                    <a:pt x="81" y="156"/>
                    <a:pt x="66" y="158"/>
                  </a:cubicBezTo>
                  <a:cubicBezTo>
                    <a:pt x="66" y="162"/>
                    <a:pt x="66" y="167"/>
                    <a:pt x="66" y="172"/>
                  </a:cubicBezTo>
                  <a:cubicBezTo>
                    <a:pt x="59" y="172"/>
                    <a:pt x="52" y="172"/>
                    <a:pt x="45" y="172"/>
                  </a:cubicBezTo>
                  <a:cubicBezTo>
                    <a:pt x="45" y="167"/>
                    <a:pt x="45" y="162"/>
                    <a:pt x="45" y="157"/>
                  </a:cubicBezTo>
                  <a:cubicBezTo>
                    <a:pt x="33" y="156"/>
                    <a:pt x="23" y="153"/>
                    <a:pt x="14" y="146"/>
                  </a:cubicBezTo>
                  <a:cubicBezTo>
                    <a:pt x="5" y="140"/>
                    <a:pt x="0" y="129"/>
                    <a:pt x="0" y="112"/>
                  </a:cubicBezTo>
                  <a:cubicBezTo>
                    <a:pt x="0" y="110"/>
                    <a:pt x="0" y="108"/>
                    <a:pt x="0" y="105"/>
                  </a:cubicBezTo>
                  <a:cubicBezTo>
                    <a:pt x="15" y="105"/>
                    <a:pt x="30" y="105"/>
                    <a:pt x="45" y="105"/>
                  </a:cubicBezTo>
                  <a:cubicBezTo>
                    <a:pt x="45" y="108"/>
                    <a:pt x="45" y="111"/>
                    <a:pt x="45" y="114"/>
                  </a:cubicBezTo>
                  <a:cubicBezTo>
                    <a:pt x="45" y="124"/>
                    <a:pt x="45" y="130"/>
                    <a:pt x="46" y="132"/>
                  </a:cubicBezTo>
                  <a:cubicBezTo>
                    <a:pt x="47" y="135"/>
                    <a:pt x="50" y="136"/>
                    <a:pt x="53" y="136"/>
                  </a:cubicBezTo>
                  <a:cubicBezTo>
                    <a:pt x="56" y="136"/>
                    <a:pt x="58" y="135"/>
                    <a:pt x="60" y="133"/>
                  </a:cubicBezTo>
                  <a:cubicBezTo>
                    <a:pt x="61" y="132"/>
                    <a:pt x="62" y="129"/>
                    <a:pt x="62" y="126"/>
                  </a:cubicBezTo>
                  <a:cubicBezTo>
                    <a:pt x="62" y="118"/>
                    <a:pt x="61" y="112"/>
                    <a:pt x="60" y="109"/>
                  </a:cubicBezTo>
                  <a:cubicBezTo>
                    <a:pt x="59" y="105"/>
                    <a:pt x="54" y="101"/>
                    <a:pt x="46" y="97"/>
                  </a:cubicBezTo>
                  <a:cubicBezTo>
                    <a:pt x="32" y="90"/>
                    <a:pt x="23" y="85"/>
                    <a:pt x="18" y="82"/>
                  </a:cubicBezTo>
                  <a:cubicBezTo>
                    <a:pt x="13" y="79"/>
                    <a:pt x="9" y="74"/>
                    <a:pt x="5" y="68"/>
                  </a:cubicBezTo>
                  <a:cubicBezTo>
                    <a:pt x="1" y="62"/>
                    <a:pt x="0" y="56"/>
                    <a:pt x="0" y="48"/>
                  </a:cubicBezTo>
                  <a:cubicBezTo>
                    <a:pt x="0" y="37"/>
                    <a:pt x="3" y="29"/>
                    <a:pt x="11" y="23"/>
                  </a:cubicBezTo>
                  <a:cubicBezTo>
                    <a:pt x="19" y="16"/>
                    <a:pt x="30" y="13"/>
                    <a:pt x="45" y="11"/>
                  </a:cubicBezTo>
                  <a:cubicBezTo>
                    <a:pt x="45" y="7"/>
                    <a:pt x="45" y="4"/>
                    <a:pt x="45" y="0"/>
                  </a:cubicBezTo>
                  <a:cubicBezTo>
                    <a:pt x="52" y="0"/>
                    <a:pt x="59" y="0"/>
                    <a:pt x="66" y="0"/>
                  </a:cubicBezTo>
                  <a:cubicBezTo>
                    <a:pt x="66" y="4"/>
                    <a:pt x="66" y="7"/>
                    <a:pt x="66" y="11"/>
                  </a:cubicBezTo>
                  <a:cubicBezTo>
                    <a:pt x="79" y="13"/>
                    <a:pt x="90" y="16"/>
                    <a:pt x="97" y="22"/>
                  </a:cubicBezTo>
                  <a:cubicBezTo>
                    <a:pt x="103" y="29"/>
                    <a:pt x="107" y="37"/>
                    <a:pt x="107" y="48"/>
                  </a:cubicBezTo>
                  <a:cubicBezTo>
                    <a:pt x="107" y="49"/>
                    <a:pt x="107" y="51"/>
                    <a:pt x="106" y="54"/>
                  </a:cubicBezTo>
                  <a:close/>
                </a:path>
              </a:pathLst>
            </a:custGeom>
            <a:solidFill>
              <a:srgbClr val="990000"/>
            </a:solidFill>
            <a:ln w="12700">
              <a:solidFill>
                <a:srgbClr val="99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556" name="Freeform 102"/>
            <p:cNvSpPr>
              <a:spLocks/>
            </p:cNvSpPr>
            <p:nvPr/>
          </p:nvSpPr>
          <p:spPr bwMode="auto">
            <a:xfrm>
              <a:off x="488" y="252"/>
              <a:ext cx="465" cy="715"/>
            </a:xfrm>
            <a:custGeom>
              <a:avLst/>
              <a:gdLst>
                <a:gd name="T0" fmla="*/ 2273568 w 112"/>
                <a:gd name="T1" fmla="*/ 1181604 h 172"/>
                <a:gd name="T2" fmla="*/ 1316241 w 112"/>
                <a:gd name="T3" fmla="*/ 1181604 h 172"/>
                <a:gd name="T4" fmla="*/ 1316241 w 112"/>
                <a:gd name="T5" fmla="*/ 1052588 h 172"/>
                <a:gd name="T6" fmla="*/ 1275578 w 112"/>
                <a:gd name="T7" fmla="*/ 774594 h 172"/>
                <a:gd name="T8" fmla="*/ 1147197 w 112"/>
                <a:gd name="T9" fmla="*/ 707426 h 172"/>
                <a:gd name="T10" fmla="*/ 1018811 w 112"/>
                <a:gd name="T11" fmla="*/ 774594 h 172"/>
                <a:gd name="T12" fmla="*/ 978165 w 112"/>
                <a:gd name="T13" fmla="*/ 923639 h 172"/>
                <a:gd name="T14" fmla="*/ 1065751 w 112"/>
                <a:gd name="T15" fmla="*/ 1181604 h 172"/>
                <a:gd name="T16" fmla="*/ 1573008 w 112"/>
                <a:gd name="T17" fmla="*/ 1480798 h 172"/>
                <a:gd name="T18" fmla="*/ 2063807 w 112"/>
                <a:gd name="T19" fmla="*/ 1739104 h 172"/>
                <a:gd name="T20" fmla="*/ 2294393 w 112"/>
                <a:gd name="T21" fmla="*/ 2017115 h 172"/>
                <a:gd name="T22" fmla="*/ 2382063 w 112"/>
                <a:gd name="T23" fmla="*/ 2445325 h 172"/>
                <a:gd name="T24" fmla="*/ 2125639 w 112"/>
                <a:gd name="T25" fmla="*/ 3112158 h 172"/>
                <a:gd name="T26" fmla="*/ 1403910 w 112"/>
                <a:gd name="T27" fmla="*/ 3390147 h 172"/>
                <a:gd name="T28" fmla="*/ 1403910 w 112"/>
                <a:gd name="T29" fmla="*/ 3689342 h 172"/>
                <a:gd name="T30" fmla="*/ 957327 w 112"/>
                <a:gd name="T31" fmla="*/ 3689342 h 172"/>
                <a:gd name="T32" fmla="*/ 957327 w 112"/>
                <a:gd name="T33" fmla="*/ 3390147 h 172"/>
                <a:gd name="T34" fmla="*/ 297430 w 112"/>
                <a:gd name="T35" fmla="*/ 3153096 h 172"/>
                <a:gd name="T36" fmla="*/ 21116 w 112"/>
                <a:gd name="T37" fmla="*/ 2425642 h 172"/>
                <a:gd name="T38" fmla="*/ 21116 w 112"/>
                <a:gd name="T39" fmla="*/ 2275421 h 172"/>
                <a:gd name="T40" fmla="*/ 957327 w 112"/>
                <a:gd name="T41" fmla="*/ 2275421 h 172"/>
                <a:gd name="T42" fmla="*/ 957327 w 112"/>
                <a:gd name="T43" fmla="*/ 2466580 h 172"/>
                <a:gd name="T44" fmla="*/ 999198 w 112"/>
                <a:gd name="T45" fmla="*/ 2853831 h 172"/>
                <a:gd name="T46" fmla="*/ 1126371 w 112"/>
                <a:gd name="T47" fmla="*/ 2915974 h 172"/>
                <a:gd name="T48" fmla="*/ 1275578 w 112"/>
                <a:gd name="T49" fmla="*/ 2873602 h 172"/>
                <a:gd name="T50" fmla="*/ 1316241 w 112"/>
                <a:gd name="T51" fmla="*/ 2703631 h 172"/>
                <a:gd name="T52" fmla="*/ 1275578 w 112"/>
                <a:gd name="T53" fmla="*/ 2337564 h 172"/>
                <a:gd name="T54" fmla="*/ 978165 w 112"/>
                <a:gd name="T55" fmla="*/ 2100437 h 172"/>
                <a:gd name="T56" fmla="*/ 383600 w 112"/>
                <a:gd name="T57" fmla="*/ 1760309 h 172"/>
                <a:gd name="T58" fmla="*/ 107286 w 112"/>
                <a:gd name="T59" fmla="*/ 1480798 h 172"/>
                <a:gd name="T60" fmla="*/ 0 w 112"/>
                <a:gd name="T61" fmla="*/ 1031400 h 172"/>
                <a:gd name="T62" fmla="*/ 235601 w 112"/>
                <a:gd name="T63" fmla="*/ 495379 h 172"/>
                <a:gd name="T64" fmla="*/ 957327 w 112"/>
                <a:gd name="T65" fmla="*/ 258306 h 172"/>
                <a:gd name="T66" fmla="*/ 957327 w 112"/>
                <a:gd name="T67" fmla="*/ 0 h 172"/>
                <a:gd name="T68" fmla="*/ 1403910 w 112"/>
                <a:gd name="T69" fmla="*/ 0 h 172"/>
                <a:gd name="T70" fmla="*/ 1403910 w 112"/>
                <a:gd name="T71" fmla="*/ 258306 h 172"/>
                <a:gd name="T72" fmla="*/ 2063807 w 112"/>
                <a:gd name="T73" fmla="*/ 495379 h 172"/>
                <a:gd name="T74" fmla="*/ 2273568 w 112"/>
                <a:gd name="T75" fmla="*/ 1031400 h 172"/>
                <a:gd name="T76" fmla="*/ 2273568 w 112"/>
                <a:gd name="T77" fmla="*/ 1181604 h 1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12"/>
                <a:gd name="T118" fmla="*/ 0 h 172"/>
                <a:gd name="T119" fmla="*/ 112 w 112"/>
                <a:gd name="T120" fmla="*/ 172 h 17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12" h="172">
                  <a:moveTo>
                    <a:pt x="107" y="55"/>
                  </a:moveTo>
                  <a:cubicBezTo>
                    <a:pt x="92" y="55"/>
                    <a:pt x="77" y="55"/>
                    <a:pt x="62" y="55"/>
                  </a:cubicBezTo>
                  <a:cubicBezTo>
                    <a:pt x="62" y="53"/>
                    <a:pt x="62" y="51"/>
                    <a:pt x="62" y="49"/>
                  </a:cubicBezTo>
                  <a:cubicBezTo>
                    <a:pt x="62" y="42"/>
                    <a:pt x="61" y="38"/>
                    <a:pt x="60" y="36"/>
                  </a:cubicBezTo>
                  <a:cubicBezTo>
                    <a:pt x="59" y="34"/>
                    <a:pt x="57" y="33"/>
                    <a:pt x="54" y="33"/>
                  </a:cubicBezTo>
                  <a:cubicBezTo>
                    <a:pt x="51" y="33"/>
                    <a:pt x="49" y="34"/>
                    <a:pt x="48" y="36"/>
                  </a:cubicBezTo>
                  <a:cubicBezTo>
                    <a:pt x="46" y="37"/>
                    <a:pt x="46" y="40"/>
                    <a:pt x="46" y="43"/>
                  </a:cubicBezTo>
                  <a:cubicBezTo>
                    <a:pt x="46" y="49"/>
                    <a:pt x="47" y="53"/>
                    <a:pt x="50" y="55"/>
                  </a:cubicBezTo>
                  <a:cubicBezTo>
                    <a:pt x="53" y="58"/>
                    <a:pt x="61" y="62"/>
                    <a:pt x="74" y="69"/>
                  </a:cubicBezTo>
                  <a:cubicBezTo>
                    <a:pt x="85" y="74"/>
                    <a:pt x="93" y="78"/>
                    <a:pt x="97" y="81"/>
                  </a:cubicBezTo>
                  <a:cubicBezTo>
                    <a:pt x="101" y="84"/>
                    <a:pt x="105" y="89"/>
                    <a:pt x="108" y="94"/>
                  </a:cubicBezTo>
                  <a:cubicBezTo>
                    <a:pt x="110" y="99"/>
                    <a:pt x="112" y="106"/>
                    <a:pt x="112" y="114"/>
                  </a:cubicBezTo>
                  <a:cubicBezTo>
                    <a:pt x="112" y="127"/>
                    <a:pt x="108" y="137"/>
                    <a:pt x="100" y="145"/>
                  </a:cubicBezTo>
                  <a:cubicBezTo>
                    <a:pt x="93" y="152"/>
                    <a:pt x="81" y="157"/>
                    <a:pt x="66" y="158"/>
                  </a:cubicBezTo>
                  <a:cubicBezTo>
                    <a:pt x="66" y="163"/>
                    <a:pt x="66" y="167"/>
                    <a:pt x="66" y="172"/>
                  </a:cubicBezTo>
                  <a:cubicBezTo>
                    <a:pt x="59" y="172"/>
                    <a:pt x="52" y="172"/>
                    <a:pt x="45" y="172"/>
                  </a:cubicBezTo>
                  <a:cubicBezTo>
                    <a:pt x="45" y="167"/>
                    <a:pt x="45" y="163"/>
                    <a:pt x="45" y="158"/>
                  </a:cubicBezTo>
                  <a:cubicBezTo>
                    <a:pt x="33" y="157"/>
                    <a:pt x="23" y="153"/>
                    <a:pt x="14" y="147"/>
                  </a:cubicBezTo>
                  <a:cubicBezTo>
                    <a:pt x="5" y="140"/>
                    <a:pt x="1" y="129"/>
                    <a:pt x="1" y="113"/>
                  </a:cubicBezTo>
                  <a:cubicBezTo>
                    <a:pt x="1" y="110"/>
                    <a:pt x="1" y="108"/>
                    <a:pt x="1" y="106"/>
                  </a:cubicBezTo>
                  <a:cubicBezTo>
                    <a:pt x="16" y="106"/>
                    <a:pt x="30" y="106"/>
                    <a:pt x="45" y="106"/>
                  </a:cubicBezTo>
                  <a:cubicBezTo>
                    <a:pt x="45" y="109"/>
                    <a:pt x="45" y="112"/>
                    <a:pt x="45" y="115"/>
                  </a:cubicBezTo>
                  <a:cubicBezTo>
                    <a:pt x="45" y="124"/>
                    <a:pt x="46" y="130"/>
                    <a:pt x="47" y="133"/>
                  </a:cubicBezTo>
                  <a:cubicBezTo>
                    <a:pt x="48" y="135"/>
                    <a:pt x="50" y="136"/>
                    <a:pt x="53" y="136"/>
                  </a:cubicBezTo>
                  <a:cubicBezTo>
                    <a:pt x="56" y="136"/>
                    <a:pt x="59" y="135"/>
                    <a:pt x="60" y="134"/>
                  </a:cubicBezTo>
                  <a:cubicBezTo>
                    <a:pt x="62" y="132"/>
                    <a:pt x="62" y="130"/>
                    <a:pt x="62" y="126"/>
                  </a:cubicBezTo>
                  <a:cubicBezTo>
                    <a:pt x="62" y="118"/>
                    <a:pt x="62" y="112"/>
                    <a:pt x="60" y="109"/>
                  </a:cubicBezTo>
                  <a:cubicBezTo>
                    <a:pt x="59" y="105"/>
                    <a:pt x="54" y="102"/>
                    <a:pt x="46" y="98"/>
                  </a:cubicBezTo>
                  <a:cubicBezTo>
                    <a:pt x="32" y="91"/>
                    <a:pt x="23" y="86"/>
                    <a:pt x="18" y="82"/>
                  </a:cubicBezTo>
                  <a:cubicBezTo>
                    <a:pt x="13" y="79"/>
                    <a:pt x="9" y="74"/>
                    <a:pt x="5" y="69"/>
                  </a:cubicBezTo>
                  <a:cubicBezTo>
                    <a:pt x="2" y="63"/>
                    <a:pt x="0" y="56"/>
                    <a:pt x="0" y="48"/>
                  </a:cubicBezTo>
                  <a:cubicBezTo>
                    <a:pt x="0" y="38"/>
                    <a:pt x="4" y="29"/>
                    <a:pt x="11" y="23"/>
                  </a:cubicBezTo>
                  <a:cubicBezTo>
                    <a:pt x="19" y="17"/>
                    <a:pt x="30" y="13"/>
                    <a:pt x="45" y="12"/>
                  </a:cubicBezTo>
                  <a:cubicBezTo>
                    <a:pt x="45" y="8"/>
                    <a:pt x="45" y="4"/>
                    <a:pt x="45" y="0"/>
                  </a:cubicBezTo>
                  <a:cubicBezTo>
                    <a:pt x="52" y="0"/>
                    <a:pt x="59" y="0"/>
                    <a:pt x="66" y="0"/>
                  </a:cubicBezTo>
                  <a:cubicBezTo>
                    <a:pt x="66" y="4"/>
                    <a:pt x="66" y="8"/>
                    <a:pt x="66" y="12"/>
                  </a:cubicBezTo>
                  <a:cubicBezTo>
                    <a:pt x="80" y="13"/>
                    <a:pt x="90" y="17"/>
                    <a:pt x="97" y="23"/>
                  </a:cubicBezTo>
                  <a:cubicBezTo>
                    <a:pt x="104" y="29"/>
                    <a:pt x="107" y="37"/>
                    <a:pt x="107" y="48"/>
                  </a:cubicBezTo>
                  <a:cubicBezTo>
                    <a:pt x="107" y="50"/>
                    <a:pt x="107" y="52"/>
                    <a:pt x="107" y="55"/>
                  </a:cubicBezTo>
                  <a:close/>
                </a:path>
              </a:pathLst>
            </a:custGeom>
            <a:solidFill>
              <a:srgbClr val="008000"/>
            </a:solidFill>
            <a:ln w="12700">
              <a:solidFill>
                <a:srgbClr val="99CC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9215" name="Rectangle 103"/>
          <p:cNvSpPr>
            <a:spLocks noChangeArrowheads="1"/>
          </p:cNvSpPr>
          <p:nvPr/>
        </p:nvSpPr>
        <p:spPr bwMode="auto">
          <a:xfrm>
            <a:off x="3657600" y="1981200"/>
            <a:ext cx="2105025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en-US" sz="1400" dirty="0">
                <a:solidFill>
                  <a:srgbClr val="000000"/>
                </a:solidFill>
              </a:rPr>
              <a:t>Заявление в соответствующий банк</a:t>
            </a:r>
            <a:endParaRPr lang="en-US" altLang="en-US" sz="1400" dirty="0"/>
          </a:p>
        </p:txBody>
      </p:sp>
      <p:grpSp>
        <p:nvGrpSpPr>
          <p:cNvPr id="49216" name="Group 104"/>
          <p:cNvGrpSpPr>
            <a:grpSpLocks/>
          </p:cNvGrpSpPr>
          <p:nvPr/>
        </p:nvGrpSpPr>
        <p:grpSpPr bwMode="auto">
          <a:xfrm>
            <a:off x="5467350" y="3905250"/>
            <a:ext cx="762000" cy="890588"/>
            <a:chOff x="2352" y="768"/>
            <a:chExt cx="1392" cy="1905"/>
          </a:xfrm>
        </p:grpSpPr>
        <p:pic>
          <p:nvPicPr>
            <p:cNvPr id="49553" name="Picture 10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52" y="912"/>
              <a:ext cx="1392" cy="1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554" name="Picture 106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40" y="768"/>
              <a:ext cx="770" cy="4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49217" name="Picture 107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0100" y="4625975"/>
            <a:ext cx="700088" cy="574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218" name="Picture 108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4750" y="4016375"/>
            <a:ext cx="700088" cy="574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9219" name="Group 109"/>
          <p:cNvGrpSpPr>
            <a:grpSpLocks/>
          </p:cNvGrpSpPr>
          <p:nvPr/>
        </p:nvGrpSpPr>
        <p:grpSpPr bwMode="auto">
          <a:xfrm>
            <a:off x="2187575" y="5084763"/>
            <a:ext cx="1012825" cy="815975"/>
            <a:chOff x="193" y="932"/>
            <a:chExt cx="1067" cy="818"/>
          </a:xfrm>
        </p:grpSpPr>
        <p:sp>
          <p:nvSpPr>
            <p:cNvPr id="49398" name="Rectangle 110"/>
            <p:cNvSpPr>
              <a:spLocks noChangeArrowheads="1"/>
            </p:cNvSpPr>
            <p:nvPr/>
          </p:nvSpPr>
          <p:spPr bwMode="auto">
            <a:xfrm>
              <a:off x="229" y="1611"/>
              <a:ext cx="500" cy="139"/>
            </a:xfrm>
            <a:prstGeom prst="rect">
              <a:avLst/>
            </a:pr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399" name="Freeform 111"/>
            <p:cNvSpPr>
              <a:spLocks/>
            </p:cNvSpPr>
            <p:nvPr/>
          </p:nvSpPr>
          <p:spPr bwMode="auto">
            <a:xfrm>
              <a:off x="971" y="1394"/>
              <a:ext cx="25" cy="49"/>
            </a:xfrm>
            <a:custGeom>
              <a:avLst/>
              <a:gdLst>
                <a:gd name="T0" fmla="*/ 13 w 25"/>
                <a:gd name="T1" fmla="*/ 0 h 49"/>
                <a:gd name="T2" fmla="*/ 13 w 25"/>
                <a:gd name="T3" fmla="*/ 6 h 49"/>
                <a:gd name="T4" fmla="*/ 7 w 25"/>
                <a:gd name="T5" fmla="*/ 11 h 49"/>
                <a:gd name="T6" fmla="*/ 0 w 25"/>
                <a:gd name="T7" fmla="*/ 18 h 49"/>
                <a:gd name="T8" fmla="*/ 0 w 25"/>
                <a:gd name="T9" fmla="*/ 24 h 49"/>
                <a:gd name="T10" fmla="*/ 0 w 25"/>
                <a:gd name="T11" fmla="*/ 37 h 49"/>
                <a:gd name="T12" fmla="*/ 0 w 25"/>
                <a:gd name="T13" fmla="*/ 42 h 49"/>
                <a:gd name="T14" fmla="*/ 7 w 25"/>
                <a:gd name="T15" fmla="*/ 49 h 49"/>
                <a:gd name="T16" fmla="*/ 13 w 25"/>
                <a:gd name="T17" fmla="*/ 49 h 49"/>
                <a:gd name="T18" fmla="*/ 18 w 25"/>
                <a:gd name="T19" fmla="*/ 49 h 49"/>
                <a:gd name="T20" fmla="*/ 18 w 25"/>
                <a:gd name="T21" fmla="*/ 42 h 49"/>
                <a:gd name="T22" fmla="*/ 25 w 25"/>
                <a:gd name="T23" fmla="*/ 37 h 49"/>
                <a:gd name="T24" fmla="*/ 25 w 25"/>
                <a:gd name="T25" fmla="*/ 31 h 49"/>
                <a:gd name="T26" fmla="*/ 25 w 25"/>
                <a:gd name="T27" fmla="*/ 18 h 49"/>
                <a:gd name="T28" fmla="*/ 25 w 25"/>
                <a:gd name="T29" fmla="*/ 11 h 49"/>
                <a:gd name="T30" fmla="*/ 18 w 25"/>
                <a:gd name="T31" fmla="*/ 6 h 49"/>
                <a:gd name="T32" fmla="*/ 13 w 25"/>
                <a:gd name="T33" fmla="*/ 0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49"/>
                <a:gd name="T53" fmla="*/ 25 w 25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49">
                  <a:moveTo>
                    <a:pt x="13" y="0"/>
                  </a:moveTo>
                  <a:lnTo>
                    <a:pt x="13" y="6"/>
                  </a:lnTo>
                  <a:lnTo>
                    <a:pt x="7" y="11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7" y="49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8" y="42"/>
                  </a:lnTo>
                  <a:lnTo>
                    <a:pt x="25" y="37"/>
                  </a:lnTo>
                  <a:lnTo>
                    <a:pt x="25" y="31"/>
                  </a:lnTo>
                  <a:lnTo>
                    <a:pt x="25" y="18"/>
                  </a:lnTo>
                  <a:lnTo>
                    <a:pt x="25" y="11"/>
                  </a:lnTo>
                  <a:lnTo>
                    <a:pt x="18" y="6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00" name="Freeform 112"/>
            <p:cNvSpPr>
              <a:spLocks/>
            </p:cNvSpPr>
            <p:nvPr/>
          </p:nvSpPr>
          <p:spPr bwMode="auto">
            <a:xfrm>
              <a:off x="866" y="1394"/>
              <a:ext cx="31" cy="49"/>
            </a:xfrm>
            <a:custGeom>
              <a:avLst/>
              <a:gdLst>
                <a:gd name="T0" fmla="*/ 18 w 31"/>
                <a:gd name="T1" fmla="*/ 0 h 49"/>
                <a:gd name="T2" fmla="*/ 18 w 31"/>
                <a:gd name="T3" fmla="*/ 6 h 49"/>
                <a:gd name="T4" fmla="*/ 24 w 31"/>
                <a:gd name="T5" fmla="*/ 11 h 49"/>
                <a:gd name="T6" fmla="*/ 31 w 31"/>
                <a:gd name="T7" fmla="*/ 18 h 49"/>
                <a:gd name="T8" fmla="*/ 31 w 31"/>
                <a:gd name="T9" fmla="*/ 24 h 49"/>
                <a:gd name="T10" fmla="*/ 31 w 31"/>
                <a:gd name="T11" fmla="*/ 37 h 49"/>
                <a:gd name="T12" fmla="*/ 31 w 31"/>
                <a:gd name="T13" fmla="*/ 42 h 49"/>
                <a:gd name="T14" fmla="*/ 24 w 31"/>
                <a:gd name="T15" fmla="*/ 49 h 49"/>
                <a:gd name="T16" fmla="*/ 18 w 31"/>
                <a:gd name="T17" fmla="*/ 49 h 49"/>
                <a:gd name="T18" fmla="*/ 11 w 31"/>
                <a:gd name="T19" fmla="*/ 49 h 49"/>
                <a:gd name="T20" fmla="*/ 11 w 31"/>
                <a:gd name="T21" fmla="*/ 42 h 49"/>
                <a:gd name="T22" fmla="*/ 6 w 31"/>
                <a:gd name="T23" fmla="*/ 37 h 49"/>
                <a:gd name="T24" fmla="*/ 0 w 31"/>
                <a:gd name="T25" fmla="*/ 31 h 49"/>
                <a:gd name="T26" fmla="*/ 0 w 31"/>
                <a:gd name="T27" fmla="*/ 18 h 49"/>
                <a:gd name="T28" fmla="*/ 6 w 31"/>
                <a:gd name="T29" fmla="*/ 11 h 49"/>
                <a:gd name="T30" fmla="*/ 11 w 31"/>
                <a:gd name="T31" fmla="*/ 6 h 49"/>
                <a:gd name="T32" fmla="*/ 18 w 31"/>
                <a:gd name="T33" fmla="*/ 0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"/>
                <a:gd name="T52" fmla="*/ 0 h 49"/>
                <a:gd name="T53" fmla="*/ 31 w 31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" h="49">
                  <a:moveTo>
                    <a:pt x="18" y="0"/>
                  </a:moveTo>
                  <a:lnTo>
                    <a:pt x="18" y="6"/>
                  </a:lnTo>
                  <a:lnTo>
                    <a:pt x="24" y="11"/>
                  </a:lnTo>
                  <a:lnTo>
                    <a:pt x="31" y="18"/>
                  </a:lnTo>
                  <a:lnTo>
                    <a:pt x="31" y="24"/>
                  </a:lnTo>
                  <a:lnTo>
                    <a:pt x="31" y="37"/>
                  </a:lnTo>
                  <a:lnTo>
                    <a:pt x="31" y="42"/>
                  </a:lnTo>
                  <a:lnTo>
                    <a:pt x="24" y="49"/>
                  </a:lnTo>
                  <a:lnTo>
                    <a:pt x="18" y="49"/>
                  </a:lnTo>
                  <a:lnTo>
                    <a:pt x="11" y="49"/>
                  </a:lnTo>
                  <a:lnTo>
                    <a:pt x="11" y="42"/>
                  </a:lnTo>
                  <a:lnTo>
                    <a:pt x="6" y="37"/>
                  </a:lnTo>
                  <a:lnTo>
                    <a:pt x="0" y="31"/>
                  </a:lnTo>
                  <a:lnTo>
                    <a:pt x="0" y="18"/>
                  </a:lnTo>
                  <a:lnTo>
                    <a:pt x="6" y="11"/>
                  </a:lnTo>
                  <a:lnTo>
                    <a:pt x="11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01" name="Line 113"/>
            <p:cNvSpPr>
              <a:spLocks noChangeShapeType="1"/>
            </p:cNvSpPr>
            <p:nvPr/>
          </p:nvSpPr>
          <p:spPr bwMode="auto">
            <a:xfrm flipH="1">
              <a:off x="465" y="1075"/>
              <a:ext cx="206" cy="7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2" name="Rectangle 114"/>
            <p:cNvSpPr>
              <a:spLocks noChangeArrowheads="1"/>
            </p:cNvSpPr>
            <p:nvPr/>
          </p:nvSpPr>
          <p:spPr bwMode="auto">
            <a:xfrm>
              <a:off x="828" y="1088"/>
              <a:ext cx="13" cy="12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03" name="Rectangle 115"/>
            <p:cNvSpPr>
              <a:spLocks noChangeArrowheads="1"/>
            </p:cNvSpPr>
            <p:nvPr/>
          </p:nvSpPr>
          <p:spPr bwMode="auto">
            <a:xfrm>
              <a:off x="828" y="1088"/>
              <a:ext cx="13" cy="12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04" name="Line 116"/>
            <p:cNvSpPr>
              <a:spLocks noChangeShapeType="1"/>
            </p:cNvSpPr>
            <p:nvPr/>
          </p:nvSpPr>
          <p:spPr bwMode="auto">
            <a:xfrm>
              <a:off x="841" y="956"/>
              <a:ext cx="1" cy="132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5" name="Line 117"/>
            <p:cNvSpPr>
              <a:spLocks noChangeShapeType="1"/>
            </p:cNvSpPr>
            <p:nvPr/>
          </p:nvSpPr>
          <p:spPr bwMode="auto">
            <a:xfrm>
              <a:off x="828" y="963"/>
              <a:ext cx="1" cy="125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6" name="Freeform 118"/>
            <p:cNvSpPr>
              <a:spLocks/>
            </p:cNvSpPr>
            <p:nvPr/>
          </p:nvSpPr>
          <p:spPr bwMode="auto">
            <a:xfrm>
              <a:off x="834" y="1100"/>
              <a:ext cx="12" cy="25"/>
            </a:xfrm>
            <a:custGeom>
              <a:avLst/>
              <a:gdLst>
                <a:gd name="T0" fmla="*/ 0 w 12"/>
                <a:gd name="T1" fmla="*/ 0 h 25"/>
                <a:gd name="T2" fmla="*/ 0 w 12"/>
                <a:gd name="T3" fmla="*/ 6 h 25"/>
                <a:gd name="T4" fmla="*/ 0 w 12"/>
                <a:gd name="T5" fmla="*/ 13 h 25"/>
                <a:gd name="T6" fmla="*/ 7 w 12"/>
                <a:gd name="T7" fmla="*/ 20 h 25"/>
                <a:gd name="T8" fmla="*/ 12 w 12"/>
                <a:gd name="T9" fmla="*/ 20 h 25"/>
                <a:gd name="T10" fmla="*/ 12 w 12"/>
                <a:gd name="T11" fmla="*/ 13 h 25"/>
                <a:gd name="T12" fmla="*/ 12 w 12"/>
                <a:gd name="T13" fmla="*/ 6 h 25"/>
                <a:gd name="T14" fmla="*/ 12 w 12"/>
                <a:gd name="T15" fmla="*/ 20 h 25"/>
                <a:gd name="T16" fmla="*/ 7 w 12"/>
                <a:gd name="T17" fmla="*/ 25 h 25"/>
                <a:gd name="T18" fmla="*/ 0 w 12"/>
                <a:gd name="T19" fmla="*/ 13 h 25"/>
                <a:gd name="T20" fmla="*/ 0 w 12"/>
                <a:gd name="T21" fmla="*/ 6 h 25"/>
                <a:gd name="T22" fmla="*/ 0 w 12"/>
                <a:gd name="T23" fmla="*/ 0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25"/>
                <a:gd name="T38" fmla="*/ 12 w 12"/>
                <a:gd name="T39" fmla="*/ 25 h 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25">
                  <a:moveTo>
                    <a:pt x="0" y="0"/>
                  </a:moveTo>
                  <a:lnTo>
                    <a:pt x="0" y="6"/>
                  </a:lnTo>
                  <a:lnTo>
                    <a:pt x="0" y="13"/>
                  </a:lnTo>
                  <a:lnTo>
                    <a:pt x="7" y="20"/>
                  </a:lnTo>
                  <a:lnTo>
                    <a:pt x="12" y="20"/>
                  </a:lnTo>
                  <a:lnTo>
                    <a:pt x="12" y="13"/>
                  </a:lnTo>
                  <a:lnTo>
                    <a:pt x="12" y="6"/>
                  </a:lnTo>
                  <a:lnTo>
                    <a:pt x="12" y="20"/>
                  </a:lnTo>
                  <a:lnTo>
                    <a:pt x="7" y="25"/>
                  </a:lnTo>
                  <a:lnTo>
                    <a:pt x="0" y="13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07" name="Freeform 119"/>
            <p:cNvSpPr>
              <a:spLocks/>
            </p:cNvSpPr>
            <p:nvPr/>
          </p:nvSpPr>
          <p:spPr bwMode="auto">
            <a:xfrm>
              <a:off x="834" y="1100"/>
              <a:ext cx="12" cy="25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0 h 15"/>
                <a:gd name="T4" fmla="*/ 0 w 7"/>
                <a:gd name="T5" fmla="*/ 153 h 15"/>
                <a:gd name="T6" fmla="*/ 0 w 7"/>
                <a:gd name="T7" fmla="*/ 287 h 15"/>
                <a:gd name="T8" fmla="*/ 182 w 7"/>
                <a:gd name="T9" fmla="*/ 425 h 15"/>
                <a:gd name="T10" fmla="*/ 312 w 7"/>
                <a:gd name="T11" fmla="*/ 425 h 15"/>
                <a:gd name="T12" fmla="*/ 312 w 7"/>
                <a:gd name="T13" fmla="*/ 287 h 15"/>
                <a:gd name="T14" fmla="*/ 312 w 7"/>
                <a:gd name="T15" fmla="*/ 153 h 15"/>
                <a:gd name="T16" fmla="*/ 312 w 7"/>
                <a:gd name="T17" fmla="*/ 425 h 15"/>
                <a:gd name="T18" fmla="*/ 182 w 7"/>
                <a:gd name="T19" fmla="*/ 542 h 15"/>
                <a:gd name="T20" fmla="*/ 0 w 7"/>
                <a:gd name="T21" fmla="*/ 287 h 15"/>
                <a:gd name="T22" fmla="*/ 0 w 7"/>
                <a:gd name="T23" fmla="*/ 153 h 15"/>
                <a:gd name="T24" fmla="*/ 0 w 7"/>
                <a:gd name="T25" fmla="*/ 0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"/>
                <a:gd name="T40" fmla="*/ 0 h 15"/>
                <a:gd name="T41" fmla="*/ 7 w 7"/>
                <a:gd name="T42" fmla="*/ 15 h 1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" h="15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8"/>
                  </a:lnTo>
                  <a:lnTo>
                    <a:pt x="4" y="12"/>
                  </a:lnTo>
                  <a:lnTo>
                    <a:pt x="7" y="12"/>
                  </a:lnTo>
                  <a:lnTo>
                    <a:pt x="7" y="8"/>
                  </a:lnTo>
                  <a:lnTo>
                    <a:pt x="7" y="4"/>
                  </a:lnTo>
                  <a:lnTo>
                    <a:pt x="7" y="12"/>
                  </a:lnTo>
                  <a:lnTo>
                    <a:pt x="4" y="15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08" name="Freeform 120"/>
            <p:cNvSpPr>
              <a:spLocks/>
            </p:cNvSpPr>
            <p:nvPr/>
          </p:nvSpPr>
          <p:spPr bwMode="auto">
            <a:xfrm>
              <a:off x="828" y="1082"/>
              <a:ext cx="13" cy="6"/>
            </a:xfrm>
            <a:custGeom>
              <a:avLst/>
              <a:gdLst>
                <a:gd name="T0" fmla="*/ 0 w 13"/>
                <a:gd name="T1" fmla="*/ 6 h 6"/>
                <a:gd name="T2" fmla="*/ 6 w 13"/>
                <a:gd name="T3" fmla="*/ 0 h 6"/>
                <a:gd name="T4" fmla="*/ 13 w 13"/>
                <a:gd name="T5" fmla="*/ 0 h 6"/>
                <a:gd name="T6" fmla="*/ 13 w 13"/>
                <a:gd name="T7" fmla="*/ 6 h 6"/>
                <a:gd name="T8" fmla="*/ 6 w 13"/>
                <a:gd name="T9" fmla="*/ 6 h 6"/>
                <a:gd name="T10" fmla="*/ 0 w 13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6"/>
                <a:gd name="T20" fmla="*/ 13 w 1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6">
                  <a:moveTo>
                    <a:pt x="0" y="6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3" y="6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09" name="Freeform 121"/>
            <p:cNvSpPr>
              <a:spLocks/>
            </p:cNvSpPr>
            <p:nvPr/>
          </p:nvSpPr>
          <p:spPr bwMode="auto">
            <a:xfrm>
              <a:off x="828" y="1082"/>
              <a:ext cx="13" cy="6"/>
            </a:xfrm>
            <a:custGeom>
              <a:avLst/>
              <a:gdLst>
                <a:gd name="T0" fmla="*/ 0 w 8"/>
                <a:gd name="T1" fmla="*/ 63 h 4"/>
                <a:gd name="T2" fmla="*/ 0 w 8"/>
                <a:gd name="T3" fmla="*/ 63 h 4"/>
                <a:gd name="T4" fmla="*/ 123 w 8"/>
                <a:gd name="T5" fmla="*/ 0 h 4"/>
                <a:gd name="T6" fmla="*/ 236 w 8"/>
                <a:gd name="T7" fmla="*/ 0 h 4"/>
                <a:gd name="T8" fmla="*/ 236 w 8"/>
                <a:gd name="T9" fmla="*/ 63 h 4"/>
                <a:gd name="T10" fmla="*/ 123 w 8"/>
                <a:gd name="T11" fmla="*/ 63 h 4"/>
                <a:gd name="T12" fmla="*/ 0 w 8"/>
                <a:gd name="T13" fmla="*/ 6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4"/>
                <a:gd name="T23" fmla="*/ 8 w 8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4">
                  <a:moveTo>
                    <a:pt x="0" y="4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4"/>
                  </a:lnTo>
                  <a:lnTo>
                    <a:pt x="4" y="4"/>
                  </a:lnTo>
                  <a:lnTo>
                    <a:pt x="0" y="4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10" name="Freeform 122"/>
            <p:cNvSpPr>
              <a:spLocks/>
            </p:cNvSpPr>
            <p:nvPr/>
          </p:nvSpPr>
          <p:spPr bwMode="auto">
            <a:xfrm>
              <a:off x="521" y="932"/>
              <a:ext cx="331" cy="275"/>
            </a:xfrm>
            <a:custGeom>
              <a:avLst/>
              <a:gdLst>
                <a:gd name="T0" fmla="*/ 320 w 331"/>
                <a:gd name="T1" fmla="*/ 0 h 275"/>
                <a:gd name="T2" fmla="*/ 0 w 331"/>
                <a:gd name="T3" fmla="*/ 275 h 275"/>
                <a:gd name="T4" fmla="*/ 119 w 331"/>
                <a:gd name="T5" fmla="*/ 275 h 275"/>
                <a:gd name="T6" fmla="*/ 331 w 331"/>
                <a:gd name="T7" fmla="*/ 13 h 275"/>
                <a:gd name="T8" fmla="*/ 320 w 331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1"/>
                <a:gd name="T16" fmla="*/ 0 h 275"/>
                <a:gd name="T17" fmla="*/ 331 w 331"/>
                <a:gd name="T18" fmla="*/ 275 h 2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1" h="275">
                  <a:moveTo>
                    <a:pt x="320" y="0"/>
                  </a:moveTo>
                  <a:lnTo>
                    <a:pt x="0" y="275"/>
                  </a:lnTo>
                  <a:lnTo>
                    <a:pt x="119" y="275"/>
                  </a:lnTo>
                  <a:lnTo>
                    <a:pt x="331" y="13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11" name="Freeform 123"/>
            <p:cNvSpPr>
              <a:spLocks/>
            </p:cNvSpPr>
            <p:nvPr/>
          </p:nvSpPr>
          <p:spPr bwMode="auto">
            <a:xfrm>
              <a:off x="521" y="932"/>
              <a:ext cx="331" cy="275"/>
            </a:xfrm>
            <a:custGeom>
              <a:avLst/>
              <a:gdLst>
                <a:gd name="T0" fmla="*/ 6360 w 201"/>
                <a:gd name="T1" fmla="*/ 0 h 167"/>
                <a:gd name="T2" fmla="*/ 0 w 201"/>
                <a:gd name="T3" fmla="*/ 5484 h 167"/>
                <a:gd name="T4" fmla="*/ 2376 w 201"/>
                <a:gd name="T5" fmla="*/ 5484 h 167"/>
                <a:gd name="T6" fmla="*/ 6595 w 201"/>
                <a:gd name="T7" fmla="*/ 260 h 167"/>
                <a:gd name="T8" fmla="*/ 6360 w 201"/>
                <a:gd name="T9" fmla="*/ 0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1"/>
                <a:gd name="T16" fmla="*/ 0 h 167"/>
                <a:gd name="T17" fmla="*/ 201 w 201"/>
                <a:gd name="T18" fmla="*/ 167 h 1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1" h="167">
                  <a:moveTo>
                    <a:pt x="194" y="0"/>
                  </a:moveTo>
                  <a:lnTo>
                    <a:pt x="0" y="167"/>
                  </a:lnTo>
                  <a:lnTo>
                    <a:pt x="72" y="167"/>
                  </a:lnTo>
                  <a:lnTo>
                    <a:pt x="201" y="8"/>
                  </a:lnTo>
                  <a:lnTo>
                    <a:pt x="194" y="0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12" name="Freeform 124"/>
            <p:cNvSpPr>
              <a:spLocks/>
            </p:cNvSpPr>
            <p:nvPr/>
          </p:nvSpPr>
          <p:spPr bwMode="auto">
            <a:xfrm>
              <a:off x="453" y="1151"/>
              <a:ext cx="63" cy="56"/>
            </a:xfrm>
            <a:custGeom>
              <a:avLst/>
              <a:gdLst>
                <a:gd name="T0" fmla="*/ 63 w 63"/>
                <a:gd name="T1" fmla="*/ 56 h 56"/>
                <a:gd name="T2" fmla="*/ 12 w 63"/>
                <a:gd name="T3" fmla="*/ 0 h 56"/>
                <a:gd name="T4" fmla="*/ 0 w 63"/>
                <a:gd name="T5" fmla="*/ 12 h 56"/>
                <a:gd name="T6" fmla="*/ 43 w 63"/>
                <a:gd name="T7" fmla="*/ 56 h 56"/>
                <a:gd name="T8" fmla="*/ 63 w 6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56"/>
                <a:gd name="T17" fmla="*/ 63 w 63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56">
                  <a:moveTo>
                    <a:pt x="63" y="56"/>
                  </a:moveTo>
                  <a:lnTo>
                    <a:pt x="12" y="0"/>
                  </a:lnTo>
                  <a:lnTo>
                    <a:pt x="0" y="12"/>
                  </a:lnTo>
                  <a:lnTo>
                    <a:pt x="43" y="56"/>
                  </a:lnTo>
                  <a:lnTo>
                    <a:pt x="63" y="56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13" name="Freeform 125"/>
            <p:cNvSpPr>
              <a:spLocks/>
            </p:cNvSpPr>
            <p:nvPr/>
          </p:nvSpPr>
          <p:spPr bwMode="auto">
            <a:xfrm>
              <a:off x="453" y="1151"/>
              <a:ext cx="63" cy="56"/>
            </a:xfrm>
            <a:custGeom>
              <a:avLst/>
              <a:gdLst>
                <a:gd name="T0" fmla="*/ 1300 w 38"/>
                <a:gd name="T1" fmla="*/ 1118 h 34"/>
                <a:gd name="T2" fmla="*/ 250 w 38"/>
                <a:gd name="T3" fmla="*/ 0 h 34"/>
                <a:gd name="T4" fmla="*/ 0 w 38"/>
                <a:gd name="T5" fmla="*/ 242 h 34"/>
                <a:gd name="T6" fmla="*/ 894 w 38"/>
                <a:gd name="T7" fmla="*/ 1118 h 34"/>
                <a:gd name="T8" fmla="*/ 1300 w 38"/>
                <a:gd name="T9" fmla="*/ 111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"/>
                <a:gd name="T16" fmla="*/ 0 h 34"/>
                <a:gd name="T17" fmla="*/ 38 w 38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" h="34">
                  <a:moveTo>
                    <a:pt x="38" y="34"/>
                  </a:moveTo>
                  <a:lnTo>
                    <a:pt x="7" y="0"/>
                  </a:lnTo>
                  <a:lnTo>
                    <a:pt x="0" y="7"/>
                  </a:lnTo>
                  <a:lnTo>
                    <a:pt x="26" y="34"/>
                  </a:lnTo>
                  <a:lnTo>
                    <a:pt x="38" y="34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14" name="Freeform 126"/>
            <p:cNvSpPr>
              <a:spLocks/>
            </p:cNvSpPr>
            <p:nvPr/>
          </p:nvSpPr>
          <p:spPr bwMode="auto">
            <a:xfrm>
              <a:off x="521" y="1225"/>
              <a:ext cx="114" cy="155"/>
            </a:xfrm>
            <a:custGeom>
              <a:avLst/>
              <a:gdLst>
                <a:gd name="T0" fmla="*/ 101 w 114"/>
                <a:gd name="T1" fmla="*/ 0 h 155"/>
                <a:gd name="T2" fmla="*/ 7 w 114"/>
                <a:gd name="T3" fmla="*/ 0 h 155"/>
                <a:gd name="T4" fmla="*/ 0 w 114"/>
                <a:gd name="T5" fmla="*/ 155 h 155"/>
                <a:gd name="T6" fmla="*/ 114 w 114"/>
                <a:gd name="T7" fmla="*/ 155 h 155"/>
                <a:gd name="T8" fmla="*/ 101 w 114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4"/>
                <a:gd name="T16" fmla="*/ 0 h 155"/>
                <a:gd name="T17" fmla="*/ 114 w 114"/>
                <a:gd name="T18" fmla="*/ 155 h 1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4" h="155">
                  <a:moveTo>
                    <a:pt x="101" y="0"/>
                  </a:moveTo>
                  <a:lnTo>
                    <a:pt x="7" y="0"/>
                  </a:lnTo>
                  <a:lnTo>
                    <a:pt x="0" y="155"/>
                  </a:lnTo>
                  <a:lnTo>
                    <a:pt x="114" y="155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15" name="Freeform 127"/>
            <p:cNvSpPr>
              <a:spLocks/>
            </p:cNvSpPr>
            <p:nvPr/>
          </p:nvSpPr>
          <p:spPr bwMode="auto">
            <a:xfrm>
              <a:off x="521" y="1225"/>
              <a:ext cx="114" cy="155"/>
            </a:xfrm>
            <a:custGeom>
              <a:avLst/>
              <a:gdLst>
                <a:gd name="T0" fmla="*/ 2055 w 69"/>
                <a:gd name="T1" fmla="*/ 0 h 94"/>
                <a:gd name="T2" fmla="*/ 150 w 69"/>
                <a:gd name="T3" fmla="*/ 0 h 94"/>
                <a:gd name="T4" fmla="*/ 0 w 69"/>
                <a:gd name="T5" fmla="*/ 3121 h 94"/>
                <a:gd name="T6" fmla="*/ 2318 w 69"/>
                <a:gd name="T7" fmla="*/ 3121 h 94"/>
                <a:gd name="T8" fmla="*/ 2055 w 69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94"/>
                <a:gd name="T17" fmla="*/ 69 w 69"/>
                <a:gd name="T18" fmla="*/ 94 h 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94">
                  <a:moveTo>
                    <a:pt x="61" y="0"/>
                  </a:moveTo>
                  <a:lnTo>
                    <a:pt x="4" y="0"/>
                  </a:lnTo>
                  <a:lnTo>
                    <a:pt x="0" y="94"/>
                  </a:lnTo>
                  <a:lnTo>
                    <a:pt x="69" y="94"/>
                  </a:lnTo>
                  <a:lnTo>
                    <a:pt x="61" y="0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16" name="Rectangle 128"/>
            <p:cNvSpPr>
              <a:spLocks noChangeArrowheads="1"/>
            </p:cNvSpPr>
            <p:nvPr/>
          </p:nvSpPr>
          <p:spPr bwMode="auto">
            <a:xfrm>
              <a:off x="496" y="1207"/>
              <a:ext cx="145" cy="31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17" name="Rectangle 129"/>
            <p:cNvSpPr>
              <a:spLocks noChangeArrowheads="1"/>
            </p:cNvSpPr>
            <p:nvPr/>
          </p:nvSpPr>
          <p:spPr bwMode="auto">
            <a:xfrm>
              <a:off x="496" y="1207"/>
              <a:ext cx="145" cy="31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18" name="Rectangle 130"/>
            <p:cNvSpPr>
              <a:spLocks noChangeArrowheads="1"/>
            </p:cNvSpPr>
            <p:nvPr/>
          </p:nvSpPr>
          <p:spPr bwMode="auto">
            <a:xfrm>
              <a:off x="516" y="1387"/>
              <a:ext cx="119" cy="25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19" name="Rectangle 131"/>
            <p:cNvSpPr>
              <a:spLocks noChangeArrowheads="1"/>
            </p:cNvSpPr>
            <p:nvPr/>
          </p:nvSpPr>
          <p:spPr bwMode="auto">
            <a:xfrm>
              <a:off x="516" y="1387"/>
              <a:ext cx="119" cy="25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20" name="Rectangle 132"/>
            <p:cNvSpPr>
              <a:spLocks noChangeArrowheads="1"/>
            </p:cNvSpPr>
            <p:nvPr/>
          </p:nvSpPr>
          <p:spPr bwMode="auto">
            <a:xfrm>
              <a:off x="516" y="1412"/>
              <a:ext cx="18" cy="194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21" name="Rectangle 133"/>
            <p:cNvSpPr>
              <a:spLocks noChangeArrowheads="1"/>
            </p:cNvSpPr>
            <p:nvPr/>
          </p:nvSpPr>
          <p:spPr bwMode="auto">
            <a:xfrm>
              <a:off x="516" y="1412"/>
              <a:ext cx="18" cy="194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22" name="Rectangle 134"/>
            <p:cNvSpPr>
              <a:spLocks noChangeArrowheads="1"/>
            </p:cNvSpPr>
            <p:nvPr/>
          </p:nvSpPr>
          <p:spPr bwMode="auto">
            <a:xfrm>
              <a:off x="534" y="1494"/>
              <a:ext cx="81" cy="18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23" name="Rectangle 135"/>
            <p:cNvSpPr>
              <a:spLocks noChangeArrowheads="1"/>
            </p:cNvSpPr>
            <p:nvPr/>
          </p:nvSpPr>
          <p:spPr bwMode="auto">
            <a:xfrm>
              <a:off x="534" y="1494"/>
              <a:ext cx="81" cy="18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24" name="Freeform 136"/>
            <p:cNvSpPr>
              <a:spLocks/>
            </p:cNvSpPr>
            <p:nvPr/>
          </p:nvSpPr>
          <p:spPr bwMode="auto">
            <a:xfrm>
              <a:off x="528" y="1405"/>
              <a:ext cx="87" cy="88"/>
            </a:xfrm>
            <a:custGeom>
              <a:avLst/>
              <a:gdLst>
                <a:gd name="T0" fmla="*/ 13 w 87"/>
                <a:gd name="T1" fmla="*/ 0 h 88"/>
                <a:gd name="T2" fmla="*/ 87 w 87"/>
                <a:gd name="T3" fmla="*/ 83 h 88"/>
                <a:gd name="T4" fmla="*/ 75 w 87"/>
                <a:gd name="T5" fmla="*/ 88 h 88"/>
                <a:gd name="T6" fmla="*/ 0 w 87"/>
                <a:gd name="T7" fmla="*/ 7 h 88"/>
                <a:gd name="T8" fmla="*/ 13 w 87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88"/>
                <a:gd name="T17" fmla="*/ 87 w 87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88">
                  <a:moveTo>
                    <a:pt x="13" y="0"/>
                  </a:moveTo>
                  <a:lnTo>
                    <a:pt x="87" y="83"/>
                  </a:lnTo>
                  <a:lnTo>
                    <a:pt x="75" y="88"/>
                  </a:lnTo>
                  <a:lnTo>
                    <a:pt x="0" y="7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25" name="Freeform 137"/>
            <p:cNvSpPr>
              <a:spLocks/>
            </p:cNvSpPr>
            <p:nvPr/>
          </p:nvSpPr>
          <p:spPr bwMode="auto">
            <a:xfrm>
              <a:off x="528" y="1405"/>
              <a:ext cx="87" cy="88"/>
            </a:xfrm>
            <a:custGeom>
              <a:avLst/>
              <a:gdLst>
                <a:gd name="T0" fmla="*/ 248 w 53"/>
                <a:gd name="T1" fmla="*/ 0 h 53"/>
                <a:gd name="T2" fmla="*/ 1709 w 53"/>
                <a:gd name="T3" fmla="*/ 1740 h 53"/>
                <a:gd name="T4" fmla="*/ 1490 w 53"/>
                <a:gd name="T5" fmla="*/ 1838 h 53"/>
                <a:gd name="T6" fmla="*/ 0 w 53"/>
                <a:gd name="T7" fmla="*/ 151 h 53"/>
                <a:gd name="T8" fmla="*/ 248 w 5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53"/>
                <a:gd name="T17" fmla="*/ 53 w 53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53">
                  <a:moveTo>
                    <a:pt x="8" y="0"/>
                  </a:moveTo>
                  <a:lnTo>
                    <a:pt x="53" y="50"/>
                  </a:lnTo>
                  <a:lnTo>
                    <a:pt x="46" y="53"/>
                  </a:lnTo>
                  <a:lnTo>
                    <a:pt x="0" y="4"/>
                  </a:lnTo>
                  <a:lnTo>
                    <a:pt x="8" y="0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26" name="Rectangle 138"/>
            <p:cNvSpPr>
              <a:spLocks noChangeArrowheads="1"/>
            </p:cNvSpPr>
            <p:nvPr/>
          </p:nvSpPr>
          <p:spPr bwMode="auto">
            <a:xfrm>
              <a:off x="610" y="1412"/>
              <a:ext cx="25" cy="194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27" name="Rectangle 139"/>
            <p:cNvSpPr>
              <a:spLocks noChangeArrowheads="1"/>
            </p:cNvSpPr>
            <p:nvPr/>
          </p:nvSpPr>
          <p:spPr bwMode="auto">
            <a:xfrm>
              <a:off x="610" y="1412"/>
              <a:ext cx="25" cy="194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28" name="Line 140"/>
            <p:cNvSpPr>
              <a:spLocks noChangeShapeType="1"/>
            </p:cNvSpPr>
            <p:nvPr/>
          </p:nvSpPr>
          <p:spPr bwMode="auto">
            <a:xfrm>
              <a:off x="453" y="1156"/>
              <a:ext cx="68" cy="20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29" name="Rectangle 141"/>
            <p:cNvSpPr>
              <a:spLocks noChangeArrowheads="1"/>
            </p:cNvSpPr>
            <p:nvPr/>
          </p:nvSpPr>
          <p:spPr bwMode="auto">
            <a:xfrm>
              <a:off x="523" y="1295"/>
              <a:ext cx="105" cy="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30" name="Rectangle 142"/>
            <p:cNvSpPr>
              <a:spLocks noChangeArrowheads="1"/>
            </p:cNvSpPr>
            <p:nvPr/>
          </p:nvSpPr>
          <p:spPr bwMode="auto">
            <a:xfrm>
              <a:off x="523" y="1295"/>
              <a:ext cx="105" cy="24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431" name="Group 143"/>
            <p:cNvGrpSpPr>
              <a:grpSpLocks/>
            </p:cNvGrpSpPr>
            <p:nvPr/>
          </p:nvGrpSpPr>
          <p:grpSpPr bwMode="auto">
            <a:xfrm>
              <a:off x="259" y="1436"/>
              <a:ext cx="174" cy="175"/>
              <a:chOff x="454" y="1436"/>
              <a:chExt cx="174" cy="175"/>
            </a:xfrm>
          </p:grpSpPr>
          <p:sp>
            <p:nvSpPr>
              <p:cNvPr id="49551" name="Rectangle 144"/>
              <p:cNvSpPr>
                <a:spLocks noChangeArrowheads="1"/>
              </p:cNvSpPr>
              <p:nvPr/>
            </p:nvSpPr>
            <p:spPr bwMode="auto">
              <a:xfrm>
                <a:off x="454" y="1436"/>
                <a:ext cx="174" cy="175"/>
              </a:xfrm>
              <a:prstGeom prst="rect">
                <a:avLst/>
              </a:pr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552" name="Rectangle 145"/>
              <p:cNvSpPr>
                <a:spLocks noChangeArrowheads="1"/>
              </p:cNvSpPr>
              <p:nvPr/>
            </p:nvSpPr>
            <p:spPr bwMode="auto">
              <a:xfrm>
                <a:off x="454" y="1436"/>
                <a:ext cx="174" cy="175"/>
              </a:xfrm>
              <a:prstGeom prst="rect">
                <a:avLst/>
              </a:prstGeom>
              <a:noFill/>
              <a:ln w="3175">
                <a:solidFill>
                  <a:srgbClr val="CC33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9432" name="Freeform 146"/>
            <p:cNvSpPr>
              <a:spLocks/>
            </p:cNvSpPr>
            <p:nvPr/>
          </p:nvSpPr>
          <p:spPr bwMode="auto">
            <a:xfrm>
              <a:off x="193" y="1374"/>
              <a:ext cx="303" cy="92"/>
            </a:xfrm>
            <a:custGeom>
              <a:avLst/>
              <a:gdLst>
                <a:gd name="T0" fmla="*/ 303 w 303"/>
                <a:gd name="T1" fmla="*/ 92 h 92"/>
                <a:gd name="T2" fmla="*/ 151 w 303"/>
                <a:gd name="T3" fmla="*/ 0 h 92"/>
                <a:gd name="T4" fmla="*/ 0 w 303"/>
                <a:gd name="T5" fmla="*/ 92 h 92"/>
                <a:gd name="T6" fmla="*/ 303 w 303"/>
                <a:gd name="T7" fmla="*/ 92 h 9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03"/>
                <a:gd name="T13" fmla="*/ 0 h 92"/>
                <a:gd name="T14" fmla="*/ 303 w 303"/>
                <a:gd name="T15" fmla="*/ 92 h 9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03" h="92">
                  <a:moveTo>
                    <a:pt x="303" y="92"/>
                  </a:moveTo>
                  <a:lnTo>
                    <a:pt x="151" y="0"/>
                  </a:lnTo>
                  <a:lnTo>
                    <a:pt x="0" y="92"/>
                  </a:lnTo>
                  <a:lnTo>
                    <a:pt x="303" y="92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433" name="Rectangle 147"/>
            <p:cNvSpPr>
              <a:spLocks noChangeArrowheads="1"/>
            </p:cNvSpPr>
            <p:nvPr/>
          </p:nvSpPr>
          <p:spPr bwMode="auto">
            <a:xfrm>
              <a:off x="310" y="1512"/>
              <a:ext cx="67" cy="94"/>
            </a:xfrm>
            <a:prstGeom prst="rect">
              <a:avLst/>
            </a:prstGeom>
            <a:solidFill>
              <a:srgbClr val="996600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434" name="Group 148"/>
            <p:cNvGrpSpPr>
              <a:grpSpLocks/>
            </p:cNvGrpSpPr>
            <p:nvPr/>
          </p:nvGrpSpPr>
          <p:grpSpPr bwMode="auto">
            <a:xfrm>
              <a:off x="529" y="1405"/>
              <a:ext cx="88" cy="88"/>
              <a:chOff x="724" y="1405"/>
              <a:chExt cx="88" cy="88"/>
            </a:xfrm>
          </p:grpSpPr>
          <p:sp>
            <p:nvSpPr>
              <p:cNvPr id="49549" name="Freeform 149"/>
              <p:cNvSpPr>
                <a:spLocks/>
              </p:cNvSpPr>
              <p:nvPr/>
            </p:nvSpPr>
            <p:spPr bwMode="auto">
              <a:xfrm>
                <a:off x="724" y="1405"/>
                <a:ext cx="88" cy="88"/>
              </a:xfrm>
              <a:custGeom>
                <a:avLst/>
                <a:gdLst>
                  <a:gd name="T0" fmla="*/ 1579 w 53"/>
                  <a:gd name="T1" fmla="*/ 0 h 53"/>
                  <a:gd name="T2" fmla="*/ 0 w 53"/>
                  <a:gd name="T3" fmla="*/ 1690 h 53"/>
                  <a:gd name="T4" fmla="*/ 251 w 53"/>
                  <a:gd name="T5" fmla="*/ 1838 h 53"/>
                  <a:gd name="T6" fmla="*/ 1838 w 53"/>
                  <a:gd name="T7" fmla="*/ 151 h 53"/>
                  <a:gd name="T8" fmla="*/ 1579 w 53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3"/>
                  <a:gd name="T16" fmla="*/ 0 h 53"/>
                  <a:gd name="T17" fmla="*/ 53 w 53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3" h="53">
                    <a:moveTo>
                      <a:pt x="45" y="0"/>
                    </a:moveTo>
                    <a:lnTo>
                      <a:pt x="0" y="49"/>
                    </a:lnTo>
                    <a:lnTo>
                      <a:pt x="7" y="53"/>
                    </a:lnTo>
                    <a:lnTo>
                      <a:pt x="53" y="4"/>
                    </a:lnTo>
                    <a:lnTo>
                      <a:pt x="45" y="0"/>
                    </a:lnTo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550" name="Freeform 150"/>
              <p:cNvSpPr>
                <a:spLocks/>
              </p:cNvSpPr>
              <p:nvPr/>
            </p:nvSpPr>
            <p:spPr bwMode="auto">
              <a:xfrm>
                <a:off x="724" y="1405"/>
                <a:ext cx="88" cy="88"/>
              </a:xfrm>
              <a:custGeom>
                <a:avLst/>
                <a:gdLst>
                  <a:gd name="T0" fmla="*/ 1579 w 53"/>
                  <a:gd name="T1" fmla="*/ 0 h 53"/>
                  <a:gd name="T2" fmla="*/ 0 w 53"/>
                  <a:gd name="T3" fmla="*/ 1690 h 53"/>
                  <a:gd name="T4" fmla="*/ 251 w 53"/>
                  <a:gd name="T5" fmla="*/ 1838 h 53"/>
                  <a:gd name="T6" fmla="*/ 1838 w 53"/>
                  <a:gd name="T7" fmla="*/ 151 h 53"/>
                  <a:gd name="T8" fmla="*/ 1579 w 53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3"/>
                  <a:gd name="T16" fmla="*/ 0 h 53"/>
                  <a:gd name="T17" fmla="*/ 53 w 53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3" h="53">
                    <a:moveTo>
                      <a:pt x="45" y="0"/>
                    </a:moveTo>
                    <a:lnTo>
                      <a:pt x="0" y="49"/>
                    </a:lnTo>
                    <a:lnTo>
                      <a:pt x="7" y="53"/>
                    </a:lnTo>
                    <a:lnTo>
                      <a:pt x="53" y="4"/>
                    </a:lnTo>
                    <a:lnTo>
                      <a:pt x="45" y="0"/>
                    </a:lnTo>
                  </a:path>
                </a:pathLst>
              </a:custGeom>
              <a:noFill/>
              <a:ln w="111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9435" name="Group 151"/>
            <p:cNvGrpSpPr>
              <a:grpSpLocks/>
            </p:cNvGrpSpPr>
            <p:nvPr/>
          </p:nvGrpSpPr>
          <p:grpSpPr bwMode="auto">
            <a:xfrm>
              <a:off x="787" y="1002"/>
              <a:ext cx="473" cy="736"/>
              <a:chOff x="4405" y="468"/>
              <a:chExt cx="886" cy="1389"/>
            </a:xfrm>
          </p:grpSpPr>
          <p:sp>
            <p:nvSpPr>
              <p:cNvPr id="49436" name="Freeform 152"/>
              <p:cNvSpPr>
                <a:spLocks/>
              </p:cNvSpPr>
              <p:nvPr/>
            </p:nvSpPr>
            <p:spPr bwMode="auto">
              <a:xfrm>
                <a:off x="4765" y="468"/>
                <a:ext cx="142" cy="214"/>
              </a:xfrm>
              <a:custGeom>
                <a:avLst/>
                <a:gdLst>
                  <a:gd name="T0" fmla="*/ 0 w 223"/>
                  <a:gd name="T1" fmla="*/ 84 h 250"/>
                  <a:gd name="T2" fmla="*/ 2 w 223"/>
                  <a:gd name="T3" fmla="*/ 0 h 250"/>
                  <a:gd name="T4" fmla="*/ 7 w 223"/>
                  <a:gd name="T5" fmla="*/ 0 h 250"/>
                  <a:gd name="T6" fmla="*/ 10 w 223"/>
                  <a:gd name="T7" fmla="*/ 84 h 250"/>
                  <a:gd name="T8" fmla="*/ 0 w 223"/>
                  <a:gd name="T9" fmla="*/ 84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9437" name="Group 153"/>
              <p:cNvGrpSpPr>
                <a:grpSpLocks/>
              </p:cNvGrpSpPr>
              <p:nvPr/>
            </p:nvGrpSpPr>
            <p:grpSpPr bwMode="auto">
              <a:xfrm>
                <a:off x="4405" y="468"/>
                <a:ext cx="886" cy="1389"/>
                <a:chOff x="4405" y="468"/>
                <a:chExt cx="886" cy="1389"/>
              </a:xfrm>
            </p:grpSpPr>
            <p:sp>
              <p:nvSpPr>
                <p:cNvPr id="49438" name="Rectangle 154"/>
                <p:cNvSpPr>
                  <a:spLocks noChangeArrowheads="1"/>
                </p:cNvSpPr>
                <p:nvPr/>
              </p:nvSpPr>
              <p:spPr bwMode="auto">
                <a:xfrm>
                  <a:off x="4474" y="1256"/>
                  <a:ext cx="752" cy="44"/>
                </a:xfrm>
                <a:prstGeom prst="rect">
                  <a:avLst/>
                </a:prstGeom>
                <a:noFill/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grpSp>
              <p:nvGrpSpPr>
                <p:cNvPr id="49439" name="Group 155"/>
                <p:cNvGrpSpPr>
                  <a:grpSpLocks/>
                </p:cNvGrpSpPr>
                <p:nvPr/>
              </p:nvGrpSpPr>
              <p:grpSpPr bwMode="auto">
                <a:xfrm>
                  <a:off x="4405" y="468"/>
                  <a:ext cx="886" cy="1389"/>
                  <a:chOff x="213" y="1863"/>
                  <a:chExt cx="886" cy="1389"/>
                </a:xfrm>
              </p:grpSpPr>
              <p:sp>
                <p:nvSpPr>
                  <p:cNvPr id="49440" name="Freeform 156"/>
                  <p:cNvSpPr>
                    <a:spLocks/>
                  </p:cNvSpPr>
                  <p:nvPr/>
                </p:nvSpPr>
                <p:spPr bwMode="auto">
                  <a:xfrm>
                    <a:off x="347" y="2256"/>
                    <a:ext cx="618" cy="403"/>
                  </a:xfrm>
                  <a:custGeom>
                    <a:avLst/>
                    <a:gdLst>
                      <a:gd name="T0" fmla="*/ 0 w 973"/>
                      <a:gd name="T1" fmla="*/ 154 h 473"/>
                      <a:gd name="T2" fmla="*/ 2 w 973"/>
                      <a:gd name="T3" fmla="*/ 0 h 473"/>
                      <a:gd name="T4" fmla="*/ 38 w 973"/>
                      <a:gd name="T5" fmla="*/ 0 h 473"/>
                      <a:gd name="T6" fmla="*/ 41 w 973"/>
                      <a:gd name="T7" fmla="*/ 154 h 473"/>
                      <a:gd name="T8" fmla="*/ 0 w 973"/>
                      <a:gd name="T9" fmla="*/ 154 h 47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73"/>
                      <a:gd name="T16" fmla="*/ 0 h 473"/>
                      <a:gd name="T17" fmla="*/ 973 w 973"/>
                      <a:gd name="T18" fmla="*/ 473 h 47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73" h="473">
                        <a:moveTo>
                          <a:pt x="0" y="473"/>
                        </a:moveTo>
                        <a:lnTo>
                          <a:pt x="39" y="0"/>
                        </a:lnTo>
                        <a:lnTo>
                          <a:pt x="920" y="0"/>
                        </a:lnTo>
                        <a:lnTo>
                          <a:pt x="973" y="473"/>
                        </a:lnTo>
                        <a:lnTo>
                          <a:pt x="0" y="473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41" name="Freeform 157"/>
                  <p:cNvSpPr>
                    <a:spLocks/>
                  </p:cNvSpPr>
                  <p:nvPr/>
                </p:nvSpPr>
                <p:spPr bwMode="auto">
                  <a:xfrm>
                    <a:off x="347" y="2256"/>
                    <a:ext cx="618" cy="403"/>
                  </a:xfrm>
                  <a:custGeom>
                    <a:avLst/>
                    <a:gdLst>
                      <a:gd name="T0" fmla="*/ 0 w 973"/>
                      <a:gd name="T1" fmla="*/ 154 h 473"/>
                      <a:gd name="T2" fmla="*/ 2 w 973"/>
                      <a:gd name="T3" fmla="*/ 0 h 473"/>
                      <a:gd name="T4" fmla="*/ 38 w 973"/>
                      <a:gd name="T5" fmla="*/ 0 h 473"/>
                      <a:gd name="T6" fmla="*/ 41 w 973"/>
                      <a:gd name="T7" fmla="*/ 154 h 473"/>
                      <a:gd name="T8" fmla="*/ 0 w 973"/>
                      <a:gd name="T9" fmla="*/ 154 h 47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73"/>
                      <a:gd name="T16" fmla="*/ 0 h 473"/>
                      <a:gd name="T17" fmla="*/ 973 w 973"/>
                      <a:gd name="T18" fmla="*/ 473 h 47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73" h="473">
                        <a:moveTo>
                          <a:pt x="0" y="473"/>
                        </a:moveTo>
                        <a:lnTo>
                          <a:pt x="39" y="0"/>
                        </a:lnTo>
                        <a:lnTo>
                          <a:pt x="920" y="0"/>
                        </a:lnTo>
                        <a:lnTo>
                          <a:pt x="973" y="473"/>
                        </a:lnTo>
                        <a:lnTo>
                          <a:pt x="0" y="473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42" name="Freeform 158"/>
                  <p:cNvSpPr>
                    <a:spLocks/>
                  </p:cNvSpPr>
                  <p:nvPr/>
                </p:nvSpPr>
                <p:spPr bwMode="auto">
                  <a:xfrm>
                    <a:off x="397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4 h 53"/>
                      <a:gd name="T8" fmla="*/ 1 w 52"/>
                      <a:gd name="T9" fmla="*/ 4 h 53"/>
                      <a:gd name="T10" fmla="*/ 0 w 52"/>
                      <a:gd name="T11" fmla="*/ 4 h 53"/>
                      <a:gd name="T12" fmla="*/ 0 w 52"/>
                      <a:gd name="T13" fmla="*/ 4 h 53"/>
                      <a:gd name="T14" fmla="*/ 0 w 52"/>
                      <a:gd name="T15" fmla="*/ 8 h 53"/>
                      <a:gd name="T16" fmla="*/ 0 w 52"/>
                      <a:gd name="T17" fmla="*/ 8 h 53"/>
                      <a:gd name="T18" fmla="*/ 0 w 52"/>
                      <a:gd name="T19" fmla="*/ 13 h 53"/>
                      <a:gd name="T20" fmla="*/ 0 w 52"/>
                      <a:gd name="T21" fmla="*/ 13 h 53"/>
                      <a:gd name="T22" fmla="*/ 0 w 52"/>
                      <a:gd name="T23" fmla="*/ 17 h 53"/>
                      <a:gd name="T24" fmla="*/ 1 w 52"/>
                      <a:gd name="T25" fmla="*/ 17 h 53"/>
                      <a:gd name="T26" fmla="*/ 1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2 w 52"/>
                      <a:gd name="T35" fmla="*/ 17 h 53"/>
                      <a:gd name="T36" fmla="*/ 2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3 h 53"/>
                      <a:gd name="T46" fmla="*/ 2 w 52"/>
                      <a:gd name="T47" fmla="*/ 13 h 53"/>
                      <a:gd name="T48" fmla="*/ 2 w 52"/>
                      <a:gd name="T49" fmla="*/ 8 h 53"/>
                      <a:gd name="T50" fmla="*/ 2 w 52"/>
                      <a:gd name="T51" fmla="*/ 8 h 53"/>
                      <a:gd name="T52" fmla="*/ 2 w 52"/>
                      <a:gd name="T53" fmla="*/ 4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0 h 53"/>
                      <a:gd name="T62" fmla="*/ 2 w 52"/>
                      <a:gd name="T63" fmla="*/ 0 h 53"/>
                      <a:gd name="T64" fmla="*/ 1 w 52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2"/>
                      <a:gd name="T100" fmla="*/ 0 h 53"/>
                      <a:gd name="T101" fmla="*/ 52 w 52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2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43" name="Freeform 159"/>
                  <p:cNvSpPr>
                    <a:spLocks/>
                  </p:cNvSpPr>
                  <p:nvPr/>
                </p:nvSpPr>
                <p:spPr bwMode="auto">
                  <a:xfrm>
                    <a:off x="397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0 h 53"/>
                      <a:gd name="T8" fmla="*/ 1 w 52"/>
                      <a:gd name="T9" fmla="*/ 4 h 53"/>
                      <a:gd name="T10" fmla="*/ 1 w 52"/>
                      <a:gd name="T11" fmla="*/ 4 h 53"/>
                      <a:gd name="T12" fmla="*/ 0 w 52"/>
                      <a:gd name="T13" fmla="*/ 4 h 53"/>
                      <a:gd name="T14" fmla="*/ 0 w 52"/>
                      <a:gd name="T15" fmla="*/ 4 h 53"/>
                      <a:gd name="T16" fmla="*/ 0 w 52"/>
                      <a:gd name="T17" fmla="*/ 8 h 53"/>
                      <a:gd name="T18" fmla="*/ 0 w 52"/>
                      <a:gd name="T19" fmla="*/ 8 h 53"/>
                      <a:gd name="T20" fmla="*/ 0 w 52"/>
                      <a:gd name="T21" fmla="*/ 13 h 53"/>
                      <a:gd name="T22" fmla="*/ 0 w 52"/>
                      <a:gd name="T23" fmla="*/ 13 h 53"/>
                      <a:gd name="T24" fmla="*/ 0 w 52"/>
                      <a:gd name="T25" fmla="*/ 17 h 53"/>
                      <a:gd name="T26" fmla="*/ 1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1 w 52"/>
                      <a:gd name="T35" fmla="*/ 17 h 53"/>
                      <a:gd name="T36" fmla="*/ 2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7 h 53"/>
                      <a:gd name="T46" fmla="*/ 2 w 52"/>
                      <a:gd name="T47" fmla="*/ 13 h 53"/>
                      <a:gd name="T48" fmla="*/ 2 w 52"/>
                      <a:gd name="T49" fmla="*/ 13 h 53"/>
                      <a:gd name="T50" fmla="*/ 2 w 52"/>
                      <a:gd name="T51" fmla="*/ 8 h 53"/>
                      <a:gd name="T52" fmla="*/ 2 w 52"/>
                      <a:gd name="T53" fmla="*/ 8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4 h 53"/>
                      <a:gd name="T62" fmla="*/ 2 w 52"/>
                      <a:gd name="T63" fmla="*/ 0 h 53"/>
                      <a:gd name="T64" fmla="*/ 2 w 52"/>
                      <a:gd name="T65" fmla="*/ 0 h 53"/>
                      <a:gd name="T66" fmla="*/ 1 w 52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53"/>
                      <a:gd name="T104" fmla="*/ 52 w 52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44" name="Freeform 160"/>
                  <p:cNvSpPr>
                    <a:spLocks/>
                  </p:cNvSpPr>
                  <p:nvPr/>
                </p:nvSpPr>
                <p:spPr bwMode="auto">
                  <a:xfrm>
                    <a:off x="488" y="2513"/>
                    <a:ext cx="43" cy="45"/>
                  </a:xfrm>
                  <a:custGeom>
                    <a:avLst/>
                    <a:gdLst>
                      <a:gd name="T0" fmla="*/ 1 w 66"/>
                      <a:gd name="T1" fmla="*/ 0 h 53"/>
                      <a:gd name="T2" fmla="*/ 1 w 66"/>
                      <a:gd name="T3" fmla="*/ 0 h 53"/>
                      <a:gd name="T4" fmla="*/ 1 w 66"/>
                      <a:gd name="T5" fmla="*/ 0 h 53"/>
                      <a:gd name="T6" fmla="*/ 1 w 66"/>
                      <a:gd name="T7" fmla="*/ 4 h 53"/>
                      <a:gd name="T8" fmla="*/ 1 w 66"/>
                      <a:gd name="T9" fmla="*/ 4 h 53"/>
                      <a:gd name="T10" fmla="*/ 1 w 66"/>
                      <a:gd name="T11" fmla="*/ 4 h 53"/>
                      <a:gd name="T12" fmla="*/ 0 w 66"/>
                      <a:gd name="T13" fmla="*/ 4 h 53"/>
                      <a:gd name="T14" fmla="*/ 0 w 66"/>
                      <a:gd name="T15" fmla="*/ 8 h 53"/>
                      <a:gd name="T16" fmla="*/ 0 w 66"/>
                      <a:gd name="T17" fmla="*/ 8 h 53"/>
                      <a:gd name="T18" fmla="*/ 0 w 66"/>
                      <a:gd name="T19" fmla="*/ 13 h 53"/>
                      <a:gd name="T20" fmla="*/ 0 w 66"/>
                      <a:gd name="T21" fmla="*/ 13 h 53"/>
                      <a:gd name="T22" fmla="*/ 1 w 66"/>
                      <a:gd name="T23" fmla="*/ 17 h 53"/>
                      <a:gd name="T24" fmla="*/ 1 w 66"/>
                      <a:gd name="T25" fmla="*/ 17 h 53"/>
                      <a:gd name="T26" fmla="*/ 1 w 66"/>
                      <a:gd name="T27" fmla="*/ 17 h 53"/>
                      <a:gd name="T28" fmla="*/ 1 w 66"/>
                      <a:gd name="T29" fmla="*/ 17 h 53"/>
                      <a:gd name="T30" fmla="*/ 1 w 66"/>
                      <a:gd name="T31" fmla="*/ 17 h 53"/>
                      <a:gd name="T32" fmla="*/ 1 w 66"/>
                      <a:gd name="T33" fmla="*/ 17 h 53"/>
                      <a:gd name="T34" fmla="*/ 2 w 66"/>
                      <a:gd name="T35" fmla="*/ 17 h 53"/>
                      <a:gd name="T36" fmla="*/ 2 w 66"/>
                      <a:gd name="T37" fmla="*/ 17 h 53"/>
                      <a:gd name="T38" fmla="*/ 3 w 66"/>
                      <a:gd name="T39" fmla="*/ 17 h 53"/>
                      <a:gd name="T40" fmla="*/ 3 w 66"/>
                      <a:gd name="T41" fmla="*/ 17 h 53"/>
                      <a:gd name="T42" fmla="*/ 3 w 66"/>
                      <a:gd name="T43" fmla="*/ 17 h 53"/>
                      <a:gd name="T44" fmla="*/ 3 w 66"/>
                      <a:gd name="T45" fmla="*/ 13 h 53"/>
                      <a:gd name="T46" fmla="*/ 3 w 66"/>
                      <a:gd name="T47" fmla="*/ 13 h 53"/>
                      <a:gd name="T48" fmla="*/ 3 w 66"/>
                      <a:gd name="T49" fmla="*/ 8 h 53"/>
                      <a:gd name="T50" fmla="*/ 3 w 66"/>
                      <a:gd name="T51" fmla="*/ 8 h 53"/>
                      <a:gd name="T52" fmla="*/ 3 w 66"/>
                      <a:gd name="T53" fmla="*/ 4 h 53"/>
                      <a:gd name="T54" fmla="*/ 3 w 66"/>
                      <a:gd name="T55" fmla="*/ 4 h 53"/>
                      <a:gd name="T56" fmla="*/ 3 w 66"/>
                      <a:gd name="T57" fmla="*/ 4 h 53"/>
                      <a:gd name="T58" fmla="*/ 3 w 66"/>
                      <a:gd name="T59" fmla="*/ 4 h 53"/>
                      <a:gd name="T60" fmla="*/ 2 w 66"/>
                      <a:gd name="T61" fmla="*/ 0 h 53"/>
                      <a:gd name="T62" fmla="*/ 2 w 66"/>
                      <a:gd name="T63" fmla="*/ 0 h 53"/>
                      <a:gd name="T64" fmla="*/ 1 w 66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66"/>
                      <a:gd name="T100" fmla="*/ 0 h 53"/>
                      <a:gd name="T101" fmla="*/ 66 w 66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66" h="53">
                        <a:moveTo>
                          <a:pt x="27" y="0"/>
                        </a:moveTo>
                        <a:lnTo>
                          <a:pt x="27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7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66" y="40"/>
                        </a:lnTo>
                        <a:lnTo>
                          <a:pt x="66" y="27"/>
                        </a:lnTo>
                        <a:lnTo>
                          <a:pt x="53" y="13"/>
                        </a:lnTo>
                        <a:lnTo>
                          <a:pt x="40" y="0"/>
                        </a:ln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45" name="Freeform 161"/>
                  <p:cNvSpPr>
                    <a:spLocks/>
                  </p:cNvSpPr>
                  <p:nvPr/>
                </p:nvSpPr>
                <p:spPr bwMode="auto">
                  <a:xfrm>
                    <a:off x="488" y="2513"/>
                    <a:ext cx="43" cy="45"/>
                  </a:xfrm>
                  <a:custGeom>
                    <a:avLst/>
                    <a:gdLst>
                      <a:gd name="T0" fmla="*/ 1 w 66"/>
                      <a:gd name="T1" fmla="*/ 0 h 53"/>
                      <a:gd name="T2" fmla="*/ 1 w 66"/>
                      <a:gd name="T3" fmla="*/ 0 h 53"/>
                      <a:gd name="T4" fmla="*/ 1 w 66"/>
                      <a:gd name="T5" fmla="*/ 0 h 53"/>
                      <a:gd name="T6" fmla="*/ 1 w 66"/>
                      <a:gd name="T7" fmla="*/ 0 h 53"/>
                      <a:gd name="T8" fmla="*/ 1 w 66"/>
                      <a:gd name="T9" fmla="*/ 4 h 53"/>
                      <a:gd name="T10" fmla="*/ 1 w 66"/>
                      <a:gd name="T11" fmla="*/ 4 h 53"/>
                      <a:gd name="T12" fmla="*/ 1 w 66"/>
                      <a:gd name="T13" fmla="*/ 4 h 53"/>
                      <a:gd name="T14" fmla="*/ 0 w 66"/>
                      <a:gd name="T15" fmla="*/ 4 h 53"/>
                      <a:gd name="T16" fmla="*/ 0 w 66"/>
                      <a:gd name="T17" fmla="*/ 8 h 53"/>
                      <a:gd name="T18" fmla="*/ 0 w 66"/>
                      <a:gd name="T19" fmla="*/ 8 h 53"/>
                      <a:gd name="T20" fmla="*/ 0 w 66"/>
                      <a:gd name="T21" fmla="*/ 13 h 53"/>
                      <a:gd name="T22" fmla="*/ 0 w 66"/>
                      <a:gd name="T23" fmla="*/ 13 h 53"/>
                      <a:gd name="T24" fmla="*/ 1 w 66"/>
                      <a:gd name="T25" fmla="*/ 17 h 53"/>
                      <a:gd name="T26" fmla="*/ 1 w 66"/>
                      <a:gd name="T27" fmla="*/ 17 h 53"/>
                      <a:gd name="T28" fmla="*/ 1 w 66"/>
                      <a:gd name="T29" fmla="*/ 17 h 53"/>
                      <a:gd name="T30" fmla="*/ 1 w 66"/>
                      <a:gd name="T31" fmla="*/ 17 h 53"/>
                      <a:gd name="T32" fmla="*/ 1 w 66"/>
                      <a:gd name="T33" fmla="*/ 17 h 53"/>
                      <a:gd name="T34" fmla="*/ 1 w 66"/>
                      <a:gd name="T35" fmla="*/ 17 h 53"/>
                      <a:gd name="T36" fmla="*/ 2 w 66"/>
                      <a:gd name="T37" fmla="*/ 17 h 53"/>
                      <a:gd name="T38" fmla="*/ 2 w 66"/>
                      <a:gd name="T39" fmla="*/ 17 h 53"/>
                      <a:gd name="T40" fmla="*/ 3 w 66"/>
                      <a:gd name="T41" fmla="*/ 17 h 53"/>
                      <a:gd name="T42" fmla="*/ 3 w 66"/>
                      <a:gd name="T43" fmla="*/ 17 h 53"/>
                      <a:gd name="T44" fmla="*/ 3 w 66"/>
                      <a:gd name="T45" fmla="*/ 17 h 53"/>
                      <a:gd name="T46" fmla="*/ 3 w 66"/>
                      <a:gd name="T47" fmla="*/ 13 h 53"/>
                      <a:gd name="T48" fmla="*/ 3 w 66"/>
                      <a:gd name="T49" fmla="*/ 13 h 53"/>
                      <a:gd name="T50" fmla="*/ 3 w 66"/>
                      <a:gd name="T51" fmla="*/ 8 h 53"/>
                      <a:gd name="T52" fmla="*/ 3 w 66"/>
                      <a:gd name="T53" fmla="*/ 8 h 53"/>
                      <a:gd name="T54" fmla="*/ 3 w 66"/>
                      <a:gd name="T55" fmla="*/ 4 h 53"/>
                      <a:gd name="T56" fmla="*/ 3 w 66"/>
                      <a:gd name="T57" fmla="*/ 4 h 53"/>
                      <a:gd name="T58" fmla="*/ 3 w 66"/>
                      <a:gd name="T59" fmla="*/ 4 h 53"/>
                      <a:gd name="T60" fmla="*/ 3 w 66"/>
                      <a:gd name="T61" fmla="*/ 4 h 53"/>
                      <a:gd name="T62" fmla="*/ 2 w 66"/>
                      <a:gd name="T63" fmla="*/ 0 h 53"/>
                      <a:gd name="T64" fmla="*/ 2 w 66"/>
                      <a:gd name="T65" fmla="*/ 0 h 53"/>
                      <a:gd name="T66" fmla="*/ 1 w 66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66"/>
                      <a:gd name="T103" fmla="*/ 0 h 53"/>
                      <a:gd name="T104" fmla="*/ 66 w 66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66" h="53">
                        <a:moveTo>
                          <a:pt x="27" y="0"/>
                        </a:moveTo>
                        <a:lnTo>
                          <a:pt x="27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7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66" y="40"/>
                        </a:lnTo>
                        <a:lnTo>
                          <a:pt x="66" y="27"/>
                        </a:lnTo>
                        <a:lnTo>
                          <a:pt x="53" y="13"/>
                        </a:lnTo>
                        <a:lnTo>
                          <a:pt x="40" y="0"/>
                        </a:lnTo>
                        <a:lnTo>
                          <a:pt x="27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46" name="Freeform 162"/>
                  <p:cNvSpPr>
                    <a:spLocks/>
                  </p:cNvSpPr>
                  <p:nvPr/>
                </p:nvSpPr>
                <p:spPr bwMode="auto">
                  <a:xfrm>
                    <a:off x="589" y="2513"/>
                    <a:ext cx="42" cy="45"/>
                  </a:xfrm>
                  <a:custGeom>
                    <a:avLst/>
                    <a:gdLst>
                      <a:gd name="T0" fmla="*/ 1 w 66"/>
                      <a:gd name="T1" fmla="*/ 0 h 53"/>
                      <a:gd name="T2" fmla="*/ 1 w 66"/>
                      <a:gd name="T3" fmla="*/ 0 h 53"/>
                      <a:gd name="T4" fmla="*/ 1 w 66"/>
                      <a:gd name="T5" fmla="*/ 0 h 53"/>
                      <a:gd name="T6" fmla="*/ 1 w 66"/>
                      <a:gd name="T7" fmla="*/ 4 h 53"/>
                      <a:gd name="T8" fmla="*/ 1 w 66"/>
                      <a:gd name="T9" fmla="*/ 4 h 53"/>
                      <a:gd name="T10" fmla="*/ 1 w 66"/>
                      <a:gd name="T11" fmla="*/ 4 h 53"/>
                      <a:gd name="T12" fmla="*/ 0 w 66"/>
                      <a:gd name="T13" fmla="*/ 4 h 53"/>
                      <a:gd name="T14" fmla="*/ 0 w 66"/>
                      <a:gd name="T15" fmla="*/ 8 h 53"/>
                      <a:gd name="T16" fmla="*/ 0 w 66"/>
                      <a:gd name="T17" fmla="*/ 8 h 53"/>
                      <a:gd name="T18" fmla="*/ 0 w 66"/>
                      <a:gd name="T19" fmla="*/ 13 h 53"/>
                      <a:gd name="T20" fmla="*/ 0 w 66"/>
                      <a:gd name="T21" fmla="*/ 13 h 53"/>
                      <a:gd name="T22" fmla="*/ 1 w 66"/>
                      <a:gd name="T23" fmla="*/ 17 h 53"/>
                      <a:gd name="T24" fmla="*/ 1 w 66"/>
                      <a:gd name="T25" fmla="*/ 17 h 53"/>
                      <a:gd name="T26" fmla="*/ 1 w 66"/>
                      <a:gd name="T27" fmla="*/ 17 h 53"/>
                      <a:gd name="T28" fmla="*/ 1 w 66"/>
                      <a:gd name="T29" fmla="*/ 17 h 53"/>
                      <a:gd name="T30" fmla="*/ 1 w 66"/>
                      <a:gd name="T31" fmla="*/ 17 h 53"/>
                      <a:gd name="T32" fmla="*/ 1 w 66"/>
                      <a:gd name="T33" fmla="*/ 17 h 53"/>
                      <a:gd name="T34" fmla="*/ 2 w 66"/>
                      <a:gd name="T35" fmla="*/ 17 h 53"/>
                      <a:gd name="T36" fmla="*/ 2 w 66"/>
                      <a:gd name="T37" fmla="*/ 17 h 53"/>
                      <a:gd name="T38" fmla="*/ 3 w 66"/>
                      <a:gd name="T39" fmla="*/ 17 h 53"/>
                      <a:gd name="T40" fmla="*/ 3 w 66"/>
                      <a:gd name="T41" fmla="*/ 17 h 53"/>
                      <a:gd name="T42" fmla="*/ 3 w 66"/>
                      <a:gd name="T43" fmla="*/ 17 h 53"/>
                      <a:gd name="T44" fmla="*/ 3 w 66"/>
                      <a:gd name="T45" fmla="*/ 13 h 53"/>
                      <a:gd name="T46" fmla="*/ 3 w 66"/>
                      <a:gd name="T47" fmla="*/ 13 h 53"/>
                      <a:gd name="T48" fmla="*/ 3 w 66"/>
                      <a:gd name="T49" fmla="*/ 8 h 53"/>
                      <a:gd name="T50" fmla="*/ 3 w 66"/>
                      <a:gd name="T51" fmla="*/ 8 h 53"/>
                      <a:gd name="T52" fmla="*/ 3 w 66"/>
                      <a:gd name="T53" fmla="*/ 4 h 53"/>
                      <a:gd name="T54" fmla="*/ 3 w 66"/>
                      <a:gd name="T55" fmla="*/ 4 h 53"/>
                      <a:gd name="T56" fmla="*/ 3 w 66"/>
                      <a:gd name="T57" fmla="*/ 4 h 53"/>
                      <a:gd name="T58" fmla="*/ 3 w 66"/>
                      <a:gd name="T59" fmla="*/ 4 h 53"/>
                      <a:gd name="T60" fmla="*/ 2 w 66"/>
                      <a:gd name="T61" fmla="*/ 0 h 53"/>
                      <a:gd name="T62" fmla="*/ 2 w 66"/>
                      <a:gd name="T63" fmla="*/ 0 h 53"/>
                      <a:gd name="T64" fmla="*/ 1 w 66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66"/>
                      <a:gd name="T100" fmla="*/ 0 h 53"/>
                      <a:gd name="T101" fmla="*/ 66 w 66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66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66" y="40"/>
                        </a:lnTo>
                        <a:lnTo>
                          <a:pt x="66" y="27"/>
                        </a:lnTo>
                        <a:lnTo>
                          <a:pt x="53" y="13"/>
                        </a:lnTo>
                        <a:lnTo>
                          <a:pt x="40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47" name="Freeform 163"/>
                  <p:cNvSpPr>
                    <a:spLocks/>
                  </p:cNvSpPr>
                  <p:nvPr/>
                </p:nvSpPr>
                <p:spPr bwMode="auto">
                  <a:xfrm>
                    <a:off x="589" y="2513"/>
                    <a:ext cx="42" cy="45"/>
                  </a:xfrm>
                  <a:custGeom>
                    <a:avLst/>
                    <a:gdLst>
                      <a:gd name="T0" fmla="*/ 1 w 66"/>
                      <a:gd name="T1" fmla="*/ 0 h 53"/>
                      <a:gd name="T2" fmla="*/ 1 w 66"/>
                      <a:gd name="T3" fmla="*/ 0 h 53"/>
                      <a:gd name="T4" fmla="*/ 1 w 66"/>
                      <a:gd name="T5" fmla="*/ 0 h 53"/>
                      <a:gd name="T6" fmla="*/ 1 w 66"/>
                      <a:gd name="T7" fmla="*/ 0 h 53"/>
                      <a:gd name="T8" fmla="*/ 1 w 66"/>
                      <a:gd name="T9" fmla="*/ 4 h 53"/>
                      <a:gd name="T10" fmla="*/ 1 w 66"/>
                      <a:gd name="T11" fmla="*/ 4 h 53"/>
                      <a:gd name="T12" fmla="*/ 1 w 66"/>
                      <a:gd name="T13" fmla="*/ 4 h 53"/>
                      <a:gd name="T14" fmla="*/ 0 w 66"/>
                      <a:gd name="T15" fmla="*/ 4 h 53"/>
                      <a:gd name="T16" fmla="*/ 0 w 66"/>
                      <a:gd name="T17" fmla="*/ 8 h 53"/>
                      <a:gd name="T18" fmla="*/ 0 w 66"/>
                      <a:gd name="T19" fmla="*/ 8 h 53"/>
                      <a:gd name="T20" fmla="*/ 0 w 66"/>
                      <a:gd name="T21" fmla="*/ 13 h 53"/>
                      <a:gd name="T22" fmla="*/ 0 w 66"/>
                      <a:gd name="T23" fmla="*/ 13 h 53"/>
                      <a:gd name="T24" fmla="*/ 1 w 66"/>
                      <a:gd name="T25" fmla="*/ 17 h 53"/>
                      <a:gd name="T26" fmla="*/ 1 w 66"/>
                      <a:gd name="T27" fmla="*/ 17 h 53"/>
                      <a:gd name="T28" fmla="*/ 1 w 66"/>
                      <a:gd name="T29" fmla="*/ 17 h 53"/>
                      <a:gd name="T30" fmla="*/ 1 w 66"/>
                      <a:gd name="T31" fmla="*/ 17 h 53"/>
                      <a:gd name="T32" fmla="*/ 1 w 66"/>
                      <a:gd name="T33" fmla="*/ 17 h 53"/>
                      <a:gd name="T34" fmla="*/ 1 w 66"/>
                      <a:gd name="T35" fmla="*/ 17 h 53"/>
                      <a:gd name="T36" fmla="*/ 2 w 66"/>
                      <a:gd name="T37" fmla="*/ 17 h 53"/>
                      <a:gd name="T38" fmla="*/ 2 w 66"/>
                      <a:gd name="T39" fmla="*/ 17 h 53"/>
                      <a:gd name="T40" fmla="*/ 3 w 66"/>
                      <a:gd name="T41" fmla="*/ 17 h 53"/>
                      <a:gd name="T42" fmla="*/ 3 w 66"/>
                      <a:gd name="T43" fmla="*/ 17 h 53"/>
                      <a:gd name="T44" fmla="*/ 3 w 66"/>
                      <a:gd name="T45" fmla="*/ 17 h 53"/>
                      <a:gd name="T46" fmla="*/ 3 w 66"/>
                      <a:gd name="T47" fmla="*/ 13 h 53"/>
                      <a:gd name="T48" fmla="*/ 3 w 66"/>
                      <a:gd name="T49" fmla="*/ 13 h 53"/>
                      <a:gd name="T50" fmla="*/ 3 w 66"/>
                      <a:gd name="T51" fmla="*/ 8 h 53"/>
                      <a:gd name="T52" fmla="*/ 3 w 66"/>
                      <a:gd name="T53" fmla="*/ 8 h 53"/>
                      <a:gd name="T54" fmla="*/ 3 w 66"/>
                      <a:gd name="T55" fmla="*/ 4 h 53"/>
                      <a:gd name="T56" fmla="*/ 3 w 66"/>
                      <a:gd name="T57" fmla="*/ 4 h 53"/>
                      <a:gd name="T58" fmla="*/ 3 w 66"/>
                      <a:gd name="T59" fmla="*/ 4 h 53"/>
                      <a:gd name="T60" fmla="*/ 3 w 66"/>
                      <a:gd name="T61" fmla="*/ 4 h 53"/>
                      <a:gd name="T62" fmla="*/ 2 w 66"/>
                      <a:gd name="T63" fmla="*/ 0 h 53"/>
                      <a:gd name="T64" fmla="*/ 2 w 66"/>
                      <a:gd name="T65" fmla="*/ 0 h 53"/>
                      <a:gd name="T66" fmla="*/ 1 w 66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66"/>
                      <a:gd name="T103" fmla="*/ 0 h 53"/>
                      <a:gd name="T104" fmla="*/ 66 w 66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66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66" y="40"/>
                        </a:lnTo>
                        <a:lnTo>
                          <a:pt x="66" y="27"/>
                        </a:lnTo>
                        <a:lnTo>
                          <a:pt x="53" y="13"/>
                        </a:lnTo>
                        <a:lnTo>
                          <a:pt x="40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48" name="Freeform 164"/>
                  <p:cNvSpPr>
                    <a:spLocks/>
                  </p:cNvSpPr>
                  <p:nvPr/>
                </p:nvSpPr>
                <p:spPr bwMode="auto">
                  <a:xfrm>
                    <a:off x="698" y="2513"/>
                    <a:ext cx="34" cy="45"/>
                  </a:xfrm>
                  <a:custGeom>
                    <a:avLst/>
                    <a:gdLst>
                      <a:gd name="T0" fmla="*/ 1 w 53"/>
                      <a:gd name="T1" fmla="*/ 0 h 53"/>
                      <a:gd name="T2" fmla="*/ 1 w 53"/>
                      <a:gd name="T3" fmla="*/ 0 h 53"/>
                      <a:gd name="T4" fmla="*/ 1 w 53"/>
                      <a:gd name="T5" fmla="*/ 0 h 53"/>
                      <a:gd name="T6" fmla="*/ 1 w 53"/>
                      <a:gd name="T7" fmla="*/ 4 h 53"/>
                      <a:gd name="T8" fmla="*/ 0 w 53"/>
                      <a:gd name="T9" fmla="*/ 4 h 53"/>
                      <a:gd name="T10" fmla="*/ 0 w 53"/>
                      <a:gd name="T11" fmla="*/ 4 h 53"/>
                      <a:gd name="T12" fmla="*/ 0 w 53"/>
                      <a:gd name="T13" fmla="*/ 4 h 53"/>
                      <a:gd name="T14" fmla="*/ 0 w 53"/>
                      <a:gd name="T15" fmla="*/ 8 h 53"/>
                      <a:gd name="T16" fmla="*/ 0 w 53"/>
                      <a:gd name="T17" fmla="*/ 8 h 53"/>
                      <a:gd name="T18" fmla="*/ 0 w 53"/>
                      <a:gd name="T19" fmla="*/ 13 h 53"/>
                      <a:gd name="T20" fmla="*/ 0 w 53"/>
                      <a:gd name="T21" fmla="*/ 13 h 53"/>
                      <a:gd name="T22" fmla="*/ 0 w 53"/>
                      <a:gd name="T23" fmla="*/ 17 h 53"/>
                      <a:gd name="T24" fmla="*/ 0 w 53"/>
                      <a:gd name="T25" fmla="*/ 17 h 53"/>
                      <a:gd name="T26" fmla="*/ 1 w 53"/>
                      <a:gd name="T27" fmla="*/ 17 h 53"/>
                      <a:gd name="T28" fmla="*/ 1 w 53"/>
                      <a:gd name="T29" fmla="*/ 17 h 53"/>
                      <a:gd name="T30" fmla="*/ 1 w 53"/>
                      <a:gd name="T31" fmla="*/ 17 h 53"/>
                      <a:gd name="T32" fmla="*/ 1 w 53"/>
                      <a:gd name="T33" fmla="*/ 17 h 53"/>
                      <a:gd name="T34" fmla="*/ 1 w 53"/>
                      <a:gd name="T35" fmla="*/ 17 h 53"/>
                      <a:gd name="T36" fmla="*/ 2 w 53"/>
                      <a:gd name="T37" fmla="*/ 17 h 53"/>
                      <a:gd name="T38" fmla="*/ 2 w 53"/>
                      <a:gd name="T39" fmla="*/ 17 h 53"/>
                      <a:gd name="T40" fmla="*/ 3 w 53"/>
                      <a:gd name="T41" fmla="*/ 17 h 53"/>
                      <a:gd name="T42" fmla="*/ 3 w 53"/>
                      <a:gd name="T43" fmla="*/ 17 h 53"/>
                      <a:gd name="T44" fmla="*/ 3 w 53"/>
                      <a:gd name="T45" fmla="*/ 13 h 53"/>
                      <a:gd name="T46" fmla="*/ 3 w 53"/>
                      <a:gd name="T47" fmla="*/ 13 h 53"/>
                      <a:gd name="T48" fmla="*/ 3 w 53"/>
                      <a:gd name="T49" fmla="*/ 8 h 53"/>
                      <a:gd name="T50" fmla="*/ 3 w 53"/>
                      <a:gd name="T51" fmla="*/ 8 h 53"/>
                      <a:gd name="T52" fmla="*/ 3 w 53"/>
                      <a:gd name="T53" fmla="*/ 4 h 53"/>
                      <a:gd name="T54" fmla="*/ 3 w 53"/>
                      <a:gd name="T55" fmla="*/ 4 h 53"/>
                      <a:gd name="T56" fmla="*/ 3 w 53"/>
                      <a:gd name="T57" fmla="*/ 4 h 53"/>
                      <a:gd name="T58" fmla="*/ 2 w 53"/>
                      <a:gd name="T59" fmla="*/ 4 h 53"/>
                      <a:gd name="T60" fmla="*/ 2 w 53"/>
                      <a:gd name="T61" fmla="*/ 0 h 53"/>
                      <a:gd name="T62" fmla="*/ 1 w 53"/>
                      <a:gd name="T63" fmla="*/ 0 h 53"/>
                      <a:gd name="T64" fmla="*/ 1 w 53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3"/>
                      <a:gd name="T100" fmla="*/ 0 h 53"/>
                      <a:gd name="T101" fmla="*/ 53 w 53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3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53" y="27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40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49" name="Freeform 165"/>
                  <p:cNvSpPr>
                    <a:spLocks/>
                  </p:cNvSpPr>
                  <p:nvPr/>
                </p:nvSpPr>
                <p:spPr bwMode="auto">
                  <a:xfrm>
                    <a:off x="698" y="2513"/>
                    <a:ext cx="34" cy="45"/>
                  </a:xfrm>
                  <a:custGeom>
                    <a:avLst/>
                    <a:gdLst>
                      <a:gd name="T0" fmla="*/ 1 w 53"/>
                      <a:gd name="T1" fmla="*/ 0 h 53"/>
                      <a:gd name="T2" fmla="*/ 1 w 53"/>
                      <a:gd name="T3" fmla="*/ 0 h 53"/>
                      <a:gd name="T4" fmla="*/ 1 w 53"/>
                      <a:gd name="T5" fmla="*/ 0 h 53"/>
                      <a:gd name="T6" fmla="*/ 1 w 53"/>
                      <a:gd name="T7" fmla="*/ 0 h 53"/>
                      <a:gd name="T8" fmla="*/ 1 w 53"/>
                      <a:gd name="T9" fmla="*/ 4 h 53"/>
                      <a:gd name="T10" fmla="*/ 0 w 53"/>
                      <a:gd name="T11" fmla="*/ 4 h 53"/>
                      <a:gd name="T12" fmla="*/ 0 w 53"/>
                      <a:gd name="T13" fmla="*/ 4 h 53"/>
                      <a:gd name="T14" fmla="*/ 0 w 53"/>
                      <a:gd name="T15" fmla="*/ 4 h 53"/>
                      <a:gd name="T16" fmla="*/ 0 w 53"/>
                      <a:gd name="T17" fmla="*/ 8 h 53"/>
                      <a:gd name="T18" fmla="*/ 0 w 53"/>
                      <a:gd name="T19" fmla="*/ 8 h 53"/>
                      <a:gd name="T20" fmla="*/ 0 w 53"/>
                      <a:gd name="T21" fmla="*/ 13 h 53"/>
                      <a:gd name="T22" fmla="*/ 0 w 53"/>
                      <a:gd name="T23" fmla="*/ 13 h 53"/>
                      <a:gd name="T24" fmla="*/ 0 w 53"/>
                      <a:gd name="T25" fmla="*/ 17 h 53"/>
                      <a:gd name="T26" fmla="*/ 0 w 53"/>
                      <a:gd name="T27" fmla="*/ 17 h 53"/>
                      <a:gd name="T28" fmla="*/ 1 w 53"/>
                      <a:gd name="T29" fmla="*/ 17 h 53"/>
                      <a:gd name="T30" fmla="*/ 1 w 53"/>
                      <a:gd name="T31" fmla="*/ 17 h 53"/>
                      <a:gd name="T32" fmla="*/ 1 w 53"/>
                      <a:gd name="T33" fmla="*/ 17 h 53"/>
                      <a:gd name="T34" fmla="*/ 1 w 53"/>
                      <a:gd name="T35" fmla="*/ 17 h 53"/>
                      <a:gd name="T36" fmla="*/ 1 w 53"/>
                      <a:gd name="T37" fmla="*/ 17 h 53"/>
                      <a:gd name="T38" fmla="*/ 2 w 53"/>
                      <a:gd name="T39" fmla="*/ 17 h 53"/>
                      <a:gd name="T40" fmla="*/ 2 w 53"/>
                      <a:gd name="T41" fmla="*/ 17 h 53"/>
                      <a:gd name="T42" fmla="*/ 3 w 53"/>
                      <a:gd name="T43" fmla="*/ 17 h 53"/>
                      <a:gd name="T44" fmla="*/ 3 w 53"/>
                      <a:gd name="T45" fmla="*/ 17 h 53"/>
                      <a:gd name="T46" fmla="*/ 3 w 53"/>
                      <a:gd name="T47" fmla="*/ 13 h 53"/>
                      <a:gd name="T48" fmla="*/ 3 w 53"/>
                      <a:gd name="T49" fmla="*/ 13 h 53"/>
                      <a:gd name="T50" fmla="*/ 3 w 53"/>
                      <a:gd name="T51" fmla="*/ 8 h 53"/>
                      <a:gd name="T52" fmla="*/ 3 w 53"/>
                      <a:gd name="T53" fmla="*/ 8 h 53"/>
                      <a:gd name="T54" fmla="*/ 3 w 53"/>
                      <a:gd name="T55" fmla="*/ 4 h 53"/>
                      <a:gd name="T56" fmla="*/ 3 w 53"/>
                      <a:gd name="T57" fmla="*/ 4 h 53"/>
                      <a:gd name="T58" fmla="*/ 3 w 53"/>
                      <a:gd name="T59" fmla="*/ 4 h 53"/>
                      <a:gd name="T60" fmla="*/ 2 w 53"/>
                      <a:gd name="T61" fmla="*/ 4 h 53"/>
                      <a:gd name="T62" fmla="*/ 2 w 53"/>
                      <a:gd name="T63" fmla="*/ 0 h 53"/>
                      <a:gd name="T64" fmla="*/ 1 w 53"/>
                      <a:gd name="T65" fmla="*/ 0 h 53"/>
                      <a:gd name="T66" fmla="*/ 1 w 53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3"/>
                      <a:gd name="T103" fmla="*/ 0 h 53"/>
                      <a:gd name="T104" fmla="*/ 53 w 53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3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53" y="27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40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50" name="Freeform 166"/>
                  <p:cNvSpPr>
                    <a:spLocks/>
                  </p:cNvSpPr>
                  <p:nvPr/>
                </p:nvSpPr>
                <p:spPr bwMode="auto">
                  <a:xfrm>
                    <a:off x="799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4 h 53"/>
                      <a:gd name="T8" fmla="*/ 0 w 52"/>
                      <a:gd name="T9" fmla="*/ 4 h 53"/>
                      <a:gd name="T10" fmla="*/ 0 w 52"/>
                      <a:gd name="T11" fmla="*/ 4 h 53"/>
                      <a:gd name="T12" fmla="*/ 0 w 52"/>
                      <a:gd name="T13" fmla="*/ 4 h 53"/>
                      <a:gd name="T14" fmla="*/ 0 w 52"/>
                      <a:gd name="T15" fmla="*/ 8 h 53"/>
                      <a:gd name="T16" fmla="*/ 0 w 52"/>
                      <a:gd name="T17" fmla="*/ 8 h 53"/>
                      <a:gd name="T18" fmla="*/ 0 w 52"/>
                      <a:gd name="T19" fmla="*/ 13 h 53"/>
                      <a:gd name="T20" fmla="*/ 0 w 52"/>
                      <a:gd name="T21" fmla="*/ 13 h 53"/>
                      <a:gd name="T22" fmla="*/ 0 w 52"/>
                      <a:gd name="T23" fmla="*/ 17 h 53"/>
                      <a:gd name="T24" fmla="*/ 0 w 52"/>
                      <a:gd name="T25" fmla="*/ 17 h 53"/>
                      <a:gd name="T26" fmla="*/ 1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1 w 52"/>
                      <a:gd name="T35" fmla="*/ 17 h 53"/>
                      <a:gd name="T36" fmla="*/ 2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3 h 53"/>
                      <a:gd name="T46" fmla="*/ 2 w 52"/>
                      <a:gd name="T47" fmla="*/ 13 h 53"/>
                      <a:gd name="T48" fmla="*/ 2 w 52"/>
                      <a:gd name="T49" fmla="*/ 8 h 53"/>
                      <a:gd name="T50" fmla="*/ 2 w 52"/>
                      <a:gd name="T51" fmla="*/ 8 h 53"/>
                      <a:gd name="T52" fmla="*/ 2 w 52"/>
                      <a:gd name="T53" fmla="*/ 4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0 h 53"/>
                      <a:gd name="T62" fmla="*/ 1 w 52"/>
                      <a:gd name="T63" fmla="*/ 0 h 53"/>
                      <a:gd name="T64" fmla="*/ 1 w 52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2"/>
                      <a:gd name="T100" fmla="*/ 0 h 53"/>
                      <a:gd name="T101" fmla="*/ 52 w 52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2" h="53">
                        <a:moveTo>
                          <a:pt x="26" y="0"/>
                        </a:move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51" name="Freeform 167"/>
                  <p:cNvSpPr>
                    <a:spLocks/>
                  </p:cNvSpPr>
                  <p:nvPr/>
                </p:nvSpPr>
                <p:spPr bwMode="auto">
                  <a:xfrm>
                    <a:off x="799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0 h 53"/>
                      <a:gd name="T8" fmla="*/ 1 w 52"/>
                      <a:gd name="T9" fmla="*/ 4 h 53"/>
                      <a:gd name="T10" fmla="*/ 0 w 52"/>
                      <a:gd name="T11" fmla="*/ 4 h 53"/>
                      <a:gd name="T12" fmla="*/ 0 w 52"/>
                      <a:gd name="T13" fmla="*/ 4 h 53"/>
                      <a:gd name="T14" fmla="*/ 0 w 52"/>
                      <a:gd name="T15" fmla="*/ 4 h 53"/>
                      <a:gd name="T16" fmla="*/ 0 w 52"/>
                      <a:gd name="T17" fmla="*/ 8 h 53"/>
                      <a:gd name="T18" fmla="*/ 0 w 52"/>
                      <a:gd name="T19" fmla="*/ 8 h 53"/>
                      <a:gd name="T20" fmla="*/ 0 w 52"/>
                      <a:gd name="T21" fmla="*/ 13 h 53"/>
                      <a:gd name="T22" fmla="*/ 0 w 52"/>
                      <a:gd name="T23" fmla="*/ 13 h 53"/>
                      <a:gd name="T24" fmla="*/ 0 w 52"/>
                      <a:gd name="T25" fmla="*/ 17 h 53"/>
                      <a:gd name="T26" fmla="*/ 0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1 w 52"/>
                      <a:gd name="T35" fmla="*/ 17 h 53"/>
                      <a:gd name="T36" fmla="*/ 1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7 h 53"/>
                      <a:gd name="T46" fmla="*/ 2 w 52"/>
                      <a:gd name="T47" fmla="*/ 13 h 53"/>
                      <a:gd name="T48" fmla="*/ 2 w 52"/>
                      <a:gd name="T49" fmla="*/ 13 h 53"/>
                      <a:gd name="T50" fmla="*/ 2 w 52"/>
                      <a:gd name="T51" fmla="*/ 8 h 53"/>
                      <a:gd name="T52" fmla="*/ 2 w 52"/>
                      <a:gd name="T53" fmla="*/ 8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4 h 53"/>
                      <a:gd name="T62" fmla="*/ 2 w 52"/>
                      <a:gd name="T63" fmla="*/ 0 h 53"/>
                      <a:gd name="T64" fmla="*/ 1 w 52"/>
                      <a:gd name="T65" fmla="*/ 0 h 53"/>
                      <a:gd name="T66" fmla="*/ 1 w 52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53"/>
                      <a:gd name="T104" fmla="*/ 52 w 52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52" name="Freeform 168"/>
                  <p:cNvSpPr>
                    <a:spLocks/>
                  </p:cNvSpPr>
                  <p:nvPr/>
                </p:nvSpPr>
                <p:spPr bwMode="auto">
                  <a:xfrm>
                    <a:off x="890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4 h 53"/>
                      <a:gd name="T8" fmla="*/ 1 w 52"/>
                      <a:gd name="T9" fmla="*/ 4 h 53"/>
                      <a:gd name="T10" fmla="*/ 1 w 52"/>
                      <a:gd name="T11" fmla="*/ 4 h 53"/>
                      <a:gd name="T12" fmla="*/ 0 w 52"/>
                      <a:gd name="T13" fmla="*/ 4 h 53"/>
                      <a:gd name="T14" fmla="*/ 0 w 52"/>
                      <a:gd name="T15" fmla="*/ 8 h 53"/>
                      <a:gd name="T16" fmla="*/ 0 w 52"/>
                      <a:gd name="T17" fmla="*/ 8 h 53"/>
                      <a:gd name="T18" fmla="*/ 0 w 52"/>
                      <a:gd name="T19" fmla="*/ 13 h 53"/>
                      <a:gd name="T20" fmla="*/ 0 w 52"/>
                      <a:gd name="T21" fmla="*/ 13 h 53"/>
                      <a:gd name="T22" fmla="*/ 1 w 52"/>
                      <a:gd name="T23" fmla="*/ 17 h 53"/>
                      <a:gd name="T24" fmla="*/ 1 w 52"/>
                      <a:gd name="T25" fmla="*/ 17 h 53"/>
                      <a:gd name="T26" fmla="*/ 1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2 w 52"/>
                      <a:gd name="T35" fmla="*/ 17 h 53"/>
                      <a:gd name="T36" fmla="*/ 2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3 h 53"/>
                      <a:gd name="T46" fmla="*/ 2 w 52"/>
                      <a:gd name="T47" fmla="*/ 13 h 53"/>
                      <a:gd name="T48" fmla="*/ 2 w 52"/>
                      <a:gd name="T49" fmla="*/ 8 h 53"/>
                      <a:gd name="T50" fmla="*/ 2 w 52"/>
                      <a:gd name="T51" fmla="*/ 8 h 53"/>
                      <a:gd name="T52" fmla="*/ 2 w 52"/>
                      <a:gd name="T53" fmla="*/ 4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0 h 53"/>
                      <a:gd name="T62" fmla="*/ 2 w 52"/>
                      <a:gd name="T63" fmla="*/ 0 h 53"/>
                      <a:gd name="T64" fmla="*/ 1 w 52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2"/>
                      <a:gd name="T100" fmla="*/ 0 h 53"/>
                      <a:gd name="T101" fmla="*/ 52 w 52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2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53" name="Freeform 169"/>
                  <p:cNvSpPr>
                    <a:spLocks/>
                  </p:cNvSpPr>
                  <p:nvPr/>
                </p:nvSpPr>
                <p:spPr bwMode="auto">
                  <a:xfrm>
                    <a:off x="890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0 h 53"/>
                      <a:gd name="T8" fmla="*/ 1 w 52"/>
                      <a:gd name="T9" fmla="*/ 4 h 53"/>
                      <a:gd name="T10" fmla="*/ 1 w 52"/>
                      <a:gd name="T11" fmla="*/ 4 h 53"/>
                      <a:gd name="T12" fmla="*/ 1 w 52"/>
                      <a:gd name="T13" fmla="*/ 4 h 53"/>
                      <a:gd name="T14" fmla="*/ 0 w 52"/>
                      <a:gd name="T15" fmla="*/ 4 h 53"/>
                      <a:gd name="T16" fmla="*/ 0 w 52"/>
                      <a:gd name="T17" fmla="*/ 8 h 53"/>
                      <a:gd name="T18" fmla="*/ 0 w 52"/>
                      <a:gd name="T19" fmla="*/ 8 h 53"/>
                      <a:gd name="T20" fmla="*/ 0 w 52"/>
                      <a:gd name="T21" fmla="*/ 13 h 53"/>
                      <a:gd name="T22" fmla="*/ 0 w 52"/>
                      <a:gd name="T23" fmla="*/ 13 h 53"/>
                      <a:gd name="T24" fmla="*/ 1 w 52"/>
                      <a:gd name="T25" fmla="*/ 17 h 53"/>
                      <a:gd name="T26" fmla="*/ 1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1 w 52"/>
                      <a:gd name="T35" fmla="*/ 17 h 53"/>
                      <a:gd name="T36" fmla="*/ 2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7 h 53"/>
                      <a:gd name="T46" fmla="*/ 2 w 52"/>
                      <a:gd name="T47" fmla="*/ 13 h 53"/>
                      <a:gd name="T48" fmla="*/ 2 w 52"/>
                      <a:gd name="T49" fmla="*/ 13 h 53"/>
                      <a:gd name="T50" fmla="*/ 2 w 52"/>
                      <a:gd name="T51" fmla="*/ 8 h 53"/>
                      <a:gd name="T52" fmla="*/ 2 w 52"/>
                      <a:gd name="T53" fmla="*/ 8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4 h 53"/>
                      <a:gd name="T62" fmla="*/ 2 w 52"/>
                      <a:gd name="T63" fmla="*/ 0 h 53"/>
                      <a:gd name="T64" fmla="*/ 2 w 52"/>
                      <a:gd name="T65" fmla="*/ 0 h 53"/>
                      <a:gd name="T66" fmla="*/ 1 w 52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53"/>
                      <a:gd name="T104" fmla="*/ 52 w 52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54" name="Freeform 170"/>
                  <p:cNvSpPr>
                    <a:spLocks/>
                  </p:cNvSpPr>
                  <p:nvPr/>
                </p:nvSpPr>
                <p:spPr bwMode="auto">
                  <a:xfrm>
                    <a:off x="397" y="2323"/>
                    <a:ext cx="33" cy="54"/>
                  </a:xfrm>
                  <a:custGeom>
                    <a:avLst/>
                    <a:gdLst>
                      <a:gd name="T0" fmla="*/ 2 w 52"/>
                      <a:gd name="T1" fmla="*/ 0 h 65"/>
                      <a:gd name="T2" fmla="*/ 1 w 52"/>
                      <a:gd name="T3" fmla="*/ 3 h 65"/>
                      <a:gd name="T4" fmla="*/ 1 w 52"/>
                      <a:gd name="T5" fmla="*/ 3 h 65"/>
                      <a:gd name="T6" fmla="*/ 1 w 52"/>
                      <a:gd name="T7" fmla="*/ 3 h 65"/>
                      <a:gd name="T8" fmla="*/ 1 w 52"/>
                      <a:gd name="T9" fmla="*/ 3 h 65"/>
                      <a:gd name="T10" fmla="*/ 1 w 52"/>
                      <a:gd name="T11" fmla="*/ 3 h 65"/>
                      <a:gd name="T12" fmla="*/ 1 w 52"/>
                      <a:gd name="T13" fmla="*/ 7 h 65"/>
                      <a:gd name="T14" fmla="*/ 1 w 52"/>
                      <a:gd name="T15" fmla="*/ 7 h 65"/>
                      <a:gd name="T16" fmla="*/ 0 w 52"/>
                      <a:gd name="T17" fmla="*/ 10 h 65"/>
                      <a:gd name="T18" fmla="*/ 1 w 52"/>
                      <a:gd name="T19" fmla="*/ 10 h 65"/>
                      <a:gd name="T20" fmla="*/ 1 w 52"/>
                      <a:gd name="T21" fmla="*/ 14 h 65"/>
                      <a:gd name="T22" fmla="*/ 1 w 52"/>
                      <a:gd name="T23" fmla="*/ 14 h 65"/>
                      <a:gd name="T24" fmla="*/ 1 w 52"/>
                      <a:gd name="T25" fmla="*/ 14 h 65"/>
                      <a:gd name="T26" fmla="*/ 1 w 52"/>
                      <a:gd name="T27" fmla="*/ 14 h 65"/>
                      <a:gd name="T28" fmla="*/ 1 w 52"/>
                      <a:gd name="T29" fmla="*/ 18 h 65"/>
                      <a:gd name="T30" fmla="*/ 1 w 52"/>
                      <a:gd name="T31" fmla="*/ 18 h 65"/>
                      <a:gd name="T32" fmla="*/ 2 w 52"/>
                      <a:gd name="T33" fmla="*/ 18 h 65"/>
                      <a:gd name="T34" fmla="*/ 2 w 52"/>
                      <a:gd name="T35" fmla="*/ 18 h 65"/>
                      <a:gd name="T36" fmla="*/ 2 w 52"/>
                      <a:gd name="T37" fmla="*/ 18 h 65"/>
                      <a:gd name="T38" fmla="*/ 2 w 52"/>
                      <a:gd name="T39" fmla="*/ 14 h 65"/>
                      <a:gd name="T40" fmla="*/ 2 w 52"/>
                      <a:gd name="T41" fmla="*/ 14 h 65"/>
                      <a:gd name="T42" fmla="*/ 2 w 52"/>
                      <a:gd name="T43" fmla="*/ 14 h 65"/>
                      <a:gd name="T44" fmla="*/ 2 w 52"/>
                      <a:gd name="T45" fmla="*/ 14 h 65"/>
                      <a:gd name="T46" fmla="*/ 2 w 52"/>
                      <a:gd name="T47" fmla="*/ 10 h 65"/>
                      <a:gd name="T48" fmla="*/ 2 w 52"/>
                      <a:gd name="T49" fmla="*/ 10 h 65"/>
                      <a:gd name="T50" fmla="*/ 2 w 52"/>
                      <a:gd name="T51" fmla="*/ 7 h 65"/>
                      <a:gd name="T52" fmla="*/ 2 w 52"/>
                      <a:gd name="T53" fmla="*/ 7 h 65"/>
                      <a:gd name="T54" fmla="*/ 2 w 52"/>
                      <a:gd name="T55" fmla="*/ 3 h 65"/>
                      <a:gd name="T56" fmla="*/ 2 w 52"/>
                      <a:gd name="T57" fmla="*/ 3 h 65"/>
                      <a:gd name="T58" fmla="*/ 2 w 52"/>
                      <a:gd name="T59" fmla="*/ 3 h 65"/>
                      <a:gd name="T60" fmla="*/ 2 w 52"/>
                      <a:gd name="T61" fmla="*/ 3 h 65"/>
                      <a:gd name="T62" fmla="*/ 2 w 52"/>
                      <a:gd name="T63" fmla="*/ 3 h 65"/>
                      <a:gd name="T64" fmla="*/ 2 w 52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2"/>
                      <a:gd name="T100" fmla="*/ 0 h 65"/>
                      <a:gd name="T101" fmla="*/ 52 w 52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2" h="65">
                        <a:moveTo>
                          <a:pt x="39" y="0"/>
                        </a:move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13" y="26"/>
                        </a:lnTo>
                        <a:lnTo>
                          <a:pt x="0" y="39"/>
                        </a:lnTo>
                        <a:lnTo>
                          <a:pt x="13" y="39"/>
                        </a:lnTo>
                        <a:lnTo>
                          <a:pt x="13" y="52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52" y="52"/>
                        </a:lnTo>
                        <a:lnTo>
                          <a:pt x="52" y="39"/>
                        </a:lnTo>
                        <a:lnTo>
                          <a:pt x="52" y="26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55" name="Freeform 171"/>
                  <p:cNvSpPr>
                    <a:spLocks/>
                  </p:cNvSpPr>
                  <p:nvPr/>
                </p:nvSpPr>
                <p:spPr bwMode="auto">
                  <a:xfrm>
                    <a:off x="397" y="2323"/>
                    <a:ext cx="33" cy="54"/>
                  </a:xfrm>
                  <a:custGeom>
                    <a:avLst/>
                    <a:gdLst>
                      <a:gd name="T0" fmla="*/ 2 w 52"/>
                      <a:gd name="T1" fmla="*/ 0 h 65"/>
                      <a:gd name="T2" fmla="*/ 2 w 52"/>
                      <a:gd name="T3" fmla="*/ 0 h 65"/>
                      <a:gd name="T4" fmla="*/ 1 w 52"/>
                      <a:gd name="T5" fmla="*/ 3 h 65"/>
                      <a:gd name="T6" fmla="*/ 1 w 52"/>
                      <a:gd name="T7" fmla="*/ 3 h 65"/>
                      <a:gd name="T8" fmla="*/ 1 w 52"/>
                      <a:gd name="T9" fmla="*/ 3 h 65"/>
                      <a:gd name="T10" fmla="*/ 1 w 52"/>
                      <a:gd name="T11" fmla="*/ 3 h 65"/>
                      <a:gd name="T12" fmla="*/ 1 w 52"/>
                      <a:gd name="T13" fmla="*/ 3 h 65"/>
                      <a:gd name="T14" fmla="*/ 1 w 52"/>
                      <a:gd name="T15" fmla="*/ 7 h 65"/>
                      <a:gd name="T16" fmla="*/ 1 w 52"/>
                      <a:gd name="T17" fmla="*/ 7 h 65"/>
                      <a:gd name="T18" fmla="*/ 0 w 52"/>
                      <a:gd name="T19" fmla="*/ 10 h 65"/>
                      <a:gd name="T20" fmla="*/ 1 w 52"/>
                      <a:gd name="T21" fmla="*/ 10 h 65"/>
                      <a:gd name="T22" fmla="*/ 1 w 52"/>
                      <a:gd name="T23" fmla="*/ 14 h 65"/>
                      <a:gd name="T24" fmla="*/ 1 w 52"/>
                      <a:gd name="T25" fmla="*/ 14 h 65"/>
                      <a:gd name="T26" fmla="*/ 1 w 52"/>
                      <a:gd name="T27" fmla="*/ 14 h 65"/>
                      <a:gd name="T28" fmla="*/ 1 w 52"/>
                      <a:gd name="T29" fmla="*/ 14 h 65"/>
                      <a:gd name="T30" fmla="*/ 1 w 52"/>
                      <a:gd name="T31" fmla="*/ 18 h 65"/>
                      <a:gd name="T32" fmla="*/ 1 w 52"/>
                      <a:gd name="T33" fmla="*/ 18 h 65"/>
                      <a:gd name="T34" fmla="*/ 2 w 52"/>
                      <a:gd name="T35" fmla="*/ 18 h 65"/>
                      <a:gd name="T36" fmla="*/ 2 w 52"/>
                      <a:gd name="T37" fmla="*/ 18 h 65"/>
                      <a:gd name="T38" fmla="*/ 2 w 52"/>
                      <a:gd name="T39" fmla="*/ 18 h 65"/>
                      <a:gd name="T40" fmla="*/ 2 w 52"/>
                      <a:gd name="T41" fmla="*/ 14 h 65"/>
                      <a:gd name="T42" fmla="*/ 2 w 52"/>
                      <a:gd name="T43" fmla="*/ 14 h 65"/>
                      <a:gd name="T44" fmla="*/ 2 w 52"/>
                      <a:gd name="T45" fmla="*/ 14 h 65"/>
                      <a:gd name="T46" fmla="*/ 2 w 52"/>
                      <a:gd name="T47" fmla="*/ 14 h 65"/>
                      <a:gd name="T48" fmla="*/ 2 w 52"/>
                      <a:gd name="T49" fmla="*/ 10 h 65"/>
                      <a:gd name="T50" fmla="*/ 2 w 52"/>
                      <a:gd name="T51" fmla="*/ 10 h 65"/>
                      <a:gd name="T52" fmla="*/ 2 w 52"/>
                      <a:gd name="T53" fmla="*/ 7 h 65"/>
                      <a:gd name="T54" fmla="*/ 2 w 52"/>
                      <a:gd name="T55" fmla="*/ 7 h 65"/>
                      <a:gd name="T56" fmla="*/ 2 w 52"/>
                      <a:gd name="T57" fmla="*/ 3 h 65"/>
                      <a:gd name="T58" fmla="*/ 2 w 52"/>
                      <a:gd name="T59" fmla="*/ 3 h 65"/>
                      <a:gd name="T60" fmla="*/ 2 w 52"/>
                      <a:gd name="T61" fmla="*/ 3 h 65"/>
                      <a:gd name="T62" fmla="*/ 2 w 52"/>
                      <a:gd name="T63" fmla="*/ 3 h 65"/>
                      <a:gd name="T64" fmla="*/ 2 w 52"/>
                      <a:gd name="T65" fmla="*/ 3 h 65"/>
                      <a:gd name="T66" fmla="*/ 2 w 52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65"/>
                      <a:gd name="T104" fmla="*/ 52 w 52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65">
                        <a:moveTo>
                          <a:pt x="39" y="0"/>
                        </a:moveTo>
                        <a:lnTo>
                          <a:pt x="39" y="0"/>
                        </a:ln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13" y="26"/>
                        </a:lnTo>
                        <a:lnTo>
                          <a:pt x="0" y="39"/>
                        </a:lnTo>
                        <a:lnTo>
                          <a:pt x="13" y="39"/>
                        </a:lnTo>
                        <a:lnTo>
                          <a:pt x="13" y="52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52" y="52"/>
                        </a:lnTo>
                        <a:lnTo>
                          <a:pt x="52" y="39"/>
                        </a:lnTo>
                        <a:lnTo>
                          <a:pt x="52" y="26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56" name="Freeform 172"/>
                  <p:cNvSpPr>
                    <a:spLocks/>
                  </p:cNvSpPr>
                  <p:nvPr/>
                </p:nvSpPr>
                <p:spPr bwMode="auto">
                  <a:xfrm>
                    <a:off x="488" y="2323"/>
                    <a:ext cx="35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3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1 w 53"/>
                      <a:gd name="T11" fmla="*/ 3 h 65"/>
                      <a:gd name="T12" fmla="*/ 0 w 53"/>
                      <a:gd name="T13" fmla="*/ 7 h 65"/>
                      <a:gd name="T14" fmla="*/ 0 w 53"/>
                      <a:gd name="T15" fmla="*/ 7 h 65"/>
                      <a:gd name="T16" fmla="*/ 0 w 53"/>
                      <a:gd name="T17" fmla="*/ 10 h 65"/>
                      <a:gd name="T18" fmla="*/ 0 w 53"/>
                      <a:gd name="T19" fmla="*/ 10 h 65"/>
                      <a:gd name="T20" fmla="*/ 0 w 53"/>
                      <a:gd name="T21" fmla="*/ 14 h 65"/>
                      <a:gd name="T22" fmla="*/ 1 w 53"/>
                      <a:gd name="T23" fmla="*/ 14 h 65"/>
                      <a:gd name="T24" fmla="*/ 1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8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2 w 53"/>
                      <a:gd name="T35" fmla="*/ 18 h 65"/>
                      <a:gd name="T36" fmla="*/ 2 w 53"/>
                      <a:gd name="T37" fmla="*/ 18 h 65"/>
                      <a:gd name="T38" fmla="*/ 3 w 53"/>
                      <a:gd name="T39" fmla="*/ 14 h 65"/>
                      <a:gd name="T40" fmla="*/ 3 w 53"/>
                      <a:gd name="T41" fmla="*/ 14 h 65"/>
                      <a:gd name="T42" fmla="*/ 3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0 h 65"/>
                      <a:gd name="T48" fmla="*/ 3 w 53"/>
                      <a:gd name="T49" fmla="*/ 10 h 65"/>
                      <a:gd name="T50" fmla="*/ 3 w 53"/>
                      <a:gd name="T51" fmla="*/ 7 h 65"/>
                      <a:gd name="T52" fmla="*/ 3 w 53"/>
                      <a:gd name="T53" fmla="*/ 7 h 65"/>
                      <a:gd name="T54" fmla="*/ 3 w 53"/>
                      <a:gd name="T55" fmla="*/ 3 h 65"/>
                      <a:gd name="T56" fmla="*/ 3 w 53"/>
                      <a:gd name="T57" fmla="*/ 3 h 65"/>
                      <a:gd name="T58" fmla="*/ 3 w 53"/>
                      <a:gd name="T59" fmla="*/ 3 h 65"/>
                      <a:gd name="T60" fmla="*/ 2 w 53"/>
                      <a:gd name="T61" fmla="*/ 3 h 65"/>
                      <a:gd name="T62" fmla="*/ 2 w 53"/>
                      <a:gd name="T63" fmla="*/ 3 h 65"/>
                      <a:gd name="T64" fmla="*/ 1 w 53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3"/>
                      <a:gd name="T100" fmla="*/ 0 h 65"/>
                      <a:gd name="T101" fmla="*/ 53 w 53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3" h="65">
                        <a:moveTo>
                          <a:pt x="27" y="0"/>
                        </a:moveTo>
                        <a:lnTo>
                          <a:pt x="27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27" y="65"/>
                        </a:lnTo>
                        <a:lnTo>
                          <a:pt x="40" y="65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57" name="Freeform 173"/>
                  <p:cNvSpPr>
                    <a:spLocks/>
                  </p:cNvSpPr>
                  <p:nvPr/>
                </p:nvSpPr>
                <p:spPr bwMode="auto">
                  <a:xfrm>
                    <a:off x="488" y="2323"/>
                    <a:ext cx="35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0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1 w 53"/>
                      <a:gd name="T11" fmla="*/ 3 h 65"/>
                      <a:gd name="T12" fmla="*/ 1 w 53"/>
                      <a:gd name="T13" fmla="*/ 3 h 65"/>
                      <a:gd name="T14" fmla="*/ 0 w 53"/>
                      <a:gd name="T15" fmla="*/ 7 h 65"/>
                      <a:gd name="T16" fmla="*/ 0 w 53"/>
                      <a:gd name="T17" fmla="*/ 7 h 65"/>
                      <a:gd name="T18" fmla="*/ 0 w 53"/>
                      <a:gd name="T19" fmla="*/ 10 h 65"/>
                      <a:gd name="T20" fmla="*/ 0 w 53"/>
                      <a:gd name="T21" fmla="*/ 10 h 65"/>
                      <a:gd name="T22" fmla="*/ 0 w 53"/>
                      <a:gd name="T23" fmla="*/ 14 h 65"/>
                      <a:gd name="T24" fmla="*/ 1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4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2 w 53"/>
                      <a:gd name="T37" fmla="*/ 18 h 65"/>
                      <a:gd name="T38" fmla="*/ 2 w 53"/>
                      <a:gd name="T39" fmla="*/ 18 h 65"/>
                      <a:gd name="T40" fmla="*/ 3 w 53"/>
                      <a:gd name="T41" fmla="*/ 14 h 65"/>
                      <a:gd name="T42" fmla="*/ 3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4 h 65"/>
                      <a:gd name="T48" fmla="*/ 3 w 53"/>
                      <a:gd name="T49" fmla="*/ 10 h 65"/>
                      <a:gd name="T50" fmla="*/ 3 w 53"/>
                      <a:gd name="T51" fmla="*/ 10 h 65"/>
                      <a:gd name="T52" fmla="*/ 3 w 53"/>
                      <a:gd name="T53" fmla="*/ 7 h 65"/>
                      <a:gd name="T54" fmla="*/ 3 w 53"/>
                      <a:gd name="T55" fmla="*/ 7 h 65"/>
                      <a:gd name="T56" fmla="*/ 3 w 53"/>
                      <a:gd name="T57" fmla="*/ 3 h 65"/>
                      <a:gd name="T58" fmla="*/ 3 w 53"/>
                      <a:gd name="T59" fmla="*/ 3 h 65"/>
                      <a:gd name="T60" fmla="*/ 3 w 53"/>
                      <a:gd name="T61" fmla="*/ 3 h 65"/>
                      <a:gd name="T62" fmla="*/ 2 w 53"/>
                      <a:gd name="T63" fmla="*/ 3 h 65"/>
                      <a:gd name="T64" fmla="*/ 2 w 53"/>
                      <a:gd name="T65" fmla="*/ 3 h 65"/>
                      <a:gd name="T66" fmla="*/ 1 w 53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3"/>
                      <a:gd name="T103" fmla="*/ 0 h 65"/>
                      <a:gd name="T104" fmla="*/ 53 w 53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3" h="65">
                        <a:moveTo>
                          <a:pt x="27" y="0"/>
                        </a:moveTo>
                        <a:lnTo>
                          <a:pt x="27" y="0"/>
                        </a:lnTo>
                        <a:lnTo>
                          <a:pt x="27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27" y="65"/>
                        </a:lnTo>
                        <a:lnTo>
                          <a:pt x="40" y="65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7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58" name="Freeform 174"/>
                  <p:cNvSpPr>
                    <a:spLocks/>
                  </p:cNvSpPr>
                  <p:nvPr/>
                </p:nvSpPr>
                <p:spPr bwMode="auto">
                  <a:xfrm>
                    <a:off x="589" y="2323"/>
                    <a:ext cx="33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3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0 w 53"/>
                      <a:gd name="T9" fmla="*/ 3 h 65"/>
                      <a:gd name="T10" fmla="*/ 0 w 53"/>
                      <a:gd name="T11" fmla="*/ 3 h 65"/>
                      <a:gd name="T12" fmla="*/ 0 w 53"/>
                      <a:gd name="T13" fmla="*/ 7 h 65"/>
                      <a:gd name="T14" fmla="*/ 0 w 53"/>
                      <a:gd name="T15" fmla="*/ 7 h 65"/>
                      <a:gd name="T16" fmla="*/ 0 w 53"/>
                      <a:gd name="T17" fmla="*/ 10 h 65"/>
                      <a:gd name="T18" fmla="*/ 0 w 53"/>
                      <a:gd name="T19" fmla="*/ 10 h 65"/>
                      <a:gd name="T20" fmla="*/ 0 w 53"/>
                      <a:gd name="T21" fmla="*/ 14 h 65"/>
                      <a:gd name="T22" fmla="*/ 0 w 53"/>
                      <a:gd name="T23" fmla="*/ 14 h 65"/>
                      <a:gd name="T24" fmla="*/ 0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8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1 w 53"/>
                      <a:gd name="T37" fmla="*/ 18 h 65"/>
                      <a:gd name="T38" fmla="*/ 1 w 53"/>
                      <a:gd name="T39" fmla="*/ 14 h 65"/>
                      <a:gd name="T40" fmla="*/ 1 w 53"/>
                      <a:gd name="T41" fmla="*/ 14 h 65"/>
                      <a:gd name="T42" fmla="*/ 2 w 53"/>
                      <a:gd name="T43" fmla="*/ 14 h 65"/>
                      <a:gd name="T44" fmla="*/ 2 w 53"/>
                      <a:gd name="T45" fmla="*/ 14 h 65"/>
                      <a:gd name="T46" fmla="*/ 2 w 53"/>
                      <a:gd name="T47" fmla="*/ 10 h 65"/>
                      <a:gd name="T48" fmla="*/ 2 w 53"/>
                      <a:gd name="T49" fmla="*/ 10 h 65"/>
                      <a:gd name="T50" fmla="*/ 2 w 53"/>
                      <a:gd name="T51" fmla="*/ 7 h 65"/>
                      <a:gd name="T52" fmla="*/ 2 w 53"/>
                      <a:gd name="T53" fmla="*/ 7 h 65"/>
                      <a:gd name="T54" fmla="*/ 2 w 53"/>
                      <a:gd name="T55" fmla="*/ 3 h 65"/>
                      <a:gd name="T56" fmla="*/ 1 w 53"/>
                      <a:gd name="T57" fmla="*/ 3 h 65"/>
                      <a:gd name="T58" fmla="*/ 1 w 53"/>
                      <a:gd name="T59" fmla="*/ 3 h 65"/>
                      <a:gd name="T60" fmla="*/ 1 w 53"/>
                      <a:gd name="T61" fmla="*/ 3 h 65"/>
                      <a:gd name="T62" fmla="*/ 1 w 53"/>
                      <a:gd name="T63" fmla="*/ 3 h 65"/>
                      <a:gd name="T64" fmla="*/ 1 w 53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3"/>
                      <a:gd name="T100" fmla="*/ 0 h 65"/>
                      <a:gd name="T101" fmla="*/ 53 w 53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3" h="65">
                        <a:moveTo>
                          <a:pt x="26" y="0"/>
                        </a:move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6" y="65"/>
                        </a:lnTo>
                        <a:lnTo>
                          <a:pt x="40" y="65"/>
                        </a:lnTo>
                        <a:lnTo>
                          <a:pt x="40" y="52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6" y="13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59" name="Freeform 175"/>
                  <p:cNvSpPr>
                    <a:spLocks/>
                  </p:cNvSpPr>
                  <p:nvPr/>
                </p:nvSpPr>
                <p:spPr bwMode="auto">
                  <a:xfrm>
                    <a:off x="589" y="2323"/>
                    <a:ext cx="33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0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0 w 53"/>
                      <a:gd name="T11" fmla="*/ 3 h 65"/>
                      <a:gd name="T12" fmla="*/ 0 w 53"/>
                      <a:gd name="T13" fmla="*/ 3 h 65"/>
                      <a:gd name="T14" fmla="*/ 0 w 53"/>
                      <a:gd name="T15" fmla="*/ 7 h 65"/>
                      <a:gd name="T16" fmla="*/ 0 w 53"/>
                      <a:gd name="T17" fmla="*/ 7 h 65"/>
                      <a:gd name="T18" fmla="*/ 0 w 53"/>
                      <a:gd name="T19" fmla="*/ 10 h 65"/>
                      <a:gd name="T20" fmla="*/ 0 w 53"/>
                      <a:gd name="T21" fmla="*/ 10 h 65"/>
                      <a:gd name="T22" fmla="*/ 0 w 53"/>
                      <a:gd name="T23" fmla="*/ 14 h 65"/>
                      <a:gd name="T24" fmla="*/ 0 w 53"/>
                      <a:gd name="T25" fmla="*/ 14 h 65"/>
                      <a:gd name="T26" fmla="*/ 0 w 53"/>
                      <a:gd name="T27" fmla="*/ 14 h 65"/>
                      <a:gd name="T28" fmla="*/ 1 w 53"/>
                      <a:gd name="T29" fmla="*/ 14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1 w 53"/>
                      <a:gd name="T37" fmla="*/ 18 h 65"/>
                      <a:gd name="T38" fmla="*/ 1 w 53"/>
                      <a:gd name="T39" fmla="*/ 18 h 65"/>
                      <a:gd name="T40" fmla="*/ 1 w 53"/>
                      <a:gd name="T41" fmla="*/ 14 h 65"/>
                      <a:gd name="T42" fmla="*/ 1 w 53"/>
                      <a:gd name="T43" fmla="*/ 14 h 65"/>
                      <a:gd name="T44" fmla="*/ 2 w 53"/>
                      <a:gd name="T45" fmla="*/ 14 h 65"/>
                      <a:gd name="T46" fmla="*/ 2 w 53"/>
                      <a:gd name="T47" fmla="*/ 14 h 65"/>
                      <a:gd name="T48" fmla="*/ 2 w 53"/>
                      <a:gd name="T49" fmla="*/ 10 h 65"/>
                      <a:gd name="T50" fmla="*/ 2 w 53"/>
                      <a:gd name="T51" fmla="*/ 10 h 65"/>
                      <a:gd name="T52" fmla="*/ 2 w 53"/>
                      <a:gd name="T53" fmla="*/ 7 h 65"/>
                      <a:gd name="T54" fmla="*/ 2 w 53"/>
                      <a:gd name="T55" fmla="*/ 7 h 65"/>
                      <a:gd name="T56" fmla="*/ 2 w 53"/>
                      <a:gd name="T57" fmla="*/ 3 h 65"/>
                      <a:gd name="T58" fmla="*/ 1 w 53"/>
                      <a:gd name="T59" fmla="*/ 3 h 65"/>
                      <a:gd name="T60" fmla="*/ 1 w 53"/>
                      <a:gd name="T61" fmla="*/ 3 h 65"/>
                      <a:gd name="T62" fmla="*/ 1 w 53"/>
                      <a:gd name="T63" fmla="*/ 3 h 65"/>
                      <a:gd name="T64" fmla="*/ 1 w 53"/>
                      <a:gd name="T65" fmla="*/ 3 h 65"/>
                      <a:gd name="T66" fmla="*/ 1 w 53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3"/>
                      <a:gd name="T103" fmla="*/ 0 h 65"/>
                      <a:gd name="T104" fmla="*/ 53 w 53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3" h="65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6" y="65"/>
                        </a:lnTo>
                        <a:lnTo>
                          <a:pt x="40" y="65"/>
                        </a:lnTo>
                        <a:lnTo>
                          <a:pt x="40" y="52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6" y="13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60" name="Freeform 176"/>
                  <p:cNvSpPr>
                    <a:spLocks/>
                  </p:cNvSpPr>
                  <p:nvPr/>
                </p:nvSpPr>
                <p:spPr bwMode="auto">
                  <a:xfrm>
                    <a:off x="690" y="2323"/>
                    <a:ext cx="34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3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0 w 53"/>
                      <a:gd name="T9" fmla="*/ 3 h 65"/>
                      <a:gd name="T10" fmla="*/ 0 w 53"/>
                      <a:gd name="T11" fmla="*/ 3 h 65"/>
                      <a:gd name="T12" fmla="*/ 0 w 53"/>
                      <a:gd name="T13" fmla="*/ 7 h 65"/>
                      <a:gd name="T14" fmla="*/ 0 w 53"/>
                      <a:gd name="T15" fmla="*/ 7 h 65"/>
                      <a:gd name="T16" fmla="*/ 0 w 53"/>
                      <a:gd name="T17" fmla="*/ 10 h 65"/>
                      <a:gd name="T18" fmla="*/ 0 w 53"/>
                      <a:gd name="T19" fmla="*/ 10 h 65"/>
                      <a:gd name="T20" fmla="*/ 0 w 53"/>
                      <a:gd name="T21" fmla="*/ 14 h 65"/>
                      <a:gd name="T22" fmla="*/ 0 w 53"/>
                      <a:gd name="T23" fmla="*/ 14 h 65"/>
                      <a:gd name="T24" fmla="*/ 0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8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2 w 53"/>
                      <a:gd name="T37" fmla="*/ 18 h 65"/>
                      <a:gd name="T38" fmla="*/ 2 w 53"/>
                      <a:gd name="T39" fmla="*/ 14 h 65"/>
                      <a:gd name="T40" fmla="*/ 2 w 53"/>
                      <a:gd name="T41" fmla="*/ 14 h 65"/>
                      <a:gd name="T42" fmla="*/ 3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0 h 65"/>
                      <a:gd name="T48" fmla="*/ 3 w 53"/>
                      <a:gd name="T49" fmla="*/ 10 h 65"/>
                      <a:gd name="T50" fmla="*/ 3 w 53"/>
                      <a:gd name="T51" fmla="*/ 7 h 65"/>
                      <a:gd name="T52" fmla="*/ 3 w 53"/>
                      <a:gd name="T53" fmla="*/ 7 h 65"/>
                      <a:gd name="T54" fmla="*/ 3 w 53"/>
                      <a:gd name="T55" fmla="*/ 3 h 65"/>
                      <a:gd name="T56" fmla="*/ 2 w 53"/>
                      <a:gd name="T57" fmla="*/ 3 h 65"/>
                      <a:gd name="T58" fmla="*/ 2 w 53"/>
                      <a:gd name="T59" fmla="*/ 3 h 65"/>
                      <a:gd name="T60" fmla="*/ 2 w 53"/>
                      <a:gd name="T61" fmla="*/ 3 h 65"/>
                      <a:gd name="T62" fmla="*/ 1 w 53"/>
                      <a:gd name="T63" fmla="*/ 3 h 65"/>
                      <a:gd name="T64" fmla="*/ 1 w 53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3"/>
                      <a:gd name="T100" fmla="*/ 0 h 65"/>
                      <a:gd name="T101" fmla="*/ 53 w 53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3" h="65">
                        <a:moveTo>
                          <a:pt x="26" y="0"/>
                        </a:move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39" y="52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39" y="13"/>
                        </a:lnTo>
                        <a:lnTo>
                          <a:pt x="26" y="13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61" name="Freeform 177"/>
                  <p:cNvSpPr>
                    <a:spLocks/>
                  </p:cNvSpPr>
                  <p:nvPr/>
                </p:nvSpPr>
                <p:spPr bwMode="auto">
                  <a:xfrm>
                    <a:off x="690" y="2323"/>
                    <a:ext cx="34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0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0 w 53"/>
                      <a:gd name="T11" fmla="*/ 3 h 65"/>
                      <a:gd name="T12" fmla="*/ 0 w 53"/>
                      <a:gd name="T13" fmla="*/ 3 h 65"/>
                      <a:gd name="T14" fmla="*/ 0 w 53"/>
                      <a:gd name="T15" fmla="*/ 7 h 65"/>
                      <a:gd name="T16" fmla="*/ 0 w 53"/>
                      <a:gd name="T17" fmla="*/ 7 h 65"/>
                      <a:gd name="T18" fmla="*/ 0 w 53"/>
                      <a:gd name="T19" fmla="*/ 10 h 65"/>
                      <a:gd name="T20" fmla="*/ 0 w 53"/>
                      <a:gd name="T21" fmla="*/ 10 h 65"/>
                      <a:gd name="T22" fmla="*/ 0 w 53"/>
                      <a:gd name="T23" fmla="*/ 14 h 65"/>
                      <a:gd name="T24" fmla="*/ 0 w 53"/>
                      <a:gd name="T25" fmla="*/ 14 h 65"/>
                      <a:gd name="T26" fmla="*/ 0 w 53"/>
                      <a:gd name="T27" fmla="*/ 14 h 65"/>
                      <a:gd name="T28" fmla="*/ 1 w 53"/>
                      <a:gd name="T29" fmla="*/ 14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1 w 53"/>
                      <a:gd name="T37" fmla="*/ 18 h 65"/>
                      <a:gd name="T38" fmla="*/ 2 w 53"/>
                      <a:gd name="T39" fmla="*/ 18 h 65"/>
                      <a:gd name="T40" fmla="*/ 2 w 53"/>
                      <a:gd name="T41" fmla="*/ 14 h 65"/>
                      <a:gd name="T42" fmla="*/ 2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4 h 65"/>
                      <a:gd name="T48" fmla="*/ 3 w 53"/>
                      <a:gd name="T49" fmla="*/ 10 h 65"/>
                      <a:gd name="T50" fmla="*/ 3 w 53"/>
                      <a:gd name="T51" fmla="*/ 10 h 65"/>
                      <a:gd name="T52" fmla="*/ 3 w 53"/>
                      <a:gd name="T53" fmla="*/ 7 h 65"/>
                      <a:gd name="T54" fmla="*/ 3 w 53"/>
                      <a:gd name="T55" fmla="*/ 7 h 65"/>
                      <a:gd name="T56" fmla="*/ 3 w 53"/>
                      <a:gd name="T57" fmla="*/ 3 h 65"/>
                      <a:gd name="T58" fmla="*/ 2 w 53"/>
                      <a:gd name="T59" fmla="*/ 3 h 65"/>
                      <a:gd name="T60" fmla="*/ 2 w 53"/>
                      <a:gd name="T61" fmla="*/ 3 h 65"/>
                      <a:gd name="T62" fmla="*/ 2 w 53"/>
                      <a:gd name="T63" fmla="*/ 3 h 65"/>
                      <a:gd name="T64" fmla="*/ 1 w 53"/>
                      <a:gd name="T65" fmla="*/ 3 h 65"/>
                      <a:gd name="T66" fmla="*/ 1 w 53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3"/>
                      <a:gd name="T103" fmla="*/ 0 h 65"/>
                      <a:gd name="T104" fmla="*/ 53 w 53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3" h="65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39" y="52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39" y="13"/>
                        </a:lnTo>
                        <a:lnTo>
                          <a:pt x="26" y="13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62" name="Freeform 178"/>
                  <p:cNvSpPr>
                    <a:spLocks/>
                  </p:cNvSpPr>
                  <p:nvPr/>
                </p:nvSpPr>
                <p:spPr bwMode="auto">
                  <a:xfrm>
                    <a:off x="782" y="2323"/>
                    <a:ext cx="33" cy="54"/>
                  </a:xfrm>
                  <a:custGeom>
                    <a:avLst/>
                    <a:gdLst>
                      <a:gd name="T0" fmla="*/ 1 w 52"/>
                      <a:gd name="T1" fmla="*/ 0 h 65"/>
                      <a:gd name="T2" fmla="*/ 1 w 52"/>
                      <a:gd name="T3" fmla="*/ 3 h 65"/>
                      <a:gd name="T4" fmla="*/ 1 w 52"/>
                      <a:gd name="T5" fmla="*/ 3 h 65"/>
                      <a:gd name="T6" fmla="*/ 1 w 52"/>
                      <a:gd name="T7" fmla="*/ 3 h 65"/>
                      <a:gd name="T8" fmla="*/ 1 w 52"/>
                      <a:gd name="T9" fmla="*/ 3 h 65"/>
                      <a:gd name="T10" fmla="*/ 1 w 52"/>
                      <a:gd name="T11" fmla="*/ 3 h 65"/>
                      <a:gd name="T12" fmla="*/ 0 w 52"/>
                      <a:gd name="T13" fmla="*/ 7 h 65"/>
                      <a:gd name="T14" fmla="*/ 0 w 52"/>
                      <a:gd name="T15" fmla="*/ 7 h 65"/>
                      <a:gd name="T16" fmla="*/ 0 w 52"/>
                      <a:gd name="T17" fmla="*/ 10 h 65"/>
                      <a:gd name="T18" fmla="*/ 0 w 52"/>
                      <a:gd name="T19" fmla="*/ 10 h 65"/>
                      <a:gd name="T20" fmla="*/ 0 w 52"/>
                      <a:gd name="T21" fmla="*/ 14 h 65"/>
                      <a:gd name="T22" fmla="*/ 1 w 52"/>
                      <a:gd name="T23" fmla="*/ 14 h 65"/>
                      <a:gd name="T24" fmla="*/ 1 w 52"/>
                      <a:gd name="T25" fmla="*/ 14 h 65"/>
                      <a:gd name="T26" fmla="*/ 1 w 52"/>
                      <a:gd name="T27" fmla="*/ 14 h 65"/>
                      <a:gd name="T28" fmla="*/ 1 w 52"/>
                      <a:gd name="T29" fmla="*/ 18 h 65"/>
                      <a:gd name="T30" fmla="*/ 1 w 52"/>
                      <a:gd name="T31" fmla="*/ 18 h 65"/>
                      <a:gd name="T32" fmla="*/ 1 w 52"/>
                      <a:gd name="T33" fmla="*/ 18 h 65"/>
                      <a:gd name="T34" fmla="*/ 2 w 52"/>
                      <a:gd name="T35" fmla="*/ 18 h 65"/>
                      <a:gd name="T36" fmla="*/ 2 w 52"/>
                      <a:gd name="T37" fmla="*/ 18 h 65"/>
                      <a:gd name="T38" fmla="*/ 2 w 52"/>
                      <a:gd name="T39" fmla="*/ 14 h 65"/>
                      <a:gd name="T40" fmla="*/ 2 w 52"/>
                      <a:gd name="T41" fmla="*/ 14 h 65"/>
                      <a:gd name="T42" fmla="*/ 2 w 52"/>
                      <a:gd name="T43" fmla="*/ 14 h 65"/>
                      <a:gd name="T44" fmla="*/ 2 w 52"/>
                      <a:gd name="T45" fmla="*/ 14 h 65"/>
                      <a:gd name="T46" fmla="*/ 2 w 52"/>
                      <a:gd name="T47" fmla="*/ 10 h 65"/>
                      <a:gd name="T48" fmla="*/ 2 w 52"/>
                      <a:gd name="T49" fmla="*/ 10 h 65"/>
                      <a:gd name="T50" fmla="*/ 2 w 52"/>
                      <a:gd name="T51" fmla="*/ 7 h 65"/>
                      <a:gd name="T52" fmla="*/ 2 w 52"/>
                      <a:gd name="T53" fmla="*/ 7 h 65"/>
                      <a:gd name="T54" fmla="*/ 2 w 52"/>
                      <a:gd name="T55" fmla="*/ 3 h 65"/>
                      <a:gd name="T56" fmla="*/ 2 w 52"/>
                      <a:gd name="T57" fmla="*/ 3 h 65"/>
                      <a:gd name="T58" fmla="*/ 2 w 52"/>
                      <a:gd name="T59" fmla="*/ 3 h 65"/>
                      <a:gd name="T60" fmla="*/ 2 w 52"/>
                      <a:gd name="T61" fmla="*/ 3 h 65"/>
                      <a:gd name="T62" fmla="*/ 2 w 52"/>
                      <a:gd name="T63" fmla="*/ 3 h 65"/>
                      <a:gd name="T64" fmla="*/ 1 w 52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2"/>
                      <a:gd name="T100" fmla="*/ 0 h 65"/>
                      <a:gd name="T101" fmla="*/ 52 w 52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2" h="65">
                        <a:moveTo>
                          <a:pt x="26" y="0"/>
                        </a:move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52" y="52"/>
                        </a:lnTo>
                        <a:lnTo>
                          <a:pt x="52" y="39"/>
                        </a:lnTo>
                        <a:lnTo>
                          <a:pt x="52" y="26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63" name="Freeform 179"/>
                  <p:cNvSpPr>
                    <a:spLocks/>
                  </p:cNvSpPr>
                  <p:nvPr/>
                </p:nvSpPr>
                <p:spPr bwMode="auto">
                  <a:xfrm>
                    <a:off x="782" y="2323"/>
                    <a:ext cx="33" cy="54"/>
                  </a:xfrm>
                  <a:custGeom>
                    <a:avLst/>
                    <a:gdLst>
                      <a:gd name="T0" fmla="*/ 1 w 52"/>
                      <a:gd name="T1" fmla="*/ 0 h 65"/>
                      <a:gd name="T2" fmla="*/ 1 w 52"/>
                      <a:gd name="T3" fmla="*/ 0 h 65"/>
                      <a:gd name="T4" fmla="*/ 1 w 52"/>
                      <a:gd name="T5" fmla="*/ 3 h 65"/>
                      <a:gd name="T6" fmla="*/ 1 w 52"/>
                      <a:gd name="T7" fmla="*/ 3 h 65"/>
                      <a:gd name="T8" fmla="*/ 1 w 52"/>
                      <a:gd name="T9" fmla="*/ 3 h 65"/>
                      <a:gd name="T10" fmla="*/ 1 w 52"/>
                      <a:gd name="T11" fmla="*/ 3 h 65"/>
                      <a:gd name="T12" fmla="*/ 1 w 52"/>
                      <a:gd name="T13" fmla="*/ 3 h 65"/>
                      <a:gd name="T14" fmla="*/ 0 w 52"/>
                      <a:gd name="T15" fmla="*/ 7 h 65"/>
                      <a:gd name="T16" fmla="*/ 0 w 52"/>
                      <a:gd name="T17" fmla="*/ 7 h 65"/>
                      <a:gd name="T18" fmla="*/ 0 w 52"/>
                      <a:gd name="T19" fmla="*/ 10 h 65"/>
                      <a:gd name="T20" fmla="*/ 0 w 52"/>
                      <a:gd name="T21" fmla="*/ 10 h 65"/>
                      <a:gd name="T22" fmla="*/ 0 w 52"/>
                      <a:gd name="T23" fmla="*/ 14 h 65"/>
                      <a:gd name="T24" fmla="*/ 1 w 52"/>
                      <a:gd name="T25" fmla="*/ 14 h 65"/>
                      <a:gd name="T26" fmla="*/ 1 w 52"/>
                      <a:gd name="T27" fmla="*/ 14 h 65"/>
                      <a:gd name="T28" fmla="*/ 1 w 52"/>
                      <a:gd name="T29" fmla="*/ 14 h 65"/>
                      <a:gd name="T30" fmla="*/ 1 w 52"/>
                      <a:gd name="T31" fmla="*/ 18 h 65"/>
                      <a:gd name="T32" fmla="*/ 1 w 52"/>
                      <a:gd name="T33" fmla="*/ 18 h 65"/>
                      <a:gd name="T34" fmla="*/ 1 w 52"/>
                      <a:gd name="T35" fmla="*/ 18 h 65"/>
                      <a:gd name="T36" fmla="*/ 2 w 52"/>
                      <a:gd name="T37" fmla="*/ 18 h 65"/>
                      <a:gd name="T38" fmla="*/ 2 w 52"/>
                      <a:gd name="T39" fmla="*/ 18 h 65"/>
                      <a:gd name="T40" fmla="*/ 2 w 52"/>
                      <a:gd name="T41" fmla="*/ 14 h 65"/>
                      <a:gd name="T42" fmla="*/ 2 w 52"/>
                      <a:gd name="T43" fmla="*/ 14 h 65"/>
                      <a:gd name="T44" fmla="*/ 2 w 52"/>
                      <a:gd name="T45" fmla="*/ 14 h 65"/>
                      <a:gd name="T46" fmla="*/ 2 w 52"/>
                      <a:gd name="T47" fmla="*/ 14 h 65"/>
                      <a:gd name="T48" fmla="*/ 2 w 52"/>
                      <a:gd name="T49" fmla="*/ 10 h 65"/>
                      <a:gd name="T50" fmla="*/ 2 w 52"/>
                      <a:gd name="T51" fmla="*/ 10 h 65"/>
                      <a:gd name="T52" fmla="*/ 2 w 52"/>
                      <a:gd name="T53" fmla="*/ 7 h 65"/>
                      <a:gd name="T54" fmla="*/ 2 w 52"/>
                      <a:gd name="T55" fmla="*/ 7 h 65"/>
                      <a:gd name="T56" fmla="*/ 2 w 52"/>
                      <a:gd name="T57" fmla="*/ 3 h 65"/>
                      <a:gd name="T58" fmla="*/ 2 w 52"/>
                      <a:gd name="T59" fmla="*/ 3 h 65"/>
                      <a:gd name="T60" fmla="*/ 2 w 52"/>
                      <a:gd name="T61" fmla="*/ 3 h 65"/>
                      <a:gd name="T62" fmla="*/ 2 w 52"/>
                      <a:gd name="T63" fmla="*/ 3 h 65"/>
                      <a:gd name="T64" fmla="*/ 2 w 52"/>
                      <a:gd name="T65" fmla="*/ 3 h 65"/>
                      <a:gd name="T66" fmla="*/ 1 w 52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65"/>
                      <a:gd name="T104" fmla="*/ 52 w 52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65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52" y="52"/>
                        </a:lnTo>
                        <a:lnTo>
                          <a:pt x="52" y="39"/>
                        </a:lnTo>
                        <a:lnTo>
                          <a:pt x="52" y="26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64" name="Freeform 180"/>
                  <p:cNvSpPr>
                    <a:spLocks/>
                  </p:cNvSpPr>
                  <p:nvPr/>
                </p:nvSpPr>
                <p:spPr bwMode="auto">
                  <a:xfrm>
                    <a:off x="873" y="2323"/>
                    <a:ext cx="34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3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1 w 53"/>
                      <a:gd name="T11" fmla="*/ 3 h 65"/>
                      <a:gd name="T12" fmla="*/ 0 w 53"/>
                      <a:gd name="T13" fmla="*/ 7 h 65"/>
                      <a:gd name="T14" fmla="*/ 0 w 53"/>
                      <a:gd name="T15" fmla="*/ 7 h 65"/>
                      <a:gd name="T16" fmla="*/ 0 w 53"/>
                      <a:gd name="T17" fmla="*/ 10 h 65"/>
                      <a:gd name="T18" fmla="*/ 0 w 53"/>
                      <a:gd name="T19" fmla="*/ 10 h 65"/>
                      <a:gd name="T20" fmla="*/ 0 w 53"/>
                      <a:gd name="T21" fmla="*/ 14 h 65"/>
                      <a:gd name="T22" fmla="*/ 1 w 53"/>
                      <a:gd name="T23" fmla="*/ 14 h 65"/>
                      <a:gd name="T24" fmla="*/ 1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8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2 w 53"/>
                      <a:gd name="T35" fmla="*/ 18 h 65"/>
                      <a:gd name="T36" fmla="*/ 2 w 53"/>
                      <a:gd name="T37" fmla="*/ 18 h 65"/>
                      <a:gd name="T38" fmla="*/ 3 w 53"/>
                      <a:gd name="T39" fmla="*/ 14 h 65"/>
                      <a:gd name="T40" fmla="*/ 3 w 53"/>
                      <a:gd name="T41" fmla="*/ 14 h 65"/>
                      <a:gd name="T42" fmla="*/ 3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0 h 65"/>
                      <a:gd name="T48" fmla="*/ 3 w 53"/>
                      <a:gd name="T49" fmla="*/ 10 h 65"/>
                      <a:gd name="T50" fmla="*/ 3 w 53"/>
                      <a:gd name="T51" fmla="*/ 7 h 65"/>
                      <a:gd name="T52" fmla="*/ 3 w 53"/>
                      <a:gd name="T53" fmla="*/ 7 h 65"/>
                      <a:gd name="T54" fmla="*/ 3 w 53"/>
                      <a:gd name="T55" fmla="*/ 3 h 65"/>
                      <a:gd name="T56" fmla="*/ 3 w 53"/>
                      <a:gd name="T57" fmla="*/ 3 h 65"/>
                      <a:gd name="T58" fmla="*/ 3 w 53"/>
                      <a:gd name="T59" fmla="*/ 3 h 65"/>
                      <a:gd name="T60" fmla="*/ 2 w 53"/>
                      <a:gd name="T61" fmla="*/ 3 h 65"/>
                      <a:gd name="T62" fmla="*/ 2 w 53"/>
                      <a:gd name="T63" fmla="*/ 3 h 65"/>
                      <a:gd name="T64" fmla="*/ 1 w 53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3"/>
                      <a:gd name="T100" fmla="*/ 0 h 65"/>
                      <a:gd name="T101" fmla="*/ 53 w 53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3" h="65">
                        <a:moveTo>
                          <a:pt x="27" y="0"/>
                        </a:moveTo>
                        <a:lnTo>
                          <a:pt x="27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7" y="65"/>
                        </a:lnTo>
                        <a:lnTo>
                          <a:pt x="40" y="65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65" name="Freeform 181"/>
                  <p:cNvSpPr>
                    <a:spLocks/>
                  </p:cNvSpPr>
                  <p:nvPr/>
                </p:nvSpPr>
                <p:spPr bwMode="auto">
                  <a:xfrm>
                    <a:off x="873" y="2323"/>
                    <a:ext cx="34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0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1 w 53"/>
                      <a:gd name="T11" fmla="*/ 3 h 65"/>
                      <a:gd name="T12" fmla="*/ 1 w 53"/>
                      <a:gd name="T13" fmla="*/ 3 h 65"/>
                      <a:gd name="T14" fmla="*/ 0 w 53"/>
                      <a:gd name="T15" fmla="*/ 7 h 65"/>
                      <a:gd name="T16" fmla="*/ 0 w 53"/>
                      <a:gd name="T17" fmla="*/ 7 h 65"/>
                      <a:gd name="T18" fmla="*/ 0 w 53"/>
                      <a:gd name="T19" fmla="*/ 10 h 65"/>
                      <a:gd name="T20" fmla="*/ 0 w 53"/>
                      <a:gd name="T21" fmla="*/ 10 h 65"/>
                      <a:gd name="T22" fmla="*/ 0 w 53"/>
                      <a:gd name="T23" fmla="*/ 14 h 65"/>
                      <a:gd name="T24" fmla="*/ 1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4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2 w 53"/>
                      <a:gd name="T37" fmla="*/ 18 h 65"/>
                      <a:gd name="T38" fmla="*/ 2 w 53"/>
                      <a:gd name="T39" fmla="*/ 18 h 65"/>
                      <a:gd name="T40" fmla="*/ 3 w 53"/>
                      <a:gd name="T41" fmla="*/ 14 h 65"/>
                      <a:gd name="T42" fmla="*/ 3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4 h 65"/>
                      <a:gd name="T48" fmla="*/ 3 w 53"/>
                      <a:gd name="T49" fmla="*/ 10 h 65"/>
                      <a:gd name="T50" fmla="*/ 3 w 53"/>
                      <a:gd name="T51" fmla="*/ 10 h 65"/>
                      <a:gd name="T52" fmla="*/ 3 w 53"/>
                      <a:gd name="T53" fmla="*/ 7 h 65"/>
                      <a:gd name="T54" fmla="*/ 3 w 53"/>
                      <a:gd name="T55" fmla="*/ 7 h 65"/>
                      <a:gd name="T56" fmla="*/ 3 w 53"/>
                      <a:gd name="T57" fmla="*/ 3 h 65"/>
                      <a:gd name="T58" fmla="*/ 3 w 53"/>
                      <a:gd name="T59" fmla="*/ 3 h 65"/>
                      <a:gd name="T60" fmla="*/ 3 w 53"/>
                      <a:gd name="T61" fmla="*/ 3 h 65"/>
                      <a:gd name="T62" fmla="*/ 2 w 53"/>
                      <a:gd name="T63" fmla="*/ 3 h 65"/>
                      <a:gd name="T64" fmla="*/ 2 w 53"/>
                      <a:gd name="T65" fmla="*/ 3 h 65"/>
                      <a:gd name="T66" fmla="*/ 1 w 53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3"/>
                      <a:gd name="T103" fmla="*/ 0 h 65"/>
                      <a:gd name="T104" fmla="*/ 53 w 53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3" h="65">
                        <a:moveTo>
                          <a:pt x="27" y="0"/>
                        </a:moveTo>
                        <a:lnTo>
                          <a:pt x="27" y="0"/>
                        </a:lnTo>
                        <a:lnTo>
                          <a:pt x="27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7" y="65"/>
                        </a:lnTo>
                        <a:lnTo>
                          <a:pt x="40" y="65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7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66" name="Freeform 182"/>
                  <p:cNvSpPr>
                    <a:spLocks/>
                  </p:cNvSpPr>
                  <p:nvPr/>
                </p:nvSpPr>
                <p:spPr bwMode="auto">
                  <a:xfrm>
                    <a:off x="572" y="1863"/>
                    <a:ext cx="142" cy="214"/>
                  </a:xfrm>
                  <a:custGeom>
                    <a:avLst/>
                    <a:gdLst>
                      <a:gd name="T0" fmla="*/ 0 w 223"/>
                      <a:gd name="T1" fmla="*/ 84 h 250"/>
                      <a:gd name="T2" fmla="*/ 2 w 223"/>
                      <a:gd name="T3" fmla="*/ 0 h 250"/>
                      <a:gd name="T4" fmla="*/ 7 w 223"/>
                      <a:gd name="T5" fmla="*/ 0 h 250"/>
                      <a:gd name="T6" fmla="*/ 10 w 223"/>
                      <a:gd name="T7" fmla="*/ 84 h 250"/>
                      <a:gd name="T8" fmla="*/ 0 w 223"/>
                      <a:gd name="T9" fmla="*/ 84 h 2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3"/>
                      <a:gd name="T16" fmla="*/ 0 h 250"/>
                      <a:gd name="T17" fmla="*/ 223 w 223"/>
                      <a:gd name="T18" fmla="*/ 250 h 2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3" h="250">
                        <a:moveTo>
                          <a:pt x="0" y="250"/>
                        </a:moveTo>
                        <a:lnTo>
                          <a:pt x="52" y="0"/>
                        </a:lnTo>
                        <a:lnTo>
                          <a:pt x="158" y="0"/>
                        </a:lnTo>
                        <a:lnTo>
                          <a:pt x="223" y="250"/>
                        </a:lnTo>
                        <a:lnTo>
                          <a:pt x="0" y="25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67" name="Freeform 183"/>
                  <p:cNvSpPr>
                    <a:spLocks/>
                  </p:cNvSpPr>
                  <p:nvPr/>
                </p:nvSpPr>
                <p:spPr bwMode="auto">
                  <a:xfrm>
                    <a:off x="421" y="2077"/>
                    <a:ext cx="452" cy="123"/>
                  </a:xfrm>
                  <a:custGeom>
                    <a:avLst/>
                    <a:gdLst>
                      <a:gd name="T0" fmla="*/ 0 w 710"/>
                      <a:gd name="T1" fmla="*/ 46 h 145"/>
                      <a:gd name="T2" fmla="*/ 1 w 710"/>
                      <a:gd name="T3" fmla="*/ 0 h 145"/>
                      <a:gd name="T4" fmla="*/ 29 w 710"/>
                      <a:gd name="T5" fmla="*/ 0 h 145"/>
                      <a:gd name="T6" fmla="*/ 30 w 710"/>
                      <a:gd name="T7" fmla="*/ 46 h 145"/>
                      <a:gd name="T8" fmla="*/ 0 w 710"/>
                      <a:gd name="T9" fmla="*/ 46 h 14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10"/>
                      <a:gd name="T16" fmla="*/ 0 h 145"/>
                      <a:gd name="T17" fmla="*/ 710 w 710"/>
                      <a:gd name="T18" fmla="*/ 145 h 14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10" h="145">
                        <a:moveTo>
                          <a:pt x="0" y="145"/>
                        </a:moveTo>
                        <a:lnTo>
                          <a:pt x="13" y="0"/>
                        </a:lnTo>
                        <a:lnTo>
                          <a:pt x="697" y="0"/>
                        </a:lnTo>
                        <a:lnTo>
                          <a:pt x="710" y="145"/>
                        </a:lnTo>
                        <a:lnTo>
                          <a:pt x="0" y="145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68" name="Freeform 184"/>
                  <p:cNvSpPr>
                    <a:spLocks/>
                  </p:cNvSpPr>
                  <p:nvPr/>
                </p:nvSpPr>
                <p:spPr bwMode="auto">
                  <a:xfrm>
                    <a:off x="421" y="2077"/>
                    <a:ext cx="452" cy="123"/>
                  </a:xfrm>
                  <a:custGeom>
                    <a:avLst/>
                    <a:gdLst>
                      <a:gd name="T0" fmla="*/ 0 w 710"/>
                      <a:gd name="T1" fmla="*/ 46 h 145"/>
                      <a:gd name="T2" fmla="*/ 1 w 710"/>
                      <a:gd name="T3" fmla="*/ 0 h 145"/>
                      <a:gd name="T4" fmla="*/ 29 w 710"/>
                      <a:gd name="T5" fmla="*/ 0 h 145"/>
                      <a:gd name="T6" fmla="*/ 30 w 710"/>
                      <a:gd name="T7" fmla="*/ 46 h 145"/>
                      <a:gd name="T8" fmla="*/ 0 w 710"/>
                      <a:gd name="T9" fmla="*/ 46 h 14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10"/>
                      <a:gd name="T16" fmla="*/ 0 h 145"/>
                      <a:gd name="T17" fmla="*/ 710 w 710"/>
                      <a:gd name="T18" fmla="*/ 145 h 14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10" h="145">
                        <a:moveTo>
                          <a:pt x="0" y="145"/>
                        </a:moveTo>
                        <a:lnTo>
                          <a:pt x="13" y="0"/>
                        </a:lnTo>
                        <a:lnTo>
                          <a:pt x="697" y="0"/>
                        </a:lnTo>
                        <a:lnTo>
                          <a:pt x="710" y="145"/>
                        </a:lnTo>
                        <a:lnTo>
                          <a:pt x="0" y="145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69" name="Rectangle 185"/>
                  <p:cNvSpPr>
                    <a:spLocks noChangeArrowheads="1"/>
                  </p:cNvSpPr>
                  <p:nvPr/>
                </p:nvSpPr>
                <p:spPr bwMode="auto">
                  <a:xfrm>
                    <a:off x="438" y="2099"/>
                    <a:ext cx="93" cy="78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70" name="Rectangle 186"/>
                  <p:cNvSpPr>
                    <a:spLocks noChangeArrowheads="1"/>
                  </p:cNvSpPr>
                  <p:nvPr/>
                </p:nvSpPr>
                <p:spPr bwMode="auto">
                  <a:xfrm>
                    <a:off x="438" y="2099"/>
                    <a:ext cx="93" cy="78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71" name="Rectangle 187"/>
                  <p:cNvSpPr>
                    <a:spLocks noChangeArrowheads="1"/>
                  </p:cNvSpPr>
                  <p:nvPr/>
                </p:nvSpPr>
                <p:spPr bwMode="auto">
                  <a:xfrm>
                    <a:off x="547" y="2099"/>
                    <a:ext cx="92" cy="78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72" name="Rectangle 188"/>
                  <p:cNvSpPr>
                    <a:spLocks noChangeArrowheads="1"/>
                  </p:cNvSpPr>
                  <p:nvPr/>
                </p:nvSpPr>
                <p:spPr bwMode="auto">
                  <a:xfrm>
                    <a:off x="547" y="2099"/>
                    <a:ext cx="92" cy="78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73" name="Rectangle 189"/>
                  <p:cNvSpPr>
                    <a:spLocks noChangeArrowheads="1"/>
                  </p:cNvSpPr>
                  <p:nvPr/>
                </p:nvSpPr>
                <p:spPr bwMode="auto">
                  <a:xfrm>
                    <a:off x="656" y="2099"/>
                    <a:ext cx="91" cy="78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74" name="Rectangle 190"/>
                  <p:cNvSpPr>
                    <a:spLocks noChangeArrowheads="1"/>
                  </p:cNvSpPr>
                  <p:nvPr/>
                </p:nvSpPr>
                <p:spPr bwMode="auto">
                  <a:xfrm>
                    <a:off x="656" y="2099"/>
                    <a:ext cx="91" cy="78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75" name="Rectangle 191"/>
                  <p:cNvSpPr>
                    <a:spLocks noChangeArrowheads="1"/>
                  </p:cNvSpPr>
                  <p:nvPr/>
                </p:nvSpPr>
                <p:spPr bwMode="auto">
                  <a:xfrm>
                    <a:off x="756" y="2099"/>
                    <a:ext cx="93" cy="78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76" name="Rectangle 192"/>
                  <p:cNvSpPr>
                    <a:spLocks noChangeArrowheads="1"/>
                  </p:cNvSpPr>
                  <p:nvPr/>
                </p:nvSpPr>
                <p:spPr bwMode="auto">
                  <a:xfrm>
                    <a:off x="756" y="2099"/>
                    <a:ext cx="93" cy="78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77" name="Line 193"/>
                  <p:cNvSpPr>
                    <a:spLocks noChangeShapeType="1"/>
                  </p:cNvSpPr>
                  <p:nvPr/>
                </p:nvSpPr>
                <p:spPr bwMode="auto">
                  <a:xfrm>
                    <a:off x="363" y="2446"/>
                    <a:ext cx="586" cy="1"/>
                  </a:xfrm>
                  <a:prstGeom prst="line">
                    <a:avLst/>
                  </a:pr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478" name="Rectangle 194"/>
                  <p:cNvSpPr>
                    <a:spLocks noChangeArrowheads="1"/>
                  </p:cNvSpPr>
                  <p:nvPr/>
                </p:nvSpPr>
                <p:spPr bwMode="auto">
                  <a:xfrm>
                    <a:off x="330" y="2200"/>
                    <a:ext cx="660" cy="56"/>
                  </a:xfrm>
                  <a:prstGeom prst="rect">
                    <a:avLst/>
                  </a:pr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79" name="Rectangle 195"/>
                  <p:cNvSpPr>
                    <a:spLocks noChangeArrowheads="1"/>
                  </p:cNvSpPr>
                  <p:nvPr/>
                </p:nvSpPr>
                <p:spPr bwMode="auto">
                  <a:xfrm>
                    <a:off x="330" y="2200"/>
                    <a:ext cx="660" cy="56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80" name="Rectangle 196"/>
                  <p:cNvSpPr>
                    <a:spLocks noChangeArrowheads="1"/>
                  </p:cNvSpPr>
                  <p:nvPr/>
                </p:nvSpPr>
                <p:spPr bwMode="auto">
                  <a:xfrm>
                    <a:off x="289" y="2659"/>
                    <a:ext cx="752" cy="44"/>
                  </a:xfrm>
                  <a:prstGeom prst="rect">
                    <a:avLst/>
                  </a:pr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81" name="Freeform 197"/>
                  <p:cNvSpPr>
                    <a:spLocks/>
                  </p:cNvSpPr>
                  <p:nvPr/>
                </p:nvSpPr>
                <p:spPr bwMode="auto">
                  <a:xfrm>
                    <a:off x="598" y="2144"/>
                    <a:ext cx="24" cy="22"/>
                  </a:xfrm>
                  <a:custGeom>
                    <a:avLst/>
                    <a:gdLst>
                      <a:gd name="T0" fmla="*/ 1 w 40"/>
                      <a:gd name="T1" fmla="*/ 7 h 27"/>
                      <a:gd name="T2" fmla="*/ 1 w 40"/>
                      <a:gd name="T3" fmla="*/ 7 h 27"/>
                      <a:gd name="T4" fmla="*/ 1 w 40"/>
                      <a:gd name="T5" fmla="*/ 7 h 27"/>
                      <a:gd name="T6" fmla="*/ 1 w 40"/>
                      <a:gd name="T7" fmla="*/ 7 h 27"/>
                      <a:gd name="T8" fmla="*/ 1 w 40"/>
                      <a:gd name="T9" fmla="*/ 7 h 27"/>
                      <a:gd name="T10" fmla="*/ 1 w 40"/>
                      <a:gd name="T11" fmla="*/ 7 h 27"/>
                      <a:gd name="T12" fmla="*/ 1 w 40"/>
                      <a:gd name="T13" fmla="*/ 3 h 27"/>
                      <a:gd name="T14" fmla="*/ 1 w 40"/>
                      <a:gd name="T15" fmla="*/ 3 h 27"/>
                      <a:gd name="T16" fmla="*/ 1 w 40"/>
                      <a:gd name="T17" fmla="*/ 3 h 27"/>
                      <a:gd name="T18" fmla="*/ 1 w 40"/>
                      <a:gd name="T19" fmla="*/ 3 h 27"/>
                      <a:gd name="T20" fmla="*/ 1 w 40"/>
                      <a:gd name="T21" fmla="*/ 0 h 27"/>
                      <a:gd name="T22" fmla="*/ 1 w 40"/>
                      <a:gd name="T23" fmla="*/ 0 h 27"/>
                      <a:gd name="T24" fmla="*/ 1 w 40"/>
                      <a:gd name="T25" fmla="*/ 0 h 27"/>
                      <a:gd name="T26" fmla="*/ 1 w 40"/>
                      <a:gd name="T27" fmla="*/ 0 h 27"/>
                      <a:gd name="T28" fmla="*/ 1 w 40"/>
                      <a:gd name="T29" fmla="*/ 0 h 27"/>
                      <a:gd name="T30" fmla="*/ 1 w 40"/>
                      <a:gd name="T31" fmla="*/ 0 h 27"/>
                      <a:gd name="T32" fmla="*/ 1 w 40"/>
                      <a:gd name="T33" fmla="*/ 0 h 27"/>
                      <a:gd name="T34" fmla="*/ 1 w 40"/>
                      <a:gd name="T35" fmla="*/ 0 h 27"/>
                      <a:gd name="T36" fmla="*/ 1 w 40"/>
                      <a:gd name="T37" fmla="*/ 0 h 27"/>
                      <a:gd name="T38" fmla="*/ 1 w 40"/>
                      <a:gd name="T39" fmla="*/ 0 h 27"/>
                      <a:gd name="T40" fmla="*/ 1 w 40"/>
                      <a:gd name="T41" fmla="*/ 0 h 27"/>
                      <a:gd name="T42" fmla="*/ 1 w 40"/>
                      <a:gd name="T43" fmla="*/ 0 h 27"/>
                      <a:gd name="T44" fmla="*/ 1 w 40"/>
                      <a:gd name="T45" fmla="*/ 0 h 27"/>
                      <a:gd name="T46" fmla="*/ 1 w 40"/>
                      <a:gd name="T47" fmla="*/ 3 h 27"/>
                      <a:gd name="T48" fmla="*/ 0 w 40"/>
                      <a:gd name="T49" fmla="*/ 3 h 27"/>
                      <a:gd name="T50" fmla="*/ 1 w 40"/>
                      <a:gd name="T51" fmla="*/ 3 h 27"/>
                      <a:gd name="T52" fmla="*/ 1 w 40"/>
                      <a:gd name="T53" fmla="*/ 3 h 27"/>
                      <a:gd name="T54" fmla="*/ 1 w 40"/>
                      <a:gd name="T55" fmla="*/ 7 h 27"/>
                      <a:gd name="T56" fmla="*/ 1 w 40"/>
                      <a:gd name="T57" fmla="*/ 7 h 27"/>
                      <a:gd name="T58" fmla="*/ 1 w 40"/>
                      <a:gd name="T59" fmla="*/ 7 h 27"/>
                      <a:gd name="T60" fmla="*/ 1 w 40"/>
                      <a:gd name="T61" fmla="*/ 7 h 27"/>
                      <a:gd name="T62" fmla="*/ 1 w 40"/>
                      <a:gd name="T63" fmla="*/ 7 h 27"/>
                      <a:gd name="T64" fmla="*/ 1 w 40"/>
                      <a:gd name="T65" fmla="*/ 7 h 27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40"/>
                      <a:gd name="T100" fmla="*/ 0 h 27"/>
                      <a:gd name="T101" fmla="*/ 40 w 40"/>
                      <a:gd name="T102" fmla="*/ 27 h 27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40" h="27">
                        <a:moveTo>
                          <a:pt x="27" y="27"/>
                        </a:moveTo>
                        <a:lnTo>
                          <a:pt x="27" y="27"/>
                        </a:lnTo>
                        <a:lnTo>
                          <a:pt x="40" y="27"/>
                        </a:lnTo>
                        <a:lnTo>
                          <a:pt x="40" y="13"/>
                        </a:lnTo>
                        <a:lnTo>
                          <a:pt x="40" y="0"/>
                        </a:lnTo>
                        <a:lnTo>
                          <a:pt x="27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13" y="13"/>
                        </a:lnTo>
                        <a:lnTo>
                          <a:pt x="13" y="27"/>
                        </a:lnTo>
                        <a:lnTo>
                          <a:pt x="27" y="27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82" name="Freeform 198"/>
                  <p:cNvSpPr>
                    <a:spLocks/>
                  </p:cNvSpPr>
                  <p:nvPr/>
                </p:nvSpPr>
                <p:spPr bwMode="auto">
                  <a:xfrm>
                    <a:off x="598" y="2144"/>
                    <a:ext cx="24" cy="22"/>
                  </a:xfrm>
                  <a:custGeom>
                    <a:avLst/>
                    <a:gdLst>
                      <a:gd name="T0" fmla="*/ 1 w 40"/>
                      <a:gd name="T1" fmla="*/ 7 h 27"/>
                      <a:gd name="T2" fmla="*/ 1 w 40"/>
                      <a:gd name="T3" fmla="*/ 7 h 27"/>
                      <a:gd name="T4" fmla="*/ 1 w 40"/>
                      <a:gd name="T5" fmla="*/ 7 h 27"/>
                      <a:gd name="T6" fmla="*/ 1 w 40"/>
                      <a:gd name="T7" fmla="*/ 7 h 27"/>
                      <a:gd name="T8" fmla="*/ 1 w 40"/>
                      <a:gd name="T9" fmla="*/ 7 h 27"/>
                      <a:gd name="T10" fmla="*/ 1 w 40"/>
                      <a:gd name="T11" fmla="*/ 7 h 27"/>
                      <a:gd name="T12" fmla="*/ 1 w 40"/>
                      <a:gd name="T13" fmla="*/ 7 h 27"/>
                      <a:gd name="T14" fmla="*/ 1 w 40"/>
                      <a:gd name="T15" fmla="*/ 3 h 27"/>
                      <a:gd name="T16" fmla="*/ 1 w 40"/>
                      <a:gd name="T17" fmla="*/ 3 h 27"/>
                      <a:gd name="T18" fmla="*/ 1 w 40"/>
                      <a:gd name="T19" fmla="*/ 3 h 27"/>
                      <a:gd name="T20" fmla="*/ 1 w 40"/>
                      <a:gd name="T21" fmla="*/ 3 h 27"/>
                      <a:gd name="T22" fmla="*/ 1 w 40"/>
                      <a:gd name="T23" fmla="*/ 0 h 27"/>
                      <a:gd name="T24" fmla="*/ 1 w 40"/>
                      <a:gd name="T25" fmla="*/ 0 h 27"/>
                      <a:gd name="T26" fmla="*/ 1 w 40"/>
                      <a:gd name="T27" fmla="*/ 0 h 27"/>
                      <a:gd name="T28" fmla="*/ 1 w 40"/>
                      <a:gd name="T29" fmla="*/ 0 h 27"/>
                      <a:gd name="T30" fmla="*/ 1 w 40"/>
                      <a:gd name="T31" fmla="*/ 0 h 27"/>
                      <a:gd name="T32" fmla="*/ 1 w 40"/>
                      <a:gd name="T33" fmla="*/ 0 h 27"/>
                      <a:gd name="T34" fmla="*/ 1 w 40"/>
                      <a:gd name="T35" fmla="*/ 0 h 27"/>
                      <a:gd name="T36" fmla="*/ 1 w 40"/>
                      <a:gd name="T37" fmla="*/ 0 h 27"/>
                      <a:gd name="T38" fmla="*/ 1 w 40"/>
                      <a:gd name="T39" fmla="*/ 0 h 27"/>
                      <a:gd name="T40" fmla="*/ 1 w 40"/>
                      <a:gd name="T41" fmla="*/ 0 h 27"/>
                      <a:gd name="T42" fmla="*/ 1 w 40"/>
                      <a:gd name="T43" fmla="*/ 0 h 27"/>
                      <a:gd name="T44" fmla="*/ 1 w 40"/>
                      <a:gd name="T45" fmla="*/ 0 h 27"/>
                      <a:gd name="T46" fmla="*/ 1 w 40"/>
                      <a:gd name="T47" fmla="*/ 0 h 27"/>
                      <a:gd name="T48" fmla="*/ 1 w 40"/>
                      <a:gd name="T49" fmla="*/ 3 h 27"/>
                      <a:gd name="T50" fmla="*/ 0 w 40"/>
                      <a:gd name="T51" fmla="*/ 3 h 27"/>
                      <a:gd name="T52" fmla="*/ 1 w 40"/>
                      <a:gd name="T53" fmla="*/ 3 h 27"/>
                      <a:gd name="T54" fmla="*/ 1 w 40"/>
                      <a:gd name="T55" fmla="*/ 3 h 27"/>
                      <a:gd name="T56" fmla="*/ 1 w 40"/>
                      <a:gd name="T57" fmla="*/ 7 h 27"/>
                      <a:gd name="T58" fmla="*/ 1 w 40"/>
                      <a:gd name="T59" fmla="*/ 7 h 27"/>
                      <a:gd name="T60" fmla="*/ 1 w 40"/>
                      <a:gd name="T61" fmla="*/ 7 h 27"/>
                      <a:gd name="T62" fmla="*/ 1 w 40"/>
                      <a:gd name="T63" fmla="*/ 7 h 27"/>
                      <a:gd name="T64" fmla="*/ 1 w 40"/>
                      <a:gd name="T65" fmla="*/ 7 h 27"/>
                      <a:gd name="T66" fmla="*/ 1 w 40"/>
                      <a:gd name="T67" fmla="*/ 7 h 27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40"/>
                      <a:gd name="T103" fmla="*/ 0 h 27"/>
                      <a:gd name="T104" fmla="*/ 40 w 40"/>
                      <a:gd name="T105" fmla="*/ 27 h 27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40" h="27">
                        <a:moveTo>
                          <a:pt x="27" y="27"/>
                        </a:moveTo>
                        <a:lnTo>
                          <a:pt x="27" y="27"/>
                        </a:lnTo>
                        <a:lnTo>
                          <a:pt x="40" y="27"/>
                        </a:lnTo>
                        <a:lnTo>
                          <a:pt x="40" y="13"/>
                        </a:lnTo>
                        <a:lnTo>
                          <a:pt x="40" y="0"/>
                        </a:lnTo>
                        <a:lnTo>
                          <a:pt x="27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13" y="13"/>
                        </a:lnTo>
                        <a:lnTo>
                          <a:pt x="13" y="27"/>
                        </a:lnTo>
                        <a:lnTo>
                          <a:pt x="27" y="27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83" name="Rectangle 199"/>
                  <p:cNvSpPr>
                    <a:spLocks noChangeArrowheads="1"/>
                  </p:cNvSpPr>
                  <p:nvPr/>
                </p:nvSpPr>
                <p:spPr bwMode="auto">
                  <a:xfrm>
                    <a:off x="589" y="2154"/>
                    <a:ext cx="42" cy="102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84" name="Rectangle 200"/>
                  <p:cNvSpPr>
                    <a:spLocks noChangeArrowheads="1"/>
                  </p:cNvSpPr>
                  <p:nvPr/>
                </p:nvSpPr>
                <p:spPr bwMode="auto">
                  <a:xfrm>
                    <a:off x="589" y="2154"/>
                    <a:ext cx="42" cy="102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85" name="Rectangle 201"/>
                  <p:cNvSpPr>
                    <a:spLocks noChangeArrowheads="1"/>
                  </p:cNvSpPr>
                  <p:nvPr/>
                </p:nvSpPr>
                <p:spPr bwMode="auto">
                  <a:xfrm>
                    <a:off x="238" y="3162"/>
                    <a:ext cx="861" cy="90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86" name="Rectangle 202"/>
                  <p:cNvSpPr>
                    <a:spLocks noChangeArrowheads="1"/>
                  </p:cNvSpPr>
                  <p:nvPr/>
                </p:nvSpPr>
                <p:spPr bwMode="auto">
                  <a:xfrm>
                    <a:off x="238" y="3162"/>
                    <a:ext cx="861" cy="90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87" name="Freeform 203"/>
                  <p:cNvSpPr>
                    <a:spLocks/>
                  </p:cNvSpPr>
                  <p:nvPr/>
                </p:nvSpPr>
                <p:spPr bwMode="auto">
                  <a:xfrm>
                    <a:off x="213" y="2680"/>
                    <a:ext cx="886" cy="482"/>
                  </a:xfrm>
                  <a:custGeom>
                    <a:avLst/>
                    <a:gdLst>
                      <a:gd name="T0" fmla="*/ 53 w 1394"/>
                      <a:gd name="T1" fmla="*/ 177 h 565"/>
                      <a:gd name="T2" fmla="*/ 53 w 1394"/>
                      <a:gd name="T3" fmla="*/ 160 h 565"/>
                      <a:gd name="T4" fmla="*/ 53 w 1394"/>
                      <a:gd name="T5" fmla="*/ 142 h 565"/>
                      <a:gd name="T6" fmla="*/ 54 w 1394"/>
                      <a:gd name="T7" fmla="*/ 125 h 565"/>
                      <a:gd name="T8" fmla="*/ 55 w 1394"/>
                      <a:gd name="T9" fmla="*/ 108 h 565"/>
                      <a:gd name="T10" fmla="*/ 55 w 1394"/>
                      <a:gd name="T11" fmla="*/ 91 h 565"/>
                      <a:gd name="T12" fmla="*/ 55 w 1394"/>
                      <a:gd name="T13" fmla="*/ 73 h 565"/>
                      <a:gd name="T14" fmla="*/ 56 w 1394"/>
                      <a:gd name="T15" fmla="*/ 57 h 565"/>
                      <a:gd name="T16" fmla="*/ 57 w 1394"/>
                      <a:gd name="T17" fmla="*/ 38 h 565"/>
                      <a:gd name="T18" fmla="*/ 57 w 1394"/>
                      <a:gd name="T19" fmla="*/ 26 h 565"/>
                      <a:gd name="T20" fmla="*/ 58 w 1394"/>
                      <a:gd name="T21" fmla="*/ 9 h 565"/>
                      <a:gd name="T22" fmla="*/ 57 w 1394"/>
                      <a:gd name="T23" fmla="*/ 4 h 565"/>
                      <a:gd name="T24" fmla="*/ 54 w 1394"/>
                      <a:gd name="T25" fmla="*/ 0 h 565"/>
                      <a:gd name="T26" fmla="*/ 51 w 1394"/>
                      <a:gd name="T27" fmla="*/ 0 h 565"/>
                      <a:gd name="T28" fmla="*/ 48 w 1394"/>
                      <a:gd name="T29" fmla="*/ 4 h 565"/>
                      <a:gd name="T30" fmla="*/ 45 w 1394"/>
                      <a:gd name="T31" fmla="*/ 4 h 565"/>
                      <a:gd name="T32" fmla="*/ 42 w 1394"/>
                      <a:gd name="T33" fmla="*/ 4 h 565"/>
                      <a:gd name="T34" fmla="*/ 39 w 1394"/>
                      <a:gd name="T35" fmla="*/ 4 h 565"/>
                      <a:gd name="T36" fmla="*/ 36 w 1394"/>
                      <a:gd name="T37" fmla="*/ 4 h 565"/>
                      <a:gd name="T38" fmla="*/ 34 w 1394"/>
                      <a:gd name="T39" fmla="*/ 9 h 565"/>
                      <a:gd name="T40" fmla="*/ 32 w 1394"/>
                      <a:gd name="T41" fmla="*/ 9 h 565"/>
                      <a:gd name="T42" fmla="*/ 29 w 1394"/>
                      <a:gd name="T43" fmla="*/ 13 h 565"/>
                      <a:gd name="T44" fmla="*/ 27 w 1394"/>
                      <a:gd name="T45" fmla="*/ 9 h 565"/>
                      <a:gd name="T46" fmla="*/ 25 w 1394"/>
                      <a:gd name="T47" fmla="*/ 9 h 565"/>
                      <a:gd name="T48" fmla="*/ 23 w 1394"/>
                      <a:gd name="T49" fmla="*/ 4 h 565"/>
                      <a:gd name="T50" fmla="*/ 20 w 1394"/>
                      <a:gd name="T51" fmla="*/ 4 h 565"/>
                      <a:gd name="T52" fmla="*/ 17 w 1394"/>
                      <a:gd name="T53" fmla="*/ 4 h 565"/>
                      <a:gd name="T54" fmla="*/ 14 w 1394"/>
                      <a:gd name="T55" fmla="*/ 4 h 565"/>
                      <a:gd name="T56" fmla="*/ 11 w 1394"/>
                      <a:gd name="T57" fmla="*/ 0 h 565"/>
                      <a:gd name="T58" fmla="*/ 8 w 1394"/>
                      <a:gd name="T59" fmla="*/ 0 h 565"/>
                      <a:gd name="T60" fmla="*/ 5 w 1394"/>
                      <a:gd name="T61" fmla="*/ 0 h 565"/>
                      <a:gd name="T62" fmla="*/ 2 w 1394"/>
                      <a:gd name="T63" fmla="*/ 4 h 565"/>
                      <a:gd name="T64" fmla="*/ 0 w 1394"/>
                      <a:gd name="T65" fmla="*/ 9 h 565"/>
                      <a:gd name="T66" fmla="*/ 1 w 1394"/>
                      <a:gd name="T67" fmla="*/ 26 h 565"/>
                      <a:gd name="T68" fmla="*/ 3 w 1394"/>
                      <a:gd name="T69" fmla="*/ 38 h 565"/>
                      <a:gd name="T70" fmla="*/ 3 w 1394"/>
                      <a:gd name="T71" fmla="*/ 57 h 565"/>
                      <a:gd name="T72" fmla="*/ 3 w 1394"/>
                      <a:gd name="T73" fmla="*/ 73 h 565"/>
                      <a:gd name="T74" fmla="*/ 4 w 1394"/>
                      <a:gd name="T75" fmla="*/ 91 h 565"/>
                      <a:gd name="T76" fmla="*/ 4 w 1394"/>
                      <a:gd name="T77" fmla="*/ 108 h 565"/>
                      <a:gd name="T78" fmla="*/ 4 w 1394"/>
                      <a:gd name="T79" fmla="*/ 125 h 565"/>
                      <a:gd name="T80" fmla="*/ 5 w 1394"/>
                      <a:gd name="T81" fmla="*/ 142 h 565"/>
                      <a:gd name="T82" fmla="*/ 5 w 1394"/>
                      <a:gd name="T83" fmla="*/ 160 h 565"/>
                      <a:gd name="T84" fmla="*/ 6 w 1394"/>
                      <a:gd name="T85" fmla="*/ 177 h 565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1394"/>
                      <a:gd name="T130" fmla="*/ 0 h 565"/>
                      <a:gd name="T131" fmla="*/ 1394 w 1394"/>
                      <a:gd name="T132" fmla="*/ 565 h 565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1394" h="565">
                        <a:moveTo>
                          <a:pt x="697" y="565"/>
                        </a:moveTo>
                        <a:lnTo>
                          <a:pt x="1263" y="565"/>
                        </a:lnTo>
                        <a:lnTo>
                          <a:pt x="1276" y="539"/>
                        </a:lnTo>
                        <a:lnTo>
                          <a:pt x="1276" y="526"/>
                        </a:lnTo>
                        <a:lnTo>
                          <a:pt x="1276" y="513"/>
                        </a:lnTo>
                        <a:lnTo>
                          <a:pt x="1276" y="486"/>
                        </a:lnTo>
                        <a:lnTo>
                          <a:pt x="1276" y="473"/>
                        </a:lnTo>
                        <a:lnTo>
                          <a:pt x="1276" y="460"/>
                        </a:lnTo>
                        <a:lnTo>
                          <a:pt x="1276" y="434"/>
                        </a:lnTo>
                        <a:lnTo>
                          <a:pt x="1289" y="421"/>
                        </a:lnTo>
                        <a:lnTo>
                          <a:pt x="1289" y="407"/>
                        </a:lnTo>
                        <a:lnTo>
                          <a:pt x="1289" y="381"/>
                        </a:lnTo>
                        <a:lnTo>
                          <a:pt x="1289" y="368"/>
                        </a:lnTo>
                        <a:lnTo>
                          <a:pt x="1289" y="355"/>
                        </a:lnTo>
                        <a:lnTo>
                          <a:pt x="1302" y="329"/>
                        </a:lnTo>
                        <a:lnTo>
                          <a:pt x="1302" y="315"/>
                        </a:lnTo>
                        <a:lnTo>
                          <a:pt x="1302" y="302"/>
                        </a:lnTo>
                        <a:lnTo>
                          <a:pt x="1302" y="276"/>
                        </a:lnTo>
                        <a:lnTo>
                          <a:pt x="1315" y="263"/>
                        </a:lnTo>
                        <a:lnTo>
                          <a:pt x="1315" y="250"/>
                        </a:lnTo>
                        <a:lnTo>
                          <a:pt x="1315" y="223"/>
                        </a:lnTo>
                        <a:lnTo>
                          <a:pt x="1329" y="210"/>
                        </a:lnTo>
                        <a:lnTo>
                          <a:pt x="1329" y="197"/>
                        </a:lnTo>
                        <a:lnTo>
                          <a:pt x="1329" y="171"/>
                        </a:lnTo>
                        <a:lnTo>
                          <a:pt x="1342" y="158"/>
                        </a:lnTo>
                        <a:lnTo>
                          <a:pt x="1342" y="144"/>
                        </a:lnTo>
                        <a:lnTo>
                          <a:pt x="1355" y="118"/>
                        </a:lnTo>
                        <a:lnTo>
                          <a:pt x="1355" y="105"/>
                        </a:lnTo>
                        <a:lnTo>
                          <a:pt x="1368" y="92"/>
                        </a:lnTo>
                        <a:lnTo>
                          <a:pt x="1368" y="79"/>
                        </a:lnTo>
                        <a:lnTo>
                          <a:pt x="1381" y="52"/>
                        </a:lnTo>
                        <a:lnTo>
                          <a:pt x="1381" y="39"/>
                        </a:lnTo>
                        <a:lnTo>
                          <a:pt x="1394" y="26"/>
                        </a:lnTo>
                        <a:lnTo>
                          <a:pt x="1394" y="13"/>
                        </a:lnTo>
                        <a:lnTo>
                          <a:pt x="1381" y="13"/>
                        </a:lnTo>
                        <a:lnTo>
                          <a:pt x="1355" y="13"/>
                        </a:lnTo>
                        <a:lnTo>
                          <a:pt x="1329" y="13"/>
                        </a:lnTo>
                        <a:lnTo>
                          <a:pt x="1302" y="13"/>
                        </a:lnTo>
                        <a:lnTo>
                          <a:pt x="1289" y="0"/>
                        </a:lnTo>
                        <a:lnTo>
                          <a:pt x="1263" y="0"/>
                        </a:lnTo>
                        <a:lnTo>
                          <a:pt x="1237" y="0"/>
                        </a:lnTo>
                        <a:lnTo>
                          <a:pt x="1210" y="0"/>
                        </a:lnTo>
                        <a:lnTo>
                          <a:pt x="1184" y="0"/>
                        </a:lnTo>
                        <a:lnTo>
                          <a:pt x="1171" y="0"/>
                        </a:lnTo>
                        <a:lnTo>
                          <a:pt x="1144" y="13"/>
                        </a:lnTo>
                        <a:lnTo>
                          <a:pt x="1118" y="13"/>
                        </a:lnTo>
                        <a:lnTo>
                          <a:pt x="1092" y="13"/>
                        </a:lnTo>
                        <a:lnTo>
                          <a:pt x="1066" y="13"/>
                        </a:lnTo>
                        <a:lnTo>
                          <a:pt x="1039" y="13"/>
                        </a:lnTo>
                        <a:lnTo>
                          <a:pt x="1026" y="13"/>
                        </a:lnTo>
                        <a:lnTo>
                          <a:pt x="1000" y="13"/>
                        </a:lnTo>
                        <a:lnTo>
                          <a:pt x="973" y="13"/>
                        </a:lnTo>
                        <a:lnTo>
                          <a:pt x="947" y="13"/>
                        </a:lnTo>
                        <a:lnTo>
                          <a:pt x="934" y="13"/>
                        </a:lnTo>
                        <a:lnTo>
                          <a:pt x="908" y="13"/>
                        </a:lnTo>
                        <a:lnTo>
                          <a:pt x="881" y="13"/>
                        </a:lnTo>
                        <a:lnTo>
                          <a:pt x="868" y="13"/>
                        </a:lnTo>
                        <a:lnTo>
                          <a:pt x="842" y="13"/>
                        </a:lnTo>
                        <a:lnTo>
                          <a:pt x="829" y="26"/>
                        </a:lnTo>
                        <a:lnTo>
                          <a:pt x="803" y="26"/>
                        </a:lnTo>
                        <a:lnTo>
                          <a:pt x="789" y="26"/>
                        </a:lnTo>
                        <a:lnTo>
                          <a:pt x="763" y="26"/>
                        </a:lnTo>
                        <a:lnTo>
                          <a:pt x="750" y="26"/>
                        </a:lnTo>
                        <a:lnTo>
                          <a:pt x="737" y="26"/>
                        </a:lnTo>
                        <a:lnTo>
                          <a:pt x="710" y="26"/>
                        </a:lnTo>
                        <a:lnTo>
                          <a:pt x="697" y="39"/>
                        </a:lnTo>
                        <a:lnTo>
                          <a:pt x="684" y="26"/>
                        </a:lnTo>
                        <a:lnTo>
                          <a:pt x="671" y="26"/>
                        </a:lnTo>
                        <a:lnTo>
                          <a:pt x="645" y="26"/>
                        </a:lnTo>
                        <a:lnTo>
                          <a:pt x="632" y="26"/>
                        </a:lnTo>
                        <a:lnTo>
                          <a:pt x="618" y="26"/>
                        </a:lnTo>
                        <a:lnTo>
                          <a:pt x="592" y="26"/>
                        </a:lnTo>
                        <a:lnTo>
                          <a:pt x="579" y="26"/>
                        </a:lnTo>
                        <a:lnTo>
                          <a:pt x="553" y="13"/>
                        </a:lnTo>
                        <a:lnTo>
                          <a:pt x="539" y="13"/>
                        </a:lnTo>
                        <a:lnTo>
                          <a:pt x="513" y="13"/>
                        </a:lnTo>
                        <a:lnTo>
                          <a:pt x="487" y="13"/>
                        </a:lnTo>
                        <a:lnTo>
                          <a:pt x="474" y="13"/>
                        </a:lnTo>
                        <a:lnTo>
                          <a:pt x="447" y="13"/>
                        </a:lnTo>
                        <a:lnTo>
                          <a:pt x="421" y="13"/>
                        </a:lnTo>
                        <a:lnTo>
                          <a:pt x="395" y="13"/>
                        </a:lnTo>
                        <a:lnTo>
                          <a:pt x="382" y="13"/>
                        </a:lnTo>
                        <a:lnTo>
                          <a:pt x="355" y="13"/>
                        </a:lnTo>
                        <a:lnTo>
                          <a:pt x="329" y="13"/>
                        </a:lnTo>
                        <a:lnTo>
                          <a:pt x="303" y="0"/>
                        </a:lnTo>
                        <a:lnTo>
                          <a:pt x="276" y="0"/>
                        </a:lnTo>
                        <a:lnTo>
                          <a:pt x="263" y="0"/>
                        </a:lnTo>
                        <a:lnTo>
                          <a:pt x="237" y="0"/>
                        </a:lnTo>
                        <a:lnTo>
                          <a:pt x="211" y="0"/>
                        </a:lnTo>
                        <a:lnTo>
                          <a:pt x="184" y="0"/>
                        </a:lnTo>
                        <a:lnTo>
                          <a:pt x="158" y="0"/>
                        </a:lnTo>
                        <a:lnTo>
                          <a:pt x="132" y="0"/>
                        </a:lnTo>
                        <a:lnTo>
                          <a:pt x="119" y="0"/>
                        </a:lnTo>
                        <a:lnTo>
                          <a:pt x="92" y="0"/>
                        </a:lnTo>
                        <a:lnTo>
                          <a:pt x="66" y="0"/>
                        </a:lnTo>
                        <a:lnTo>
                          <a:pt x="40" y="13"/>
                        </a:lnTo>
                        <a:lnTo>
                          <a:pt x="27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13" y="39"/>
                        </a:lnTo>
                        <a:lnTo>
                          <a:pt x="27" y="52"/>
                        </a:lnTo>
                        <a:lnTo>
                          <a:pt x="27" y="79"/>
                        </a:lnTo>
                        <a:lnTo>
                          <a:pt x="40" y="92"/>
                        </a:lnTo>
                        <a:lnTo>
                          <a:pt x="40" y="105"/>
                        </a:lnTo>
                        <a:lnTo>
                          <a:pt x="53" y="118"/>
                        </a:lnTo>
                        <a:lnTo>
                          <a:pt x="53" y="144"/>
                        </a:lnTo>
                        <a:lnTo>
                          <a:pt x="66" y="158"/>
                        </a:lnTo>
                        <a:lnTo>
                          <a:pt x="66" y="171"/>
                        </a:lnTo>
                        <a:lnTo>
                          <a:pt x="66" y="197"/>
                        </a:lnTo>
                        <a:lnTo>
                          <a:pt x="79" y="210"/>
                        </a:lnTo>
                        <a:lnTo>
                          <a:pt x="79" y="223"/>
                        </a:lnTo>
                        <a:lnTo>
                          <a:pt x="79" y="250"/>
                        </a:lnTo>
                        <a:lnTo>
                          <a:pt x="92" y="263"/>
                        </a:lnTo>
                        <a:lnTo>
                          <a:pt x="92" y="276"/>
                        </a:lnTo>
                        <a:lnTo>
                          <a:pt x="92" y="302"/>
                        </a:lnTo>
                        <a:lnTo>
                          <a:pt x="92" y="315"/>
                        </a:lnTo>
                        <a:lnTo>
                          <a:pt x="106" y="329"/>
                        </a:lnTo>
                        <a:lnTo>
                          <a:pt x="106" y="355"/>
                        </a:lnTo>
                        <a:lnTo>
                          <a:pt x="106" y="368"/>
                        </a:lnTo>
                        <a:lnTo>
                          <a:pt x="106" y="381"/>
                        </a:lnTo>
                        <a:lnTo>
                          <a:pt x="119" y="407"/>
                        </a:lnTo>
                        <a:lnTo>
                          <a:pt x="119" y="421"/>
                        </a:lnTo>
                        <a:lnTo>
                          <a:pt x="119" y="434"/>
                        </a:lnTo>
                        <a:lnTo>
                          <a:pt x="119" y="460"/>
                        </a:lnTo>
                        <a:lnTo>
                          <a:pt x="119" y="473"/>
                        </a:lnTo>
                        <a:lnTo>
                          <a:pt x="119" y="486"/>
                        </a:lnTo>
                        <a:lnTo>
                          <a:pt x="132" y="513"/>
                        </a:lnTo>
                        <a:lnTo>
                          <a:pt x="132" y="526"/>
                        </a:lnTo>
                        <a:lnTo>
                          <a:pt x="132" y="539"/>
                        </a:lnTo>
                        <a:lnTo>
                          <a:pt x="132" y="565"/>
                        </a:lnTo>
                        <a:lnTo>
                          <a:pt x="697" y="565"/>
                        </a:lnTo>
                        <a:close/>
                      </a:path>
                    </a:pathLst>
                  </a:custGeom>
                  <a:solidFill>
                    <a:srgbClr val="33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88" name="Freeform 204"/>
                  <p:cNvSpPr>
                    <a:spLocks/>
                  </p:cNvSpPr>
                  <p:nvPr/>
                </p:nvSpPr>
                <p:spPr bwMode="auto">
                  <a:xfrm>
                    <a:off x="213" y="2680"/>
                    <a:ext cx="886" cy="482"/>
                  </a:xfrm>
                  <a:custGeom>
                    <a:avLst/>
                    <a:gdLst>
                      <a:gd name="T0" fmla="*/ 53 w 1394"/>
                      <a:gd name="T1" fmla="*/ 177 h 565"/>
                      <a:gd name="T2" fmla="*/ 53 w 1394"/>
                      <a:gd name="T3" fmla="*/ 160 h 565"/>
                      <a:gd name="T4" fmla="*/ 53 w 1394"/>
                      <a:gd name="T5" fmla="*/ 142 h 565"/>
                      <a:gd name="T6" fmla="*/ 54 w 1394"/>
                      <a:gd name="T7" fmla="*/ 125 h 565"/>
                      <a:gd name="T8" fmla="*/ 55 w 1394"/>
                      <a:gd name="T9" fmla="*/ 108 h 565"/>
                      <a:gd name="T10" fmla="*/ 55 w 1394"/>
                      <a:gd name="T11" fmla="*/ 91 h 565"/>
                      <a:gd name="T12" fmla="*/ 55 w 1394"/>
                      <a:gd name="T13" fmla="*/ 73 h 565"/>
                      <a:gd name="T14" fmla="*/ 56 w 1394"/>
                      <a:gd name="T15" fmla="*/ 57 h 565"/>
                      <a:gd name="T16" fmla="*/ 57 w 1394"/>
                      <a:gd name="T17" fmla="*/ 38 h 565"/>
                      <a:gd name="T18" fmla="*/ 57 w 1394"/>
                      <a:gd name="T19" fmla="*/ 26 h 565"/>
                      <a:gd name="T20" fmla="*/ 58 w 1394"/>
                      <a:gd name="T21" fmla="*/ 9 h 565"/>
                      <a:gd name="T22" fmla="*/ 57 w 1394"/>
                      <a:gd name="T23" fmla="*/ 4 h 565"/>
                      <a:gd name="T24" fmla="*/ 54 w 1394"/>
                      <a:gd name="T25" fmla="*/ 0 h 565"/>
                      <a:gd name="T26" fmla="*/ 51 w 1394"/>
                      <a:gd name="T27" fmla="*/ 0 h 565"/>
                      <a:gd name="T28" fmla="*/ 48 w 1394"/>
                      <a:gd name="T29" fmla="*/ 4 h 565"/>
                      <a:gd name="T30" fmla="*/ 45 w 1394"/>
                      <a:gd name="T31" fmla="*/ 4 h 565"/>
                      <a:gd name="T32" fmla="*/ 42 w 1394"/>
                      <a:gd name="T33" fmla="*/ 4 h 565"/>
                      <a:gd name="T34" fmla="*/ 39 w 1394"/>
                      <a:gd name="T35" fmla="*/ 4 h 565"/>
                      <a:gd name="T36" fmla="*/ 36 w 1394"/>
                      <a:gd name="T37" fmla="*/ 4 h 565"/>
                      <a:gd name="T38" fmla="*/ 34 w 1394"/>
                      <a:gd name="T39" fmla="*/ 9 h 565"/>
                      <a:gd name="T40" fmla="*/ 32 w 1394"/>
                      <a:gd name="T41" fmla="*/ 9 h 565"/>
                      <a:gd name="T42" fmla="*/ 29 w 1394"/>
                      <a:gd name="T43" fmla="*/ 13 h 565"/>
                      <a:gd name="T44" fmla="*/ 27 w 1394"/>
                      <a:gd name="T45" fmla="*/ 9 h 565"/>
                      <a:gd name="T46" fmla="*/ 25 w 1394"/>
                      <a:gd name="T47" fmla="*/ 9 h 565"/>
                      <a:gd name="T48" fmla="*/ 23 w 1394"/>
                      <a:gd name="T49" fmla="*/ 4 h 565"/>
                      <a:gd name="T50" fmla="*/ 20 w 1394"/>
                      <a:gd name="T51" fmla="*/ 4 h 565"/>
                      <a:gd name="T52" fmla="*/ 17 w 1394"/>
                      <a:gd name="T53" fmla="*/ 4 h 565"/>
                      <a:gd name="T54" fmla="*/ 14 w 1394"/>
                      <a:gd name="T55" fmla="*/ 4 h 565"/>
                      <a:gd name="T56" fmla="*/ 11 w 1394"/>
                      <a:gd name="T57" fmla="*/ 0 h 565"/>
                      <a:gd name="T58" fmla="*/ 8 w 1394"/>
                      <a:gd name="T59" fmla="*/ 0 h 565"/>
                      <a:gd name="T60" fmla="*/ 5 w 1394"/>
                      <a:gd name="T61" fmla="*/ 0 h 565"/>
                      <a:gd name="T62" fmla="*/ 2 w 1394"/>
                      <a:gd name="T63" fmla="*/ 4 h 565"/>
                      <a:gd name="T64" fmla="*/ 0 w 1394"/>
                      <a:gd name="T65" fmla="*/ 9 h 565"/>
                      <a:gd name="T66" fmla="*/ 1 w 1394"/>
                      <a:gd name="T67" fmla="*/ 26 h 565"/>
                      <a:gd name="T68" fmla="*/ 3 w 1394"/>
                      <a:gd name="T69" fmla="*/ 38 h 565"/>
                      <a:gd name="T70" fmla="*/ 3 w 1394"/>
                      <a:gd name="T71" fmla="*/ 57 h 565"/>
                      <a:gd name="T72" fmla="*/ 3 w 1394"/>
                      <a:gd name="T73" fmla="*/ 73 h 565"/>
                      <a:gd name="T74" fmla="*/ 4 w 1394"/>
                      <a:gd name="T75" fmla="*/ 91 h 565"/>
                      <a:gd name="T76" fmla="*/ 4 w 1394"/>
                      <a:gd name="T77" fmla="*/ 108 h 565"/>
                      <a:gd name="T78" fmla="*/ 4 w 1394"/>
                      <a:gd name="T79" fmla="*/ 125 h 565"/>
                      <a:gd name="T80" fmla="*/ 5 w 1394"/>
                      <a:gd name="T81" fmla="*/ 142 h 565"/>
                      <a:gd name="T82" fmla="*/ 5 w 1394"/>
                      <a:gd name="T83" fmla="*/ 160 h 565"/>
                      <a:gd name="T84" fmla="*/ 6 w 1394"/>
                      <a:gd name="T85" fmla="*/ 177 h 565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1394"/>
                      <a:gd name="T130" fmla="*/ 0 h 565"/>
                      <a:gd name="T131" fmla="*/ 1394 w 1394"/>
                      <a:gd name="T132" fmla="*/ 565 h 565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1394" h="565">
                        <a:moveTo>
                          <a:pt x="697" y="565"/>
                        </a:moveTo>
                        <a:lnTo>
                          <a:pt x="1263" y="565"/>
                        </a:lnTo>
                        <a:lnTo>
                          <a:pt x="1276" y="539"/>
                        </a:lnTo>
                        <a:lnTo>
                          <a:pt x="1276" y="526"/>
                        </a:lnTo>
                        <a:lnTo>
                          <a:pt x="1276" y="513"/>
                        </a:lnTo>
                        <a:lnTo>
                          <a:pt x="1276" y="486"/>
                        </a:lnTo>
                        <a:lnTo>
                          <a:pt x="1276" y="473"/>
                        </a:lnTo>
                        <a:lnTo>
                          <a:pt x="1276" y="460"/>
                        </a:lnTo>
                        <a:lnTo>
                          <a:pt x="1276" y="434"/>
                        </a:lnTo>
                        <a:lnTo>
                          <a:pt x="1289" y="421"/>
                        </a:lnTo>
                        <a:lnTo>
                          <a:pt x="1289" y="407"/>
                        </a:lnTo>
                        <a:lnTo>
                          <a:pt x="1289" y="381"/>
                        </a:lnTo>
                        <a:lnTo>
                          <a:pt x="1289" y="368"/>
                        </a:lnTo>
                        <a:lnTo>
                          <a:pt x="1289" y="355"/>
                        </a:lnTo>
                        <a:lnTo>
                          <a:pt x="1302" y="329"/>
                        </a:lnTo>
                        <a:lnTo>
                          <a:pt x="1302" y="315"/>
                        </a:lnTo>
                        <a:lnTo>
                          <a:pt x="1302" y="302"/>
                        </a:lnTo>
                        <a:lnTo>
                          <a:pt x="1302" y="276"/>
                        </a:lnTo>
                        <a:lnTo>
                          <a:pt x="1315" y="263"/>
                        </a:lnTo>
                        <a:lnTo>
                          <a:pt x="1315" y="250"/>
                        </a:lnTo>
                        <a:lnTo>
                          <a:pt x="1315" y="223"/>
                        </a:lnTo>
                        <a:lnTo>
                          <a:pt x="1329" y="210"/>
                        </a:lnTo>
                        <a:lnTo>
                          <a:pt x="1329" y="197"/>
                        </a:lnTo>
                        <a:lnTo>
                          <a:pt x="1329" y="171"/>
                        </a:lnTo>
                        <a:lnTo>
                          <a:pt x="1342" y="158"/>
                        </a:lnTo>
                        <a:lnTo>
                          <a:pt x="1342" y="144"/>
                        </a:lnTo>
                        <a:lnTo>
                          <a:pt x="1355" y="118"/>
                        </a:lnTo>
                        <a:lnTo>
                          <a:pt x="1355" y="105"/>
                        </a:lnTo>
                        <a:lnTo>
                          <a:pt x="1368" y="92"/>
                        </a:lnTo>
                        <a:lnTo>
                          <a:pt x="1368" y="79"/>
                        </a:lnTo>
                        <a:lnTo>
                          <a:pt x="1381" y="52"/>
                        </a:lnTo>
                        <a:lnTo>
                          <a:pt x="1381" y="39"/>
                        </a:lnTo>
                        <a:lnTo>
                          <a:pt x="1394" y="26"/>
                        </a:lnTo>
                        <a:lnTo>
                          <a:pt x="1394" y="13"/>
                        </a:lnTo>
                        <a:lnTo>
                          <a:pt x="1381" y="13"/>
                        </a:lnTo>
                        <a:lnTo>
                          <a:pt x="1355" y="13"/>
                        </a:lnTo>
                        <a:lnTo>
                          <a:pt x="1329" y="13"/>
                        </a:lnTo>
                        <a:lnTo>
                          <a:pt x="1302" y="13"/>
                        </a:lnTo>
                        <a:lnTo>
                          <a:pt x="1289" y="0"/>
                        </a:lnTo>
                        <a:lnTo>
                          <a:pt x="1263" y="0"/>
                        </a:lnTo>
                        <a:lnTo>
                          <a:pt x="1237" y="0"/>
                        </a:lnTo>
                        <a:lnTo>
                          <a:pt x="1210" y="0"/>
                        </a:lnTo>
                        <a:lnTo>
                          <a:pt x="1184" y="0"/>
                        </a:lnTo>
                        <a:lnTo>
                          <a:pt x="1171" y="0"/>
                        </a:lnTo>
                        <a:lnTo>
                          <a:pt x="1144" y="13"/>
                        </a:lnTo>
                        <a:lnTo>
                          <a:pt x="1118" y="13"/>
                        </a:lnTo>
                        <a:lnTo>
                          <a:pt x="1092" y="13"/>
                        </a:lnTo>
                        <a:lnTo>
                          <a:pt x="1066" y="13"/>
                        </a:lnTo>
                        <a:lnTo>
                          <a:pt x="1039" y="13"/>
                        </a:lnTo>
                        <a:lnTo>
                          <a:pt x="1026" y="13"/>
                        </a:lnTo>
                        <a:lnTo>
                          <a:pt x="1000" y="13"/>
                        </a:lnTo>
                        <a:lnTo>
                          <a:pt x="973" y="13"/>
                        </a:lnTo>
                        <a:lnTo>
                          <a:pt x="947" y="13"/>
                        </a:lnTo>
                        <a:lnTo>
                          <a:pt x="934" y="13"/>
                        </a:lnTo>
                        <a:lnTo>
                          <a:pt x="908" y="13"/>
                        </a:lnTo>
                        <a:lnTo>
                          <a:pt x="881" y="13"/>
                        </a:lnTo>
                        <a:lnTo>
                          <a:pt x="868" y="13"/>
                        </a:lnTo>
                        <a:lnTo>
                          <a:pt x="842" y="13"/>
                        </a:lnTo>
                        <a:lnTo>
                          <a:pt x="829" y="26"/>
                        </a:lnTo>
                        <a:lnTo>
                          <a:pt x="803" y="26"/>
                        </a:lnTo>
                        <a:lnTo>
                          <a:pt x="789" y="26"/>
                        </a:lnTo>
                        <a:lnTo>
                          <a:pt x="763" y="26"/>
                        </a:lnTo>
                        <a:lnTo>
                          <a:pt x="750" y="26"/>
                        </a:lnTo>
                        <a:lnTo>
                          <a:pt x="737" y="26"/>
                        </a:lnTo>
                        <a:lnTo>
                          <a:pt x="710" y="26"/>
                        </a:lnTo>
                        <a:lnTo>
                          <a:pt x="697" y="39"/>
                        </a:lnTo>
                        <a:lnTo>
                          <a:pt x="684" y="26"/>
                        </a:lnTo>
                        <a:lnTo>
                          <a:pt x="671" y="26"/>
                        </a:lnTo>
                        <a:lnTo>
                          <a:pt x="645" y="26"/>
                        </a:lnTo>
                        <a:lnTo>
                          <a:pt x="632" y="26"/>
                        </a:lnTo>
                        <a:lnTo>
                          <a:pt x="618" y="26"/>
                        </a:lnTo>
                        <a:lnTo>
                          <a:pt x="592" y="26"/>
                        </a:lnTo>
                        <a:lnTo>
                          <a:pt x="579" y="26"/>
                        </a:lnTo>
                        <a:lnTo>
                          <a:pt x="553" y="13"/>
                        </a:lnTo>
                        <a:lnTo>
                          <a:pt x="539" y="13"/>
                        </a:lnTo>
                        <a:lnTo>
                          <a:pt x="513" y="13"/>
                        </a:lnTo>
                        <a:lnTo>
                          <a:pt x="487" y="13"/>
                        </a:lnTo>
                        <a:lnTo>
                          <a:pt x="474" y="13"/>
                        </a:lnTo>
                        <a:lnTo>
                          <a:pt x="447" y="13"/>
                        </a:lnTo>
                        <a:lnTo>
                          <a:pt x="421" y="13"/>
                        </a:lnTo>
                        <a:lnTo>
                          <a:pt x="395" y="13"/>
                        </a:lnTo>
                        <a:lnTo>
                          <a:pt x="382" y="13"/>
                        </a:lnTo>
                        <a:lnTo>
                          <a:pt x="355" y="13"/>
                        </a:lnTo>
                        <a:lnTo>
                          <a:pt x="329" y="13"/>
                        </a:lnTo>
                        <a:lnTo>
                          <a:pt x="303" y="0"/>
                        </a:lnTo>
                        <a:lnTo>
                          <a:pt x="276" y="0"/>
                        </a:lnTo>
                        <a:lnTo>
                          <a:pt x="263" y="0"/>
                        </a:lnTo>
                        <a:lnTo>
                          <a:pt x="237" y="0"/>
                        </a:lnTo>
                        <a:lnTo>
                          <a:pt x="211" y="0"/>
                        </a:lnTo>
                        <a:lnTo>
                          <a:pt x="184" y="0"/>
                        </a:lnTo>
                        <a:lnTo>
                          <a:pt x="158" y="0"/>
                        </a:lnTo>
                        <a:lnTo>
                          <a:pt x="132" y="0"/>
                        </a:lnTo>
                        <a:lnTo>
                          <a:pt x="119" y="0"/>
                        </a:lnTo>
                        <a:lnTo>
                          <a:pt x="92" y="0"/>
                        </a:lnTo>
                        <a:lnTo>
                          <a:pt x="66" y="0"/>
                        </a:lnTo>
                        <a:lnTo>
                          <a:pt x="40" y="13"/>
                        </a:lnTo>
                        <a:lnTo>
                          <a:pt x="27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13" y="39"/>
                        </a:lnTo>
                        <a:lnTo>
                          <a:pt x="27" y="52"/>
                        </a:lnTo>
                        <a:lnTo>
                          <a:pt x="27" y="79"/>
                        </a:lnTo>
                        <a:lnTo>
                          <a:pt x="40" y="92"/>
                        </a:lnTo>
                        <a:lnTo>
                          <a:pt x="40" y="105"/>
                        </a:lnTo>
                        <a:lnTo>
                          <a:pt x="53" y="118"/>
                        </a:lnTo>
                        <a:lnTo>
                          <a:pt x="53" y="144"/>
                        </a:lnTo>
                        <a:lnTo>
                          <a:pt x="66" y="158"/>
                        </a:lnTo>
                        <a:lnTo>
                          <a:pt x="66" y="171"/>
                        </a:lnTo>
                        <a:lnTo>
                          <a:pt x="66" y="197"/>
                        </a:lnTo>
                        <a:lnTo>
                          <a:pt x="79" y="210"/>
                        </a:lnTo>
                        <a:lnTo>
                          <a:pt x="79" y="223"/>
                        </a:lnTo>
                        <a:lnTo>
                          <a:pt x="79" y="250"/>
                        </a:lnTo>
                        <a:lnTo>
                          <a:pt x="92" y="263"/>
                        </a:lnTo>
                        <a:lnTo>
                          <a:pt x="92" y="276"/>
                        </a:lnTo>
                        <a:lnTo>
                          <a:pt x="92" y="302"/>
                        </a:lnTo>
                        <a:lnTo>
                          <a:pt x="92" y="315"/>
                        </a:lnTo>
                        <a:lnTo>
                          <a:pt x="106" y="329"/>
                        </a:lnTo>
                        <a:lnTo>
                          <a:pt x="106" y="355"/>
                        </a:lnTo>
                        <a:lnTo>
                          <a:pt x="106" y="368"/>
                        </a:lnTo>
                        <a:lnTo>
                          <a:pt x="106" y="381"/>
                        </a:lnTo>
                        <a:lnTo>
                          <a:pt x="119" y="407"/>
                        </a:lnTo>
                        <a:lnTo>
                          <a:pt x="119" y="421"/>
                        </a:lnTo>
                        <a:lnTo>
                          <a:pt x="119" y="434"/>
                        </a:lnTo>
                        <a:lnTo>
                          <a:pt x="119" y="460"/>
                        </a:lnTo>
                        <a:lnTo>
                          <a:pt x="119" y="473"/>
                        </a:lnTo>
                        <a:lnTo>
                          <a:pt x="119" y="486"/>
                        </a:lnTo>
                        <a:lnTo>
                          <a:pt x="132" y="513"/>
                        </a:lnTo>
                        <a:lnTo>
                          <a:pt x="132" y="526"/>
                        </a:lnTo>
                        <a:lnTo>
                          <a:pt x="132" y="539"/>
                        </a:lnTo>
                        <a:lnTo>
                          <a:pt x="132" y="565"/>
                        </a:lnTo>
                        <a:lnTo>
                          <a:pt x="697" y="565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489" name="Line 205"/>
                  <p:cNvSpPr>
                    <a:spLocks noChangeShapeType="1"/>
                  </p:cNvSpPr>
                  <p:nvPr/>
                </p:nvSpPr>
                <p:spPr bwMode="auto">
                  <a:xfrm>
                    <a:off x="656" y="2703"/>
                    <a:ext cx="0" cy="459"/>
                  </a:xfrm>
                  <a:prstGeom prst="line">
                    <a:avLst/>
                  </a:pr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49490" name="Group 206"/>
                  <p:cNvGrpSpPr>
                    <a:grpSpLocks/>
                  </p:cNvGrpSpPr>
                  <p:nvPr/>
                </p:nvGrpSpPr>
                <p:grpSpPr bwMode="auto">
                  <a:xfrm>
                    <a:off x="517" y="2401"/>
                    <a:ext cx="192" cy="270"/>
                    <a:chOff x="3578" y="2491"/>
                    <a:chExt cx="303" cy="316"/>
                  </a:xfrm>
                </p:grpSpPr>
                <p:sp>
                  <p:nvSpPr>
                    <p:cNvPr id="49493" name="Freeform 207"/>
                    <p:cNvSpPr>
                      <a:spLocks/>
                    </p:cNvSpPr>
                    <p:nvPr/>
                  </p:nvSpPr>
                  <p:spPr bwMode="auto">
                    <a:xfrm>
                      <a:off x="3697" y="2701"/>
                      <a:ext cx="52" cy="53"/>
                    </a:xfrm>
                    <a:custGeom>
                      <a:avLst/>
                      <a:gdLst>
                        <a:gd name="T0" fmla="*/ 26 w 52"/>
                        <a:gd name="T1" fmla="*/ 0 h 53"/>
                        <a:gd name="T2" fmla="*/ 26 w 52"/>
                        <a:gd name="T3" fmla="*/ 0 h 53"/>
                        <a:gd name="T4" fmla="*/ 13 w 52"/>
                        <a:gd name="T5" fmla="*/ 0 h 53"/>
                        <a:gd name="T6" fmla="*/ 13 w 52"/>
                        <a:gd name="T7" fmla="*/ 0 h 53"/>
                        <a:gd name="T8" fmla="*/ 13 w 52"/>
                        <a:gd name="T9" fmla="*/ 13 h 53"/>
                        <a:gd name="T10" fmla="*/ 0 w 52"/>
                        <a:gd name="T11" fmla="*/ 13 h 53"/>
                        <a:gd name="T12" fmla="*/ 0 w 52"/>
                        <a:gd name="T13" fmla="*/ 13 h 53"/>
                        <a:gd name="T14" fmla="*/ 0 w 52"/>
                        <a:gd name="T15" fmla="*/ 27 h 53"/>
                        <a:gd name="T16" fmla="*/ 0 w 52"/>
                        <a:gd name="T17" fmla="*/ 27 h 53"/>
                        <a:gd name="T18" fmla="*/ 0 w 52"/>
                        <a:gd name="T19" fmla="*/ 40 h 53"/>
                        <a:gd name="T20" fmla="*/ 0 w 52"/>
                        <a:gd name="T21" fmla="*/ 40 h 53"/>
                        <a:gd name="T22" fmla="*/ 0 w 52"/>
                        <a:gd name="T23" fmla="*/ 40 h 53"/>
                        <a:gd name="T24" fmla="*/ 13 w 52"/>
                        <a:gd name="T25" fmla="*/ 53 h 53"/>
                        <a:gd name="T26" fmla="*/ 13 w 52"/>
                        <a:gd name="T27" fmla="*/ 53 h 53"/>
                        <a:gd name="T28" fmla="*/ 13 w 52"/>
                        <a:gd name="T29" fmla="*/ 53 h 53"/>
                        <a:gd name="T30" fmla="*/ 26 w 52"/>
                        <a:gd name="T31" fmla="*/ 53 h 53"/>
                        <a:gd name="T32" fmla="*/ 26 w 52"/>
                        <a:gd name="T33" fmla="*/ 53 h 53"/>
                        <a:gd name="T34" fmla="*/ 39 w 52"/>
                        <a:gd name="T35" fmla="*/ 53 h 53"/>
                        <a:gd name="T36" fmla="*/ 39 w 52"/>
                        <a:gd name="T37" fmla="*/ 53 h 53"/>
                        <a:gd name="T38" fmla="*/ 39 w 52"/>
                        <a:gd name="T39" fmla="*/ 53 h 53"/>
                        <a:gd name="T40" fmla="*/ 52 w 52"/>
                        <a:gd name="T41" fmla="*/ 53 h 53"/>
                        <a:gd name="T42" fmla="*/ 52 w 52"/>
                        <a:gd name="T43" fmla="*/ 40 h 53"/>
                        <a:gd name="T44" fmla="*/ 52 w 52"/>
                        <a:gd name="T45" fmla="*/ 40 h 53"/>
                        <a:gd name="T46" fmla="*/ 52 w 52"/>
                        <a:gd name="T47" fmla="*/ 40 h 53"/>
                        <a:gd name="T48" fmla="*/ 52 w 52"/>
                        <a:gd name="T49" fmla="*/ 27 h 53"/>
                        <a:gd name="T50" fmla="*/ 52 w 52"/>
                        <a:gd name="T51" fmla="*/ 27 h 53"/>
                        <a:gd name="T52" fmla="*/ 52 w 52"/>
                        <a:gd name="T53" fmla="*/ 13 h 53"/>
                        <a:gd name="T54" fmla="*/ 52 w 52"/>
                        <a:gd name="T55" fmla="*/ 13 h 53"/>
                        <a:gd name="T56" fmla="*/ 52 w 52"/>
                        <a:gd name="T57" fmla="*/ 13 h 53"/>
                        <a:gd name="T58" fmla="*/ 39 w 52"/>
                        <a:gd name="T59" fmla="*/ 0 h 53"/>
                        <a:gd name="T60" fmla="*/ 39 w 52"/>
                        <a:gd name="T61" fmla="*/ 0 h 53"/>
                        <a:gd name="T62" fmla="*/ 39 w 52"/>
                        <a:gd name="T63" fmla="*/ 0 h 53"/>
                        <a:gd name="T64" fmla="*/ 26 w 52"/>
                        <a:gd name="T65" fmla="*/ 0 h 53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w 52"/>
                        <a:gd name="T100" fmla="*/ 0 h 53"/>
                        <a:gd name="T101" fmla="*/ 52 w 52"/>
                        <a:gd name="T102" fmla="*/ 53 h 53"/>
                      </a:gdLst>
                      <a:ahLst/>
                      <a:cxnLst>
                        <a:cxn ang="T66">
                          <a:pos x="T0" y="T1"/>
                        </a:cxn>
                        <a:cxn ang="T67">
                          <a:pos x="T2" y="T3"/>
                        </a:cxn>
                        <a:cxn ang="T68">
                          <a:pos x="T4" y="T5"/>
                        </a:cxn>
                        <a:cxn ang="T69">
                          <a:pos x="T6" y="T7"/>
                        </a:cxn>
                        <a:cxn ang="T70">
                          <a:pos x="T8" y="T9"/>
                        </a:cxn>
                        <a:cxn ang="T71">
                          <a:pos x="T10" y="T11"/>
                        </a:cxn>
                        <a:cxn ang="T72">
                          <a:pos x="T12" y="T13"/>
                        </a:cxn>
                        <a:cxn ang="T73">
                          <a:pos x="T14" y="T15"/>
                        </a:cxn>
                        <a:cxn ang="T74">
                          <a:pos x="T16" y="T17"/>
                        </a:cxn>
                        <a:cxn ang="T75">
                          <a:pos x="T18" y="T19"/>
                        </a:cxn>
                        <a:cxn ang="T76">
                          <a:pos x="T20" y="T21"/>
                        </a:cxn>
                        <a:cxn ang="T77">
                          <a:pos x="T22" y="T23"/>
                        </a:cxn>
                        <a:cxn ang="T78">
                          <a:pos x="T24" y="T25"/>
                        </a:cxn>
                        <a:cxn ang="T79">
                          <a:pos x="T26" y="T27"/>
                        </a:cxn>
                        <a:cxn ang="T80">
                          <a:pos x="T28" y="T29"/>
                        </a:cxn>
                        <a:cxn ang="T81">
                          <a:pos x="T30" y="T31"/>
                        </a:cxn>
                        <a:cxn ang="T82">
                          <a:pos x="T32" y="T33"/>
                        </a:cxn>
                        <a:cxn ang="T83">
                          <a:pos x="T34" y="T35"/>
                        </a:cxn>
                        <a:cxn ang="T84">
                          <a:pos x="T36" y="T37"/>
                        </a:cxn>
                        <a:cxn ang="T85">
                          <a:pos x="T38" y="T39"/>
                        </a:cxn>
                        <a:cxn ang="T86">
                          <a:pos x="T40" y="T41"/>
                        </a:cxn>
                        <a:cxn ang="T87">
                          <a:pos x="T42" y="T43"/>
                        </a:cxn>
                        <a:cxn ang="T88">
                          <a:pos x="T44" y="T45"/>
                        </a:cxn>
                        <a:cxn ang="T89">
                          <a:pos x="T46" y="T47"/>
                        </a:cxn>
                        <a:cxn ang="T90">
                          <a:pos x="T48" y="T49"/>
                        </a:cxn>
                        <a:cxn ang="T91">
                          <a:pos x="T50" y="T51"/>
                        </a:cxn>
                        <a:cxn ang="T92">
                          <a:pos x="T52" y="T53"/>
                        </a:cxn>
                        <a:cxn ang="T93">
                          <a:pos x="T54" y="T55"/>
                        </a:cxn>
                        <a:cxn ang="T94">
                          <a:pos x="T56" y="T57"/>
                        </a:cxn>
                        <a:cxn ang="T95">
                          <a:pos x="T58" y="T59"/>
                        </a:cxn>
                        <a:cxn ang="T96">
                          <a:pos x="T60" y="T61"/>
                        </a:cxn>
                        <a:cxn ang="T97">
                          <a:pos x="T62" y="T63"/>
                        </a:cxn>
                        <a:cxn ang="T98">
                          <a:pos x="T64" y="T65"/>
                        </a:cxn>
                      </a:cxnLst>
                      <a:rect l="T99" t="T100" r="T101" b="T102"/>
                      <a:pathLst>
                        <a:path w="52" h="53">
                          <a:moveTo>
                            <a:pt x="26" y="0"/>
                          </a:moveTo>
                          <a:lnTo>
                            <a:pt x="26" y="0"/>
                          </a:lnTo>
                          <a:lnTo>
                            <a:pt x="13" y="0"/>
                          </a:lnTo>
                          <a:lnTo>
                            <a:pt x="13" y="13"/>
                          </a:lnTo>
                          <a:lnTo>
                            <a:pt x="0" y="13"/>
                          </a:lnTo>
                          <a:lnTo>
                            <a:pt x="0" y="27"/>
                          </a:lnTo>
                          <a:lnTo>
                            <a:pt x="0" y="40"/>
                          </a:lnTo>
                          <a:lnTo>
                            <a:pt x="13" y="53"/>
                          </a:lnTo>
                          <a:lnTo>
                            <a:pt x="26" y="53"/>
                          </a:lnTo>
                          <a:lnTo>
                            <a:pt x="39" y="53"/>
                          </a:lnTo>
                          <a:lnTo>
                            <a:pt x="52" y="53"/>
                          </a:lnTo>
                          <a:lnTo>
                            <a:pt x="52" y="40"/>
                          </a:lnTo>
                          <a:lnTo>
                            <a:pt x="52" y="27"/>
                          </a:lnTo>
                          <a:lnTo>
                            <a:pt x="52" y="13"/>
                          </a:lnTo>
                          <a:lnTo>
                            <a:pt x="39" y="0"/>
                          </a:lnTo>
                          <a:lnTo>
                            <a:pt x="26" y="0"/>
                          </a:lnTo>
                          <a:close/>
                        </a:path>
                      </a:pathLst>
                    </a:cu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494" name="Freeform 208"/>
                    <p:cNvSpPr>
                      <a:spLocks/>
                    </p:cNvSpPr>
                    <p:nvPr/>
                  </p:nvSpPr>
                  <p:spPr bwMode="auto">
                    <a:xfrm>
                      <a:off x="3697" y="2701"/>
                      <a:ext cx="52" cy="53"/>
                    </a:xfrm>
                    <a:custGeom>
                      <a:avLst/>
                      <a:gdLst>
                        <a:gd name="T0" fmla="*/ 26 w 52"/>
                        <a:gd name="T1" fmla="*/ 0 h 53"/>
                        <a:gd name="T2" fmla="*/ 26 w 52"/>
                        <a:gd name="T3" fmla="*/ 0 h 53"/>
                        <a:gd name="T4" fmla="*/ 26 w 52"/>
                        <a:gd name="T5" fmla="*/ 0 h 53"/>
                        <a:gd name="T6" fmla="*/ 13 w 52"/>
                        <a:gd name="T7" fmla="*/ 0 h 53"/>
                        <a:gd name="T8" fmla="*/ 13 w 52"/>
                        <a:gd name="T9" fmla="*/ 0 h 53"/>
                        <a:gd name="T10" fmla="*/ 13 w 52"/>
                        <a:gd name="T11" fmla="*/ 13 h 53"/>
                        <a:gd name="T12" fmla="*/ 0 w 52"/>
                        <a:gd name="T13" fmla="*/ 13 h 53"/>
                        <a:gd name="T14" fmla="*/ 0 w 52"/>
                        <a:gd name="T15" fmla="*/ 13 h 53"/>
                        <a:gd name="T16" fmla="*/ 0 w 52"/>
                        <a:gd name="T17" fmla="*/ 27 h 53"/>
                        <a:gd name="T18" fmla="*/ 0 w 52"/>
                        <a:gd name="T19" fmla="*/ 27 h 53"/>
                        <a:gd name="T20" fmla="*/ 0 w 52"/>
                        <a:gd name="T21" fmla="*/ 40 h 53"/>
                        <a:gd name="T22" fmla="*/ 0 w 52"/>
                        <a:gd name="T23" fmla="*/ 40 h 53"/>
                        <a:gd name="T24" fmla="*/ 0 w 52"/>
                        <a:gd name="T25" fmla="*/ 40 h 53"/>
                        <a:gd name="T26" fmla="*/ 13 w 52"/>
                        <a:gd name="T27" fmla="*/ 53 h 53"/>
                        <a:gd name="T28" fmla="*/ 13 w 52"/>
                        <a:gd name="T29" fmla="*/ 53 h 53"/>
                        <a:gd name="T30" fmla="*/ 13 w 52"/>
                        <a:gd name="T31" fmla="*/ 53 h 53"/>
                        <a:gd name="T32" fmla="*/ 26 w 52"/>
                        <a:gd name="T33" fmla="*/ 53 h 53"/>
                        <a:gd name="T34" fmla="*/ 26 w 52"/>
                        <a:gd name="T35" fmla="*/ 53 h 53"/>
                        <a:gd name="T36" fmla="*/ 39 w 52"/>
                        <a:gd name="T37" fmla="*/ 53 h 53"/>
                        <a:gd name="T38" fmla="*/ 39 w 52"/>
                        <a:gd name="T39" fmla="*/ 53 h 53"/>
                        <a:gd name="T40" fmla="*/ 39 w 52"/>
                        <a:gd name="T41" fmla="*/ 53 h 53"/>
                        <a:gd name="T42" fmla="*/ 52 w 52"/>
                        <a:gd name="T43" fmla="*/ 53 h 53"/>
                        <a:gd name="T44" fmla="*/ 52 w 52"/>
                        <a:gd name="T45" fmla="*/ 40 h 53"/>
                        <a:gd name="T46" fmla="*/ 52 w 52"/>
                        <a:gd name="T47" fmla="*/ 40 h 53"/>
                        <a:gd name="T48" fmla="*/ 52 w 52"/>
                        <a:gd name="T49" fmla="*/ 40 h 53"/>
                        <a:gd name="T50" fmla="*/ 52 w 52"/>
                        <a:gd name="T51" fmla="*/ 27 h 53"/>
                        <a:gd name="T52" fmla="*/ 52 w 52"/>
                        <a:gd name="T53" fmla="*/ 27 h 53"/>
                        <a:gd name="T54" fmla="*/ 52 w 52"/>
                        <a:gd name="T55" fmla="*/ 13 h 53"/>
                        <a:gd name="T56" fmla="*/ 52 w 52"/>
                        <a:gd name="T57" fmla="*/ 13 h 53"/>
                        <a:gd name="T58" fmla="*/ 52 w 52"/>
                        <a:gd name="T59" fmla="*/ 13 h 53"/>
                        <a:gd name="T60" fmla="*/ 39 w 52"/>
                        <a:gd name="T61" fmla="*/ 0 h 53"/>
                        <a:gd name="T62" fmla="*/ 39 w 52"/>
                        <a:gd name="T63" fmla="*/ 0 h 53"/>
                        <a:gd name="T64" fmla="*/ 39 w 52"/>
                        <a:gd name="T65" fmla="*/ 0 h 53"/>
                        <a:gd name="T66" fmla="*/ 26 w 52"/>
                        <a:gd name="T67" fmla="*/ 0 h 5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52"/>
                        <a:gd name="T103" fmla="*/ 0 h 53"/>
                        <a:gd name="T104" fmla="*/ 52 w 52"/>
                        <a:gd name="T105" fmla="*/ 53 h 5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52" h="53">
                          <a:moveTo>
                            <a:pt x="26" y="0"/>
                          </a:moveTo>
                          <a:lnTo>
                            <a:pt x="26" y="0"/>
                          </a:lnTo>
                          <a:lnTo>
                            <a:pt x="13" y="0"/>
                          </a:lnTo>
                          <a:lnTo>
                            <a:pt x="13" y="13"/>
                          </a:lnTo>
                          <a:lnTo>
                            <a:pt x="0" y="13"/>
                          </a:lnTo>
                          <a:lnTo>
                            <a:pt x="0" y="27"/>
                          </a:lnTo>
                          <a:lnTo>
                            <a:pt x="0" y="40"/>
                          </a:lnTo>
                          <a:lnTo>
                            <a:pt x="13" y="53"/>
                          </a:lnTo>
                          <a:lnTo>
                            <a:pt x="26" y="53"/>
                          </a:lnTo>
                          <a:lnTo>
                            <a:pt x="39" y="53"/>
                          </a:lnTo>
                          <a:lnTo>
                            <a:pt x="52" y="53"/>
                          </a:lnTo>
                          <a:lnTo>
                            <a:pt x="52" y="40"/>
                          </a:lnTo>
                          <a:lnTo>
                            <a:pt x="52" y="27"/>
                          </a:lnTo>
                          <a:lnTo>
                            <a:pt x="52" y="13"/>
                          </a:lnTo>
                          <a:lnTo>
                            <a:pt x="39" y="0"/>
                          </a:lnTo>
                          <a:lnTo>
                            <a:pt x="26" y="0"/>
                          </a:lnTo>
                        </a:path>
                      </a:pathLst>
                    </a:cu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495" name="Rectangle 20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78" y="2491"/>
                      <a:ext cx="303" cy="31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496" name="Rectangle 2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78" y="2491"/>
                      <a:ext cx="303" cy="31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497" name="Rectangle 2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5" y="2504"/>
                      <a:ext cx="118" cy="27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498" name="Rectangle 21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5" y="2504"/>
                      <a:ext cx="118" cy="27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499" name="Rectangle 21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23" y="2504"/>
                      <a:ext cx="132" cy="27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00" name="Rectangle 2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23" y="2504"/>
                      <a:ext cx="132" cy="27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01" name="Rectangle 21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504"/>
                      <a:ext cx="13" cy="28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02" name="Rectangle 21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504"/>
                      <a:ext cx="13" cy="28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03" name="Rectangle 21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491"/>
                      <a:ext cx="26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04" name="Rectangle 21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491"/>
                      <a:ext cx="26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05" name="Rectangle 21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793"/>
                      <a:ext cx="26" cy="1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06" name="Rectangle 22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793"/>
                      <a:ext cx="26" cy="1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07" name="Rectangle 22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84" y="2635"/>
                      <a:ext cx="26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08" name="Rectangle 22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84" y="2635"/>
                      <a:ext cx="26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09" name="Rectangle 22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9" y="2504"/>
                      <a:ext cx="1" cy="28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10" name="Rectangle 22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9" y="2504"/>
                      <a:ext cx="1" cy="28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11" name="Rectangle 22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6" y="2491"/>
                      <a:ext cx="27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12" name="Rectangle 22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6" y="2491"/>
                      <a:ext cx="27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13" name="Rectangle 22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6" y="2793"/>
                      <a:ext cx="27" cy="1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14" name="Rectangle 22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6" y="2793"/>
                      <a:ext cx="27" cy="1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15" name="Rectangle 22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9" y="2635"/>
                      <a:ext cx="27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16" name="Rectangle 23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9" y="2635"/>
                      <a:ext cx="27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17" name="Rectangle 23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17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18" name="Rectangle 23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17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19" name="Rectangle 23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17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20" name="Rectangle 23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17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21" name="Rectangle 23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96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22" name="Rectangle 23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96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23" name="Rectangle 23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83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24" name="Rectangle 23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83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25" name="Rectangle 23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675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26" name="Rectangle 2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675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27" name="Rectangle 24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675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28" name="Rectangle 24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675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29" name="Rectangle 24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754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30" name="Rectangle 24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754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31" name="Rectangle 24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741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32" name="Rectangle 2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741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33" name="Rectangle 24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517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34" name="Rectangle 24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517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35" name="Rectangle 2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517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36" name="Rectangle 25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517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37" name="Rectangle 2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596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38" name="Rectangle 2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596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39" name="Rectangle 25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583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40" name="Rectangle 25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583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41" name="Rectangle 2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675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42" name="Rectangle 25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675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43" name="Rectangle 2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675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44" name="Rectangle 2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675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45" name="Rectangle 2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754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46" name="Rectangle 26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754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47" name="Rectangle 2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741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548" name="Rectangle 2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741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</p:grpSp>
              <p:sp>
                <p:nvSpPr>
                  <p:cNvPr id="49491" name="Line 26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37" y="2256"/>
                    <a:ext cx="71" cy="144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492" name="Line 264"/>
                  <p:cNvSpPr>
                    <a:spLocks noChangeShapeType="1"/>
                  </p:cNvSpPr>
                  <p:nvPr/>
                </p:nvSpPr>
                <p:spPr bwMode="auto">
                  <a:xfrm>
                    <a:off x="614" y="2264"/>
                    <a:ext cx="64" cy="128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49220" name="Group 265"/>
          <p:cNvGrpSpPr>
            <a:grpSpLocks/>
          </p:cNvGrpSpPr>
          <p:nvPr/>
        </p:nvGrpSpPr>
        <p:grpSpPr bwMode="auto">
          <a:xfrm flipH="1">
            <a:off x="5545138" y="5089525"/>
            <a:ext cx="1012825" cy="815975"/>
            <a:chOff x="193" y="932"/>
            <a:chExt cx="1067" cy="818"/>
          </a:xfrm>
        </p:grpSpPr>
        <p:sp>
          <p:nvSpPr>
            <p:cNvPr id="49243" name="Rectangle 266"/>
            <p:cNvSpPr>
              <a:spLocks noChangeArrowheads="1"/>
            </p:cNvSpPr>
            <p:nvPr/>
          </p:nvSpPr>
          <p:spPr bwMode="auto">
            <a:xfrm>
              <a:off x="229" y="1611"/>
              <a:ext cx="500" cy="139"/>
            </a:xfrm>
            <a:prstGeom prst="rect">
              <a:avLst/>
            </a:pr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44" name="Freeform 267"/>
            <p:cNvSpPr>
              <a:spLocks/>
            </p:cNvSpPr>
            <p:nvPr/>
          </p:nvSpPr>
          <p:spPr bwMode="auto">
            <a:xfrm>
              <a:off x="971" y="1394"/>
              <a:ext cx="25" cy="49"/>
            </a:xfrm>
            <a:custGeom>
              <a:avLst/>
              <a:gdLst>
                <a:gd name="T0" fmla="*/ 13 w 25"/>
                <a:gd name="T1" fmla="*/ 0 h 49"/>
                <a:gd name="T2" fmla="*/ 13 w 25"/>
                <a:gd name="T3" fmla="*/ 6 h 49"/>
                <a:gd name="T4" fmla="*/ 7 w 25"/>
                <a:gd name="T5" fmla="*/ 11 h 49"/>
                <a:gd name="T6" fmla="*/ 0 w 25"/>
                <a:gd name="T7" fmla="*/ 18 h 49"/>
                <a:gd name="T8" fmla="*/ 0 w 25"/>
                <a:gd name="T9" fmla="*/ 24 h 49"/>
                <a:gd name="T10" fmla="*/ 0 w 25"/>
                <a:gd name="T11" fmla="*/ 37 h 49"/>
                <a:gd name="T12" fmla="*/ 0 w 25"/>
                <a:gd name="T13" fmla="*/ 42 h 49"/>
                <a:gd name="T14" fmla="*/ 7 w 25"/>
                <a:gd name="T15" fmla="*/ 49 h 49"/>
                <a:gd name="T16" fmla="*/ 13 w 25"/>
                <a:gd name="T17" fmla="*/ 49 h 49"/>
                <a:gd name="T18" fmla="*/ 18 w 25"/>
                <a:gd name="T19" fmla="*/ 49 h 49"/>
                <a:gd name="T20" fmla="*/ 18 w 25"/>
                <a:gd name="T21" fmla="*/ 42 h 49"/>
                <a:gd name="T22" fmla="*/ 25 w 25"/>
                <a:gd name="T23" fmla="*/ 37 h 49"/>
                <a:gd name="T24" fmla="*/ 25 w 25"/>
                <a:gd name="T25" fmla="*/ 31 h 49"/>
                <a:gd name="T26" fmla="*/ 25 w 25"/>
                <a:gd name="T27" fmla="*/ 18 h 49"/>
                <a:gd name="T28" fmla="*/ 25 w 25"/>
                <a:gd name="T29" fmla="*/ 11 h 49"/>
                <a:gd name="T30" fmla="*/ 18 w 25"/>
                <a:gd name="T31" fmla="*/ 6 h 49"/>
                <a:gd name="T32" fmla="*/ 13 w 25"/>
                <a:gd name="T33" fmla="*/ 0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49"/>
                <a:gd name="T53" fmla="*/ 25 w 25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49">
                  <a:moveTo>
                    <a:pt x="13" y="0"/>
                  </a:moveTo>
                  <a:lnTo>
                    <a:pt x="13" y="6"/>
                  </a:lnTo>
                  <a:lnTo>
                    <a:pt x="7" y="11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7" y="49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8" y="42"/>
                  </a:lnTo>
                  <a:lnTo>
                    <a:pt x="25" y="37"/>
                  </a:lnTo>
                  <a:lnTo>
                    <a:pt x="25" y="31"/>
                  </a:lnTo>
                  <a:lnTo>
                    <a:pt x="25" y="18"/>
                  </a:lnTo>
                  <a:lnTo>
                    <a:pt x="25" y="11"/>
                  </a:lnTo>
                  <a:lnTo>
                    <a:pt x="18" y="6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45" name="Freeform 268"/>
            <p:cNvSpPr>
              <a:spLocks/>
            </p:cNvSpPr>
            <p:nvPr/>
          </p:nvSpPr>
          <p:spPr bwMode="auto">
            <a:xfrm>
              <a:off x="866" y="1394"/>
              <a:ext cx="31" cy="49"/>
            </a:xfrm>
            <a:custGeom>
              <a:avLst/>
              <a:gdLst>
                <a:gd name="T0" fmla="*/ 18 w 31"/>
                <a:gd name="T1" fmla="*/ 0 h 49"/>
                <a:gd name="T2" fmla="*/ 18 w 31"/>
                <a:gd name="T3" fmla="*/ 6 h 49"/>
                <a:gd name="T4" fmla="*/ 24 w 31"/>
                <a:gd name="T5" fmla="*/ 11 h 49"/>
                <a:gd name="T6" fmla="*/ 31 w 31"/>
                <a:gd name="T7" fmla="*/ 18 h 49"/>
                <a:gd name="T8" fmla="*/ 31 w 31"/>
                <a:gd name="T9" fmla="*/ 24 h 49"/>
                <a:gd name="T10" fmla="*/ 31 w 31"/>
                <a:gd name="T11" fmla="*/ 37 h 49"/>
                <a:gd name="T12" fmla="*/ 31 w 31"/>
                <a:gd name="T13" fmla="*/ 42 h 49"/>
                <a:gd name="T14" fmla="*/ 24 w 31"/>
                <a:gd name="T15" fmla="*/ 49 h 49"/>
                <a:gd name="T16" fmla="*/ 18 w 31"/>
                <a:gd name="T17" fmla="*/ 49 h 49"/>
                <a:gd name="T18" fmla="*/ 11 w 31"/>
                <a:gd name="T19" fmla="*/ 49 h 49"/>
                <a:gd name="T20" fmla="*/ 11 w 31"/>
                <a:gd name="T21" fmla="*/ 42 h 49"/>
                <a:gd name="T22" fmla="*/ 6 w 31"/>
                <a:gd name="T23" fmla="*/ 37 h 49"/>
                <a:gd name="T24" fmla="*/ 0 w 31"/>
                <a:gd name="T25" fmla="*/ 31 h 49"/>
                <a:gd name="T26" fmla="*/ 0 w 31"/>
                <a:gd name="T27" fmla="*/ 18 h 49"/>
                <a:gd name="T28" fmla="*/ 6 w 31"/>
                <a:gd name="T29" fmla="*/ 11 h 49"/>
                <a:gd name="T30" fmla="*/ 11 w 31"/>
                <a:gd name="T31" fmla="*/ 6 h 49"/>
                <a:gd name="T32" fmla="*/ 18 w 31"/>
                <a:gd name="T33" fmla="*/ 0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"/>
                <a:gd name="T52" fmla="*/ 0 h 49"/>
                <a:gd name="T53" fmla="*/ 31 w 31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" h="49">
                  <a:moveTo>
                    <a:pt x="18" y="0"/>
                  </a:moveTo>
                  <a:lnTo>
                    <a:pt x="18" y="6"/>
                  </a:lnTo>
                  <a:lnTo>
                    <a:pt x="24" y="11"/>
                  </a:lnTo>
                  <a:lnTo>
                    <a:pt x="31" y="18"/>
                  </a:lnTo>
                  <a:lnTo>
                    <a:pt x="31" y="24"/>
                  </a:lnTo>
                  <a:lnTo>
                    <a:pt x="31" y="37"/>
                  </a:lnTo>
                  <a:lnTo>
                    <a:pt x="31" y="42"/>
                  </a:lnTo>
                  <a:lnTo>
                    <a:pt x="24" y="49"/>
                  </a:lnTo>
                  <a:lnTo>
                    <a:pt x="18" y="49"/>
                  </a:lnTo>
                  <a:lnTo>
                    <a:pt x="11" y="49"/>
                  </a:lnTo>
                  <a:lnTo>
                    <a:pt x="11" y="42"/>
                  </a:lnTo>
                  <a:lnTo>
                    <a:pt x="6" y="37"/>
                  </a:lnTo>
                  <a:lnTo>
                    <a:pt x="0" y="31"/>
                  </a:lnTo>
                  <a:lnTo>
                    <a:pt x="0" y="18"/>
                  </a:lnTo>
                  <a:lnTo>
                    <a:pt x="6" y="11"/>
                  </a:lnTo>
                  <a:lnTo>
                    <a:pt x="11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46" name="Line 269"/>
            <p:cNvSpPr>
              <a:spLocks noChangeShapeType="1"/>
            </p:cNvSpPr>
            <p:nvPr/>
          </p:nvSpPr>
          <p:spPr bwMode="auto">
            <a:xfrm flipH="1">
              <a:off x="465" y="1075"/>
              <a:ext cx="206" cy="7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Rectangle 270"/>
            <p:cNvSpPr>
              <a:spLocks noChangeArrowheads="1"/>
            </p:cNvSpPr>
            <p:nvPr/>
          </p:nvSpPr>
          <p:spPr bwMode="auto">
            <a:xfrm>
              <a:off x="828" y="1088"/>
              <a:ext cx="13" cy="12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48" name="Rectangle 271"/>
            <p:cNvSpPr>
              <a:spLocks noChangeArrowheads="1"/>
            </p:cNvSpPr>
            <p:nvPr/>
          </p:nvSpPr>
          <p:spPr bwMode="auto">
            <a:xfrm>
              <a:off x="828" y="1088"/>
              <a:ext cx="13" cy="12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49" name="Line 272"/>
            <p:cNvSpPr>
              <a:spLocks noChangeShapeType="1"/>
            </p:cNvSpPr>
            <p:nvPr/>
          </p:nvSpPr>
          <p:spPr bwMode="auto">
            <a:xfrm>
              <a:off x="841" y="956"/>
              <a:ext cx="1" cy="132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Line 273"/>
            <p:cNvSpPr>
              <a:spLocks noChangeShapeType="1"/>
            </p:cNvSpPr>
            <p:nvPr/>
          </p:nvSpPr>
          <p:spPr bwMode="auto">
            <a:xfrm>
              <a:off x="828" y="963"/>
              <a:ext cx="1" cy="125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274"/>
            <p:cNvSpPr>
              <a:spLocks/>
            </p:cNvSpPr>
            <p:nvPr/>
          </p:nvSpPr>
          <p:spPr bwMode="auto">
            <a:xfrm>
              <a:off x="834" y="1100"/>
              <a:ext cx="12" cy="25"/>
            </a:xfrm>
            <a:custGeom>
              <a:avLst/>
              <a:gdLst>
                <a:gd name="T0" fmla="*/ 0 w 12"/>
                <a:gd name="T1" fmla="*/ 0 h 25"/>
                <a:gd name="T2" fmla="*/ 0 w 12"/>
                <a:gd name="T3" fmla="*/ 6 h 25"/>
                <a:gd name="T4" fmla="*/ 0 w 12"/>
                <a:gd name="T5" fmla="*/ 13 h 25"/>
                <a:gd name="T6" fmla="*/ 7 w 12"/>
                <a:gd name="T7" fmla="*/ 20 h 25"/>
                <a:gd name="T8" fmla="*/ 12 w 12"/>
                <a:gd name="T9" fmla="*/ 20 h 25"/>
                <a:gd name="T10" fmla="*/ 12 w 12"/>
                <a:gd name="T11" fmla="*/ 13 h 25"/>
                <a:gd name="T12" fmla="*/ 12 w 12"/>
                <a:gd name="T13" fmla="*/ 6 h 25"/>
                <a:gd name="T14" fmla="*/ 12 w 12"/>
                <a:gd name="T15" fmla="*/ 20 h 25"/>
                <a:gd name="T16" fmla="*/ 7 w 12"/>
                <a:gd name="T17" fmla="*/ 25 h 25"/>
                <a:gd name="T18" fmla="*/ 0 w 12"/>
                <a:gd name="T19" fmla="*/ 13 h 25"/>
                <a:gd name="T20" fmla="*/ 0 w 12"/>
                <a:gd name="T21" fmla="*/ 6 h 25"/>
                <a:gd name="T22" fmla="*/ 0 w 12"/>
                <a:gd name="T23" fmla="*/ 0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25"/>
                <a:gd name="T38" fmla="*/ 12 w 12"/>
                <a:gd name="T39" fmla="*/ 25 h 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25">
                  <a:moveTo>
                    <a:pt x="0" y="0"/>
                  </a:moveTo>
                  <a:lnTo>
                    <a:pt x="0" y="6"/>
                  </a:lnTo>
                  <a:lnTo>
                    <a:pt x="0" y="13"/>
                  </a:lnTo>
                  <a:lnTo>
                    <a:pt x="7" y="20"/>
                  </a:lnTo>
                  <a:lnTo>
                    <a:pt x="12" y="20"/>
                  </a:lnTo>
                  <a:lnTo>
                    <a:pt x="12" y="13"/>
                  </a:lnTo>
                  <a:lnTo>
                    <a:pt x="12" y="6"/>
                  </a:lnTo>
                  <a:lnTo>
                    <a:pt x="12" y="20"/>
                  </a:lnTo>
                  <a:lnTo>
                    <a:pt x="7" y="25"/>
                  </a:lnTo>
                  <a:lnTo>
                    <a:pt x="0" y="13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52" name="Freeform 275"/>
            <p:cNvSpPr>
              <a:spLocks/>
            </p:cNvSpPr>
            <p:nvPr/>
          </p:nvSpPr>
          <p:spPr bwMode="auto">
            <a:xfrm>
              <a:off x="834" y="1100"/>
              <a:ext cx="12" cy="25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0 h 15"/>
                <a:gd name="T4" fmla="*/ 0 w 7"/>
                <a:gd name="T5" fmla="*/ 153 h 15"/>
                <a:gd name="T6" fmla="*/ 0 w 7"/>
                <a:gd name="T7" fmla="*/ 287 h 15"/>
                <a:gd name="T8" fmla="*/ 182 w 7"/>
                <a:gd name="T9" fmla="*/ 425 h 15"/>
                <a:gd name="T10" fmla="*/ 312 w 7"/>
                <a:gd name="T11" fmla="*/ 425 h 15"/>
                <a:gd name="T12" fmla="*/ 312 w 7"/>
                <a:gd name="T13" fmla="*/ 287 h 15"/>
                <a:gd name="T14" fmla="*/ 312 w 7"/>
                <a:gd name="T15" fmla="*/ 153 h 15"/>
                <a:gd name="T16" fmla="*/ 312 w 7"/>
                <a:gd name="T17" fmla="*/ 425 h 15"/>
                <a:gd name="T18" fmla="*/ 182 w 7"/>
                <a:gd name="T19" fmla="*/ 542 h 15"/>
                <a:gd name="T20" fmla="*/ 0 w 7"/>
                <a:gd name="T21" fmla="*/ 287 h 15"/>
                <a:gd name="T22" fmla="*/ 0 w 7"/>
                <a:gd name="T23" fmla="*/ 153 h 15"/>
                <a:gd name="T24" fmla="*/ 0 w 7"/>
                <a:gd name="T25" fmla="*/ 0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"/>
                <a:gd name="T40" fmla="*/ 0 h 15"/>
                <a:gd name="T41" fmla="*/ 7 w 7"/>
                <a:gd name="T42" fmla="*/ 15 h 1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" h="15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8"/>
                  </a:lnTo>
                  <a:lnTo>
                    <a:pt x="4" y="12"/>
                  </a:lnTo>
                  <a:lnTo>
                    <a:pt x="7" y="12"/>
                  </a:lnTo>
                  <a:lnTo>
                    <a:pt x="7" y="8"/>
                  </a:lnTo>
                  <a:lnTo>
                    <a:pt x="7" y="4"/>
                  </a:lnTo>
                  <a:lnTo>
                    <a:pt x="7" y="12"/>
                  </a:lnTo>
                  <a:lnTo>
                    <a:pt x="4" y="15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53" name="Freeform 276"/>
            <p:cNvSpPr>
              <a:spLocks/>
            </p:cNvSpPr>
            <p:nvPr/>
          </p:nvSpPr>
          <p:spPr bwMode="auto">
            <a:xfrm>
              <a:off x="828" y="1082"/>
              <a:ext cx="13" cy="6"/>
            </a:xfrm>
            <a:custGeom>
              <a:avLst/>
              <a:gdLst>
                <a:gd name="T0" fmla="*/ 0 w 13"/>
                <a:gd name="T1" fmla="*/ 6 h 6"/>
                <a:gd name="T2" fmla="*/ 6 w 13"/>
                <a:gd name="T3" fmla="*/ 0 h 6"/>
                <a:gd name="T4" fmla="*/ 13 w 13"/>
                <a:gd name="T5" fmla="*/ 0 h 6"/>
                <a:gd name="T6" fmla="*/ 13 w 13"/>
                <a:gd name="T7" fmla="*/ 6 h 6"/>
                <a:gd name="T8" fmla="*/ 6 w 13"/>
                <a:gd name="T9" fmla="*/ 6 h 6"/>
                <a:gd name="T10" fmla="*/ 0 w 13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6"/>
                <a:gd name="T20" fmla="*/ 13 w 1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6">
                  <a:moveTo>
                    <a:pt x="0" y="6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3" y="6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54" name="Freeform 277"/>
            <p:cNvSpPr>
              <a:spLocks/>
            </p:cNvSpPr>
            <p:nvPr/>
          </p:nvSpPr>
          <p:spPr bwMode="auto">
            <a:xfrm>
              <a:off x="828" y="1082"/>
              <a:ext cx="13" cy="6"/>
            </a:xfrm>
            <a:custGeom>
              <a:avLst/>
              <a:gdLst>
                <a:gd name="T0" fmla="*/ 0 w 8"/>
                <a:gd name="T1" fmla="*/ 63 h 4"/>
                <a:gd name="T2" fmla="*/ 0 w 8"/>
                <a:gd name="T3" fmla="*/ 63 h 4"/>
                <a:gd name="T4" fmla="*/ 123 w 8"/>
                <a:gd name="T5" fmla="*/ 0 h 4"/>
                <a:gd name="T6" fmla="*/ 236 w 8"/>
                <a:gd name="T7" fmla="*/ 0 h 4"/>
                <a:gd name="T8" fmla="*/ 236 w 8"/>
                <a:gd name="T9" fmla="*/ 63 h 4"/>
                <a:gd name="T10" fmla="*/ 123 w 8"/>
                <a:gd name="T11" fmla="*/ 63 h 4"/>
                <a:gd name="T12" fmla="*/ 0 w 8"/>
                <a:gd name="T13" fmla="*/ 6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4"/>
                <a:gd name="T23" fmla="*/ 8 w 8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4">
                  <a:moveTo>
                    <a:pt x="0" y="4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4"/>
                  </a:lnTo>
                  <a:lnTo>
                    <a:pt x="4" y="4"/>
                  </a:lnTo>
                  <a:lnTo>
                    <a:pt x="0" y="4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55" name="Freeform 278"/>
            <p:cNvSpPr>
              <a:spLocks/>
            </p:cNvSpPr>
            <p:nvPr/>
          </p:nvSpPr>
          <p:spPr bwMode="auto">
            <a:xfrm>
              <a:off x="521" y="932"/>
              <a:ext cx="331" cy="275"/>
            </a:xfrm>
            <a:custGeom>
              <a:avLst/>
              <a:gdLst>
                <a:gd name="T0" fmla="*/ 320 w 331"/>
                <a:gd name="T1" fmla="*/ 0 h 275"/>
                <a:gd name="T2" fmla="*/ 0 w 331"/>
                <a:gd name="T3" fmla="*/ 275 h 275"/>
                <a:gd name="T4" fmla="*/ 119 w 331"/>
                <a:gd name="T5" fmla="*/ 275 h 275"/>
                <a:gd name="T6" fmla="*/ 331 w 331"/>
                <a:gd name="T7" fmla="*/ 13 h 275"/>
                <a:gd name="T8" fmla="*/ 320 w 331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1"/>
                <a:gd name="T16" fmla="*/ 0 h 275"/>
                <a:gd name="T17" fmla="*/ 331 w 331"/>
                <a:gd name="T18" fmla="*/ 275 h 2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1" h="275">
                  <a:moveTo>
                    <a:pt x="320" y="0"/>
                  </a:moveTo>
                  <a:lnTo>
                    <a:pt x="0" y="275"/>
                  </a:lnTo>
                  <a:lnTo>
                    <a:pt x="119" y="275"/>
                  </a:lnTo>
                  <a:lnTo>
                    <a:pt x="331" y="13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56" name="Freeform 279"/>
            <p:cNvSpPr>
              <a:spLocks/>
            </p:cNvSpPr>
            <p:nvPr/>
          </p:nvSpPr>
          <p:spPr bwMode="auto">
            <a:xfrm>
              <a:off x="521" y="932"/>
              <a:ext cx="331" cy="275"/>
            </a:xfrm>
            <a:custGeom>
              <a:avLst/>
              <a:gdLst>
                <a:gd name="T0" fmla="*/ 6360 w 201"/>
                <a:gd name="T1" fmla="*/ 0 h 167"/>
                <a:gd name="T2" fmla="*/ 0 w 201"/>
                <a:gd name="T3" fmla="*/ 5484 h 167"/>
                <a:gd name="T4" fmla="*/ 2376 w 201"/>
                <a:gd name="T5" fmla="*/ 5484 h 167"/>
                <a:gd name="T6" fmla="*/ 6595 w 201"/>
                <a:gd name="T7" fmla="*/ 260 h 167"/>
                <a:gd name="T8" fmla="*/ 6360 w 201"/>
                <a:gd name="T9" fmla="*/ 0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1"/>
                <a:gd name="T16" fmla="*/ 0 h 167"/>
                <a:gd name="T17" fmla="*/ 201 w 201"/>
                <a:gd name="T18" fmla="*/ 167 h 1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1" h="167">
                  <a:moveTo>
                    <a:pt x="194" y="0"/>
                  </a:moveTo>
                  <a:lnTo>
                    <a:pt x="0" y="167"/>
                  </a:lnTo>
                  <a:lnTo>
                    <a:pt x="72" y="167"/>
                  </a:lnTo>
                  <a:lnTo>
                    <a:pt x="201" y="8"/>
                  </a:lnTo>
                  <a:lnTo>
                    <a:pt x="194" y="0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57" name="Freeform 280"/>
            <p:cNvSpPr>
              <a:spLocks/>
            </p:cNvSpPr>
            <p:nvPr/>
          </p:nvSpPr>
          <p:spPr bwMode="auto">
            <a:xfrm>
              <a:off x="453" y="1151"/>
              <a:ext cx="63" cy="56"/>
            </a:xfrm>
            <a:custGeom>
              <a:avLst/>
              <a:gdLst>
                <a:gd name="T0" fmla="*/ 63 w 63"/>
                <a:gd name="T1" fmla="*/ 56 h 56"/>
                <a:gd name="T2" fmla="*/ 12 w 63"/>
                <a:gd name="T3" fmla="*/ 0 h 56"/>
                <a:gd name="T4" fmla="*/ 0 w 63"/>
                <a:gd name="T5" fmla="*/ 12 h 56"/>
                <a:gd name="T6" fmla="*/ 43 w 63"/>
                <a:gd name="T7" fmla="*/ 56 h 56"/>
                <a:gd name="T8" fmla="*/ 63 w 63"/>
                <a:gd name="T9" fmla="*/ 5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56"/>
                <a:gd name="T17" fmla="*/ 63 w 63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56">
                  <a:moveTo>
                    <a:pt x="63" y="56"/>
                  </a:moveTo>
                  <a:lnTo>
                    <a:pt x="12" y="0"/>
                  </a:lnTo>
                  <a:lnTo>
                    <a:pt x="0" y="12"/>
                  </a:lnTo>
                  <a:lnTo>
                    <a:pt x="43" y="56"/>
                  </a:lnTo>
                  <a:lnTo>
                    <a:pt x="63" y="56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58" name="Freeform 281"/>
            <p:cNvSpPr>
              <a:spLocks/>
            </p:cNvSpPr>
            <p:nvPr/>
          </p:nvSpPr>
          <p:spPr bwMode="auto">
            <a:xfrm>
              <a:off x="453" y="1151"/>
              <a:ext cx="63" cy="56"/>
            </a:xfrm>
            <a:custGeom>
              <a:avLst/>
              <a:gdLst>
                <a:gd name="T0" fmla="*/ 1300 w 38"/>
                <a:gd name="T1" fmla="*/ 1118 h 34"/>
                <a:gd name="T2" fmla="*/ 250 w 38"/>
                <a:gd name="T3" fmla="*/ 0 h 34"/>
                <a:gd name="T4" fmla="*/ 0 w 38"/>
                <a:gd name="T5" fmla="*/ 242 h 34"/>
                <a:gd name="T6" fmla="*/ 894 w 38"/>
                <a:gd name="T7" fmla="*/ 1118 h 34"/>
                <a:gd name="T8" fmla="*/ 1300 w 38"/>
                <a:gd name="T9" fmla="*/ 111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"/>
                <a:gd name="T16" fmla="*/ 0 h 34"/>
                <a:gd name="T17" fmla="*/ 38 w 38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" h="34">
                  <a:moveTo>
                    <a:pt x="38" y="34"/>
                  </a:moveTo>
                  <a:lnTo>
                    <a:pt x="7" y="0"/>
                  </a:lnTo>
                  <a:lnTo>
                    <a:pt x="0" y="7"/>
                  </a:lnTo>
                  <a:lnTo>
                    <a:pt x="26" y="34"/>
                  </a:lnTo>
                  <a:lnTo>
                    <a:pt x="38" y="34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59" name="Freeform 282"/>
            <p:cNvSpPr>
              <a:spLocks/>
            </p:cNvSpPr>
            <p:nvPr/>
          </p:nvSpPr>
          <p:spPr bwMode="auto">
            <a:xfrm>
              <a:off x="521" y="1225"/>
              <a:ext cx="114" cy="155"/>
            </a:xfrm>
            <a:custGeom>
              <a:avLst/>
              <a:gdLst>
                <a:gd name="T0" fmla="*/ 101 w 114"/>
                <a:gd name="T1" fmla="*/ 0 h 155"/>
                <a:gd name="T2" fmla="*/ 7 w 114"/>
                <a:gd name="T3" fmla="*/ 0 h 155"/>
                <a:gd name="T4" fmla="*/ 0 w 114"/>
                <a:gd name="T5" fmla="*/ 155 h 155"/>
                <a:gd name="T6" fmla="*/ 114 w 114"/>
                <a:gd name="T7" fmla="*/ 155 h 155"/>
                <a:gd name="T8" fmla="*/ 101 w 114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4"/>
                <a:gd name="T16" fmla="*/ 0 h 155"/>
                <a:gd name="T17" fmla="*/ 114 w 114"/>
                <a:gd name="T18" fmla="*/ 155 h 1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4" h="155">
                  <a:moveTo>
                    <a:pt x="101" y="0"/>
                  </a:moveTo>
                  <a:lnTo>
                    <a:pt x="7" y="0"/>
                  </a:lnTo>
                  <a:lnTo>
                    <a:pt x="0" y="155"/>
                  </a:lnTo>
                  <a:lnTo>
                    <a:pt x="114" y="155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60" name="Freeform 283"/>
            <p:cNvSpPr>
              <a:spLocks/>
            </p:cNvSpPr>
            <p:nvPr/>
          </p:nvSpPr>
          <p:spPr bwMode="auto">
            <a:xfrm>
              <a:off x="521" y="1225"/>
              <a:ext cx="114" cy="155"/>
            </a:xfrm>
            <a:custGeom>
              <a:avLst/>
              <a:gdLst>
                <a:gd name="T0" fmla="*/ 2055 w 69"/>
                <a:gd name="T1" fmla="*/ 0 h 94"/>
                <a:gd name="T2" fmla="*/ 150 w 69"/>
                <a:gd name="T3" fmla="*/ 0 h 94"/>
                <a:gd name="T4" fmla="*/ 0 w 69"/>
                <a:gd name="T5" fmla="*/ 3121 h 94"/>
                <a:gd name="T6" fmla="*/ 2318 w 69"/>
                <a:gd name="T7" fmla="*/ 3121 h 94"/>
                <a:gd name="T8" fmla="*/ 2055 w 69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94"/>
                <a:gd name="T17" fmla="*/ 69 w 69"/>
                <a:gd name="T18" fmla="*/ 94 h 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94">
                  <a:moveTo>
                    <a:pt x="61" y="0"/>
                  </a:moveTo>
                  <a:lnTo>
                    <a:pt x="4" y="0"/>
                  </a:lnTo>
                  <a:lnTo>
                    <a:pt x="0" y="94"/>
                  </a:lnTo>
                  <a:lnTo>
                    <a:pt x="69" y="94"/>
                  </a:lnTo>
                  <a:lnTo>
                    <a:pt x="61" y="0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61" name="Rectangle 284"/>
            <p:cNvSpPr>
              <a:spLocks noChangeArrowheads="1"/>
            </p:cNvSpPr>
            <p:nvPr/>
          </p:nvSpPr>
          <p:spPr bwMode="auto">
            <a:xfrm>
              <a:off x="496" y="1207"/>
              <a:ext cx="145" cy="31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62" name="Rectangle 285"/>
            <p:cNvSpPr>
              <a:spLocks noChangeArrowheads="1"/>
            </p:cNvSpPr>
            <p:nvPr/>
          </p:nvSpPr>
          <p:spPr bwMode="auto">
            <a:xfrm>
              <a:off x="496" y="1207"/>
              <a:ext cx="145" cy="31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63" name="Rectangle 286"/>
            <p:cNvSpPr>
              <a:spLocks noChangeArrowheads="1"/>
            </p:cNvSpPr>
            <p:nvPr/>
          </p:nvSpPr>
          <p:spPr bwMode="auto">
            <a:xfrm>
              <a:off x="516" y="1387"/>
              <a:ext cx="119" cy="25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64" name="Rectangle 287"/>
            <p:cNvSpPr>
              <a:spLocks noChangeArrowheads="1"/>
            </p:cNvSpPr>
            <p:nvPr/>
          </p:nvSpPr>
          <p:spPr bwMode="auto">
            <a:xfrm>
              <a:off x="516" y="1387"/>
              <a:ext cx="119" cy="25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65" name="Rectangle 288"/>
            <p:cNvSpPr>
              <a:spLocks noChangeArrowheads="1"/>
            </p:cNvSpPr>
            <p:nvPr/>
          </p:nvSpPr>
          <p:spPr bwMode="auto">
            <a:xfrm>
              <a:off x="516" y="1412"/>
              <a:ext cx="18" cy="194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66" name="Rectangle 289"/>
            <p:cNvSpPr>
              <a:spLocks noChangeArrowheads="1"/>
            </p:cNvSpPr>
            <p:nvPr/>
          </p:nvSpPr>
          <p:spPr bwMode="auto">
            <a:xfrm>
              <a:off x="516" y="1412"/>
              <a:ext cx="18" cy="194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67" name="Rectangle 290"/>
            <p:cNvSpPr>
              <a:spLocks noChangeArrowheads="1"/>
            </p:cNvSpPr>
            <p:nvPr/>
          </p:nvSpPr>
          <p:spPr bwMode="auto">
            <a:xfrm>
              <a:off x="534" y="1494"/>
              <a:ext cx="81" cy="18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68" name="Rectangle 291"/>
            <p:cNvSpPr>
              <a:spLocks noChangeArrowheads="1"/>
            </p:cNvSpPr>
            <p:nvPr/>
          </p:nvSpPr>
          <p:spPr bwMode="auto">
            <a:xfrm>
              <a:off x="534" y="1494"/>
              <a:ext cx="81" cy="18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69" name="Freeform 292"/>
            <p:cNvSpPr>
              <a:spLocks/>
            </p:cNvSpPr>
            <p:nvPr/>
          </p:nvSpPr>
          <p:spPr bwMode="auto">
            <a:xfrm>
              <a:off x="528" y="1405"/>
              <a:ext cx="87" cy="88"/>
            </a:xfrm>
            <a:custGeom>
              <a:avLst/>
              <a:gdLst>
                <a:gd name="T0" fmla="*/ 13 w 87"/>
                <a:gd name="T1" fmla="*/ 0 h 88"/>
                <a:gd name="T2" fmla="*/ 87 w 87"/>
                <a:gd name="T3" fmla="*/ 83 h 88"/>
                <a:gd name="T4" fmla="*/ 75 w 87"/>
                <a:gd name="T5" fmla="*/ 88 h 88"/>
                <a:gd name="T6" fmla="*/ 0 w 87"/>
                <a:gd name="T7" fmla="*/ 7 h 88"/>
                <a:gd name="T8" fmla="*/ 13 w 87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88"/>
                <a:gd name="T17" fmla="*/ 87 w 87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88">
                  <a:moveTo>
                    <a:pt x="13" y="0"/>
                  </a:moveTo>
                  <a:lnTo>
                    <a:pt x="87" y="83"/>
                  </a:lnTo>
                  <a:lnTo>
                    <a:pt x="75" y="88"/>
                  </a:lnTo>
                  <a:lnTo>
                    <a:pt x="0" y="7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70" name="Freeform 293"/>
            <p:cNvSpPr>
              <a:spLocks/>
            </p:cNvSpPr>
            <p:nvPr/>
          </p:nvSpPr>
          <p:spPr bwMode="auto">
            <a:xfrm>
              <a:off x="528" y="1405"/>
              <a:ext cx="87" cy="88"/>
            </a:xfrm>
            <a:custGeom>
              <a:avLst/>
              <a:gdLst>
                <a:gd name="T0" fmla="*/ 248 w 53"/>
                <a:gd name="T1" fmla="*/ 0 h 53"/>
                <a:gd name="T2" fmla="*/ 1709 w 53"/>
                <a:gd name="T3" fmla="*/ 1740 h 53"/>
                <a:gd name="T4" fmla="*/ 1490 w 53"/>
                <a:gd name="T5" fmla="*/ 1838 h 53"/>
                <a:gd name="T6" fmla="*/ 0 w 53"/>
                <a:gd name="T7" fmla="*/ 151 h 53"/>
                <a:gd name="T8" fmla="*/ 248 w 5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53"/>
                <a:gd name="T17" fmla="*/ 53 w 53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53">
                  <a:moveTo>
                    <a:pt x="8" y="0"/>
                  </a:moveTo>
                  <a:lnTo>
                    <a:pt x="53" y="50"/>
                  </a:lnTo>
                  <a:lnTo>
                    <a:pt x="46" y="53"/>
                  </a:lnTo>
                  <a:lnTo>
                    <a:pt x="0" y="4"/>
                  </a:lnTo>
                  <a:lnTo>
                    <a:pt x="8" y="0"/>
                  </a:lnTo>
                </a:path>
              </a:pathLst>
            </a:cu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71" name="Rectangle 294"/>
            <p:cNvSpPr>
              <a:spLocks noChangeArrowheads="1"/>
            </p:cNvSpPr>
            <p:nvPr/>
          </p:nvSpPr>
          <p:spPr bwMode="auto">
            <a:xfrm>
              <a:off x="610" y="1412"/>
              <a:ext cx="25" cy="194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72" name="Rectangle 295"/>
            <p:cNvSpPr>
              <a:spLocks noChangeArrowheads="1"/>
            </p:cNvSpPr>
            <p:nvPr/>
          </p:nvSpPr>
          <p:spPr bwMode="auto">
            <a:xfrm>
              <a:off x="610" y="1412"/>
              <a:ext cx="25" cy="194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73" name="Line 296"/>
            <p:cNvSpPr>
              <a:spLocks noChangeShapeType="1"/>
            </p:cNvSpPr>
            <p:nvPr/>
          </p:nvSpPr>
          <p:spPr bwMode="auto">
            <a:xfrm>
              <a:off x="453" y="1156"/>
              <a:ext cx="68" cy="20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4" name="Rectangle 297"/>
            <p:cNvSpPr>
              <a:spLocks noChangeArrowheads="1"/>
            </p:cNvSpPr>
            <p:nvPr/>
          </p:nvSpPr>
          <p:spPr bwMode="auto">
            <a:xfrm>
              <a:off x="523" y="1295"/>
              <a:ext cx="105" cy="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75" name="Rectangle 298"/>
            <p:cNvSpPr>
              <a:spLocks noChangeArrowheads="1"/>
            </p:cNvSpPr>
            <p:nvPr/>
          </p:nvSpPr>
          <p:spPr bwMode="auto">
            <a:xfrm>
              <a:off x="523" y="1295"/>
              <a:ext cx="105" cy="24"/>
            </a:xfrm>
            <a:prstGeom prst="rect">
              <a:avLst/>
            </a:prstGeom>
            <a:noFill/>
            <a:ln w="11113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276" name="Group 299"/>
            <p:cNvGrpSpPr>
              <a:grpSpLocks/>
            </p:cNvGrpSpPr>
            <p:nvPr/>
          </p:nvGrpSpPr>
          <p:grpSpPr bwMode="auto">
            <a:xfrm>
              <a:off x="259" y="1436"/>
              <a:ext cx="174" cy="175"/>
              <a:chOff x="454" y="1436"/>
              <a:chExt cx="174" cy="175"/>
            </a:xfrm>
          </p:grpSpPr>
          <p:sp>
            <p:nvSpPr>
              <p:cNvPr id="49396" name="Rectangle 300"/>
              <p:cNvSpPr>
                <a:spLocks noChangeArrowheads="1"/>
              </p:cNvSpPr>
              <p:nvPr/>
            </p:nvSpPr>
            <p:spPr bwMode="auto">
              <a:xfrm>
                <a:off x="454" y="1436"/>
                <a:ext cx="174" cy="175"/>
              </a:xfrm>
              <a:prstGeom prst="rect">
                <a:avLst/>
              </a:pr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97" name="Rectangle 301"/>
              <p:cNvSpPr>
                <a:spLocks noChangeArrowheads="1"/>
              </p:cNvSpPr>
              <p:nvPr/>
            </p:nvSpPr>
            <p:spPr bwMode="auto">
              <a:xfrm>
                <a:off x="454" y="1436"/>
                <a:ext cx="174" cy="175"/>
              </a:xfrm>
              <a:prstGeom prst="rect">
                <a:avLst/>
              </a:prstGeom>
              <a:noFill/>
              <a:ln w="3175">
                <a:solidFill>
                  <a:srgbClr val="CC33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9277" name="Freeform 302"/>
            <p:cNvSpPr>
              <a:spLocks/>
            </p:cNvSpPr>
            <p:nvPr/>
          </p:nvSpPr>
          <p:spPr bwMode="auto">
            <a:xfrm>
              <a:off x="193" y="1374"/>
              <a:ext cx="303" cy="92"/>
            </a:xfrm>
            <a:custGeom>
              <a:avLst/>
              <a:gdLst>
                <a:gd name="T0" fmla="*/ 303 w 303"/>
                <a:gd name="T1" fmla="*/ 92 h 92"/>
                <a:gd name="T2" fmla="*/ 151 w 303"/>
                <a:gd name="T3" fmla="*/ 0 h 92"/>
                <a:gd name="T4" fmla="*/ 0 w 303"/>
                <a:gd name="T5" fmla="*/ 92 h 92"/>
                <a:gd name="T6" fmla="*/ 303 w 303"/>
                <a:gd name="T7" fmla="*/ 92 h 9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03"/>
                <a:gd name="T13" fmla="*/ 0 h 92"/>
                <a:gd name="T14" fmla="*/ 303 w 303"/>
                <a:gd name="T15" fmla="*/ 92 h 9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03" h="92">
                  <a:moveTo>
                    <a:pt x="303" y="92"/>
                  </a:moveTo>
                  <a:lnTo>
                    <a:pt x="151" y="0"/>
                  </a:lnTo>
                  <a:lnTo>
                    <a:pt x="0" y="92"/>
                  </a:lnTo>
                  <a:lnTo>
                    <a:pt x="303" y="92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78" name="Rectangle 303"/>
            <p:cNvSpPr>
              <a:spLocks noChangeArrowheads="1"/>
            </p:cNvSpPr>
            <p:nvPr/>
          </p:nvSpPr>
          <p:spPr bwMode="auto">
            <a:xfrm>
              <a:off x="310" y="1512"/>
              <a:ext cx="67" cy="94"/>
            </a:xfrm>
            <a:prstGeom prst="rect">
              <a:avLst/>
            </a:prstGeom>
            <a:solidFill>
              <a:srgbClr val="996600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279" name="Group 304"/>
            <p:cNvGrpSpPr>
              <a:grpSpLocks/>
            </p:cNvGrpSpPr>
            <p:nvPr/>
          </p:nvGrpSpPr>
          <p:grpSpPr bwMode="auto">
            <a:xfrm>
              <a:off x="529" y="1405"/>
              <a:ext cx="88" cy="88"/>
              <a:chOff x="724" y="1405"/>
              <a:chExt cx="88" cy="88"/>
            </a:xfrm>
          </p:grpSpPr>
          <p:sp>
            <p:nvSpPr>
              <p:cNvPr id="49394" name="Freeform 305"/>
              <p:cNvSpPr>
                <a:spLocks/>
              </p:cNvSpPr>
              <p:nvPr/>
            </p:nvSpPr>
            <p:spPr bwMode="auto">
              <a:xfrm>
                <a:off x="724" y="1405"/>
                <a:ext cx="88" cy="88"/>
              </a:xfrm>
              <a:custGeom>
                <a:avLst/>
                <a:gdLst>
                  <a:gd name="T0" fmla="*/ 1579 w 53"/>
                  <a:gd name="T1" fmla="*/ 0 h 53"/>
                  <a:gd name="T2" fmla="*/ 0 w 53"/>
                  <a:gd name="T3" fmla="*/ 1690 h 53"/>
                  <a:gd name="T4" fmla="*/ 251 w 53"/>
                  <a:gd name="T5" fmla="*/ 1838 h 53"/>
                  <a:gd name="T6" fmla="*/ 1838 w 53"/>
                  <a:gd name="T7" fmla="*/ 151 h 53"/>
                  <a:gd name="T8" fmla="*/ 1579 w 53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3"/>
                  <a:gd name="T16" fmla="*/ 0 h 53"/>
                  <a:gd name="T17" fmla="*/ 53 w 53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3" h="53">
                    <a:moveTo>
                      <a:pt x="45" y="0"/>
                    </a:moveTo>
                    <a:lnTo>
                      <a:pt x="0" y="49"/>
                    </a:lnTo>
                    <a:lnTo>
                      <a:pt x="7" y="53"/>
                    </a:lnTo>
                    <a:lnTo>
                      <a:pt x="53" y="4"/>
                    </a:lnTo>
                    <a:lnTo>
                      <a:pt x="45" y="0"/>
                    </a:lnTo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95" name="Freeform 306"/>
              <p:cNvSpPr>
                <a:spLocks/>
              </p:cNvSpPr>
              <p:nvPr/>
            </p:nvSpPr>
            <p:spPr bwMode="auto">
              <a:xfrm>
                <a:off x="724" y="1405"/>
                <a:ext cx="88" cy="88"/>
              </a:xfrm>
              <a:custGeom>
                <a:avLst/>
                <a:gdLst>
                  <a:gd name="T0" fmla="*/ 1579 w 53"/>
                  <a:gd name="T1" fmla="*/ 0 h 53"/>
                  <a:gd name="T2" fmla="*/ 0 w 53"/>
                  <a:gd name="T3" fmla="*/ 1690 h 53"/>
                  <a:gd name="T4" fmla="*/ 251 w 53"/>
                  <a:gd name="T5" fmla="*/ 1838 h 53"/>
                  <a:gd name="T6" fmla="*/ 1838 w 53"/>
                  <a:gd name="T7" fmla="*/ 151 h 53"/>
                  <a:gd name="T8" fmla="*/ 1579 w 53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3"/>
                  <a:gd name="T16" fmla="*/ 0 h 53"/>
                  <a:gd name="T17" fmla="*/ 53 w 53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3" h="53">
                    <a:moveTo>
                      <a:pt x="45" y="0"/>
                    </a:moveTo>
                    <a:lnTo>
                      <a:pt x="0" y="49"/>
                    </a:lnTo>
                    <a:lnTo>
                      <a:pt x="7" y="53"/>
                    </a:lnTo>
                    <a:lnTo>
                      <a:pt x="53" y="4"/>
                    </a:lnTo>
                    <a:lnTo>
                      <a:pt x="45" y="0"/>
                    </a:lnTo>
                  </a:path>
                </a:pathLst>
              </a:custGeom>
              <a:noFill/>
              <a:ln w="111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9280" name="Group 307"/>
            <p:cNvGrpSpPr>
              <a:grpSpLocks/>
            </p:cNvGrpSpPr>
            <p:nvPr/>
          </p:nvGrpSpPr>
          <p:grpSpPr bwMode="auto">
            <a:xfrm>
              <a:off x="787" y="1002"/>
              <a:ext cx="473" cy="736"/>
              <a:chOff x="4405" y="468"/>
              <a:chExt cx="886" cy="1389"/>
            </a:xfrm>
          </p:grpSpPr>
          <p:sp>
            <p:nvSpPr>
              <p:cNvPr id="49281" name="Freeform 308"/>
              <p:cNvSpPr>
                <a:spLocks/>
              </p:cNvSpPr>
              <p:nvPr/>
            </p:nvSpPr>
            <p:spPr bwMode="auto">
              <a:xfrm>
                <a:off x="4765" y="468"/>
                <a:ext cx="142" cy="214"/>
              </a:xfrm>
              <a:custGeom>
                <a:avLst/>
                <a:gdLst>
                  <a:gd name="T0" fmla="*/ 0 w 223"/>
                  <a:gd name="T1" fmla="*/ 84 h 250"/>
                  <a:gd name="T2" fmla="*/ 2 w 223"/>
                  <a:gd name="T3" fmla="*/ 0 h 250"/>
                  <a:gd name="T4" fmla="*/ 7 w 223"/>
                  <a:gd name="T5" fmla="*/ 0 h 250"/>
                  <a:gd name="T6" fmla="*/ 10 w 223"/>
                  <a:gd name="T7" fmla="*/ 84 h 250"/>
                  <a:gd name="T8" fmla="*/ 0 w 223"/>
                  <a:gd name="T9" fmla="*/ 84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50"/>
                  <a:gd name="T17" fmla="*/ 223 w 22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50">
                    <a:moveTo>
                      <a:pt x="0" y="250"/>
                    </a:moveTo>
                    <a:lnTo>
                      <a:pt x="52" y="0"/>
                    </a:lnTo>
                    <a:lnTo>
                      <a:pt x="158" y="0"/>
                    </a:lnTo>
                    <a:lnTo>
                      <a:pt x="223" y="250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9282" name="Group 309"/>
              <p:cNvGrpSpPr>
                <a:grpSpLocks/>
              </p:cNvGrpSpPr>
              <p:nvPr/>
            </p:nvGrpSpPr>
            <p:grpSpPr bwMode="auto">
              <a:xfrm>
                <a:off x="4405" y="468"/>
                <a:ext cx="886" cy="1389"/>
                <a:chOff x="4405" y="468"/>
                <a:chExt cx="886" cy="1389"/>
              </a:xfrm>
            </p:grpSpPr>
            <p:sp>
              <p:nvSpPr>
                <p:cNvPr id="49283" name="Rectangle 310"/>
                <p:cNvSpPr>
                  <a:spLocks noChangeArrowheads="1"/>
                </p:cNvSpPr>
                <p:nvPr/>
              </p:nvSpPr>
              <p:spPr bwMode="auto">
                <a:xfrm>
                  <a:off x="4474" y="1256"/>
                  <a:ext cx="752" cy="44"/>
                </a:xfrm>
                <a:prstGeom prst="rect">
                  <a:avLst/>
                </a:prstGeom>
                <a:noFill/>
                <a:ln w="8255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en-US" altLang="en-US"/>
                </a:p>
              </p:txBody>
            </p:sp>
            <p:grpSp>
              <p:nvGrpSpPr>
                <p:cNvPr id="49284" name="Group 311"/>
                <p:cNvGrpSpPr>
                  <a:grpSpLocks/>
                </p:cNvGrpSpPr>
                <p:nvPr/>
              </p:nvGrpSpPr>
              <p:grpSpPr bwMode="auto">
                <a:xfrm>
                  <a:off x="4405" y="468"/>
                  <a:ext cx="886" cy="1389"/>
                  <a:chOff x="213" y="1863"/>
                  <a:chExt cx="886" cy="1389"/>
                </a:xfrm>
              </p:grpSpPr>
              <p:sp>
                <p:nvSpPr>
                  <p:cNvPr id="49285" name="Freeform 312"/>
                  <p:cNvSpPr>
                    <a:spLocks/>
                  </p:cNvSpPr>
                  <p:nvPr/>
                </p:nvSpPr>
                <p:spPr bwMode="auto">
                  <a:xfrm>
                    <a:off x="347" y="2256"/>
                    <a:ext cx="618" cy="403"/>
                  </a:xfrm>
                  <a:custGeom>
                    <a:avLst/>
                    <a:gdLst>
                      <a:gd name="T0" fmla="*/ 0 w 973"/>
                      <a:gd name="T1" fmla="*/ 154 h 473"/>
                      <a:gd name="T2" fmla="*/ 2 w 973"/>
                      <a:gd name="T3" fmla="*/ 0 h 473"/>
                      <a:gd name="T4" fmla="*/ 38 w 973"/>
                      <a:gd name="T5" fmla="*/ 0 h 473"/>
                      <a:gd name="T6" fmla="*/ 41 w 973"/>
                      <a:gd name="T7" fmla="*/ 154 h 473"/>
                      <a:gd name="T8" fmla="*/ 0 w 973"/>
                      <a:gd name="T9" fmla="*/ 154 h 47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73"/>
                      <a:gd name="T16" fmla="*/ 0 h 473"/>
                      <a:gd name="T17" fmla="*/ 973 w 973"/>
                      <a:gd name="T18" fmla="*/ 473 h 47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73" h="473">
                        <a:moveTo>
                          <a:pt x="0" y="473"/>
                        </a:moveTo>
                        <a:lnTo>
                          <a:pt x="39" y="0"/>
                        </a:lnTo>
                        <a:lnTo>
                          <a:pt x="920" y="0"/>
                        </a:lnTo>
                        <a:lnTo>
                          <a:pt x="973" y="473"/>
                        </a:lnTo>
                        <a:lnTo>
                          <a:pt x="0" y="473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86" name="Freeform 313"/>
                  <p:cNvSpPr>
                    <a:spLocks/>
                  </p:cNvSpPr>
                  <p:nvPr/>
                </p:nvSpPr>
                <p:spPr bwMode="auto">
                  <a:xfrm>
                    <a:off x="347" y="2256"/>
                    <a:ext cx="618" cy="403"/>
                  </a:xfrm>
                  <a:custGeom>
                    <a:avLst/>
                    <a:gdLst>
                      <a:gd name="T0" fmla="*/ 0 w 973"/>
                      <a:gd name="T1" fmla="*/ 154 h 473"/>
                      <a:gd name="T2" fmla="*/ 2 w 973"/>
                      <a:gd name="T3" fmla="*/ 0 h 473"/>
                      <a:gd name="T4" fmla="*/ 38 w 973"/>
                      <a:gd name="T5" fmla="*/ 0 h 473"/>
                      <a:gd name="T6" fmla="*/ 41 w 973"/>
                      <a:gd name="T7" fmla="*/ 154 h 473"/>
                      <a:gd name="T8" fmla="*/ 0 w 973"/>
                      <a:gd name="T9" fmla="*/ 154 h 47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73"/>
                      <a:gd name="T16" fmla="*/ 0 h 473"/>
                      <a:gd name="T17" fmla="*/ 973 w 973"/>
                      <a:gd name="T18" fmla="*/ 473 h 47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73" h="473">
                        <a:moveTo>
                          <a:pt x="0" y="473"/>
                        </a:moveTo>
                        <a:lnTo>
                          <a:pt x="39" y="0"/>
                        </a:lnTo>
                        <a:lnTo>
                          <a:pt x="920" y="0"/>
                        </a:lnTo>
                        <a:lnTo>
                          <a:pt x="973" y="473"/>
                        </a:lnTo>
                        <a:lnTo>
                          <a:pt x="0" y="473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87" name="Freeform 314"/>
                  <p:cNvSpPr>
                    <a:spLocks/>
                  </p:cNvSpPr>
                  <p:nvPr/>
                </p:nvSpPr>
                <p:spPr bwMode="auto">
                  <a:xfrm>
                    <a:off x="397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4 h 53"/>
                      <a:gd name="T8" fmla="*/ 1 w 52"/>
                      <a:gd name="T9" fmla="*/ 4 h 53"/>
                      <a:gd name="T10" fmla="*/ 0 w 52"/>
                      <a:gd name="T11" fmla="*/ 4 h 53"/>
                      <a:gd name="T12" fmla="*/ 0 w 52"/>
                      <a:gd name="T13" fmla="*/ 4 h 53"/>
                      <a:gd name="T14" fmla="*/ 0 w 52"/>
                      <a:gd name="T15" fmla="*/ 8 h 53"/>
                      <a:gd name="T16" fmla="*/ 0 w 52"/>
                      <a:gd name="T17" fmla="*/ 8 h 53"/>
                      <a:gd name="T18" fmla="*/ 0 w 52"/>
                      <a:gd name="T19" fmla="*/ 13 h 53"/>
                      <a:gd name="T20" fmla="*/ 0 w 52"/>
                      <a:gd name="T21" fmla="*/ 13 h 53"/>
                      <a:gd name="T22" fmla="*/ 0 w 52"/>
                      <a:gd name="T23" fmla="*/ 17 h 53"/>
                      <a:gd name="T24" fmla="*/ 1 w 52"/>
                      <a:gd name="T25" fmla="*/ 17 h 53"/>
                      <a:gd name="T26" fmla="*/ 1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2 w 52"/>
                      <a:gd name="T35" fmla="*/ 17 h 53"/>
                      <a:gd name="T36" fmla="*/ 2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3 h 53"/>
                      <a:gd name="T46" fmla="*/ 2 w 52"/>
                      <a:gd name="T47" fmla="*/ 13 h 53"/>
                      <a:gd name="T48" fmla="*/ 2 w 52"/>
                      <a:gd name="T49" fmla="*/ 8 h 53"/>
                      <a:gd name="T50" fmla="*/ 2 w 52"/>
                      <a:gd name="T51" fmla="*/ 8 h 53"/>
                      <a:gd name="T52" fmla="*/ 2 w 52"/>
                      <a:gd name="T53" fmla="*/ 4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0 h 53"/>
                      <a:gd name="T62" fmla="*/ 2 w 52"/>
                      <a:gd name="T63" fmla="*/ 0 h 53"/>
                      <a:gd name="T64" fmla="*/ 1 w 52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2"/>
                      <a:gd name="T100" fmla="*/ 0 h 53"/>
                      <a:gd name="T101" fmla="*/ 52 w 52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2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88" name="Freeform 315"/>
                  <p:cNvSpPr>
                    <a:spLocks/>
                  </p:cNvSpPr>
                  <p:nvPr/>
                </p:nvSpPr>
                <p:spPr bwMode="auto">
                  <a:xfrm>
                    <a:off x="397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0 h 53"/>
                      <a:gd name="T8" fmla="*/ 1 w 52"/>
                      <a:gd name="T9" fmla="*/ 4 h 53"/>
                      <a:gd name="T10" fmla="*/ 1 w 52"/>
                      <a:gd name="T11" fmla="*/ 4 h 53"/>
                      <a:gd name="T12" fmla="*/ 0 w 52"/>
                      <a:gd name="T13" fmla="*/ 4 h 53"/>
                      <a:gd name="T14" fmla="*/ 0 w 52"/>
                      <a:gd name="T15" fmla="*/ 4 h 53"/>
                      <a:gd name="T16" fmla="*/ 0 w 52"/>
                      <a:gd name="T17" fmla="*/ 8 h 53"/>
                      <a:gd name="T18" fmla="*/ 0 w 52"/>
                      <a:gd name="T19" fmla="*/ 8 h 53"/>
                      <a:gd name="T20" fmla="*/ 0 w 52"/>
                      <a:gd name="T21" fmla="*/ 13 h 53"/>
                      <a:gd name="T22" fmla="*/ 0 w 52"/>
                      <a:gd name="T23" fmla="*/ 13 h 53"/>
                      <a:gd name="T24" fmla="*/ 0 w 52"/>
                      <a:gd name="T25" fmla="*/ 17 h 53"/>
                      <a:gd name="T26" fmla="*/ 1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1 w 52"/>
                      <a:gd name="T35" fmla="*/ 17 h 53"/>
                      <a:gd name="T36" fmla="*/ 2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7 h 53"/>
                      <a:gd name="T46" fmla="*/ 2 w 52"/>
                      <a:gd name="T47" fmla="*/ 13 h 53"/>
                      <a:gd name="T48" fmla="*/ 2 w 52"/>
                      <a:gd name="T49" fmla="*/ 13 h 53"/>
                      <a:gd name="T50" fmla="*/ 2 w 52"/>
                      <a:gd name="T51" fmla="*/ 8 h 53"/>
                      <a:gd name="T52" fmla="*/ 2 w 52"/>
                      <a:gd name="T53" fmla="*/ 8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4 h 53"/>
                      <a:gd name="T62" fmla="*/ 2 w 52"/>
                      <a:gd name="T63" fmla="*/ 0 h 53"/>
                      <a:gd name="T64" fmla="*/ 2 w 52"/>
                      <a:gd name="T65" fmla="*/ 0 h 53"/>
                      <a:gd name="T66" fmla="*/ 1 w 52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53"/>
                      <a:gd name="T104" fmla="*/ 52 w 52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89" name="Freeform 316"/>
                  <p:cNvSpPr>
                    <a:spLocks/>
                  </p:cNvSpPr>
                  <p:nvPr/>
                </p:nvSpPr>
                <p:spPr bwMode="auto">
                  <a:xfrm>
                    <a:off x="488" y="2513"/>
                    <a:ext cx="43" cy="45"/>
                  </a:xfrm>
                  <a:custGeom>
                    <a:avLst/>
                    <a:gdLst>
                      <a:gd name="T0" fmla="*/ 1 w 66"/>
                      <a:gd name="T1" fmla="*/ 0 h 53"/>
                      <a:gd name="T2" fmla="*/ 1 w 66"/>
                      <a:gd name="T3" fmla="*/ 0 h 53"/>
                      <a:gd name="T4" fmla="*/ 1 w 66"/>
                      <a:gd name="T5" fmla="*/ 0 h 53"/>
                      <a:gd name="T6" fmla="*/ 1 w 66"/>
                      <a:gd name="T7" fmla="*/ 4 h 53"/>
                      <a:gd name="T8" fmla="*/ 1 w 66"/>
                      <a:gd name="T9" fmla="*/ 4 h 53"/>
                      <a:gd name="T10" fmla="*/ 1 w 66"/>
                      <a:gd name="T11" fmla="*/ 4 h 53"/>
                      <a:gd name="T12" fmla="*/ 0 w 66"/>
                      <a:gd name="T13" fmla="*/ 4 h 53"/>
                      <a:gd name="T14" fmla="*/ 0 w 66"/>
                      <a:gd name="T15" fmla="*/ 8 h 53"/>
                      <a:gd name="T16" fmla="*/ 0 w 66"/>
                      <a:gd name="T17" fmla="*/ 8 h 53"/>
                      <a:gd name="T18" fmla="*/ 0 w 66"/>
                      <a:gd name="T19" fmla="*/ 13 h 53"/>
                      <a:gd name="T20" fmla="*/ 0 w 66"/>
                      <a:gd name="T21" fmla="*/ 13 h 53"/>
                      <a:gd name="T22" fmla="*/ 1 w 66"/>
                      <a:gd name="T23" fmla="*/ 17 h 53"/>
                      <a:gd name="T24" fmla="*/ 1 w 66"/>
                      <a:gd name="T25" fmla="*/ 17 h 53"/>
                      <a:gd name="T26" fmla="*/ 1 w 66"/>
                      <a:gd name="T27" fmla="*/ 17 h 53"/>
                      <a:gd name="T28" fmla="*/ 1 w 66"/>
                      <a:gd name="T29" fmla="*/ 17 h 53"/>
                      <a:gd name="T30" fmla="*/ 1 w 66"/>
                      <a:gd name="T31" fmla="*/ 17 h 53"/>
                      <a:gd name="T32" fmla="*/ 1 w 66"/>
                      <a:gd name="T33" fmla="*/ 17 h 53"/>
                      <a:gd name="T34" fmla="*/ 2 w 66"/>
                      <a:gd name="T35" fmla="*/ 17 h 53"/>
                      <a:gd name="T36" fmla="*/ 2 w 66"/>
                      <a:gd name="T37" fmla="*/ 17 h 53"/>
                      <a:gd name="T38" fmla="*/ 3 w 66"/>
                      <a:gd name="T39" fmla="*/ 17 h 53"/>
                      <a:gd name="T40" fmla="*/ 3 w 66"/>
                      <a:gd name="T41" fmla="*/ 17 h 53"/>
                      <a:gd name="T42" fmla="*/ 3 w 66"/>
                      <a:gd name="T43" fmla="*/ 17 h 53"/>
                      <a:gd name="T44" fmla="*/ 3 w 66"/>
                      <a:gd name="T45" fmla="*/ 13 h 53"/>
                      <a:gd name="T46" fmla="*/ 3 w 66"/>
                      <a:gd name="T47" fmla="*/ 13 h 53"/>
                      <a:gd name="T48" fmla="*/ 3 w 66"/>
                      <a:gd name="T49" fmla="*/ 8 h 53"/>
                      <a:gd name="T50" fmla="*/ 3 w 66"/>
                      <a:gd name="T51" fmla="*/ 8 h 53"/>
                      <a:gd name="T52" fmla="*/ 3 w 66"/>
                      <a:gd name="T53" fmla="*/ 4 h 53"/>
                      <a:gd name="T54" fmla="*/ 3 w 66"/>
                      <a:gd name="T55" fmla="*/ 4 h 53"/>
                      <a:gd name="T56" fmla="*/ 3 w 66"/>
                      <a:gd name="T57" fmla="*/ 4 h 53"/>
                      <a:gd name="T58" fmla="*/ 3 w 66"/>
                      <a:gd name="T59" fmla="*/ 4 h 53"/>
                      <a:gd name="T60" fmla="*/ 2 w 66"/>
                      <a:gd name="T61" fmla="*/ 0 h 53"/>
                      <a:gd name="T62" fmla="*/ 2 w 66"/>
                      <a:gd name="T63" fmla="*/ 0 h 53"/>
                      <a:gd name="T64" fmla="*/ 1 w 66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66"/>
                      <a:gd name="T100" fmla="*/ 0 h 53"/>
                      <a:gd name="T101" fmla="*/ 66 w 66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66" h="53">
                        <a:moveTo>
                          <a:pt x="27" y="0"/>
                        </a:moveTo>
                        <a:lnTo>
                          <a:pt x="27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7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66" y="40"/>
                        </a:lnTo>
                        <a:lnTo>
                          <a:pt x="66" y="27"/>
                        </a:lnTo>
                        <a:lnTo>
                          <a:pt x="53" y="13"/>
                        </a:lnTo>
                        <a:lnTo>
                          <a:pt x="40" y="0"/>
                        </a:ln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90" name="Freeform 317"/>
                  <p:cNvSpPr>
                    <a:spLocks/>
                  </p:cNvSpPr>
                  <p:nvPr/>
                </p:nvSpPr>
                <p:spPr bwMode="auto">
                  <a:xfrm>
                    <a:off x="488" y="2513"/>
                    <a:ext cx="43" cy="45"/>
                  </a:xfrm>
                  <a:custGeom>
                    <a:avLst/>
                    <a:gdLst>
                      <a:gd name="T0" fmla="*/ 1 w 66"/>
                      <a:gd name="T1" fmla="*/ 0 h 53"/>
                      <a:gd name="T2" fmla="*/ 1 w 66"/>
                      <a:gd name="T3" fmla="*/ 0 h 53"/>
                      <a:gd name="T4" fmla="*/ 1 w 66"/>
                      <a:gd name="T5" fmla="*/ 0 h 53"/>
                      <a:gd name="T6" fmla="*/ 1 w 66"/>
                      <a:gd name="T7" fmla="*/ 0 h 53"/>
                      <a:gd name="T8" fmla="*/ 1 w 66"/>
                      <a:gd name="T9" fmla="*/ 4 h 53"/>
                      <a:gd name="T10" fmla="*/ 1 w 66"/>
                      <a:gd name="T11" fmla="*/ 4 h 53"/>
                      <a:gd name="T12" fmla="*/ 1 w 66"/>
                      <a:gd name="T13" fmla="*/ 4 h 53"/>
                      <a:gd name="T14" fmla="*/ 0 w 66"/>
                      <a:gd name="T15" fmla="*/ 4 h 53"/>
                      <a:gd name="T16" fmla="*/ 0 w 66"/>
                      <a:gd name="T17" fmla="*/ 8 h 53"/>
                      <a:gd name="T18" fmla="*/ 0 w 66"/>
                      <a:gd name="T19" fmla="*/ 8 h 53"/>
                      <a:gd name="T20" fmla="*/ 0 w 66"/>
                      <a:gd name="T21" fmla="*/ 13 h 53"/>
                      <a:gd name="T22" fmla="*/ 0 w 66"/>
                      <a:gd name="T23" fmla="*/ 13 h 53"/>
                      <a:gd name="T24" fmla="*/ 1 w 66"/>
                      <a:gd name="T25" fmla="*/ 17 h 53"/>
                      <a:gd name="T26" fmla="*/ 1 w 66"/>
                      <a:gd name="T27" fmla="*/ 17 h 53"/>
                      <a:gd name="T28" fmla="*/ 1 w 66"/>
                      <a:gd name="T29" fmla="*/ 17 h 53"/>
                      <a:gd name="T30" fmla="*/ 1 w 66"/>
                      <a:gd name="T31" fmla="*/ 17 h 53"/>
                      <a:gd name="T32" fmla="*/ 1 w 66"/>
                      <a:gd name="T33" fmla="*/ 17 h 53"/>
                      <a:gd name="T34" fmla="*/ 1 w 66"/>
                      <a:gd name="T35" fmla="*/ 17 h 53"/>
                      <a:gd name="T36" fmla="*/ 2 w 66"/>
                      <a:gd name="T37" fmla="*/ 17 h 53"/>
                      <a:gd name="T38" fmla="*/ 2 w 66"/>
                      <a:gd name="T39" fmla="*/ 17 h 53"/>
                      <a:gd name="T40" fmla="*/ 3 w 66"/>
                      <a:gd name="T41" fmla="*/ 17 h 53"/>
                      <a:gd name="T42" fmla="*/ 3 w 66"/>
                      <a:gd name="T43" fmla="*/ 17 h 53"/>
                      <a:gd name="T44" fmla="*/ 3 w 66"/>
                      <a:gd name="T45" fmla="*/ 17 h 53"/>
                      <a:gd name="T46" fmla="*/ 3 w 66"/>
                      <a:gd name="T47" fmla="*/ 13 h 53"/>
                      <a:gd name="T48" fmla="*/ 3 w 66"/>
                      <a:gd name="T49" fmla="*/ 13 h 53"/>
                      <a:gd name="T50" fmla="*/ 3 w 66"/>
                      <a:gd name="T51" fmla="*/ 8 h 53"/>
                      <a:gd name="T52" fmla="*/ 3 w 66"/>
                      <a:gd name="T53" fmla="*/ 8 h 53"/>
                      <a:gd name="T54" fmla="*/ 3 w 66"/>
                      <a:gd name="T55" fmla="*/ 4 h 53"/>
                      <a:gd name="T56" fmla="*/ 3 w 66"/>
                      <a:gd name="T57" fmla="*/ 4 h 53"/>
                      <a:gd name="T58" fmla="*/ 3 w 66"/>
                      <a:gd name="T59" fmla="*/ 4 h 53"/>
                      <a:gd name="T60" fmla="*/ 3 w 66"/>
                      <a:gd name="T61" fmla="*/ 4 h 53"/>
                      <a:gd name="T62" fmla="*/ 2 w 66"/>
                      <a:gd name="T63" fmla="*/ 0 h 53"/>
                      <a:gd name="T64" fmla="*/ 2 w 66"/>
                      <a:gd name="T65" fmla="*/ 0 h 53"/>
                      <a:gd name="T66" fmla="*/ 1 w 66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66"/>
                      <a:gd name="T103" fmla="*/ 0 h 53"/>
                      <a:gd name="T104" fmla="*/ 66 w 66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66" h="53">
                        <a:moveTo>
                          <a:pt x="27" y="0"/>
                        </a:moveTo>
                        <a:lnTo>
                          <a:pt x="27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7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66" y="40"/>
                        </a:lnTo>
                        <a:lnTo>
                          <a:pt x="66" y="27"/>
                        </a:lnTo>
                        <a:lnTo>
                          <a:pt x="53" y="13"/>
                        </a:lnTo>
                        <a:lnTo>
                          <a:pt x="40" y="0"/>
                        </a:lnTo>
                        <a:lnTo>
                          <a:pt x="27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91" name="Freeform 318"/>
                  <p:cNvSpPr>
                    <a:spLocks/>
                  </p:cNvSpPr>
                  <p:nvPr/>
                </p:nvSpPr>
                <p:spPr bwMode="auto">
                  <a:xfrm>
                    <a:off x="589" y="2513"/>
                    <a:ext cx="42" cy="45"/>
                  </a:xfrm>
                  <a:custGeom>
                    <a:avLst/>
                    <a:gdLst>
                      <a:gd name="T0" fmla="*/ 1 w 66"/>
                      <a:gd name="T1" fmla="*/ 0 h 53"/>
                      <a:gd name="T2" fmla="*/ 1 w 66"/>
                      <a:gd name="T3" fmla="*/ 0 h 53"/>
                      <a:gd name="T4" fmla="*/ 1 w 66"/>
                      <a:gd name="T5" fmla="*/ 0 h 53"/>
                      <a:gd name="T6" fmla="*/ 1 w 66"/>
                      <a:gd name="T7" fmla="*/ 4 h 53"/>
                      <a:gd name="T8" fmla="*/ 1 w 66"/>
                      <a:gd name="T9" fmla="*/ 4 h 53"/>
                      <a:gd name="T10" fmla="*/ 1 w 66"/>
                      <a:gd name="T11" fmla="*/ 4 h 53"/>
                      <a:gd name="T12" fmla="*/ 0 w 66"/>
                      <a:gd name="T13" fmla="*/ 4 h 53"/>
                      <a:gd name="T14" fmla="*/ 0 w 66"/>
                      <a:gd name="T15" fmla="*/ 8 h 53"/>
                      <a:gd name="T16" fmla="*/ 0 w 66"/>
                      <a:gd name="T17" fmla="*/ 8 h 53"/>
                      <a:gd name="T18" fmla="*/ 0 w 66"/>
                      <a:gd name="T19" fmla="*/ 13 h 53"/>
                      <a:gd name="T20" fmla="*/ 0 w 66"/>
                      <a:gd name="T21" fmla="*/ 13 h 53"/>
                      <a:gd name="T22" fmla="*/ 1 w 66"/>
                      <a:gd name="T23" fmla="*/ 17 h 53"/>
                      <a:gd name="T24" fmla="*/ 1 w 66"/>
                      <a:gd name="T25" fmla="*/ 17 h 53"/>
                      <a:gd name="T26" fmla="*/ 1 w 66"/>
                      <a:gd name="T27" fmla="*/ 17 h 53"/>
                      <a:gd name="T28" fmla="*/ 1 w 66"/>
                      <a:gd name="T29" fmla="*/ 17 h 53"/>
                      <a:gd name="T30" fmla="*/ 1 w 66"/>
                      <a:gd name="T31" fmla="*/ 17 h 53"/>
                      <a:gd name="T32" fmla="*/ 1 w 66"/>
                      <a:gd name="T33" fmla="*/ 17 h 53"/>
                      <a:gd name="T34" fmla="*/ 2 w 66"/>
                      <a:gd name="T35" fmla="*/ 17 h 53"/>
                      <a:gd name="T36" fmla="*/ 2 w 66"/>
                      <a:gd name="T37" fmla="*/ 17 h 53"/>
                      <a:gd name="T38" fmla="*/ 3 w 66"/>
                      <a:gd name="T39" fmla="*/ 17 h 53"/>
                      <a:gd name="T40" fmla="*/ 3 w 66"/>
                      <a:gd name="T41" fmla="*/ 17 h 53"/>
                      <a:gd name="T42" fmla="*/ 3 w 66"/>
                      <a:gd name="T43" fmla="*/ 17 h 53"/>
                      <a:gd name="T44" fmla="*/ 3 w 66"/>
                      <a:gd name="T45" fmla="*/ 13 h 53"/>
                      <a:gd name="T46" fmla="*/ 3 w 66"/>
                      <a:gd name="T47" fmla="*/ 13 h 53"/>
                      <a:gd name="T48" fmla="*/ 3 w 66"/>
                      <a:gd name="T49" fmla="*/ 8 h 53"/>
                      <a:gd name="T50" fmla="*/ 3 w 66"/>
                      <a:gd name="T51" fmla="*/ 8 h 53"/>
                      <a:gd name="T52" fmla="*/ 3 w 66"/>
                      <a:gd name="T53" fmla="*/ 4 h 53"/>
                      <a:gd name="T54" fmla="*/ 3 w 66"/>
                      <a:gd name="T55" fmla="*/ 4 h 53"/>
                      <a:gd name="T56" fmla="*/ 3 w 66"/>
                      <a:gd name="T57" fmla="*/ 4 h 53"/>
                      <a:gd name="T58" fmla="*/ 3 w 66"/>
                      <a:gd name="T59" fmla="*/ 4 h 53"/>
                      <a:gd name="T60" fmla="*/ 2 w 66"/>
                      <a:gd name="T61" fmla="*/ 0 h 53"/>
                      <a:gd name="T62" fmla="*/ 2 w 66"/>
                      <a:gd name="T63" fmla="*/ 0 h 53"/>
                      <a:gd name="T64" fmla="*/ 1 w 66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66"/>
                      <a:gd name="T100" fmla="*/ 0 h 53"/>
                      <a:gd name="T101" fmla="*/ 66 w 66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66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66" y="40"/>
                        </a:lnTo>
                        <a:lnTo>
                          <a:pt x="66" y="27"/>
                        </a:lnTo>
                        <a:lnTo>
                          <a:pt x="53" y="13"/>
                        </a:lnTo>
                        <a:lnTo>
                          <a:pt x="40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92" name="Freeform 319"/>
                  <p:cNvSpPr>
                    <a:spLocks/>
                  </p:cNvSpPr>
                  <p:nvPr/>
                </p:nvSpPr>
                <p:spPr bwMode="auto">
                  <a:xfrm>
                    <a:off x="589" y="2513"/>
                    <a:ext cx="42" cy="45"/>
                  </a:xfrm>
                  <a:custGeom>
                    <a:avLst/>
                    <a:gdLst>
                      <a:gd name="T0" fmla="*/ 1 w 66"/>
                      <a:gd name="T1" fmla="*/ 0 h 53"/>
                      <a:gd name="T2" fmla="*/ 1 w 66"/>
                      <a:gd name="T3" fmla="*/ 0 h 53"/>
                      <a:gd name="T4" fmla="*/ 1 w 66"/>
                      <a:gd name="T5" fmla="*/ 0 h 53"/>
                      <a:gd name="T6" fmla="*/ 1 w 66"/>
                      <a:gd name="T7" fmla="*/ 0 h 53"/>
                      <a:gd name="T8" fmla="*/ 1 w 66"/>
                      <a:gd name="T9" fmla="*/ 4 h 53"/>
                      <a:gd name="T10" fmla="*/ 1 w 66"/>
                      <a:gd name="T11" fmla="*/ 4 h 53"/>
                      <a:gd name="T12" fmla="*/ 1 w 66"/>
                      <a:gd name="T13" fmla="*/ 4 h 53"/>
                      <a:gd name="T14" fmla="*/ 0 w 66"/>
                      <a:gd name="T15" fmla="*/ 4 h 53"/>
                      <a:gd name="T16" fmla="*/ 0 w 66"/>
                      <a:gd name="T17" fmla="*/ 8 h 53"/>
                      <a:gd name="T18" fmla="*/ 0 w 66"/>
                      <a:gd name="T19" fmla="*/ 8 h 53"/>
                      <a:gd name="T20" fmla="*/ 0 w 66"/>
                      <a:gd name="T21" fmla="*/ 13 h 53"/>
                      <a:gd name="T22" fmla="*/ 0 w 66"/>
                      <a:gd name="T23" fmla="*/ 13 h 53"/>
                      <a:gd name="T24" fmla="*/ 1 w 66"/>
                      <a:gd name="T25" fmla="*/ 17 h 53"/>
                      <a:gd name="T26" fmla="*/ 1 w 66"/>
                      <a:gd name="T27" fmla="*/ 17 h 53"/>
                      <a:gd name="T28" fmla="*/ 1 w 66"/>
                      <a:gd name="T29" fmla="*/ 17 h 53"/>
                      <a:gd name="T30" fmla="*/ 1 w 66"/>
                      <a:gd name="T31" fmla="*/ 17 h 53"/>
                      <a:gd name="T32" fmla="*/ 1 w 66"/>
                      <a:gd name="T33" fmla="*/ 17 h 53"/>
                      <a:gd name="T34" fmla="*/ 1 w 66"/>
                      <a:gd name="T35" fmla="*/ 17 h 53"/>
                      <a:gd name="T36" fmla="*/ 2 w 66"/>
                      <a:gd name="T37" fmla="*/ 17 h 53"/>
                      <a:gd name="T38" fmla="*/ 2 w 66"/>
                      <a:gd name="T39" fmla="*/ 17 h 53"/>
                      <a:gd name="T40" fmla="*/ 3 w 66"/>
                      <a:gd name="T41" fmla="*/ 17 h 53"/>
                      <a:gd name="T42" fmla="*/ 3 w 66"/>
                      <a:gd name="T43" fmla="*/ 17 h 53"/>
                      <a:gd name="T44" fmla="*/ 3 w 66"/>
                      <a:gd name="T45" fmla="*/ 17 h 53"/>
                      <a:gd name="T46" fmla="*/ 3 w 66"/>
                      <a:gd name="T47" fmla="*/ 13 h 53"/>
                      <a:gd name="T48" fmla="*/ 3 w 66"/>
                      <a:gd name="T49" fmla="*/ 13 h 53"/>
                      <a:gd name="T50" fmla="*/ 3 w 66"/>
                      <a:gd name="T51" fmla="*/ 8 h 53"/>
                      <a:gd name="T52" fmla="*/ 3 w 66"/>
                      <a:gd name="T53" fmla="*/ 8 h 53"/>
                      <a:gd name="T54" fmla="*/ 3 w 66"/>
                      <a:gd name="T55" fmla="*/ 4 h 53"/>
                      <a:gd name="T56" fmla="*/ 3 w 66"/>
                      <a:gd name="T57" fmla="*/ 4 h 53"/>
                      <a:gd name="T58" fmla="*/ 3 w 66"/>
                      <a:gd name="T59" fmla="*/ 4 h 53"/>
                      <a:gd name="T60" fmla="*/ 3 w 66"/>
                      <a:gd name="T61" fmla="*/ 4 h 53"/>
                      <a:gd name="T62" fmla="*/ 2 w 66"/>
                      <a:gd name="T63" fmla="*/ 0 h 53"/>
                      <a:gd name="T64" fmla="*/ 2 w 66"/>
                      <a:gd name="T65" fmla="*/ 0 h 53"/>
                      <a:gd name="T66" fmla="*/ 1 w 66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66"/>
                      <a:gd name="T103" fmla="*/ 0 h 53"/>
                      <a:gd name="T104" fmla="*/ 66 w 66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66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66" y="40"/>
                        </a:lnTo>
                        <a:lnTo>
                          <a:pt x="66" y="27"/>
                        </a:lnTo>
                        <a:lnTo>
                          <a:pt x="53" y="13"/>
                        </a:lnTo>
                        <a:lnTo>
                          <a:pt x="40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93" name="Freeform 320"/>
                  <p:cNvSpPr>
                    <a:spLocks/>
                  </p:cNvSpPr>
                  <p:nvPr/>
                </p:nvSpPr>
                <p:spPr bwMode="auto">
                  <a:xfrm>
                    <a:off x="698" y="2513"/>
                    <a:ext cx="34" cy="45"/>
                  </a:xfrm>
                  <a:custGeom>
                    <a:avLst/>
                    <a:gdLst>
                      <a:gd name="T0" fmla="*/ 1 w 53"/>
                      <a:gd name="T1" fmla="*/ 0 h 53"/>
                      <a:gd name="T2" fmla="*/ 1 w 53"/>
                      <a:gd name="T3" fmla="*/ 0 h 53"/>
                      <a:gd name="T4" fmla="*/ 1 w 53"/>
                      <a:gd name="T5" fmla="*/ 0 h 53"/>
                      <a:gd name="T6" fmla="*/ 1 w 53"/>
                      <a:gd name="T7" fmla="*/ 4 h 53"/>
                      <a:gd name="T8" fmla="*/ 0 w 53"/>
                      <a:gd name="T9" fmla="*/ 4 h 53"/>
                      <a:gd name="T10" fmla="*/ 0 w 53"/>
                      <a:gd name="T11" fmla="*/ 4 h 53"/>
                      <a:gd name="T12" fmla="*/ 0 w 53"/>
                      <a:gd name="T13" fmla="*/ 4 h 53"/>
                      <a:gd name="T14" fmla="*/ 0 w 53"/>
                      <a:gd name="T15" fmla="*/ 8 h 53"/>
                      <a:gd name="T16" fmla="*/ 0 w 53"/>
                      <a:gd name="T17" fmla="*/ 8 h 53"/>
                      <a:gd name="T18" fmla="*/ 0 w 53"/>
                      <a:gd name="T19" fmla="*/ 13 h 53"/>
                      <a:gd name="T20" fmla="*/ 0 w 53"/>
                      <a:gd name="T21" fmla="*/ 13 h 53"/>
                      <a:gd name="T22" fmla="*/ 0 w 53"/>
                      <a:gd name="T23" fmla="*/ 17 h 53"/>
                      <a:gd name="T24" fmla="*/ 0 w 53"/>
                      <a:gd name="T25" fmla="*/ 17 h 53"/>
                      <a:gd name="T26" fmla="*/ 1 w 53"/>
                      <a:gd name="T27" fmla="*/ 17 h 53"/>
                      <a:gd name="T28" fmla="*/ 1 w 53"/>
                      <a:gd name="T29" fmla="*/ 17 h 53"/>
                      <a:gd name="T30" fmla="*/ 1 w 53"/>
                      <a:gd name="T31" fmla="*/ 17 h 53"/>
                      <a:gd name="T32" fmla="*/ 1 w 53"/>
                      <a:gd name="T33" fmla="*/ 17 h 53"/>
                      <a:gd name="T34" fmla="*/ 1 w 53"/>
                      <a:gd name="T35" fmla="*/ 17 h 53"/>
                      <a:gd name="T36" fmla="*/ 2 w 53"/>
                      <a:gd name="T37" fmla="*/ 17 h 53"/>
                      <a:gd name="T38" fmla="*/ 2 w 53"/>
                      <a:gd name="T39" fmla="*/ 17 h 53"/>
                      <a:gd name="T40" fmla="*/ 3 w 53"/>
                      <a:gd name="T41" fmla="*/ 17 h 53"/>
                      <a:gd name="T42" fmla="*/ 3 w 53"/>
                      <a:gd name="T43" fmla="*/ 17 h 53"/>
                      <a:gd name="T44" fmla="*/ 3 w 53"/>
                      <a:gd name="T45" fmla="*/ 13 h 53"/>
                      <a:gd name="T46" fmla="*/ 3 w 53"/>
                      <a:gd name="T47" fmla="*/ 13 h 53"/>
                      <a:gd name="T48" fmla="*/ 3 w 53"/>
                      <a:gd name="T49" fmla="*/ 8 h 53"/>
                      <a:gd name="T50" fmla="*/ 3 w 53"/>
                      <a:gd name="T51" fmla="*/ 8 h 53"/>
                      <a:gd name="T52" fmla="*/ 3 w 53"/>
                      <a:gd name="T53" fmla="*/ 4 h 53"/>
                      <a:gd name="T54" fmla="*/ 3 w 53"/>
                      <a:gd name="T55" fmla="*/ 4 h 53"/>
                      <a:gd name="T56" fmla="*/ 3 w 53"/>
                      <a:gd name="T57" fmla="*/ 4 h 53"/>
                      <a:gd name="T58" fmla="*/ 2 w 53"/>
                      <a:gd name="T59" fmla="*/ 4 h 53"/>
                      <a:gd name="T60" fmla="*/ 2 w 53"/>
                      <a:gd name="T61" fmla="*/ 0 h 53"/>
                      <a:gd name="T62" fmla="*/ 1 w 53"/>
                      <a:gd name="T63" fmla="*/ 0 h 53"/>
                      <a:gd name="T64" fmla="*/ 1 w 53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3"/>
                      <a:gd name="T100" fmla="*/ 0 h 53"/>
                      <a:gd name="T101" fmla="*/ 53 w 53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3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53" y="27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40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94" name="Freeform 321"/>
                  <p:cNvSpPr>
                    <a:spLocks/>
                  </p:cNvSpPr>
                  <p:nvPr/>
                </p:nvSpPr>
                <p:spPr bwMode="auto">
                  <a:xfrm>
                    <a:off x="698" y="2513"/>
                    <a:ext cx="34" cy="45"/>
                  </a:xfrm>
                  <a:custGeom>
                    <a:avLst/>
                    <a:gdLst>
                      <a:gd name="T0" fmla="*/ 1 w 53"/>
                      <a:gd name="T1" fmla="*/ 0 h 53"/>
                      <a:gd name="T2" fmla="*/ 1 w 53"/>
                      <a:gd name="T3" fmla="*/ 0 h 53"/>
                      <a:gd name="T4" fmla="*/ 1 w 53"/>
                      <a:gd name="T5" fmla="*/ 0 h 53"/>
                      <a:gd name="T6" fmla="*/ 1 w 53"/>
                      <a:gd name="T7" fmla="*/ 0 h 53"/>
                      <a:gd name="T8" fmla="*/ 1 w 53"/>
                      <a:gd name="T9" fmla="*/ 4 h 53"/>
                      <a:gd name="T10" fmla="*/ 0 w 53"/>
                      <a:gd name="T11" fmla="*/ 4 h 53"/>
                      <a:gd name="T12" fmla="*/ 0 w 53"/>
                      <a:gd name="T13" fmla="*/ 4 h 53"/>
                      <a:gd name="T14" fmla="*/ 0 w 53"/>
                      <a:gd name="T15" fmla="*/ 4 h 53"/>
                      <a:gd name="T16" fmla="*/ 0 w 53"/>
                      <a:gd name="T17" fmla="*/ 8 h 53"/>
                      <a:gd name="T18" fmla="*/ 0 w 53"/>
                      <a:gd name="T19" fmla="*/ 8 h 53"/>
                      <a:gd name="T20" fmla="*/ 0 w 53"/>
                      <a:gd name="T21" fmla="*/ 13 h 53"/>
                      <a:gd name="T22" fmla="*/ 0 w 53"/>
                      <a:gd name="T23" fmla="*/ 13 h 53"/>
                      <a:gd name="T24" fmla="*/ 0 w 53"/>
                      <a:gd name="T25" fmla="*/ 17 h 53"/>
                      <a:gd name="T26" fmla="*/ 0 w 53"/>
                      <a:gd name="T27" fmla="*/ 17 h 53"/>
                      <a:gd name="T28" fmla="*/ 1 w 53"/>
                      <a:gd name="T29" fmla="*/ 17 h 53"/>
                      <a:gd name="T30" fmla="*/ 1 w 53"/>
                      <a:gd name="T31" fmla="*/ 17 h 53"/>
                      <a:gd name="T32" fmla="*/ 1 w 53"/>
                      <a:gd name="T33" fmla="*/ 17 h 53"/>
                      <a:gd name="T34" fmla="*/ 1 w 53"/>
                      <a:gd name="T35" fmla="*/ 17 h 53"/>
                      <a:gd name="T36" fmla="*/ 1 w 53"/>
                      <a:gd name="T37" fmla="*/ 17 h 53"/>
                      <a:gd name="T38" fmla="*/ 2 w 53"/>
                      <a:gd name="T39" fmla="*/ 17 h 53"/>
                      <a:gd name="T40" fmla="*/ 2 w 53"/>
                      <a:gd name="T41" fmla="*/ 17 h 53"/>
                      <a:gd name="T42" fmla="*/ 3 w 53"/>
                      <a:gd name="T43" fmla="*/ 17 h 53"/>
                      <a:gd name="T44" fmla="*/ 3 w 53"/>
                      <a:gd name="T45" fmla="*/ 17 h 53"/>
                      <a:gd name="T46" fmla="*/ 3 w 53"/>
                      <a:gd name="T47" fmla="*/ 13 h 53"/>
                      <a:gd name="T48" fmla="*/ 3 w 53"/>
                      <a:gd name="T49" fmla="*/ 13 h 53"/>
                      <a:gd name="T50" fmla="*/ 3 w 53"/>
                      <a:gd name="T51" fmla="*/ 8 h 53"/>
                      <a:gd name="T52" fmla="*/ 3 w 53"/>
                      <a:gd name="T53" fmla="*/ 8 h 53"/>
                      <a:gd name="T54" fmla="*/ 3 w 53"/>
                      <a:gd name="T55" fmla="*/ 4 h 53"/>
                      <a:gd name="T56" fmla="*/ 3 w 53"/>
                      <a:gd name="T57" fmla="*/ 4 h 53"/>
                      <a:gd name="T58" fmla="*/ 3 w 53"/>
                      <a:gd name="T59" fmla="*/ 4 h 53"/>
                      <a:gd name="T60" fmla="*/ 2 w 53"/>
                      <a:gd name="T61" fmla="*/ 4 h 53"/>
                      <a:gd name="T62" fmla="*/ 2 w 53"/>
                      <a:gd name="T63" fmla="*/ 0 h 53"/>
                      <a:gd name="T64" fmla="*/ 1 w 53"/>
                      <a:gd name="T65" fmla="*/ 0 h 53"/>
                      <a:gd name="T66" fmla="*/ 1 w 53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3"/>
                      <a:gd name="T103" fmla="*/ 0 h 53"/>
                      <a:gd name="T104" fmla="*/ 53 w 53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3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40" y="53"/>
                        </a:lnTo>
                        <a:lnTo>
                          <a:pt x="53" y="53"/>
                        </a:lnTo>
                        <a:lnTo>
                          <a:pt x="53" y="40"/>
                        </a:lnTo>
                        <a:lnTo>
                          <a:pt x="53" y="27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40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95" name="Freeform 322"/>
                  <p:cNvSpPr>
                    <a:spLocks/>
                  </p:cNvSpPr>
                  <p:nvPr/>
                </p:nvSpPr>
                <p:spPr bwMode="auto">
                  <a:xfrm>
                    <a:off x="799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4 h 53"/>
                      <a:gd name="T8" fmla="*/ 0 w 52"/>
                      <a:gd name="T9" fmla="*/ 4 h 53"/>
                      <a:gd name="T10" fmla="*/ 0 w 52"/>
                      <a:gd name="T11" fmla="*/ 4 h 53"/>
                      <a:gd name="T12" fmla="*/ 0 w 52"/>
                      <a:gd name="T13" fmla="*/ 4 h 53"/>
                      <a:gd name="T14" fmla="*/ 0 w 52"/>
                      <a:gd name="T15" fmla="*/ 8 h 53"/>
                      <a:gd name="T16" fmla="*/ 0 w 52"/>
                      <a:gd name="T17" fmla="*/ 8 h 53"/>
                      <a:gd name="T18" fmla="*/ 0 w 52"/>
                      <a:gd name="T19" fmla="*/ 13 h 53"/>
                      <a:gd name="T20" fmla="*/ 0 w 52"/>
                      <a:gd name="T21" fmla="*/ 13 h 53"/>
                      <a:gd name="T22" fmla="*/ 0 w 52"/>
                      <a:gd name="T23" fmla="*/ 17 h 53"/>
                      <a:gd name="T24" fmla="*/ 0 w 52"/>
                      <a:gd name="T25" fmla="*/ 17 h 53"/>
                      <a:gd name="T26" fmla="*/ 1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1 w 52"/>
                      <a:gd name="T35" fmla="*/ 17 h 53"/>
                      <a:gd name="T36" fmla="*/ 2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3 h 53"/>
                      <a:gd name="T46" fmla="*/ 2 w 52"/>
                      <a:gd name="T47" fmla="*/ 13 h 53"/>
                      <a:gd name="T48" fmla="*/ 2 w 52"/>
                      <a:gd name="T49" fmla="*/ 8 h 53"/>
                      <a:gd name="T50" fmla="*/ 2 w 52"/>
                      <a:gd name="T51" fmla="*/ 8 h 53"/>
                      <a:gd name="T52" fmla="*/ 2 w 52"/>
                      <a:gd name="T53" fmla="*/ 4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0 h 53"/>
                      <a:gd name="T62" fmla="*/ 1 w 52"/>
                      <a:gd name="T63" fmla="*/ 0 h 53"/>
                      <a:gd name="T64" fmla="*/ 1 w 52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2"/>
                      <a:gd name="T100" fmla="*/ 0 h 53"/>
                      <a:gd name="T101" fmla="*/ 52 w 52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2" h="53">
                        <a:moveTo>
                          <a:pt x="26" y="0"/>
                        </a:move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96" name="Freeform 323"/>
                  <p:cNvSpPr>
                    <a:spLocks/>
                  </p:cNvSpPr>
                  <p:nvPr/>
                </p:nvSpPr>
                <p:spPr bwMode="auto">
                  <a:xfrm>
                    <a:off x="799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0 h 53"/>
                      <a:gd name="T8" fmla="*/ 1 w 52"/>
                      <a:gd name="T9" fmla="*/ 4 h 53"/>
                      <a:gd name="T10" fmla="*/ 0 w 52"/>
                      <a:gd name="T11" fmla="*/ 4 h 53"/>
                      <a:gd name="T12" fmla="*/ 0 w 52"/>
                      <a:gd name="T13" fmla="*/ 4 h 53"/>
                      <a:gd name="T14" fmla="*/ 0 w 52"/>
                      <a:gd name="T15" fmla="*/ 4 h 53"/>
                      <a:gd name="T16" fmla="*/ 0 w 52"/>
                      <a:gd name="T17" fmla="*/ 8 h 53"/>
                      <a:gd name="T18" fmla="*/ 0 w 52"/>
                      <a:gd name="T19" fmla="*/ 8 h 53"/>
                      <a:gd name="T20" fmla="*/ 0 w 52"/>
                      <a:gd name="T21" fmla="*/ 13 h 53"/>
                      <a:gd name="T22" fmla="*/ 0 w 52"/>
                      <a:gd name="T23" fmla="*/ 13 h 53"/>
                      <a:gd name="T24" fmla="*/ 0 w 52"/>
                      <a:gd name="T25" fmla="*/ 17 h 53"/>
                      <a:gd name="T26" fmla="*/ 0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1 w 52"/>
                      <a:gd name="T35" fmla="*/ 17 h 53"/>
                      <a:gd name="T36" fmla="*/ 1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7 h 53"/>
                      <a:gd name="T46" fmla="*/ 2 w 52"/>
                      <a:gd name="T47" fmla="*/ 13 h 53"/>
                      <a:gd name="T48" fmla="*/ 2 w 52"/>
                      <a:gd name="T49" fmla="*/ 13 h 53"/>
                      <a:gd name="T50" fmla="*/ 2 w 52"/>
                      <a:gd name="T51" fmla="*/ 8 h 53"/>
                      <a:gd name="T52" fmla="*/ 2 w 52"/>
                      <a:gd name="T53" fmla="*/ 8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4 h 53"/>
                      <a:gd name="T62" fmla="*/ 2 w 52"/>
                      <a:gd name="T63" fmla="*/ 0 h 53"/>
                      <a:gd name="T64" fmla="*/ 1 w 52"/>
                      <a:gd name="T65" fmla="*/ 0 h 53"/>
                      <a:gd name="T66" fmla="*/ 1 w 52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53"/>
                      <a:gd name="T104" fmla="*/ 52 w 52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0" y="53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97" name="Freeform 324"/>
                  <p:cNvSpPr>
                    <a:spLocks/>
                  </p:cNvSpPr>
                  <p:nvPr/>
                </p:nvSpPr>
                <p:spPr bwMode="auto">
                  <a:xfrm>
                    <a:off x="890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4 h 53"/>
                      <a:gd name="T8" fmla="*/ 1 w 52"/>
                      <a:gd name="T9" fmla="*/ 4 h 53"/>
                      <a:gd name="T10" fmla="*/ 1 w 52"/>
                      <a:gd name="T11" fmla="*/ 4 h 53"/>
                      <a:gd name="T12" fmla="*/ 0 w 52"/>
                      <a:gd name="T13" fmla="*/ 4 h 53"/>
                      <a:gd name="T14" fmla="*/ 0 w 52"/>
                      <a:gd name="T15" fmla="*/ 8 h 53"/>
                      <a:gd name="T16" fmla="*/ 0 w 52"/>
                      <a:gd name="T17" fmla="*/ 8 h 53"/>
                      <a:gd name="T18" fmla="*/ 0 w 52"/>
                      <a:gd name="T19" fmla="*/ 13 h 53"/>
                      <a:gd name="T20" fmla="*/ 0 w 52"/>
                      <a:gd name="T21" fmla="*/ 13 h 53"/>
                      <a:gd name="T22" fmla="*/ 1 w 52"/>
                      <a:gd name="T23" fmla="*/ 17 h 53"/>
                      <a:gd name="T24" fmla="*/ 1 w 52"/>
                      <a:gd name="T25" fmla="*/ 17 h 53"/>
                      <a:gd name="T26" fmla="*/ 1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2 w 52"/>
                      <a:gd name="T35" fmla="*/ 17 h 53"/>
                      <a:gd name="T36" fmla="*/ 2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3 h 53"/>
                      <a:gd name="T46" fmla="*/ 2 w 52"/>
                      <a:gd name="T47" fmla="*/ 13 h 53"/>
                      <a:gd name="T48" fmla="*/ 2 w 52"/>
                      <a:gd name="T49" fmla="*/ 8 h 53"/>
                      <a:gd name="T50" fmla="*/ 2 w 52"/>
                      <a:gd name="T51" fmla="*/ 8 h 53"/>
                      <a:gd name="T52" fmla="*/ 2 w 52"/>
                      <a:gd name="T53" fmla="*/ 4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0 h 53"/>
                      <a:gd name="T62" fmla="*/ 2 w 52"/>
                      <a:gd name="T63" fmla="*/ 0 h 53"/>
                      <a:gd name="T64" fmla="*/ 1 w 52"/>
                      <a:gd name="T65" fmla="*/ 0 h 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2"/>
                      <a:gd name="T100" fmla="*/ 0 h 53"/>
                      <a:gd name="T101" fmla="*/ 52 w 52"/>
                      <a:gd name="T102" fmla="*/ 53 h 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2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98" name="Freeform 325"/>
                  <p:cNvSpPr>
                    <a:spLocks/>
                  </p:cNvSpPr>
                  <p:nvPr/>
                </p:nvSpPr>
                <p:spPr bwMode="auto">
                  <a:xfrm>
                    <a:off x="890" y="2513"/>
                    <a:ext cx="33" cy="45"/>
                  </a:xfrm>
                  <a:custGeom>
                    <a:avLst/>
                    <a:gdLst>
                      <a:gd name="T0" fmla="*/ 1 w 52"/>
                      <a:gd name="T1" fmla="*/ 0 h 53"/>
                      <a:gd name="T2" fmla="*/ 1 w 52"/>
                      <a:gd name="T3" fmla="*/ 0 h 53"/>
                      <a:gd name="T4" fmla="*/ 1 w 52"/>
                      <a:gd name="T5" fmla="*/ 0 h 53"/>
                      <a:gd name="T6" fmla="*/ 1 w 52"/>
                      <a:gd name="T7" fmla="*/ 0 h 53"/>
                      <a:gd name="T8" fmla="*/ 1 w 52"/>
                      <a:gd name="T9" fmla="*/ 4 h 53"/>
                      <a:gd name="T10" fmla="*/ 1 w 52"/>
                      <a:gd name="T11" fmla="*/ 4 h 53"/>
                      <a:gd name="T12" fmla="*/ 1 w 52"/>
                      <a:gd name="T13" fmla="*/ 4 h 53"/>
                      <a:gd name="T14" fmla="*/ 0 w 52"/>
                      <a:gd name="T15" fmla="*/ 4 h 53"/>
                      <a:gd name="T16" fmla="*/ 0 w 52"/>
                      <a:gd name="T17" fmla="*/ 8 h 53"/>
                      <a:gd name="T18" fmla="*/ 0 w 52"/>
                      <a:gd name="T19" fmla="*/ 8 h 53"/>
                      <a:gd name="T20" fmla="*/ 0 w 52"/>
                      <a:gd name="T21" fmla="*/ 13 h 53"/>
                      <a:gd name="T22" fmla="*/ 0 w 52"/>
                      <a:gd name="T23" fmla="*/ 13 h 53"/>
                      <a:gd name="T24" fmla="*/ 1 w 52"/>
                      <a:gd name="T25" fmla="*/ 17 h 53"/>
                      <a:gd name="T26" fmla="*/ 1 w 52"/>
                      <a:gd name="T27" fmla="*/ 17 h 53"/>
                      <a:gd name="T28" fmla="*/ 1 w 52"/>
                      <a:gd name="T29" fmla="*/ 17 h 53"/>
                      <a:gd name="T30" fmla="*/ 1 w 52"/>
                      <a:gd name="T31" fmla="*/ 17 h 53"/>
                      <a:gd name="T32" fmla="*/ 1 w 52"/>
                      <a:gd name="T33" fmla="*/ 17 h 53"/>
                      <a:gd name="T34" fmla="*/ 1 w 52"/>
                      <a:gd name="T35" fmla="*/ 17 h 53"/>
                      <a:gd name="T36" fmla="*/ 2 w 52"/>
                      <a:gd name="T37" fmla="*/ 17 h 53"/>
                      <a:gd name="T38" fmla="*/ 2 w 52"/>
                      <a:gd name="T39" fmla="*/ 17 h 53"/>
                      <a:gd name="T40" fmla="*/ 2 w 52"/>
                      <a:gd name="T41" fmla="*/ 17 h 53"/>
                      <a:gd name="T42" fmla="*/ 2 w 52"/>
                      <a:gd name="T43" fmla="*/ 17 h 53"/>
                      <a:gd name="T44" fmla="*/ 2 w 52"/>
                      <a:gd name="T45" fmla="*/ 17 h 53"/>
                      <a:gd name="T46" fmla="*/ 2 w 52"/>
                      <a:gd name="T47" fmla="*/ 13 h 53"/>
                      <a:gd name="T48" fmla="*/ 2 w 52"/>
                      <a:gd name="T49" fmla="*/ 13 h 53"/>
                      <a:gd name="T50" fmla="*/ 2 w 52"/>
                      <a:gd name="T51" fmla="*/ 8 h 53"/>
                      <a:gd name="T52" fmla="*/ 2 w 52"/>
                      <a:gd name="T53" fmla="*/ 8 h 53"/>
                      <a:gd name="T54" fmla="*/ 2 w 52"/>
                      <a:gd name="T55" fmla="*/ 4 h 53"/>
                      <a:gd name="T56" fmla="*/ 2 w 52"/>
                      <a:gd name="T57" fmla="*/ 4 h 53"/>
                      <a:gd name="T58" fmla="*/ 2 w 52"/>
                      <a:gd name="T59" fmla="*/ 4 h 53"/>
                      <a:gd name="T60" fmla="*/ 2 w 52"/>
                      <a:gd name="T61" fmla="*/ 4 h 53"/>
                      <a:gd name="T62" fmla="*/ 2 w 52"/>
                      <a:gd name="T63" fmla="*/ 0 h 53"/>
                      <a:gd name="T64" fmla="*/ 2 w 52"/>
                      <a:gd name="T65" fmla="*/ 0 h 53"/>
                      <a:gd name="T66" fmla="*/ 1 w 52"/>
                      <a:gd name="T67" fmla="*/ 0 h 5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53"/>
                      <a:gd name="T104" fmla="*/ 52 w 52"/>
                      <a:gd name="T105" fmla="*/ 53 h 5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53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7"/>
                        </a:lnTo>
                        <a:lnTo>
                          <a:pt x="0" y="40"/>
                        </a:lnTo>
                        <a:lnTo>
                          <a:pt x="13" y="53"/>
                        </a:lnTo>
                        <a:lnTo>
                          <a:pt x="26" y="53"/>
                        </a:lnTo>
                        <a:lnTo>
                          <a:pt x="39" y="53"/>
                        </a:lnTo>
                        <a:lnTo>
                          <a:pt x="52" y="53"/>
                        </a:lnTo>
                        <a:lnTo>
                          <a:pt x="52" y="40"/>
                        </a:lnTo>
                        <a:lnTo>
                          <a:pt x="52" y="27"/>
                        </a:lnTo>
                        <a:lnTo>
                          <a:pt x="52" y="13"/>
                        </a:lnTo>
                        <a:lnTo>
                          <a:pt x="39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299" name="Freeform 326"/>
                  <p:cNvSpPr>
                    <a:spLocks/>
                  </p:cNvSpPr>
                  <p:nvPr/>
                </p:nvSpPr>
                <p:spPr bwMode="auto">
                  <a:xfrm>
                    <a:off x="397" y="2323"/>
                    <a:ext cx="33" cy="54"/>
                  </a:xfrm>
                  <a:custGeom>
                    <a:avLst/>
                    <a:gdLst>
                      <a:gd name="T0" fmla="*/ 2 w 52"/>
                      <a:gd name="T1" fmla="*/ 0 h 65"/>
                      <a:gd name="T2" fmla="*/ 1 w 52"/>
                      <a:gd name="T3" fmla="*/ 3 h 65"/>
                      <a:gd name="T4" fmla="*/ 1 w 52"/>
                      <a:gd name="T5" fmla="*/ 3 h 65"/>
                      <a:gd name="T6" fmla="*/ 1 w 52"/>
                      <a:gd name="T7" fmla="*/ 3 h 65"/>
                      <a:gd name="T8" fmla="*/ 1 w 52"/>
                      <a:gd name="T9" fmla="*/ 3 h 65"/>
                      <a:gd name="T10" fmla="*/ 1 w 52"/>
                      <a:gd name="T11" fmla="*/ 3 h 65"/>
                      <a:gd name="T12" fmla="*/ 1 w 52"/>
                      <a:gd name="T13" fmla="*/ 7 h 65"/>
                      <a:gd name="T14" fmla="*/ 1 w 52"/>
                      <a:gd name="T15" fmla="*/ 7 h 65"/>
                      <a:gd name="T16" fmla="*/ 0 w 52"/>
                      <a:gd name="T17" fmla="*/ 10 h 65"/>
                      <a:gd name="T18" fmla="*/ 1 w 52"/>
                      <a:gd name="T19" fmla="*/ 10 h 65"/>
                      <a:gd name="T20" fmla="*/ 1 w 52"/>
                      <a:gd name="T21" fmla="*/ 14 h 65"/>
                      <a:gd name="T22" fmla="*/ 1 w 52"/>
                      <a:gd name="T23" fmla="*/ 14 h 65"/>
                      <a:gd name="T24" fmla="*/ 1 w 52"/>
                      <a:gd name="T25" fmla="*/ 14 h 65"/>
                      <a:gd name="T26" fmla="*/ 1 w 52"/>
                      <a:gd name="T27" fmla="*/ 14 h 65"/>
                      <a:gd name="T28" fmla="*/ 1 w 52"/>
                      <a:gd name="T29" fmla="*/ 18 h 65"/>
                      <a:gd name="T30" fmla="*/ 1 w 52"/>
                      <a:gd name="T31" fmla="*/ 18 h 65"/>
                      <a:gd name="T32" fmla="*/ 2 w 52"/>
                      <a:gd name="T33" fmla="*/ 18 h 65"/>
                      <a:gd name="T34" fmla="*/ 2 w 52"/>
                      <a:gd name="T35" fmla="*/ 18 h 65"/>
                      <a:gd name="T36" fmla="*/ 2 w 52"/>
                      <a:gd name="T37" fmla="*/ 18 h 65"/>
                      <a:gd name="T38" fmla="*/ 2 w 52"/>
                      <a:gd name="T39" fmla="*/ 14 h 65"/>
                      <a:gd name="T40" fmla="*/ 2 w 52"/>
                      <a:gd name="T41" fmla="*/ 14 h 65"/>
                      <a:gd name="T42" fmla="*/ 2 w 52"/>
                      <a:gd name="T43" fmla="*/ 14 h 65"/>
                      <a:gd name="T44" fmla="*/ 2 w 52"/>
                      <a:gd name="T45" fmla="*/ 14 h 65"/>
                      <a:gd name="T46" fmla="*/ 2 w 52"/>
                      <a:gd name="T47" fmla="*/ 10 h 65"/>
                      <a:gd name="T48" fmla="*/ 2 w 52"/>
                      <a:gd name="T49" fmla="*/ 10 h 65"/>
                      <a:gd name="T50" fmla="*/ 2 w 52"/>
                      <a:gd name="T51" fmla="*/ 7 h 65"/>
                      <a:gd name="T52" fmla="*/ 2 w 52"/>
                      <a:gd name="T53" fmla="*/ 7 h 65"/>
                      <a:gd name="T54" fmla="*/ 2 w 52"/>
                      <a:gd name="T55" fmla="*/ 3 h 65"/>
                      <a:gd name="T56" fmla="*/ 2 w 52"/>
                      <a:gd name="T57" fmla="*/ 3 h 65"/>
                      <a:gd name="T58" fmla="*/ 2 w 52"/>
                      <a:gd name="T59" fmla="*/ 3 h 65"/>
                      <a:gd name="T60" fmla="*/ 2 w 52"/>
                      <a:gd name="T61" fmla="*/ 3 h 65"/>
                      <a:gd name="T62" fmla="*/ 2 w 52"/>
                      <a:gd name="T63" fmla="*/ 3 h 65"/>
                      <a:gd name="T64" fmla="*/ 2 w 52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2"/>
                      <a:gd name="T100" fmla="*/ 0 h 65"/>
                      <a:gd name="T101" fmla="*/ 52 w 52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2" h="65">
                        <a:moveTo>
                          <a:pt x="39" y="0"/>
                        </a:move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13" y="26"/>
                        </a:lnTo>
                        <a:lnTo>
                          <a:pt x="0" y="39"/>
                        </a:lnTo>
                        <a:lnTo>
                          <a:pt x="13" y="39"/>
                        </a:lnTo>
                        <a:lnTo>
                          <a:pt x="13" y="52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52" y="52"/>
                        </a:lnTo>
                        <a:lnTo>
                          <a:pt x="52" y="39"/>
                        </a:lnTo>
                        <a:lnTo>
                          <a:pt x="52" y="26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00" name="Freeform 327"/>
                  <p:cNvSpPr>
                    <a:spLocks/>
                  </p:cNvSpPr>
                  <p:nvPr/>
                </p:nvSpPr>
                <p:spPr bwMode="auto">
                  <a:xfrm>
                    <a:off x="397" y="2323"/>
                    <a:ext cx="33" cy="54"/>
                  </a:xfrm>
                  <a:custGeom>
                    <a:avLst/>
                    <a:gdLst>
                      <a:gd name="T0" fmla="*/ 2 w 52"/>
                      <a:gd name="T1" fmla="*/ 0 h 65"/>
                      <a:gd name="T2" fmla="*/ 2 w 52"/>
                      <a:gd name="T3" fmla="*/ 0 h 65"/>
                      <a:gd name="T4" fmla="*/ 1 w 52"/>
                      <a:gd name="T5" fmla="*/ 3 h 65"/>
                      <a:gd name="T6" fmla="*/ 1 w 52"/>
                      <a:gd name="T7" fmla="*/ 3 h 65"/>
                      <a:gd name="T8" fmla="*/ 1 w 52"/>
                      <a:gd name="T9" fmla="*/ 3 h 65"/>
                      <a:gd name="T10" fmla="*/ 1 w 52"/>
                      <a:gd name="T11" fmla="*/ 3 h 65"/>
                      <a:gd name="T12" fmla="*/ 1 w 52"/>
                      <a:gd name="T13" fmla="*/ 3 h 65"/>
                      <a:gd name="T14" fmla="*/ 1 w 52"/>
                      <a:gd name="T15" fmla="*/ 7 h 65"/>
                      <a:gd name="T16" fmla="*/ 1 w 52"/>
                      <a:gd name="T17" fmla="*/ 7 h 65"/>
                      <a:gd name="T18" fmla="*/ 0 w 52"/>
                      <a:gd name="T19" fmla="*/ 10 h 65"/>
                      <a:gd name="T20" fmla="*/ 1 w 52"/>
                      <a:gd name="T21" fmla="*/ 10 h 65"/>
                      <a:gd name="T22" fmla="*/ 1 w 52"/>
                      <a:gd name="T23" fmla="*/ 14 h 65"/>
                      <a:gd name="T24" fmla="*/ 1 w 52"/>
                      <a:gd name="T25" fmla="*/ 14 h 65"/>
                      <a:gd name="T26" fmla="*/ 1 w 52"/>
                      <a:gd name="T27" fmla="*/ 14 h 65"/>
                      <a:gd name="T28" fmla="*/ 1 w 52"/>
                      <a:gd name="T29" fmla="*/ 14 h 65"/>
                      <a:gd name="T30" fmla="*/ 1 w 52"/>
                      <a:gd name="T31" fmla="*/ 18 h 65"/>
                      <a:gd name="T32" fmla="*/ 1 w 52"/>
                      <a:gd name="T33" fmla="*/ 18 h 65"/>
                      <a:gd name="T34" fmla="*/ 2 w 52"/>
                      <a:gd name="T35" fmla="*/ 18 h 65"/>
                      <a:gd name="T36" fmla="*/ 2 w 52"/>
                      <a:gd name="T37" fmla="*/ 18 h 65"/>
                      <a:gd name="T38" fmla="*/ 2 w 52"/>
                      <a:gd name="T39" fmla="*/ 18 h 65"/>
                      <a:gd name="T40" fmla="*/ 2 w 52"/>
                      <a:gd name="T41" fmla="*/ 14 h 65"/>
                      <a:gd name="T42" fmla="*/ 2 w 52"/>
                      <a:gd name="T43" fmla="*/ 14 h 65"/>
                      <a:gd name="T44" fmla="*/ 2 w 52"/>
                      <a:gd name="T45" fmla="*/ 14 h 65"/>
                      <a:gd name="T46" fmla="*/ 2 w 52"/>
                      <a:gd name="T47" fmla="*/ 14 h 65"/>
                      <a:gd name="T48" fmla="*/ 2 w 52"/>
                      <a:gd name="T49" fmla="*/ 10 h 65"/>
                      <a:gd name="T50" fmla="*/ 2 w 52"/>
                      <a:gd name="T51" fmla="*/ 10 h 65"/>
                      <a:gd name="T52" fmla="*/ 2 w 52"/>
                      <a:gd name="T53" fmla="*/ 7 h 65"/>
                      <a:gd name="T54" fmla="*/ 2 w 52"/>
                      <a:gd name="T55" fmla="*/ 7 h 65"/>
                      <a:gd name="T56" fmla="*/ 2 w 52"/>
                      <a:gd name="T57" fmla="*/ 3 h 65"/>
                      <a:gd name="T58" fmla="*/ 2 w 52"/>
                      <a:gd name="T59" fmla="*/ 3 h 65"/>
                      <a:gd name="T60" fmla="*/ 2 w 52"/>
                      <a:gd name="T61" fmla="*/ 3 h 65"/>
                      <a:gd name="T62" fmla="*/ 2 w 52"/>
                      <a:gd name="T63" fmla="*/ 3 h 65"/>
                      <a:gd name="T64" fmla="*/ 2 w 52"/>
                      <a:gd name="T65" fmla="*/ 3 h 65"/>
                      <a:gd name="T66" fmla="*/ 2 w 52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65"/>
                      <a:gd name="T104" fmla="*/ 52 w 52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65">
                        <a:moveTo>
                          <a:pt x="39" y="0"/>
                        </a:moveTo>
                        <a:lnTo>
                          <a:pt x="39" y="0"/>
                        </a:ln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13" y="26"/>
                        </a:lnTo>
                        <a:lnTo>
                          <a:pt x="0" y="39"/>
                        </a:lnTo>
                        <a:lnTo>
                          <a:pt x="13" y="39"/>
                        </a:lnTo>
                        <a:lnTo>
                          <a:pt x="13" y="52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52" y="52"/>
                        </a:lnTo>
                        <a:lnTo>
                          <a:pt x="52" y="39"/>
                        </a:lnTo>
                        <a:lnTo>
                          <a:pt x="52" y="26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39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01" name="Freeform 328"/>
                  <p:cNvSpPr>
                    <a:spLocks/>
                  </p:cNvSpPr>
                  <p:nvPr/>
                </p:nvSpPr>
                <p:spPr bwMode="auto">
                  <a:xfrm>
                    <a:off x="488" y="2323"/>
                    <a:ext cx="35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3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1 w 53"/>
                      <a:gd name="T11" fmla="*/ 3 h 65"/>
                      <a:gd name="T12" fmla="*/ 0 w 53"/>
                      <a:gd name="T13" fmla="*/ 7 h 65"/>
                      <a:gd name="T14" fmla="*/ 0 w 53"/>
                      <a:gd name="T15" fmla="*/ 7 h 65"/>
                      <a:gd name="T16" fmla="*/ 0 w 53"/>
                      <a:gd name="T17" fmla="*/ 10 h 65"/>
                      <a:gd name="T18" fmla="*/ 0 w 53"/>
                      <a:gd name="T19" fmla="*/ 10 h 65"/>
                      <a:gd name="T20" fmla="*/ 0 w 53"/>
                      <a:gd name="T21" fmla="*/ 14 h 65"/>
                      <a:gd name="T22" fmla="*/ 1 w 53"/>
                      <a:gd name="T23" fmla="*/ 14 h 65"/>
                      <a:gd name="T24" fmla="*/ 1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8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2 w 53"/>
                      <a:gd name="T35" fmla="*/ 18 h 65"/>
                      <a:gd name="T36" fmla="*/ 2 w 53"/>
                      <a:gd name="T37" fmla="*/ 18 h 65"/>
                      <a:gd name="T38" fmla="*/ 3 w 53"/>
                      <a:gd name="T39" fmla="*/ 14 h 65"/>
                      <a:gd name="T40" fmla="*/ 3 w 53"/>
                      <a:gd name="T41" fmla="*/ 14 h 65"/>
                      <a:gd name="T42" fmla="*/ 3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0 h 65"/>
                      <a:gd name="T48" fmla="*/ 3 w 53"/>
                      <a:gd name="T49" fmla="*/ 10 h 65"/>
                      <a:gd name="T50" fmla="*/ 3 w 53"/>
                      <a:gd name="T51" fmla="*/ 7 h 65"/>
                      <a:gd name="T52" fmla="*/ 3 w 53"/>
                      <a:gd name="T53" fmla="*/ 7 h 65"/>
                      <a:gd name="T54" fmla="*/ 3 w 53"/>
                      <a:gd name="T55" fmla="*/ 3 h 65"/>
                      <a:gd name="T56" fmla="*/ 3 w 53"/>
                      <a:gd name="T57" fmla="*/ 3 h 65"/>
                      <a:gd name="T58" fmla="*/ 3 w 53"/>
                      <a:gd name="T59" fmla="*/ 3 h 65"/>
                      <a:gd name="T60" fmla="*/ 2 w 53"/>
                      <a:gd name="T61" fmla="*/ 3 h 65"/>
                      <a:gd name="T62" fmla="*/ 2 w 53"/>
                      <a:gd name="T63" fmla="*/ 3 h 65"/>
                      <a:gd name="T64" fmla="*/ 1 w 53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3"/>
                      <a:gd name="T100" fmla="*/ 0 h 65"/>
                      <a:gd name="T101" fmla="*/ 53 w 53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3" h="65">
                        <a:moveTo>
                          <a:pt x="27" y="0"/>
                        </a:moveTo>
                        <a:lnTo>
                          <a:pt x="27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27" y="65"/>
                        </a:lnTo>
                        <a:lnTo>
                          <a:pt x="40" y="65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02" name="Freeform 329"/>
                  <p:cNvSpPr>
                    <a:spLocks/>
                  </p:cNvSpPr>
                  <p:nvPr/>
                </p:nvSpPr>
                <p:spPr bwMode="auto">
                  <a:xfrm>
                    <a:off x="488" y="2323"/>
                    <a:ext cx="35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0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1 w 53"/>
                      <a:gd name="T11" fmla="*/ 3 h 65"/>
                      <a:gd name="T12" fmla="*/ 1 w 53"/>
                      <a:gd name="T13" fmla="*/ 3 h 65"/>
                      <a:gd name="T14" fmla="*/ 0 w 53"/>
                      <a:gd name="T15" fmla="*/ 7 h 65"/>
                      <a:gd name="T16" fmla="*/ 0 w 53"/>
                      <a:gd name="T17" fmla="*/ 7 h 65"/>
                      <a:gd name="T18" fmla="*/ 0 w 53"/>
                      <a:gd name="T19" fmla="*/ 10 h 65"/>
                      <a:gd name="T20" fmla="*/ 0 w 53"/>
                      <a:gd name="T21" fmla="*/ 10 h 65"/>
                      <a:gd name="T22" fmla="*/ 0 w 53"/>
                      <a:gd name="T23" fmla="*/ 14 h 65"/>
                      <a:gd name="T24" fmla="*/ 1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4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2 w 53"/>
                      <a:gd name="T37" fmla="*/ 18 h 65"/>
                      <a:gd name="T38" fmla="*/ 2 w 53"/>
                      <a:gd name="T39" fmla="*/ 18 h 65"/>
                      <a:gd name="T40" fmla="*/ 3 w 53"/>
                      <a:gd name="T41" fmla="*/ 14 h 65"/>
                      <a:gd name="T42" fmla="*/ 3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4 h 65"/>
                      <a:gd name="T48" fmla="*/ 3 w 53"/>
                      <a:gd name="T49" fmla="*/ 10 h 65"/>
                      <a:gd name="T50" fmla="*/ 3 w 53"/>
                      <a:gd name="T51" fmla="*/ 10 h 65"/>
                      <a:gd name="T52" fmla="*/ 3 w 53"/>
                      <a:gd name="T53" fmla="*/ 7 h 65"/>
                      <a:gd name="T54" fmla="*/ 3 w 53"/>
                      <a:gd name="T55" fmla="*/ 7 h 65"/>
                      <a:gd name="T56" fmla="*/ 3 w 53"/>
                      <a:gd name="T57" fmla="*/ 3 h 65"/>
                      <a:gd name="T58" fmla="*/ 3 w 53"/>
                      <a:gd name="T59" fmla="*/ 3 h 65"/>
                      <a:gd name="T60" fmla="*/ 3 w 53"/>
                      <a:gd name="T61" fmla="*/ 3 h 65"/>
                      <a:gd name="T62" fmla="*/ 2 w 53"/>
                      <a:gd name="T63" fmla="*/ 3 h 65"/>
                      <a:gd name="T64" fmla="*/ 2 w 53"/>
                      <a:gd name="T65" fmla="*/ 3 h 65"/>
                      <a:gd name="T66" fmla="*/ 1 w 53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3"/>
                      <a:gd name="T103" fmla="*/ 0 h 65"/>
                      <a:gd name="T104" fmla="*/ 53 w 53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3" h="65">
                        <a:moveTo>
                          <a:pt x="27" y="0"/>
                        </a:moveTo>
                        <a:lnTo>
                          <a:pt x="27" y="0"/>
                        </a:lnTo>
                        <a:lnTo>
                          <a:pt x="27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27" y="65"/>
                        </a:lnTo>
                        <a:lnTo>
                          <a:pt x="40" y="65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7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03" name="Freeform 330"/>
                  <p:cNvSpPr>
                    <a:spLocks/>
                  </p:cNvSpPr>
                  <p:nvPr/>
                </p:nvSpPr>
                <p:spPr bwMode="auto">
                  <a:xfrm>
                    <a:off x="589" y="2323"/>
                    <a:ext cx="33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3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0 w 53"/>
                      <a:gd name="T9" fmla="*/ 3 h 65"/>
                      <a:gd name="T10" fmla="*/ 0 w 53"/>
                      <a:gd name="T11" fmla="*/ 3 h 65"/>
                      <a:gd name="T12" fmla="*/ 0 w 53"/>
                      <a:gd name="T13" fmla="*/ 7 h 65"/>
                      <a:gd name="T14" fmla="*/ 0 w 53"/>
                      <a:gd name="T15" fmla="*/ 7 h 65"/>
                      <a:gd name="T16" fmla="*/ 0 w 53"/>
                      <a:gd name="T17" fmla="*/ 10 h 65"/>
                      <a:gd name="T18" fmla="*/ 0 w 53"/>
                      <a:gd name="T19" fmla="*/ 10 h 65"/>
                      <a:gd name="T20" fmla="*/ 0 w 53"/>
                      <a:gd name="T21" fmla="*/ 14 h 65"/>
                      <a:gd name="T22" fmla="*/ 0 w 53"/>
                      <a:gd name="T23" fmla="*/ 14 h 65"/>
                      <a:gd name="T24" fmla="*/ 0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8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1 w 53"/>
                      <a:gd name="T37" fmla="*/ 18 h 65"/>
                      <a:gd name="T38" fmla="*/ 1 w 53"/>
                      <a:gd name="T39" fmla="*/ 14 h 65"/>
                      <a:gd name="T40" fmla="*/ 1 w 53"/>
                      <a:gd name="T41" fmla="*/ 14 h 65"/>
                      <a:gd name="T42" fmla="*/ 2 w 53"/>
                      <a:gd name="T43" fmla="*/ 14 h 65"/>
                      <a:gd name="T44" fmla="*/ 2 w 53"/>
                      <a:gd name="T45" fmla="*/ 14 h 65"/>
                      <a:gd name="T46" fmla="*/ 2 w 53"/>
                      <a:gd name="T47" fmla="*/ 10 h 65"/>
                      <a:gd name="T48" fmla="*/ 2 w 53"/>
                      <a:gd name="T49" fmla="*/ 10 h 65"/>
                      <a:gd name="T50" fmla="*/ 2 w 53"/>
                      <a:gd name="T51" fmla="*/ 7 h 65"/>
                      <a:gd name="T52" fmla="*/ 2 w 53"/>
                      <a:gd name="T53" fmla="*/ 7 h 65"/>
                      <a:gd name="T54" fmla="*/ 2 w 53"/>
                      <a:gd name="T55" fmla="*/ 3 h 65"/>
                      <a:gd name="T56" fmla="*/ 1 w 53"/>
                      <a:gd name="T57" fmla="*/ 3 h 65"/>
                      <a:gd name="T58" fmla="*/ 1 w 53"/>
                      <a:gd name="T59" fmla="*/ 3 h 65"/>
                      <a:gd name="T60" fmla="*/ 1 w 53"/>
                      <a:gd name="T61" fmla="*/ 3 h 65"/>
                      <a:gd name="T62" fmla="*/ 1 w 53"/>
                      <a:gd name="T63" fmla="*/ 3 h 65"/>
                      <a:gd name="T64" fmla="*/ 1 w 53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3"/>
                      <a:gd name="T100" fmla="*/ 0 h 65"/>
                      <a:gd name="T101" fmla="*/ 53 w 53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3" h="65">
                        <a:moveTo>
                          <a:pt x="26" y="0"/>
                        </a:move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6" y="65"/>
                        </a:lnTo>
                        <a:lnTo>
                          <a:pt x="40" y="65"/>
                        </a:lnTo>
                        <a:lnTo>
                          <a:pt x="40" y="52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6" y="13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04" name="Freeform 331"/>
                  <p:cNvSpPr>
                    <a:spLocks/>
                  </p:cNvSpPr>
                  <p:nvPr/>
                </p:nvSpPr>
                <p:spPr bwMode="auto">
                  <a:xfrm>
                    <a:off x="589" y="2323"/>
                    <a:ext cx="33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0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0 w 53"/>
                      <a:gd name="T11" fmla="*/ 3 h 65"/>
                      <a:gd name="T12" fmla="*/ 0 w 53"/>
                      <a:gd name="T13" fmla="*/ 3 h 65"/>
                      <a:gd name="T14" fmla="*/ 0 w 53"/>
                      <a:gd name="T15" fmla="*/ 7 h 65"/>
                      <a:gd name="T16" fmla="*/ 0 w 53"/>
                      <a:gd name="T17" fmla="*/ 7 h 65"/>
                      <a:gd name="T18" fmla="*/ 0 w 53"/>
                      <a:gd name="T19" fmla="*/ 10 h 65"/>
                      <a:gd name="T20" fmla="*/ 0 w 53"/>
                      <a:gd name="T21" fmla="*/ 10 h 65"/>
                      <a:gd name="T22" fmla="*/ 0 w 53"/>
                      <a:gd name="T23" fmla="*/ 14 h 65"/>
                      <a:gd name="T24" fmla="*/ 0 w 53"/>
                      <a:gd name="T25" fmla="*/ 14 h 65"/>
                      <a:gd name="T26" fmla="*/ 0 w 53"/>
                      <a:gd name="T27" fmla="*/ 14 h 65"/>
                      <a:gd name="T28" fmla="*/ 1 w 53"/>
                      <a:gd name="T29" fmla="*/ 14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1 w 53"/>
                      <a:gd name="T37" fmla="*/ 18 h 65"/>
                      <a:gd name="T38" fmla="*/ 1 w 53"/>
                      <a:gd name="T39" fmla="*/ 18 h 65"/>
                      <a:gd name="T40" fmla="*/ 1 w 53"/>
                      <a:gd name="T41" fmla="*/ 14 h 65"/>
                      <a:gd name="T42" fmla="*/ 1 w 53"/>
                      <a:gd name="T43" fmla="*/ 14 h 65"/>
                      <a:gd name="T44" fmla="*/ 2 w 53"/>
                      <a:gd name="T45" fmla="*/ 14 h 65"/>
                      <a:gd name="T46" fmla="*/ 2 w 53"/>
                      <a:gd name="T47" fmla="*/ 14 h 65"/>
                      <a:gd name="T48" fmla="*/ 2 w 53"/>
                      <a:gd name="T49" fmla="*/ 10 h 65"/>
                      <a:gd name="T50" fmla="*/ 2 w 53"/>
                      <a:gd name="T51" fmla="*/ 10 h 65"/>
                      <a:gd name="T52" fmla="*/ 2 w 53"/>
                      <a:gd name="T53" fmla="*/ 7 h 65"/>
                      <a:gd name="T54" fmla="*/ 2 w 53"/>
                      <a:gd name="T55" fmla="*/ 7 h 65"/>
                      <a:gd name="T56" fmla="*/ 2 w 53"/>
                      <a:gd name="T57" fmla="*/ 3 h 65"/>
                      <a:gd name="T58" fmla="*/ 1 w 53"/>
                      <a:gd name="T59" fmla="*/ 3 h 65"/>
                      <a:gd name="T60" fmla="*/ 1 w 53"/>
                      <a:gd name="T61" fmla="*/ 3 h 65"/>
                      <a:gd name="T62" fmla="*/ 1 w 53"/>
                      <a:gd name="T63" fmla="*/ 3 h 65"/>
                      <a:gd name="T64" fmla="*/ 1 w 53"/>
                      <a:gd name="T65" fmla="*/ 3 h 65"/>
                      <a:gd name="T66" fmla="*/ 1 w 53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3"/>
                      <a:gd name="T103" fmla="*/ 0 h 65"/>
                      <a:gd name="T104" fmla="*/ 53 w 53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3" h="65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6" y="65"/>
                        </a:lnTo>
                        <a:lnTo>
                          <a:pt x="40" y="65"/>
                        </a:lnTo>
                        <a:lnTo>
                          <a:pt x="40" y="52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6" y="13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05" name="Freeform 332"/>
                  <p:cNvSpPr>
                    <a:spLocks/>
                  </p:cNvSpPr>
                  <p:nvPr/>
                </p:nvSpPr>
                <p:spPr bwMode="auto">
                  <a:xfrm>
                    <a:off x="690" y="2323"/>
                    <a:ext cx="34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3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0 w 53"/>
                      <a:gd name="T9" fmla="*/ 3 h 65"/>
                      <a:gd name="T10" fmla="*/ 0 w 53"/>
                      <a:gd name="T11" fmla="*/ 3 h 65"/>
                      <a:gd name="T12" fmla="*/ 0 w 53"/>
                      <a:gd name="T13" fmla="*/ 7 h 65"/>
                      <a:gd name="T14" fmla="*/ 0 w 53"/>
                      <a:gd name="T15" fmla="*/ 7 h 65"/>
                      <a:gd name="T16" fmla="*/ 0 w 53"/>
                      <a:gd name="T17" fmla="*/ 10 h 65"/>
                      <a:gd name="T18" fmla="*/ 0 w 53"/>
                      <a:gd name="T19" fmla="*/ 10 h 65"/>
                      <a:gd name="T20" fmla="*/ 0 w 53"/>
                      <a:gd name="T21" fmla="*/ 14 h 65"/>
                      <a:gd name="T22" fmla="*/ 0 w 53"/>
                      <a:gd name="T23" fmla="*/ 14 h 65"/>
                      <a:gd name="T24" fmla="*/ 0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8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2 w 53"/>
                      <a:gd name="T37" fmla="*/ 18 h 65"/>
                      <a:gd name="T38" fmla="*/ 2 w 53"/>
                      <a:gd name="T39" fmla="*/ 14 h 65"/>
                      <a:gd name="T40" fmla="*/ 2 w 53"/>
                      <a:gd name="T41" fmla="*/ 14 h 65"/>
                      <a:gd name="T42" fmla="*/ 3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0 h 65"/>
                      <a:gd name="T48" fmla="*/ 3 w 53"/>
                      <a:gd name="T49" fmla="*/ 10 h 65"/>
                      <a:gd name="T50" fmla="*/ 3 w 53"/>
                      <a:gd name="T51" fmla="*/ 7 h 65"/>
                      <a:gd name="T52" fmla="*/ 3 w 53"/>
                      <a:gd name="T53" fmla="*/ 7 h 65"/>
                      <a:gd name="T54" fmla="*/ 3 w 53"/>
                      <a:gd name="T55" fmla="*/ 3 h 65"/>
                      <a:gd name="T56" fmla="*/ 2 w 53"/>
                      <a:gd name="T57" fmla="*/ 3 h 65"/>
                      <a:gd name="T58" fmla="*/ 2 w 53"/>
                      <a:gd name="T59" fmla="*/ 3 h 65"/>
                      <a:gd name="T60" fmla="*/ 2 w 53"/>
                      <a:gd name="T61" fmla="*/ 3 h 65"/>
                      <a:gd name="T62" fmla="*/ 1 w 53"/>
                      <a:gd name="T63" fmla="*/ 3 h 65"/>
                      <a:gd name="T64" fmla="*/ 1 w 53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3"/>
                      <a:gd name="T100" fmla="*/ 0 h 65"/>
                      <a:gd name="T101" fmla="*/ 53 w 53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3" h="65">
                        <a:moveTo>
                          <a:pt x="26" y="0"/>
                        </a:move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39" y="52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39" y="13"/>
                        </a:lnTo>
                        <a:lnTo>
                          <a:pt x="26" y="13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06" name="Freeform 333"/>
                  <p:cNvSpPr>
                    <a:spLocks/>
                  </p:cNvSpPr>
                  <p:nvPr/>
                </p:nvSpPr>
                <p:spPr bwMode="auto">
                  <a:xfrm>
                    <a:off x="690" y="2323"/>
                    <a:ext cx="34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0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0 w 53"/>
                      <a:gd name="T11" fmla="*/ 3 h 65"/>
                      <a:gd name="T12" fmla="*/ 0 w 53"/>
                      <a:gd name="T13" fmla="*/ 3 h 65"/>
                      <a:gd name="T14" fmla="*/ 0 w 53"/>
                      <a:gd name="T15" fmla="*/ 7 h 65"/>
                      <a:gd name="T16" fmla="*/ 0 w 53"/>
                      <a:gd name="T17" fmla="*/ 7 h 65"/>
                      <a:gd name="T18" fmla="*/ 0 w 53"/>
                      <a:gd name="T19" fmla="*/ 10 h 65"/>
                      <a:gd name="T20" fmla="*/ 0 w 53"/>
                      <a:gd name="T21" fmla="*/ 10 h 65"/>
                      <a:gd name="T22" fmla="*/ 0 w 53"/>
                      <a:gd name="T23" fmla="*/ 14 h 65"/>
                      <a:gd name="T24" fmla="*/ 0 w 53"/>
                      <a:gd name="T25" fmla="*/ 14 h 65"/>
                      <a:gd name="T26" fmla="*/ 0 w 53"/>
                      <a:gd name="T27" fmla="*/ 14 h 65"/>
                      <a:gd name="T28" fmla="*/ 1 w 53"/>
                      <a:gd name="T29" fmla="*/ 14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1 w 53"/>
                      <a:gd name="T37" fmla="*/ 18 h 65"/>
                      <a:gd name="T38" fmla="*/ 2 w 53"/>
                      <a:gd name="T39" fmla="*/ 18 h 65"/>
                      <a:gd name="T40" fmla="*/ 2 w 53"/>
                      <a:gd name="T41" fmla="*/ 14 h 65"/>
                      <a:gd name="T42" fmla="*/ 2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4 h 65"/>
                      <a:gd name="T48" fmla="*/ 3 w 53"/>
                      <a:gd name="T49" fmla="*/ 10 h 65"/>
                      <a:gd name="T50" fmla="*/ 3 w 53"/>
                      <a:gd name="T51" fmla="*/ 10 h 65"/>
                      <a:gd name="T52" fmla="*/ 3 w 53"/>
                      <a:gd name="T53" fmla="*/ 7 h 65"/>
                      <a:gd name="T54" fmla="*/ 3 w 53"/>
                      <a:gd name="T55" fmla="*/ 7 h 65"/>
                      <a:gd name="T56" fmla="*/ 3 w 53"/>
                      <a:gd name="T57" fmla="*/ 3 h 65"/>
                      <a:gd name="T58" fmla="*/ 2 w 53"/>
                      <a:gd name="T59" fmla="*/ 3 h 65"/>
                      <a:gd name="T60" fmla="*/ 2 w 53"/>
                      <a:gd name="T61" fmla="*/ 3 h 65"/>
                      <a:gd name="T62" fmla="*/ 2 w 53"/>
                      <a:gd name="T63" fmla="*/ 3 h 65"/>
                      <a:gd name="T64" fmla="*/ 1 w 53"/>
                      <a:gd name="T65" fmla="*/ 3 h 65"/>
                      <a:gd name="T66" fmla="*/ 1 w 53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3"/>
                      <a:gd name="T103" fmla="*/ 0 h 65"/>
                      <a:gd name="T104" fmla="*/ 53 w 53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3" h="65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39" y="52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39" y="13"/>
                        </a:lnTo>
                        <a:lnTo>
                          <a:pt x="26" y="13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07" name="Freeform 334"/>
                  <p:cNvSpPr>
                    <a:spLocks/>
                  </p:cNvSpPr>
                  <p:nvPr/>
                </p:nvSpPr>
                <p:spPr bwMode="auto">
                  <a:xfrm>
                    <a:off x="782" y="2323"/>
                    <a:ext cx="33" cy="54"/>
                  </a:xfrm>
                  <a:custGeom>
                    <a:avLst/>
                    <a:gdLst>
                      <a:gd name="T0" fmla="*/ 1 w 52"/>
                      <a:gd name="T1" fmla="*/ 0 h 65"/>
                      <a:gd name="T2" fmla="*/ 1 w 52"/>
                      <a:gd name="T3" fmla="*/ 3 h 65"/>
                      <a:gd name="T4" fmla="*/ 1 w 52"/>
                      <a:gd name="T5" fmla="*/ 3 h 65"/>
                      <a:gd name="T6" fmla="*/ 1 w 52"/>
                      <a:gd name="T7" fmla="*/ 3 h 65"/>
                      <a:gd name="T8" fmla="*/ 1 w 52"/>
                      <a:gd name="T9" fmla="*/ 3 h 65"/>
                      <a:gd name="T10" fmla="*/ 1 w 52"/>
                      <a:gd name="T11" fmla="*/ 3 h 65"/>
                      <a:gd name="T12" fmla="*/ 0 w 52"/>
                      <a:gd name="T13" fmla="*/ 7 h 65"/>
                      <a:gd name="T14" fmla="*/ 0 w 52"/>
                      <a:gd name="T15" fmla="*/ 7 h 65"/>
                      <a:gd name="T16" fmla="*/ 0 w 52"/>
                      <a:gd name="T17" fmla="*/ 10 h 65"/>
                      <a:gd name="T18" fmla="*/ 0 w 52"/>
                      <a:gd name="T19" fmla="*/ 10 h 65"/>
                      <a:gd name="T20" fmla="*/ 0 w 52"/>
                      <a:gd name="T21" fmla="*/ 14 h 65"/>
                      <a:gd name="T22" fmla="*/ 1 w 52"/>
                      <a:gd name="T23" fmla="*/ 14 h 65"/>
                      <a:gd name="T24" fmla="*/ 1 w 52"/>
                      <a:gd name="T25" fmla="*/ 14 h 65"/>
                      <a:gd name="T26" fmla="*/ 1 w 52"/>
                      <a:gd name="T27" fmla="*/ 14 h 65"/>
                      <a:gd name="T28" fmla="*/ 1 w 52"/>
                      <a:gd name="T29" fmla="*/ 18 h 65"/>
                      <a:gd name="T30" fmla="*/ 1 w 52"/>
                      <a:gd name="T31" fmla="*/ 18 h 65"/>
                      <a:gd name="T32" fmla="*/ 1 w 52"/>
                      <a:gd name="T33" fmla="*/ 18 h 65"/>
                      <a:gd name="T34" fmla="*/ 2 w 52"/>
                      <a:gd name="T35" fmla="*/ 18 h 65"/>
                      <a:gd name="T36" fmla="*/ 2 w 52"/>
                      <a:gd name="T37" fmla="*/ 18 h 65"/>
                      <a:gd name="T38" fmla="*/ 2 w 52"/>
                      <a:gd name="T39" fmla="*/ 14 h 65"/>
                      <a:gd name="T40" fmla="*/ 2 w 52"/>
                      <a:gd name="T41" fmla="*/ 14 h 65"/>
                      <a:gd name="T42" fmla="*/ 2 w 52"/>
                      <a:gd name="T43" fmla="*/ 14 h 65"/>
                      <a:gd name="T44" fmla="*/ 2 w 52"/>
                      <a:gd name="T45" fmla="*/ 14 h 65"/>
                      <a:gd name="T46" fmla="*/ 2 w 52"/>
                      <a:gd name="T47" fmla="*/ 10 h 65"/>
                      <a:gd name="T48" fmla="*/ 2 w 52"/>
                      <a:gd name="T49" fmla="*/ 10 h 65"/>
                      <a:gd name="T50" fmla="*/ 2 w 52"/>
                      <a:gd name="T51" fmla="*/ 7 h 65"/>
                      <a:gd name="T52" fmla="*/ 2 w 52"/>
                      <a:gd name="T53" fmla="*/ 7 h 65"/>
                      <a:gd name="T54" fmla="*/ 2 w 52"/>
                      <a:gd name="T55" fmla="*/ 3 h 65"/>
                      <a:gd name="T56" fmla="*/ 2 w 52"/>
                      <a:gd name="T57" fmla="*/ 3 h 65"/>
                      <a:gd name="T58" fmla="*/ 2 w 52"/>
                      <a:gd name="T59" fmla="*/ 3 h 65"/>
                      <a:gd name="T60" fmla="*/ 2 w 52"/>
                      <a:gd name="T61" fmla="*/ 3 h 65"/>
                      <a:gd name="T62" fmla="*/ 2 w 52"/>
                      <a:gd name="T63" fmla="*/ 3 h 65"/>
                      <a:gd name="T64" fmla="*/ 1 w 52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2"/>
                      <a:gd name="T100" fmla="*/ 0 h 65"/>
                      <a:gd name="T101" fmla="*/ 52 w 52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2" h="65">
                        <a:moveTo>
                          <a:pt x="26" y="0"/>
                        </a:move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52" y="52"/>
                        </a:lnTo>
                        <a:lnTo>
                          <a:pt x="52" y="39"/>
                        </a:lnTo>
                        <a:lnTo>
                          <a:pt x="52" y="26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08" name="Freeform 335"/>
                  <p:cNvSpPr>
                    <a:spLocks/>
                  </p:cNvSpPr>
                  <p:nvPr/>
                </p:nvSpPr>
                <p:spPr bwMode="auto">
                  <a:xfrm>
                    <a:off x="782" y="2323"/>
                    <a:ext cx="33" cy="54"/>
                  </a:xfrm>
                  <a:custGeom>
                    <a:avLst/>
                    <a:gdLst>
                      <a:gd name="T0" fmla="*/ 1 w 52"/>
                      <a:gd name="T1" fmla="*/ 0 h 65"/>
                      <a:gd name="T2" fmla="*/ 1 w 52"/>
                      <a:gd name="T3" fmla="*/ 0 h 65"/>
                      <a:gd name="T4" fmla="*/ 1 w 52"/>
                      <a:gd name="T5" fmla="*/ 3 h 65"/>
                      <a:gd name="T6" fmla="*/ 1 w 52"/>
                      <a:gd name="T7" fmla="*/ 3 h 65"/>
                      <a:gd name="T8" fmla="*/ 1 w 52"/>
                      <a:gd name="T9" fmla="*/ 3 h 65"/>
                      <a:gd name="T10" fmla="*/ 1 w 52"/>
                      <a:gd name="T11" fmla="*/ 3 h 65"/>
                      <a:gd name="T12" fmla="*/ 1 w 52"/>
                      <a:gd name="T13" fmla="*/ 3 h 65"/>
                      <a:gd name="T14" fmla="*/ 0 w 52"/>
                      <a:gd name="T15" fmla="*/ 7 h 65"/>
                      <a:gd name="T16" fmla="*/ 0 w 52"/>
                      <a:gd name="T17" fmla="*/ 7 h 65"/>
                      <a:gd name="T18" fmla="*/ 0 w 52"/>
                      <a:gd name="T19" fmla="*/ 10 h 65"/>
                      <a:gd name="T20" fmla="*/ 0 w 52"/>
                      <a:gd name="T21" fmla="*/ 10 h 65"/>
                      <a:gd name="T22" fmla="*/ 0 w 52"/>
                      <a:gd name="T23" fmla="*/ 14 h 65"/>
                      <a:gd name="T24" fmla="*/ 1 w 52"/>
                      <a:gd name="T25" fmla="*/ 14 h 65"/>
                      <a:gd name="T26" fmla="*/ 1 w 52"/>
                      <a:gd name="T27" fmla="*/ 14 h 65"/>
                      <a:gd name="T28" fmla="*/ 1 w 52"/>
                      <a:gd name="T29" fmla="*/ 14 h 65"/>
                      <a:gd name="T30" fmla="*/ 1 w 52"/>
                      <a:gd name="T31" fmla="*/ 18 h 65"/>
                      <a:gd name="T32" fmla="*/ 1 w 52"/>
                      <a:gd name="T33" fmla="*/ 18 h 65"/>
                      <a:gd name="T34" fmla="*/ 1 w 52"/>
                      <a:gd name="T35" fmla="*/ 18 h 65"/>
                      <a:gd name="T36" fmla="*/ 2 w 52"/>
                      <a:gd name="T37" fmla="*/ 18 h 65"/>
                      <a:gd name="T38" fmla="*/ 2 w 52"/>
                      <a:gd name="T39" fmla="*/ 18 h 65"/>
                      <a:gd name="T40" fmla="*/ 2 w 52"/>
                      <a:gd name="T41" fmla="*/ 14 h 65"/>
                      <a:gd name="T42" fmla="*/ 2 w 52"/>
                      <a:gd name="T43" fmla="*/ 14 h 65"/>
                      <a:gd name="T44" fmla="*/ 2 w 52"/>
                      <a:gd name="T45" fmla="*/ 14 h 65"/>
                      <a:gd name="T46" fmla="*/ 2 w 52"/>
                      <a:gd name="T47" fmla="*/ 14 h 65"/>
                      <a:gd name="T48" fmla="*/ 2 w 52"/>
                      <a:gd name="T49" fmla="*/ 10 h 65"/>
                      <a:gd name="T50" fmla="*/ 2 w 52"/>
                      <a:gd name="T51" fmla="*/ 10 h 65"/>
                      <a:gd name="T52" fmla="*/ 2 w 52"/>
                      <a:gd name="T53" fmla="*/ 7 h 65"/>
                      <a:gd name="T54" fmla="*/ 2 w 52"/>
                      <a:gd name="T55" fmla="*/ 7 h 65"/>
                      <a:gd name="T56" fmla="*/ 2 w 52"/>
                      <a:gd name="T57" fmla="*/ 3 h 65"/>
                      <a:gd name="T58" fmla="*/ 2 w 52"/>
                      <a:gd name="T59" fmla="*/ 3 h 65"/>
                      <a:gd name="T60" fmla="*/ 2 w 52"/>
                      <a:gd name="T61" fmla="*/ 3 h 65"/>
                      <a:gd name="T62" fmla="*/ 2 w 52"/>
                      <a:gd name="T63" fmla="*/ 3 h 65"/>
                      <a:gd name="T64" fmla="*/ 2 w 52"/>
                      <a:gd name="T65" fmla="*/ 3 h 65"/>
                      <a:gd name="T66" fmla="*/ 1 w 52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65"/>
                      <a:gd name="T104" fmla="*/ 52 w 52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65">
                        <a:moveTo>
                          <a:pt x="26" y="0"/>
                        </a:moveTo>
                        <a:lnTo>
                          <a:pt x="26" y="0"/>
                        </a:lnTo>
                        <a:lnTo>
                          <a:pt x="26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26" y="65"/>
                        </a:lnTo>
                        <a:lnTo>
                          <a:pt x="39" y="65"/>
                        </a:lnTo>
                        <a:lnTo>
                          <a:pt x="52" y="52"/>
                        </a:lnTo>
                        <a:lnTo>
                          <a:pt x="52" y="39"/>
                        </a:lnTo>
                        <a:lnTo>
                          <a:pt x="52" y="26"/>
                        </a:lnTo>
                        <a:lnTo>
                          <a:pt x="52" y="13"/>
                        </a:lnTo>
                        <a:lnTo>
                          <a:pt x="39" y="13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09" name="Freeform 336"/>
                  <p:cNvSpPr>
                    <a:spLocks/>
                  </p:cNvSpPr>
                  <p:nvPr/>
                </p:nvSpPr>
                <p:spPr bwMode="auto">
                  <a:xfrm>
                    <a:off x="873" y="2323"/>
                    <a:ext cx="34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3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1 w 53"/>
                      <a:gd name="T11" fmla="*/ 3 h 65"/>
                      <a:gd name="T12" fmla="*/ 0 w 53"/>
                      <a:gd name="T13" fmla="*/ 7 h 65"/>
                      <a:gd name="T14" fmla="*/ 0 w 53"/>
                      <a:gd name="T15" fmla="*/ 7 h 65"/>
                      <a:gd name="T16" fmla="*/ 0 w 53"/>
                      <a:gd name="T17" fmla="*/ 10 h 65"/>
                      <a:gd name="T18" fmla="*/ 0 w 53"/>
                      <a:gd name="T19" fmla="*/ 10 h 65"/>
                      <a:gd name="T20" fmla="*/ 0 w 53"/>
                      <a:gd name="T21" fmla="*/ 14 h 65"/>
                      <a:gd name="T22" fmla="*/ 1 w 53"/>
                      <a:gd name="T23" fmla="*/ 14 h 65"/>
                      <a:gd name="T24" fmla="*/ 1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8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2 w 53"/>
                      <a:gd name="T35" fmla="*/ 18 h 65"/>
                      <a:gd name="T36" fmla="*/ 2 w 53"/>
                      <a:gd name="T37" fmla="*/ 18 h 65"/>
                      <a:gd name="T38" fmla="*/ 3 w 53"/>
                      <a:gd name="T39" fmla="*/ 14 h 65"/>
                      <a:gd name="T40" fmla="*/ 3 w 53"/>
                      <a:gd name="T41" fmla="*/ 14 h 65"/>
                      <a:gd name="T42" fmla="*/ 3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0 h 65"/>
                      <a:gd name="T48" fmla="*/ 3 w 53"/>
                      <a:gd name="T49" fmla="*/ 10 h 65"/>
                      <a:gd name="T50" fmla="*/ 3 w 53"/>
                      <a:gd name="T51" fmla="*/ 7 h 65"/>
                      <a:gd name="T52" fmla="*/ 3 w 53"/>
                      <a:gd name="T53" fmla="*/ 7 h 65"/>
                      <a:gd name="T54" fmla="*/ 3 w 53"/>
                      <a:gd name="T55" fmla="*/ 3 h 65"/>
                      <a:gd name="T56" fmla="*/ 3 w 53"/>
                      <a:gd name="T57" fmla="*/ 3 h 65"/>
                      <a:gd name="T58" fmla="*/ 3 w 53"/>
                      <a:gd name="T59" fmla="*/ 3 h 65"/>
                      <a:gd name="T60" fmla="*/ 2 w 53"/>
                      <a:gd name="T61" fmla="*/ 3 h 65"/>
                      <a:gd name="T62" fmla="*/ 2 w 53"/>
                      <a:gd name="T63" fmla="*/ 3 h 65"/>
                      <a:gd name="T64" fmla="*/ 1 w 53"/>
                      <a:gd name="T65" fmla="*/ 0 h 6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3"/>
                      <a:gd name="T100" fmla="*/ 0 h 65"/>
                      <a:gd name="T101" fmla="*/ 53 w 53"/>
                      <a:gd name="T102" fmla="*/ 65 h 6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3" h="65">
                        <a:moveTo>
                          <a:pt x="27" y="0"/>
                        </a:moveTo>
                        <a:lnTo>
                          <a:pt x="27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7" y="65"/>
                        </a:lnTo>
                        <a:lnTo>
                          <a:pt x="40" y="65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10" name="Freeform 337"/>
                  <p:cNvSpPr>
                    <a:spLocks/>
                  </p:cNvSpPr>
                  <p:nvPr/>
                </p:nvSpPr>
                <p:spPr bwMode="auto">
                  <a:xfrm>
                    <a:off x="873" y="2323"/>
                    <a:ext cx="34" cy="54"/>
                  </a:xfrm>
                  <a:custGeom>
                    <a:avLst/>
                    <a:gdLst>
                      <a:gd name="T0" fmla="*/ 1 w 53"/>
                      <a:gd name="T1" fmla="*/ 0 h 65"/>
                      <a:gd name="T2" fmla="*/ 1 w 53"/>
                      <a:gd name="T3" fmla="*/ 0 h 65"/>
                      <a:gd name="T4" fmla="*/ 1 w 53"/>
                      <a:gd name="T5" fmla="*/ 3 h 65"/>
                      <a:gd name="T6" fmla="*/ 1 w 53"/>
                      <a:gd name="T7" fmla="*/ 3 h 65"/>
                      <a:gd name="T8" fmla="*/ 1 w 53"/>
                      <a:gd name="T9" fmla="*/ 3 h 65"/>
                      <a:gd name="T10" fmla="*/ 1 w 53"/>
                      <a:gd name="T11" fmla="*/ 3 h 65"/>
                      <a:gd name="T12" fmla="*/ 1 w 53"/>
                      <a:gd name="T13" fmla="*/ 3 h 65"/>
                      <a:gd name="T14" fmla="*/ 0 w 53"/>
                      <a:gd name="T15" fmla="*/ 7 h 65"/>
                      <a:gd name="T16" fmla="*/ 0 w 53"/>
                      <a:gd name="T17" fmla="*/ 7 h 65"/>
                      <a:gd name="T18" fmla="*/ 0 w 53"/>
                      <a:gd name="T19" fmla="*/ 10 h 65"/>
                      <a:gd name="T20" fmla="*/ 0 w 53"/>
                      <a:gd name="T21" fmla="*/ 10 h 65"/>
                      <a:gd name="T22" fmla="*/ 0 w 53"/>
                      <a:gd name="T23" fmla="*/ 14 h 65"/>
                      <a:gd name="T24" fmla="*/ 1 w 53"/>
                      <a:gd name="T25" fmla="*/ 14 h 65"/>
                      <a:gd name="T26" fmla="*/ 1 w 53"/>
                      <a:gd name="T27" fmla="*/ 14 h 65"/>
                      <a:gd name="T28" fmla="*/ 1 w 53"/>
                      <a:gd name="T29" fmla="*/ 14 h 65"/>
                      <a:gd name="T30" fmla="*/ 1 w 53"/>
                      <a:gd name="T31" fmla="*/ 18 h 65"/>
                      <a:gd name="T32" fmla="*/ 1 w 53"/>
                      <a:gd name="T33" fmla="*/ 18 h 65"/>
                      <a:gd name="T34" fmla="*/ 1 w 53"/>
                      <a:gd name="T35" fmla="*/ 18 h 65"/>
                      <a:gd name="T36" fmla="*/ 2 w 53"/>
                      <a:gd name="T37" fmla="*/ 18 h 65"/>
                      <a:gd name="T38" fmla="*/ 2 w 53"/>
                      <a:gd name="T39" fmla="*/ 18 h 65"/>
                      <a:gd name="T40" fmla="*/ 3 w 53"/>
                      <a:gd name="T41" fmla="*/ 14 h 65"/>
                      <a:gd name="T42" fmla="*/ 3 w 53"/>
                      <a:gd name="T43" fmla="*/ 14 h 65"/>
                      <a:gd name="T44" fmla="*/ 3 w 53"/>
                      <a:gd name="T45" fmla="*/ 14 h 65"/>
                      <a:gd name="T46" fmla="*/ 3 w 53"/>
                      <a:gd name="T47" fmla="*/ 14 h 65"/>
                      <a:gd name="T48" fmla="*/ 3 w 53"/>
                      <a:gd name="T49" fmla="*/ 10 h 65"/>
                      <a:gd name="T50" fmla="*/ 3 w 53"/>
                      <a:gd name="T51" fmla="*/ 10 h 65"/>
                      <a:gd name="T52" fmla="*/ 3 w 53"/>
                      <a:gd name="T53" fmla="*/ 7 h 65"/>
                      <a:gd name="T54" fmla="*/ 3 w 53"/>
                      <a:gd name="T55" fmla="*/ 7 h 65"/>
                      <a:gd name="T56" fmla="*/ 3 w 53"/>
                      <a:gd name="T57" fmla="*/ 3 h 65"/>
                      <a:gd name="T58" fmla="*/ 3 w 53"/>
                      <a:gd name="T59" fmla="*/ 3 h 65"/>
                      <a:gd name="T60" fmla="*/ 3 w 53"/>
                      <a:gd name="T61" fmla="*/ 3 h 65"/>
                      <a:gd name="T62" fmla="*/ 2 w 53"/>
                      <a:gd name="T63" fmla="*/ 3 h 65"/>
                      <a:gd name="T64" fmla="*/ 2 w 53"/>
                      <a:gd name="T65" fmla="*/ 3 h 65"/>
                      <a:gd name="T66" fmla="*/ 1 w 53"/>
                      <a:gd name="T67" fmla="*/ 0 h 65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3"/>
                      <a:gd name="T103" fmla="*/ 0 h 65"/>
                      <a:gd name="T104" fmla="*/ 53 w 53"/>
                      <a:gd name="T105" fmla="*/ 65 h 65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3" h="65">
                        <a:moveTo>
                          <a:pt x="27" y="0"/>
                        </a:moveTo>
                        <a:lnTo>
                          <a:pt x="27" y="0"/>
                        </a:lnTo>
                        <a:lnTo>
                          <a:pt x="27" y="13"/>
                        </a:lnTo>
                        <a:lnTo>
                          <a:pt x="13" y="13"/>
                        </a:lnTo>
                        <a:lnTo>
                          <a:pt x="0" y="26"/>
                        </a:lnTo>
                        <a:lnTo>
                          <a:pt x="0" y="39"/>
                        </a:lnTo>
                        <a:lnTo>
                          <a:pt x="0" y="52"/>
                        </a:lnTo>
                        <a:lnTo>
                          <a:pt x="13" y="52"/>
                        </a:lnTo>
                        <a:lnTo>
                          <a:pt x="13" y="65"/>
                        </a:lnTo>
                        <a:lnTo>
                          <a:pt x="27" y="65"/>
                        </a:lnTo>
                        <a:lnTo>
                          <a:pt x="40" y="65"/>
                        </a:lnTo>
                        <a:lnTo>
                          <a:pt x="53" y="52"/>
                        </a:lnTo>
                        <a:lnTo>
                          <a:pt x="53" y="39"/>
                        </a:lnTo>
                        <a:lnTo>
                          <a:pt x="53" y="26"/>
                        </a:lnTo>
                        <a:lnTo>
                          <a:pt x="53" y="13"/>
                        </a:lnTo>
                        <a:lnTo>
                          <a:pt x="40" y="13"/>
                        </a:lnTo>
                        <a:lnTo>
                          <a:pt x="27" y="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11" name="Freeform 338"/>
                  <p:cNvSpPr>
                    <a:spLocks/>
                  </p:cNvSpPr>
                  <p:nvPr/>
                </p:nvSpPr>
                <p:spPr bwMode="auto">
                  <a:xfrm>
                    <a:off x="572" y="1863"/>
                    <a:ext cx="142" cy="214"/>
                  </a:xfrm>
                  <a:custGeom>
                    <a:avLst/>
                    <a:gdLst>
                      <a:gd name="T0" fmla="*/ 0 w 223"/>
                      <a:gd name="T1" fmla="*/ 84 h 250"/>
                      <a:gd name="T2" fmla="*/ 2 w 223"/>
                      <a:gd name="T3" fmla="*/ 0 h 250"/>
                      <a:gd name="T4" fmla="*/ 7 w 223"/>
                      <a:gd name="T5" fmla="*/ 0 h 250"/>
                      <a:gd name="T6" fmla="*/ 10 w 223"/>
                      <a:gd name="T7" fmla="*/ 84 h 250"/>
                      <a:gd name="T8" fmla="*/ 0 w 223"/>
                      <a:gd name="T9" fmla="*/ 84 h 2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3"/>
                      <a:gd name="T16" fmla="*/ 0 h 250"/>
                      <a:gd name="T17" fmla="*/ 223 w 223"/>
                      <a:gd name="T18" fmla="*/ 250 h 2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3" h="250">
                        <a:moveTo>
                          <a:pt x="0" y="250"/>
                        </a:moveTo>
                        <a:lnTo>
                          <a:pt x="52" y="0"/>
                        </a:lnTo>
                        <a:lnTo>
                          <a:pt x="158" y="0"/>
                        </a:lnTo>
                        <a:lnTo>
                          <a:pt x="223" y="250"/>
                        </a:lnTo>
                        <a:lnTo>
                          <a:pt x="0" y="250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12" name="Freeform 339"/>
                  <p:cNvSpPr>
                    <a:spLocks/>
                  </p:cNvSpPr>
                  <p:nvPr/>
                </p:nvSpPr>
                <p:spPr bwMode="auto">
                  <a:xfrm>
                    <a:off x="421" y="2077"/>
                    <a:ext cx="452" cy="123"/>
                  </a:xfrm>
                  <a:custGeom>
                    <a:avLst/>
                    <a:gdLst>
                      <a:gd name="T0" fmla="*/ 0 w 710"/>
                      <a:gd name="T1" fmla="*/ 46 h 145"/>
                      <a:gd name="T2" fmla="*/ 1 w 710"/>
                      <a:gd name="T3" fmla="*/ 0 h 145"/>
                      <a:gd name="T4" fmla="*/ 29 w 710"/>
                      <a:gd name="T5" fmla="*/ 0 h 145"/>
                      <a:gd name="T6" fmla="*/ 30 w 710"/>
                      <a:gd name="T7" fmla="*/ 46 h 145"/>
                      <a:gd name="T8" fmla="*/ 0 w 710"/>
                      <a:gd name="T9" fmla="*/ 46 h 14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10"/>
                      <a:gd name="T16" fmla="*/ 0 h 145"/>
                      <a:gd name="T17" fmla="*/ 710 w 710"/>
                      <a:gd name="T18" fmla="*/ 145 h 14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10" h="145">
                        <a:moveTo>
                          <a:pt x="0" y="145"/>
                        </a:moveTo>
                        <a:lnTo>
                          <a:pt x="13" y="0"/>
                        </a:lnTo>
                        <a:lnTo>
                          <a:pt x="697" y="0"/>
                        </a:lnTo>
                        <a:lnTo>
                          <a:pt x="710" y="145"/>
                        </a:lnTo>
                        <a:lnTo>
                          <a:pt x="0" y="145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13" name="Freeform 340"/>
                  <p:cNvSpPr>
                    <a:spLocks/>
                  </p:cNvSpPr>
                  <p:nvPr/>
                </p:nvSpPr>
                <p:spPr bwMode="auto">
                  <a:xfrm>
                    <a:off x="421" y="2077"/>
                    <a:ext cx="452" cy="123"/>
                  </a:xfrm>
                  <a:custGeom>
                    <a:avLst/>
                    <a:gdLst>
                      <a:gd name="T0" fmla="*/ 0 w 710"/>
                      <a:gd name="T1" fmla="*/ 46 h 145"/>
                      <a:gd name="T2" fmla="*/ 1 w 710"/>
                      <a:gd name="T3" fmla="*/ 0 h 145"/>
                      <a:gd name="T4" fmla="*/ 29 w 710"/>
                      <a:gd name="T5" fmla="*/ 0 h 145"/>
                      <a:gd name="T6" fmla="*/ 30 w 710"/>
                      <a:gd name="T7" fmla="*/ 46 h 145"/>
                      <a:gd name="T8" fmla="*/ 0 w 710"/>
                      <a:gd name="T9" fmla="*/ 46 h 14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10"/>
                      <a:gd name="T16" fmla="*/ 0 h 145"/>
                      <a:gd name="T17" fmla="*/ 710 w 710"/>
                      <a:gd name="T18" fmla="*/ 145 h 14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10" h="145">
                        <a:moveTo>
                          <a:pt x="0" y="145"/>
                        </a:moveTo>
                        <a:lnTo>
                          <a:pt x="13" y="0"/>
                        </a:lnTo>
                        <a:lnTo>
                          <a:pt x="697" y="0"/>
                        </a:lnTo>
                        <a:lnTo>
                          <a:pt x="710" y="145"/>
                        </a:lnTo>
                        <a:lnTo>
                          <a:pt x="0" y="145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14" name="Rectangle 341"/>
                  <p:cNvSpPr>
                    <a:spLocks noChangeArrowheads="1"/>
                  </p:cNvSpPr>
                  <p:nvPr/>
                </p:nvSpPr>
                <p:spPr bwMode="auto">
                  <a:xfrm>
                    <a:off x="438" y="2099"/>
                    <a:ext cx="93" cy="78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15" name="Rectangle 342"/>
                  <p:cNvSpPr>
                    <a:spLocks noChangeArrowheads="1"/>
                  </p:cNvSpPr>
                  <p:nvPr/>
                </p:nvSpPr>
                <p:spPr bwMode="auto">
                  <a:xfrm>
                    <a:off x="438" y="2099"/>
                    <a:ext cx="93" cy="78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16" name="Rectangle 343"/>
                  <p:cNvSpPr>
                    <a:spLocks noChangeArrowheads="1"/>
                  </p:cNvSpPr>
                  <p:nvPr/>
                </p:nvSpPr>
                <p:spPr bwMode="auto">
                  <a:xfrm>
                    <a:off x="547" y="2099"/>
                    <a:ext cx="92" cy="78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17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547" y="2099"/>
                    <a:ext cx="92" cy="78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18" name="Rectangle 345"/>
                  <p:cNvSpPr>
                    <a:spLocks noChangeArrowheads="1"/>
                  </p:cNvSpPr>
                  <p:nvPr/>
                </p:nvSpPr>
                <p:spPr bwMode="auto">
                  <a:xfrm>
                    <a:off x="656" y="2099"/>
                    <a:ext cx="91" cy="78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19" name="Rectangle 346"/>
                  <p:cNvSpPr>
                    <a:spLocks noChangeArrowheads="1"/>
                  </p:cNvSpPr>
                  <p:nvPr/>
                </p:nvSpPr>
                <p:spPr bwMode="auto">
                  <a:xfrm>
                    <a:off x="656" y="2099"/>
                    <a:ext cx="91" cy="78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20" name="Rectangle 347"/>
                  <p:cNvSpPr>
                    <a:spLocks noChangeArrowheads="1"/>
                  </p:cNvSpPr>
                  <p:nvPr/>
                </p:nvSpPr>
                <p:spPr bwMode="auto">
                  <a:xfrm>
                    <a:off x="756" y="2099"/>
                    <a:ext cx="93" cy="78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21" name="Rectangle 348"/>
                  <p:cNvSpPr>
                    <a:spLocks noChangeArrowheads="1"/>
                  </p:cNvSpPr>
                  <p:nvPr/>
                </p:nvSpPr>
                <p:spPr bwMode="auto">
                  <a:xfrm>
                    <a:off x="756" y="2099"/>
                    <a:ext cx="93" cy="78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22" name="Line 349"/>
                  <p:cNvSpPr>
                    <a:spLocks noChangeShapeType="1"/>
                  </p:cNvSpPr>
                  <p:nvPr/>
                </p:nvSpPr>
                <p:spPr bwMode="auto">
                  <a:xfrm>
                    <a:off x="363" y="2446"/>
                    <a:ext cx="586" cy="1"/>
                  </a:xfrm>
                  <a:prstGeom prst="line">
                    <a:avLst/>
                  </a:pr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323" name="Rectangle 350"/>
                  <p:cNvSpPr>
                    <a:spLocks noChangeArrowheads="1"/>
                  </p:cNvSpPr>
                  <p:nvPr/>
                </p:nvSpPr>
                <p:spPr bwMode="auto">
                  <a:xfrm>
                    <a:off x="330" y="2200"/>
                    <a:ext cx="660" cy="56"/>
                  </a:xfrm>
                  <a:prstGeom prst="rect">
                    <a:avLst/>
                  </a:pr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24" name="Rectangle 351"/>
                  <p:cNvSpPr>
                    <a:spLocks noChangeArrowheads="1"/>
                  </p:cNvSpPr>
                  <p:nvPr/>
                </p:nvSpPr>
                <p:spPr bwMode="auto">
                  <a:xfrm>
                    <a:off x="330" y="2200"/>
                    <a:ext cx="660" cy="56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25" name="Rectangle 352"/>
                  <p:cNvSpPr>
                    <a:spLocks noChangeArrowheads="1"/>
                  </p:cNvSpPr>
                  <p:nvPr/>
                </p:nvSpPr>
                <p:spPr bwMode="auto">
                  <a:xfrm>
                    <a:off x="289" y="2659"/>
                    <a:ext cx="752" cy="44"/>
                  </a:xfrm>
                  <a:prstGeom prst="rect">
                    <a:avLst/>
                  </a:prstGeom>
                  <a:solidFill>
                    <a:srgbClr val="80808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26" name="Freeform 353"/>
                  <p:cNvSpPr>
                    <a:spLocks/>
                  </p:cNvSpPr>
                  <p:nvPr/>
                </p:nvSpPr>
                <p:spPr bwMode="auto">
                  <a:xfrm>
                    <a:off x="598" y="2144"/>
                    <a:ext cx="24" cy="22"/>
                  </a:xfrm>
                  <a:custGeom>
                    <a:avLst/>
                    <a:gdLst>
                      <a:gd name="T0" fmla="*/ 1 w 40"/>
                      <a:gd name="T1" fmla="*/ 7 h 27"/>
                      <a:gd name="T2" fmla="*/ 1 w 40"/>
                      <a:gd name="T3" fmla="*/ 7 h 27"/>
                      <a:gd name="T4" fmla="*/ 1 w 40"/>
                      <a:gd name="T5" fmla="*/ 7 h 27"/>
                      <a:gd name="T6" fmla="*/ 1 w 40"/>
                      <a:gd name="T7" fmla="*/ 7 h 27"/>
                      <a:gd name="T8" fmla="*/ 1 w 40"/>
                      <a:gd name="T9" fmla="*/ 7 h 27"/>
                      <a:gd name="T10" fmla="*/ 1 w 40"/>
                      <a:gd name="T11" fmla="*/ 7 h 27"/>
                      <a:gd name="T12" fmla="*/ 1 w 40"/>
                      <a:gd name="T13" fmla="*/ 3 h 27"/>
                      <a:gd name="T14" fmla="*/ 1 w 40"/>
                      <a:gd name="T15" fmla="*/ 3 h 27"/>
                      <a:gd name="T16" fmla="*/ 1 w 40"/>
                      <a:gd name="T17" fmla="*/ 3 h 27"/>
                      <a:gd name="T18" fmla="*/ 1 w 40"/>
                      <a:gd name="T19" fmla="*/ 3 h 27"/>
                      <a:gd name="T20" fmla="*/ 1 w 40"/>
                      <a:gd name="T21" fmla="*/ 0 h 27"/>
                      <a:gd name="T22" fmla="*/ 1 w 40"/>
                      <a:gd name="T23" fmla="*/ 0 h 27"/>
                      <a:gd name="T24" fmla="*/ 1 w 40"/>
                      <a:gd name="T25" fmla="*/ 0 h 27"/>
                      <a:gd name="T26" fmla="*/ 1 w 40"/>
                      <a:gd name="T27" fmla="*/ 0 h 27"/>
                      <a:gd name="T28" fmla="*/ 1 w 40"/>
                      <a:gd name="T29" fmla="*/ 0 h 27"/>
                      <a:gd name="T30" fmla="*/ 1 w 40"/>
                      <a:gd name="T31" fmla="*/ 0 h 27"/>
                      <a:gd name="T32" fmla="*/ 1 w 40"/>
                      <a:gd name="T33" fmla="*/ 0 h 27"/>
                      <a:gd name="T34" fmla="*/ 1 w 40"/>
                      <a:gd name="T35" fmla="*/ 0 h 27"/>
                      <a:gd name="T36" fmla="*/ 1 w 40"/>
                      <a:gd name="T37" fmla="*/ 0 h 27"/>
                      <a:gd name="T38" fmla="*/ 1 w 40"/>
                      <a:gd name="T39" fmla="*/ 0 h 27"/>
                      <a:gd name="T40" fmla="*/ 1 w 40"/>
                      <a:gd name="T41" fmla="*/ 0 h 27"/>
                      <a:gd name="T42" fmla="*/ 1 w 40"/>
                      <a:gd name="T43" fmla="*/ 0 h 27"/>
                      <a:gd name="T44" fmla="*/ 1 w 40"/>
                      <a:gd name="T45" fmla="*/ 0 h 27"/>
                      <a:gd name="T46" fmla="*/ 1 w 40"/>
                      <a:gd name="T47" fmla="*/ 3 h 27"/>
                      <a:gd name="T48" fmla="*/ 0 w 40"/>
                      <a:gd name="T49" fmla="*/ 3 h 27"/>
                      <a:gd name="T50" fmla="*/ 1 w 40"/>
                      <a:gd name="T51" fmla="*/ 3 h 27"/>
                      <a:gd name="T52" fmla="*/ 1 w 40"/>
                      <a:gd name="T53" fmla="*/ 3 h 27"/>
                      <a:gd name="T54" fmla="*/ 1 w 40"/>
                      <a:gd name="T55" fmla="*/ 7 h 27"/>
                      <a:gd name="T56" fmla="*/ 1 w 40"/>
                      <a:gd name="T57" fmla="*/ 7 h 27"/>
                      <a:gd name="T58" fmla="*/ 1 w 40"/>
                      <a:gd name="T59" fmla="*/ 7 h 27"/>
                      <a:gd name="T60" fmla="*/ 1 w 40"/>
                      <a:gd name="T61" fmla="*/ 7 h 27"/>
                      <a:gd name="T62" fmla="*/ 1 w 40"/>
                      <a:gd name="T63" fmla="*/ 7 h 27"/>
                      <a:gd name="T64" fmla="*/ 1 w 40"/>
                      <a:gd name="T65" fmla="*/ 7 h 27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40"/>
                      <a:gd name="T100" fmla="*/ 0 h 27"/>
                      <a:gd name="T101" fmla="*/ 40 w 40"/>
                      <a:gd name="T102" fmla="*/ 27 h 27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40" h="27">
                        <a:moveTo>
                          <a:pt x="27" y="27"/>
                        </a:moveTo>
                        <a:lnTo>
                          <a:pt x="27" y="27"/>
                        </a:lnTo>
                        <a:lnTo>
                          <a:pt x="40" y="27"/>
                        </a:lnTo>
                        <a:lnTo>
                          <a:pt x="40" y="13"/>
                        </a:lnTo>
                        <a:lnTo>
                          <a:pt x="40" y="0"/>
                        </a:lnTo>
                        <a:lnTo>
                          <a:pt x="27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13" y="13"/>
                        </a:lnTo>
                        <a:lnTo>
                          <a:pt x="13" y="27"/>
                        </a:lnTo>
                        <a:lnTo>
                          <a:pt x="27" y="27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27" name="Freeform 354"/>
                  <p:cNvSpPr>
                    <a:spLocks/>
                  </p:cNvSpPr>
                  <p:nvPr/>
                </p:nvSpPr>
                <p:spPr bwMode="auto">
                  <a:xfrm>
                    <a:off x="598" y="2144"/>
                    <a:ext cx="24" cy="22"/>
                  </a:xfrm>
                  <a:custGeom>
                    <a:avLst/>
                    <a:gdLst>
                      <a:gd name="T0" fmla="*/ 1 w 40"/>
                      <a:gd name="T1" fmla="*/ 7 h 27"/>
                      <a:gd name="T2" fmla="*/ 1 w 40"/>
                      <a:gd name="T3" fmla="*/ 7 h 27"/>
                      <a:gd name="T4" fmla="*/ 1 w 40"/>
                      <a:gd name="T5" fmla="*/ 7 h 27"/>
                      <a:gd name="T6" fmla="*/ 1 w 40"/>
                      <a:gd name="T7" fmla="*/ 7 h 27"/>
                      <a:gd name="T8" fmla="*/ 1 w 40"/>
                      <a:gd name="T9" fmla="*/ 7 h 27"/>
                      <a:gd name="T10" fmla="*/ 1 w 40"/>
                      <a:gd name="T11" fmla="*/ 7 h 27"/>
                      <a:gd name="T12" fmla="*/ 1 w 40"/>
                      <a:gd name="T13" fmla="*/ 7 h 27"/>
                      <a:gd name="T14" fmla="*/ 1 w 40"/>
                      <a:gd name="T15" fmla="*/ 3 h 27"/>
                      <a:gd name="T16" fmla="*/ 1 w 40"/>
                      <a:gd name="T17" fmla="*/ 3 h 27"/>
                      <a:gd name="T18" fmla="*/ 1 w 40"/>
                      <a:gd name="T19" fmla="*/ 3 h 27"/>
                      <a:gd name="T20" fmla="*/ 1 w 40"/>
                      <a:gd name="T21" fmla="*/ 3 h 27"/>
                      <a:gd name="T22" fmla="*/ 1 w 40"/>
                      <a:gd name="T23" fmla="*/ 0 h 27"/>
                      <a:gd name="T24" fmla="*/ 1 w 40"/>
                      <a:gd name="T25" fmla="*/ 0 h 27"/>
                      <a:gd name="T26" fmla="*/ 1 w 40"/>
                      <a:gd name="T27" fmla="*/ 0 h 27"/>
                      <a:gd name="T28" fmla="*/ 1 w 40"/>
                      <a:gd name="T29" fmla="*/ 0 h 27"/>
                      <a:gd name="T30" fmla="*/ 1 w 40"/>
                      <a:gd name="T31" fmla="*/ 0 h 27"/>
                      <a:gd name="T32" fmla="*/ 1 w 40"/>
                      <a:gd name="T33" fmla="*/ 0 h 27"/>
                      <a:gd name="T34" fmla="*/ 1 w 40"/>
                      <a:gd name="T35" fmla="*/ 0 h 27"/>
                      <a:gd name="T36" fmla="*/ 1 w 40"/>
                      <a:gd name="T37" fmla="*/ 0 h 27"/>
                      <a:gd name="T38" fmla="*/ 1 w 40"/>
                      <a:gd name="T39" fmla="*/ 0 h 27"/>
                      <a:gd name="T40" fmla="*/ 1 w 40"/>
                      <a:gd name="T41" fmla="*/ 0 h 27"/>
                      <a:gd name="T42" fmla="*/ 1 w 40"/>
                      <a:gd name="T43" fmla="*/ 0 h 27"/>
                      <a:gd name="T44" fmla="*/ 1 w 40"/>
                      <a:gd name="T45" fmla="*/ 0 h 27"/>
                      <a:gd name="T46" fmla="*/ 1 w 40"/>
                      <a:gd name="T47" fmla="*/ 0 h 27"/>
                      <a:gd name="T48" fmla="*/ 1 w 40"/>
                      <a:gd name="T49" fmla="*/ 3 h 27"/>
                      <a:gd name="T50" fmla="*/ 0 w 40"/>
                      <a:gd name="T51" fmla="*/ 3 h 27"/>
                      <a:gd name="T52" fmla="*/ 1 w 40"/>
                      <a:gd name="T53" fmla="*/ 3 h 27"/>
                      <a:gd name="T54" fmla="*/ 1 w 40"/>
                      <a:gd name="T55" fmla="*/ 3 h 27"/>
                      <a:gd name="T56" fmla="*/ 1 w 40"/>
                      <a:gd name="T57" fmla="*/ 7 h 27"/>
                      <a:gd name="T58" fmla="*/ 1 w 40"/>
                      <a:gd name="T59" fmla="*/ 7 h 27"/>
                      <a:gd name="T60" fmla="*/ 1 w 40"/>
                      <a:gd name="T61" fmla="*/ 7 h 27"/>
                      <a:gd name="T62" fmla="*/ 1 w 40"/>
                      <a:gd name="T63" fmla="*/ 7 h 27"/>
                      <a:gd name="T64" fmla="*/ 1 w 40"/>
                      <a:gd name="T65" fmla="*/ 7 h 27"/>
                      <a:gd name="T66" fmla="*/ 1 w 40"/>
                      <a:gd name="T67" fmla="*/ 7 h 27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40"/>
                      <a:gd name="T103" fmla="*/ 0 h 27"/>
                      <a:gd name="T104" fmla="*/ 40 w 40"/>
                      <a:gd name="T105" fmla="*/ 27 h 27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40" h="27">
                        <a:moveTo>
                          <a:pt x="27" y="27"/>
                        </a:moveTo>
                        <a:lnTo>
                          <a:pt x="27" y="27"/>
                        </a:lnTo>
                        <a:lnTo>
                          <a:pt x="40" y="27"/>
                        </a:lnTo>
                        <a:lnTo>
                          <a:pt x="40" y="13"/>
                        </a:lnTo>
                        <a:lnTo>
                          <a:pt x="40" y="0"/>
                        </a:lnTo>
                        <a:lnTo>
                          <a:pt x="27" y="0"/>
                        </a:lnTo>
                        <a:lnTo>
                          <a:pt x="13" y="0"/>
                        </a:lnTo>
                        <a:lnTo>
                          <a:pt x="13" y="13"/>
                        </a:lnTo>
                        <a:lnTo>
                          <a:pt x="0" y="13"/>
                        </a:lnTo>
                        <a:lnTo>
                          <a:pt x="13" y="13"/>
                        </a:lnTo>
                        <a:lnTo>
                          <a:pt x="13" y="27"/>
                        </a:lnTo>
                        <a:lnTo>
                          <a:pt x="27" y="27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28" name="Rectangle 355"/>
                  <p:cNvSpPr>
                    <a:spLocks noChangeArrowheads="1"/>
                  </p:cNvSpPr>
                  <p:nvPr/>
                </p:nvSpPr>
                <p:spPr bwMode="auto">
                  <a:xfrm>
                    <a:off x="589" y="2154"/>
                    <a:ext cx="42" cy="102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29" name="Rectangle 356"/>
                  <p:cNvSpPr>
                    <a:spLocks noChangeArrowheads="1"/>
                  </p:cNvSpPr>
                  <p:nvPr/>
                </p:nvSpPr>
                <p:spPr bwMode="auto">
                  <a:xfrm>
                    <a:off x="589" y="2154"/>
                    <a:ext cx="42" cy="102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30" name="Rectangle 357"/>
                  <p:cNvSpPr>
                    <a:spLocks noChangeArrowheads="1"/>
                  </p:cNvSpPr>
                  <p:nvPr/>
                </p:nvSpPr>
                <p:spPr bwMode="auto">
                  <a:xfrm>
                    <a:off x="238" y="3162"/>
                    <a:ext cx="861" cy="90"/>
                  </a:xfrm>
                  <a:prstGeom prst="rect">
                    <a:avLst/>
                  </a:prstGeom>
                  <a:solidFill>
                    <a:srgbClr val="66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31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238" y="3162"/>
                    <a:ext cx="861" cy="90"/>
                  </a:xfrm>
                  <a:prstGeom prst="rect">
                    <a:avLst/>
                  </a:prstGeom>
                  <a:noFill/>
                  <a:ln w="8255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32" name="Freeform 359"/>
                  <p:cNvSpPr>
                    <a:spLocks/>
                  </p:cNvSpPr>
                  <p:nvPr/>
                </p:nvSpPr>
                <p:spPr bwMode="auto">
                  <a:xfrm>
                    <a:off x="213" y="2680"/>
                    <a:ext cx="886" cy="482"/>
                  </a:xfrm>
                  <a:custGeom>
                    <a:avLst/>
                    <a:gdLst>
                      <a:gd name="T0" fmla="*/ 53 w 1394"/>
                      <a:gd name="T1" fmla="*/ 177 h 565"/>
                      <a:gd name="T2" fmla="*/ 53 w 1394"/>
                      <a:gd name="T3" fmla="*/ 160 h 565"/>
                      <a:gd name="T4" fmla="*/ 53 w 1394"/>
                      <a:gd name="T5" fmla="*/ 142 h 565"/>
                      <a:gd name="T6" fmla="*/ 54 w 1394"/>
                      <a:gd name="T7" fmla="*/ 125 h 565"/>
                      <a:gd name="T8" fmla="*/ 55 w 1394"/>
                      <a:gd name="T9" fmla="*/ 108 h 565"/>
                      <a:gd name="T10" fmla="*/ 55 w 1394"/>
                      <a:gd name="T11" fmla="*/ 91 h 565"/>
                      <a:gd name="T12" fmla="*/ 55 w 1394"/>
                      <a:gd name="T13" fmla="*/ 73 h 565"/>
                      <a:gd name="T14" fmla="*/ 56 w 1394"/>
                      <a:gd name="T15" fmla="*/ 57 h 565"/>
                      <a:gd name="T16" fmla="*/ 57 w 1394"/>
                      <a:gd name="T17" fmla="*/ 38 h 565"/>
                      <a:gd name="T18" fmla="*/ 57 w 1394"/>
                      <a:gd name="T19" fmla="*/ 26 h 565"/>
                      <a:gd name="T20" fmla="*/ 58 w 1394"/>
                      <a:gd name="T21" fmla="*/ 9 h 565"/>
                      <a:gd name="T22" fmla="*/ 57 w 1394"/>
                      <a:gd name="T23" fmla="*/ 4 h 565"/>
                      <a:gd name="T24" fmla="*/ 54 w 1394"/>
                      <a:gd name="T25" fmla="*/ 0 h 565"/>
                      <a:gd name="T26" fmla="*/ 51 w 1394"/>
                      <a:gd name="T27" fmla="*/ 0 h 565"/>
                      <a:gd name="T28" fmla="*/ 48 w 1394"/>
                      <a:gd name="T29" fmla="*/ 4 h 565"/>
                      <a:gd name="T30" fmla="*/ 45 w 1394"/>
                      <a:gd name="T31" fmla="*/ 4 h 565"/>
                      <a:gd name="T32" fmla="*/ 42 w 1394"/>
                      <a:gd name="T33" fmla="*/ 4 h 565"/>
                      <a:gd name="T34" fmla="*/ 39 w 1394"/>
                      <a:gd name="T35" fmla="*/ 4 h 565"/>
                      <a:gd name="T36" fmla="*/ 36 w 1394"/>
                      <a:gd name="T37" fmla="*/ 4 h 565"/>
                      <a:gd name="T38" fmla="*/ 34 w 1394"/>
                      <a:gd name="T39" fmla="*/ 9 h 565"/>
                      <a:gd name="T40" fmla="*/ 32 w 1394"/>
                      <a:gd name="T41" fmla="*/ 9 h 565"/>
                      <a:gd name="T42" fmla="*/ 29 w 1394"/>
                      <a:gd name="T43" fmla="*/ 13 h 565"/>
                      <a:gd name="T44" fmla="*/ 27 w 1394"/>
                      <a:gd name="T45" fmla="*/ 9 h 565"/>
                      <a:gd name="T46" fmla="*/ 25 w 1394"/>
                      <a:gd name="T47" fmla="*/ 9 h 565"/>
                      <a:gd name="T48" fmla="*/ 23 w 1394"/>
                      <a:gd name="T49" fmla="*/ 4 h 565"/>
                      <a:gd name="T50" fmla="*/ 20 w 1394"/>
                      <a:gd name="T51" fmla="*/ 4 h 565"/>
                      <a:gd name="T52" fmla="*/ 17 w 1394"/>
                      <a:gd name="T53" fmla="*/ 4 h 565"/>
                      <a:gd name="T54" fmla="*/ 14 w 1394"/>
                      <a:gd name="T55" fmla="*/ 4 h 565"/>
                      <a:gd name="T56" fmla="*/ 11 w 1394"/>
                      <a:gd name="T57" fmla="*/ 0 h 565"/>
                      <a:gd name="T58" fmla="*/ 8 w 1394"/>
                      <a:gd name="T59" fmla="*/ 0 h 565"/>
                      <a:gd name="T60" fmla="*/ 5 w 1394"/>
                      <a:gd name="T61" fmla="*/ 0 h 565"/>
                      <a:gd name="T62" fmla="*/ 2 w 1394"/>
                      <a:gd name="T63" fmla="*/ 4 h 565"/>
                      <a:gd name="T64" fmla="*/ 0 w 1394"/>
                      <a:gd name="T65" fmla="*/ 9 h 565"/>
                      <a:gd name="T66" fmla="*/ 1 w 1394"/>
                      <a:gd name="T67" fmla="*/ 26 h 565"/>
                      <a:gd name="T68" fmla="*/ 3 w 1394"/>
                      <a:gd name="T69" fmla="*/ 38 h 565"/>
                      <a:gd name="T70" fmla="*/ 3 w 1394"/>
                      <a:gd name="T71" fmla="*/ 57 h 565"/>
                      <a:gd name="T72" fmla="*/ 3 w 1394"/>
                      <a:gd name="T73" fmla="*/ 73 h 565"/>
                      <a:gd name="T74" fmla="*/ 4 w 1394"/>
                      <a:gd name="T75" fmla="*/ 91 h 565"/>
                      <a:gd name="T76" fmla="*/ 4 w 1394"/>
                      <a:gd name="T77" fmla="*/ 108 h 565"/>
                      <a:gd name="T78" fmla="*/ 4 w 1394"/>
                      <a:gd name="T79" fmla="*/ 125 h 565"/>
                      <a:gd name="T80" fmla="*/ 5 w 1394"/>
                      <a:gd name="T81" fmla="*/ 142 h 565"/>
                      <a:gd name="T82" fmla="*/ 5 w 1394"/>
                      <a:gd name="T83" fmla="*/ 160 h 565"/>
                      <a:gd name="T84" fmla="*/ 6 w 1394"/>
                      <a:gd name="T85" fmla="*/ 177 h 565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1394"/>
                      <a:gd name="T130" fmla="*/ 0 h 565"/>
                      <a:gd name="T131" fmla="*/ 1394 w 1394"/>
                      <a:gd name="T132" fmla="*/ 565 h 565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1394" h="565">
                        <a:moveTo>
                          <a:pt x="697" y="565"/>
                        </a:moveTo>
                        <a:lnTo>
                          <a:pt x="1263" y="565"/>
                        </a:lnTo>
                        <a:lnTo>
                          <a:pt x="1276" y="539"/>
                        </a:lnTo>
                        <a:lnTo>
                          <a:pt x="1276" y="526"/>
                        </a:lnTo>
                        <a:lnTo>
                          <a:pt x="1276" y="513"/>
                        </a:lnTo>
                        <a:lnTo>
                          <a:pt x="1276" y="486"/>
                        </a:lnTo>
                        <a:lnTo>
                          <a:pt x="1276" y="473"/>
                        </a:lnTo>
                        <a:lnTo>
                          <a:pt x="1276" y="460"/>
                        </a:lnTo>
                        <a:lnTo>
                          <a:pt x="1276" y="434"/>
                        </a:lnTo>
                        <a:lnTo>
                          <a:pt x="1289" y="421"/>
                        </a:lnTo>
                        <a:lnTo>
                          <a:pt x="1289" y="407"/>
                        </a:lnTo>
                        <a:lnTo>
                          <a:pt x="1289" y="381"/>
                        </a:lnTo>
                        <a:lnTo>
                          <a:pt x="1289" y="368"/>
                        </a:lnTo>
                        <a:lnTo>
                          <a:pt x="1289" y="355"/>
                        </a:lnTo>
                        <a:lnTo>
                          <a:pt x="1302" y="329"/>
                        </a:lnTo>
                        <a:lnTo>
                          <a:pt x="1302" y="315"/>
                        </a:lnTo>
                        <a:lnTo>
                          <a:pt x="1302" y="302"/>
                        </a:lnTo>
                        <a:lnTo>
                          <a:pt x="1302" y="276"/>
                        </a:lnTo>
                        <a:lnTo>
                          <a:pt x="1315" y="263"/>
                        </a:lnTo>
                        <a:lnTo>
                          <a:pt x="1315" y="250"/>
                        </a:lnTo>
                        <a:lnTo>
                          <a:pt x="1315" y="223"/>
                        </a:lnTo>
                        <a:lnTo>
                          <a:pt x="1329" y="210"/>
                        </a:lnTo>
                        <a:lnTo>
                          <a:pt x="1329" y="197"/>
                        </a:lnTo>
                        <a:lnTo>
                          <a:pt x="1329" y="171"/>
                        </a:lnTo>
                        <a:lnTo>
                          <a:pt x="1342" y="158"/>
                        </a:lnTo>
                        <a:lnTo>
                          <a:pt x="1342" y="144"/>
                        </a:lnTo>
                        <a:lnTo>
                          <a:pt x="1355" y="118"/>
                        </a:lnTo>
                        <a:lnTo>
                          <a:pt x="1355" y="105"/>
                        </a:lnTo>
                        <a:lnTo>
                          <a:pt x="1368" y="92"/>
                        </a:lnTo>
                        <a:lnTo>
                          <a:pt x="1368" y="79"/>
                        </a:lnTo>
                        <a:lnTo>
                          <a:pt x="1381" y="52"/>
                        </a:lnTo>
                        <a:lnTo>
                          <a:pt x="1381" y="39"/>
                        </a:lnTo>
                        <a:lnTo>
                          <a:pt x="1394" y="26"/>
                        </a:lnTo>
                        <a:lnTo>
                          <a:pt x="1394" y="13"/>
                        </a:lnTo>
                        <a:lnTo>
                          <a:pt x="1381" y="13"/>
                        </a:lnTo>
                        <a:lnTo>
                          <a:pt x="1355" y="13"/>
                        </a:lnTo>
                        <a:lnTo>
                          <a:pt x="1329" y="13"/>
                        </a:lnTo>
                        <a:lnTo>
                          <a:pt x="1302" y="13"/>
                        </a:lnTo>
                        <a:lnTo>
                          <a:pt x="1289" y="0"/>
                        </a:lnTo>
                        <a:lnTo>
                          <a:pt x="1263" y="0"/>
                        </a:lnTo>
                        <a:lnTo>
                          <a:pt x="1237" y="0"/>
                        </a:lnTo>
                        <a:lnTo>
                          <a:pt x="1210" y="0"/>
                        </a:lnTo>
                        <a:lnTo>
                          <a:pt x="1184" y="0"/>
                        </a:lnTo>
                        <a:lnTo>
                          <a:pt x="1171" y="0"/>
                        </a:lnTo>
                        <a:lnTo>
                          <a:pt x="1144" y="13"/>
                        </a:lnTo>
                        <a:lnTo>
                          <a:pt x="1118" y="13"/>
                        </a:lnTo>
                        <a:lnTo>
                          <a:pt x="1092" y="13"/>
                        </a:lnTo>
                        <a:lnTo>
                          <a:pt x="1066" y="13"/>
                        </a:lnTo>
                        <a:lnTo>
                          <a:pt x="1039" y="13"/>
                        </a:lnTo>
                        <a:lnTo>
                          <a:pt x="1026" y="13"/>
                        </a:lnTo>
                        <a:lnTo>
                          <a:pt x="1000" y="13"/>
                        </a:lnTo>
                        <a:lnTo>
                          <a:pt x="973" y="13"/>
                        </a:lnTo>
                        <a:lnTo>
                          <a:pt x="947" y="13"/>
                        </a:lnTo>
                        <a:lnTo>
                          <a:pt x="934" y="13"/>
                        </a:lnTo>
                        <a:lnTo>
                          <a:pt x="908" y="13"/>
                        </a:lnTo>
                        <a:lnTo>
                          <a:pt x="881" y="13"/>
                        </a:lnTo>
                        <a:lnTo>
                          <a:pt x="868" y="13"/>
                        </a:lnTo>
                        <a:lnTo>
                          <a:pt x="842" y="13"/>
                        </a:lnTo>
                        <a:lnTo>
                          <a:pt x="829" y="26"/>
                        </a:lnTo>
                        <a:lnTo>
                          <a:pt x="803" y="26"/>
                        </a:lnTo>
                        <a:lnTo>
                          <a:pt x="789" y="26"/>
                        </a:lnTo>
                        <a:lnTo>
                          <a:pt x="763" y="26"/>
                        </a:lnTo>
                        <a:lnTo>
                          <a:pt x="750" y="26"/>
                        </a:lnTo>
                        <a:lnTo>
                          <a:pt x="737" y="26"/>
                        </a:lnTo>
                        <a:lnTo>
                          <a:pt x="710" y="26"/>
                        </a:lnTo>
                        <a:lnTo>
                          <a:pt x="697" y="39"/>
                        </a:lnTo>
                        <a:lnTo>
                          <a:pt x="684" y="26"/>
                        </a:lnTo>
                        <a:lnTo>
                          <a:pt x="671" y="26"/>
                        </a:lnTo>
                        <a:lnTo>
                          <a:pt x="645" y="26"/>
                        </a:lnTo>
                        <a:lnTo>
                          <a:pt x="632" y="26"/>
                        </a:lnTo>
                        <a:lnTo>
                          <a:pt x="618" y="26"/>
                        </a:lnTo>
                        <a:lnTo>
                          <a:pt x="592" y="26"/>
                        </a:lnTo>
                        <a:lnTo>
                          <a:pt x="579" y="26"/>
                        </a:lnTo>
                        <a:lnTo>
                          <a:pt x="553" y="13"/>
                        </a:lnTo>
                        <a:lnTo>
                          <a:pt x="539" y="13"/>
                        </a:lnTo>
                        <a:lnTo>
                          <a:pt x="513" y="13"/>
                        </a:lnTo>
                        <a:lnTo>
                          <a:pt x="487" y="13"/>
                        </a:lnTo>
                        <a:lnTo>
                          <a:pt x="474" y="13"/>
                        </a:lnTo>
                        <a:lnTo>
                          <a:pt x="447" y="13"/>
                        </a:lnTo>
                        <a:lnTo>
                          <a:pt x="421" y="13"/>
                        </a:lnTo>
                        <a:lnTo>
                          <a:pt x="395" y="13"/>
                        </a:lnTo>
                        <a:lnTo>
                          <a:pt x="382" y="13"/>
                        </a:lnTo>
                        <a:lnTo>
                          <a:pt x="355" y="13"/>
                        </a:lnTo>
                        <a:lnTo>
                          <a:pt x="329" y="13"/>
                        </a:lnTo>
                        <a:lnTo>
                          <a:pt x="303" y="0"/>
                        </a:lnTo>
                        <a:lnTo>
                          <a:pt x="276" y="0"/>
                        </a:lnTo>
                        <a:lnTo>
                          <a:pt x="263" y="0"/>
                        </a:lnTo>
                        <a:lnTo>
                          <a:pt x="237" y="0"/>
                        </a:lnTo>
                        <a:lnTo>
                          <a:pt x="211" y="0"/>
                        </a:lnTo>
                        <a:lnTo>
                          <a:pt x="184" y="0"/>
                        </a:lnTo>
                        <a:lnTo>
                          <a:pt x="158" y="0"/>
                        </a:lnTo>
                        <a:lnTo>
                          <a:pt x="132" y="0"/>
                        </a:lnTo>
                        <a:lnTo>
                          <a:pt x="119" y="0"/>
                        </a:lnTo>
                        <a:lnTo>
                          <a:pt x="92" y="0"/>
                        </a:lnTo>
                        <a:lnTo>
                          <a:pt x="66" y="0"/>
                        </a:lnTo>
                        <a:lnTo>
                          <a:pt x="40" y="13"/>
                        </a:lnTo>
                        <a:lnTo>
                          <a:pt x="27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13" y="39"/>
                        </a:lnTo>
                        <a:lnTo>
                          <a:pt x="27" y="52"/>
                        </a:lnTo>
                        <a:lnTo>
                          <a:pt x="27" y="79"/>
                        </a:lnTo>
                        <a:lnTo>
                          <a:pt x="40" y="92"/>
                        </a:lnTo>
                        <a:lnTo>
                          <a:pt x="40" y="105"/>
                        </a:lnTo>
                        <a:lnTo>
                          <a:pt x="53" y="118"/>
                        </a:lnTo>
                        <a:lnTo>
                          <a:pt x="53" y="144"/>
                        </a:lnTo>
                        <a:lnTo>
                          <a:pt x="66" y="158"/>
                        </a:lnTo>
                        <a:lnTo>
                          <a:pt x="66" y="171"/>
                        </a:lnTo>
                        <a:lnTo>
                          <a:pt x="66" y="197"/>
                        </a:lnTo>
                        <a:lnTo>
                          <a:pt x="79" y="210"/>
                        </a:lnTo>
                        <a:lnTo>
                          <a:pt x="79" y="223"/>
                        </a:lnTo>
                        <a:lnTo>
                          <a:pt x="79" y="250"/>
                        </a:lnTo>
                        <a:lnTo>
                          <a:pt x="92" y="263"/>
                        </a:lnTo>
                        <a:lnTo>
                          <a:pt x="92" y="276"/>
                        </a:lnTo>
                        <a:lnTo>
                          <a:pt x="92" y="302"/>
                        </a:lnTo>
                        <a:lnTo>
                          <a:pt x="92" y="315"/>
                        </a:lnTo>
                        <a:lnTo>
                          <a:pt x="106" y="329"/>
                        </a:lnTo>
                        <a:lnTo>
                          <a:pt x="106" y="355"/>
                        </a:lnTo>
                        <a:lnTo>
                          <a:pt x="106" y="368"/>
                        </a:lnTo>
                        <a:lnTo>
                          <a:pt x="106" y="381"/>
                        </a:lnTo>
                        <a:lnTo>
                          <a:pt x="119" y="407"/>
                        </a:lnTo>
                        <a:lnTo>
                          <a:pt x="119" y="421"/>
                        </a:lnTo>
                        <a:lnTo>
                          <a:pt x="119" y="434"/>
                        </a:lnTo>
                        <a:lnTo>
                          <a:pt x="119" y="460"/>
                        </a:lnTo>
                        <a:lnTo>
                          <a:pt x="119" y="473"/>
                        </a:lnTo>
                        <a:lnTo>
                          <a:pt x="119" y="486"/>
                        </a:lnTo>
                        <a:lnTo>
                          <a:pt x="132" y="513"/>
                        </a:lnTo>
                        <a:lnTo>
                          <a:pt x="132" y="526"/>
                        </a:lnTo>
                        <a:lnTo>
                          <a:pt x="132" y="539"/>
                        </a:lnTo>
                        <a:lnTo>
                          <a:pt x="132" y="565"/>
                        </a:lnTo>
                        <a:lnTo>
                          <a:pt x="697" y="565"/>
                        </a:lnTo>
                        <a:close/>
                      </a:path>
                    </a:pathLst>
                  </a:custGeom>
                  <a:solidFill>
                    <a:srgbClr val="33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33" name="Freeform 360"/>
                  <p:cNvSpPr>
                    <a:spLocks/>
                  </p:cNvSpPr>
                  <p:nvPr/>
                </p:nvSpPr>
                <p:spPr bwMode="auto">
                  <a:xfrm>
                    <a:off x="213" y="2680"/>
                    <a:ext cx="886" cy="482"/>
                  </a:xfrm>
                  <a:custGeom>
                    <a:avLst/>
                    <a:gdLst>
                      <a:gd name="T0" fmla="*/ 53 w 1394"/>
                      <a:gd name="T1" fmla="*/ 177 h 565"/>
                      <a:gd name="T2" fmla="*/ 53 w 1394"/>
                      <a:gd name="T3" fmla="*/ 160 h 565"/>
                      <a:gd name="T4" fmla="*/ 53 w 1394"/>
                      <a:gd name="T5" fmla="*/ 142 h 565"/>
                      <a:gd name="T6" fmla="*/ 54 w 1394"/>
                      <a:gd name="T7" fmla="*/ 125 h 565"/>
                      <a:gd name="T8" fmla="*/ 55 w 1394"/>
                      <a:gd name="T9" fmla="*/ 108 h 565"/>
                      <a:gd name="T10" fmla="*/ 55 w 1394"/>
                      <a:gd name="T11" fmla="*/ 91 h 565"/>
                      <a:gd name="T12" fmla="*/ 55 w 1394"/>
                      <a:gd name="T13" fmla="*/ 73 h 565"/>
                      <a:gd name="T14" fmla="*/ 56 w 1394"/>
                      <a:gd name="T15" fmla="*/ 57 h 565"/>
                      <a:gd name="T16" fmla="*/ 57 w 1394"/>
                      <a:gd name="T17" fmla="*/ 38 h 565"/>
                      <a:gd name="T18" fmla="*/ 57 w 1394"/>
                      <a:gd name="T19" fmla="*/ 26 h 565"/>
                      <a:gd name="T20" fmla="*/ 58 w 1394"/>
                      <a:gd name="T21" fmla="*/ 9 h 565"/>
                      <a:gd name="T22" fmla="*/ 57 w 1394"/>
                      <a:gd name="T23" fmla="*/ 4 h 565"/>
                      <a:gd name="T24" fmla="*/ 54 w 1394"/>
                      <a:gd name="T25" fmla="*/ 0 h 565"/>
                      <a:gd name="T26" fmla="*/ 51 w 1394"/>
                      <a:gd name="T27" fmla="*/ 0 h 565"/>
                      <a:gd name="T28" fmla="*/ 48 w 1394"/>
                      <a:gd name="T29" fmla="*/ 4 h 565"/>
                      <a:gd name="T30" fmla="*/ 45 w 1394"/>
                      <a:gd name="T31" fmla="*/ 4 h 565"/>
                      <a:gd name="T32" fmla="*/ 42 w 1394"/>
                      <a:gd name="T33" fmla="*/ 4 h 565"/>
                      <a:gd name="T34" fmla="*/ 39 w 1394"/>
                      <a:gd name="T35" fmla="*/ 4 h 565"/>
                      <a:gd name="T36" fmla="*/ 36 w 1394"/>
                      <a:gd name="T37" fmla="*/ 4 h 565"/>
                      <a:gd name="T38" fmla="*/ 34 w 1394"/>
                      <a:gd name="T39" fmla="*/ 9 h 565"/>
                      <a:gd name="T40" fmla="*/ 32 w 1394"/>
                      <a:gd name="T41" fmla="*/ 9 h 565"/>
                      <a:gd name="T42" fmla="*/ 29 w 1394"/>
                      <a:gd name="T43" fmla="*/ 13 h 565"/>
                      <a:gd name="T44" fmla="*/ 27 w 1394"/>
                      <a:gd name="T45" fmla="*/ 9 h 565"/>
                      <a:gd name="T46" fmla="*/ 25 w 1394"/>
                      <a:gd name="T47" fmla="*/ 9 h 565"/>
                      <a:gd name="T48" fmla="*/ 23 w 1394"/>
                      <a:gd name="T49" fmla="*/ 4 h 565"/>
                      <a:gd name="T50" fmla="*/ 20 w 1394"/>
                      <a:gd name="T51" fmla="*/ 4 h 565"/>
                      <a:gd name="T52" fmla="*/ 17 w 1394"/>
                      <a:gd name="T53" fmla="*/ 4 h 565"/>
                      <a:gd name="T54" fmla="*/ 14 w 1394"/>
                      <a:gd name="T55" fmla="*/ 4 h 565"/>
                      <a:gd name="T56" fmla="*/ 11 w 1394"/>
                      <a:gd name="T57" fmla="*/ 0 h 565"/>
                      <a:gd name="T58" fmla="*/ 8 w 1394"/>
                      <a:gd name="T59" fmla="*/ 0 h 565"/>
                      <a:gd name="T60" fmla="*/ 5 w 1394"/>
                      <a:gd name="T61" fmla="*/ 0 h 565"/>
                      <a:gd name="T62" fmla="*/ 2 w 1394"/>
                      <a:gd name="T63" fmla="*/ 4 h 565"/>
                      <a:gd name="T64" fmla="*/ 0 w 1394"/>
                      <a:gd name="T65" fmla="*/ 9 h 565"/>
                      <a:gd name="T66" fmla="*/ 1 w 1394"/>
                      <a:gd name="T67" fmla="*/ 26 h 565"/>
                      <a:gd name="T68" fmla="*/ 3 w 1394"/>
                      <a:gd name="T69" fmla="*/ 38 h 565"/>
                      <a:gd name="T70" fmla="*/ 3 w 1394"/>
                      <a:gd name="T71" fmla="*/ 57 h 565"/>
                      <a:gd name="T72" fmla="*/ 3 w 1394"/>
                      <a:gd name="T73" fmla="*/ 73 h 565"/>
                      <a:gd name="T74" fmla="*/ 4 w 1394"/>
                      <a:gd name="T75" fmla="*/ 91 h 565"/>
                      <a:gd name="T76" fmla="*/ 4 w 1394"/>
                      <a:gd name="T77" fmla="*/ 108 h 565"/>
                      <a:gd name="T78" fmla="*/ 4 w 1394"/>
                      <a:gd name="T79" fmla="*/ 125 h 565"/>
                      <a:gd name="T80" fmla="*/ 5 w 1394"/>
                      <a:gd name="T81" fmla="*/ 142 h 565"/>
                      <a:gd name="T82" fmla="*/ 5 w 1394"/>
                      <a:gd name="T83" fmla="*/ 160 h 565"/>
                      <a:gd name="T84" fmla="*/ 6 w 1394"/>
                      <a:gd name="T85" fmla="*/ 177 h 565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1394"/>
                      <a:gd name="T130" fmla="*/ 0 h 565"/>
                      <a:gd name="T131" fmla="*/ 1394 w 1394"/>
                      <a:gd name="T132" fmla="*/ 565 h 565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1394" h="565">
                        <a:moveTo>
                          <a:pt x="697" y="565"/>
                        </a:moveTo>
                        <a:lnTo>
                          <a:pt x="1263" y="565"/>
                        </a:lnTo>
                        <a:lnTo>
                          <a:pt x="1276" y="539"/>
                        </a:lnTo>
                        <a:lnTo>
                          <a:pt x="1276" y="526"/>
                        </a:lnTo>
                        <a:lnTo>
                          <a:pt x="1276" y="513"/>
                        </a:lnTo>
                        <a:lnTo>
                          <a:pt x="1276" y="486"/>
                        </a:lnTo>
                        <a:lnTo>
                          <a:pt x="1276" y="473"/>
                        </a:lnTo>
                        <a:lnTo>
                          <a:pt x="1276" y="460"/>
                        </a:lnTo>
                        <a:lnTo>
                          <a:pt x="1276" y="434"/>
                        </a:lnTo>
                        <a:lnTo>
                          <a:pt x="1289" y="421"/>
                        </a:lnTo>
                        <a:lnTo>
                          <a:pt x="1289" y="407"/>
                        </a:lnTo>
                        <a:lnTo>
                          <a:pt x="1289" y="381"/>
                        </a:lnTo>
                        <a:lnTo>
                          <a:pt x="1289" y="368"/>
                        </a:lnTo>
                        <a:lnTo>
                          <a:pt x="1289" y="355"/>
                        </a:lnTo>
                        <a:lnTo>
                          <a:pt x="1302" y="329"/>
                        </a:lnTo>
                        <a:lnTo>
                          <a:pt x="1302" y="315"/>
                        </a:lnTo>
                        <a:lnTo>
                          <a:pt x="1302" y="302"/>
                        </a:lnTo>
                        <a:lnTo>
                          <a:pt x="1302" y="276"/>
                        </a:lnTo>
                        <a:lnTo>
                          <a:pt x="1315" y="263"/>
                        </a:lnTo>
                        <a:lnTo>
                          <a:pt x="1315" y="250"/>
                        </a:lnTo>
                        <a:lnTo>
                          <a:pt x="1315" y="223"/>
                        </a:lnTo>
                        <a:lnTo>
                          <a:pt x="1329" y="210"/>
                        </a:lnTo>
                        <a:lnTo>
                          <a:pt x="1329" y="197"/>
                        </a:lnTo>
                        <a:lnTo>
                          <a:pt x="1329" y="171"/>
                        </a:lnTo>
                        <a:lnTo>
                          <a:pt x="1342" y="158"/>
                        </a:lnTo>
                        <a:lnTo>
                          <a:pt x="1342" y="144"/>
                        </a:lnTo>
                        <a:lnTo>
                          <a:pt x="1355" y="118"/>
                        </a:lnTo>
                        <a:lnTo>
                          <a:pt x="1355" y="105"/>
                        </a:lnTo>
                        <a:lnTo>
                          <a:pt x="1368" y="92"/>
                        </a:lnTo>
                        <a:lnTo>
                          <a:pt x="1368" y="79"/>
                        </a:lnTo>
                        <a:lnTo>
                          <a:pt x="1381" y="52"/>
                        </a:lnTo>
                        <a:lnTo>
                          <a:pt x="1381" y="39"/>
                        </a:lnTo>
                        <a:lnTo>
                          <a:pt x="1394" y="26"/>
                        </a:lnTo>
                        <a:lnTo>
                          <a:pt x="1394" y="13"/>
                        </a:lnTo>
                        <a:lnTo>
                          <a:pt x="1381" y="13"/>
                        </a:lnTo>
                        <a:lnTo>
                          <a:pt x="1355" y="13"/>
                        </a:lnTo>
                        <a:lnTo>
                          <a:pt x="1329" y="13"/>
                        </a:lnTo>
                        <a:lnTo>
                          <a:pt x="1302" y="13"/>
                        </a:lnTo>
                        <a:lnTo>
                          <a:pt x="1289" y="0"/>
                        </a:lnTo>
                        <a:lnTo>
                          <a:pt x="1263" y="0"/>
                        </a:lnTo>
                        <a:lnTo>
                          <a:pt x="1237" y="0"/>
                        </a:lnTo>
                        <a:lnTo>
                          <a:pt x="1210" y="0"/>
                        </a:lnTo>
                        <a:lnTo>
                          <a:pt x="1184" y="0"/>
                        </a:lnTo>
                        <a:lnTo>
                          <a:pt x="1171" y="0"/>
                        </a:lnTo>
                        <a:lnTo>
                          <a:pt x="1144" y="13"/>
                        </a:lnTo>
                        <a:lnTo>
                          <a:pt x="1118" y="13"/>
                        </a:lnTo>
                        <a:lnTo>
                          <a:pt x="1092" y="13"/>
                        </a:lnTo>
                        <a:lnTo>
                          <a:pt x="1066" y="13"/>
                        </a:lnTo>
                        <a:lnTo>
                          <a:pt x="1039" y="13"/>
                        </a:lnTo>
                        <a:lnTo>
                          <a:pt x="1026" y="13"/>
                        </a:lnTo>
                        <a:lnTo>
                          <a:pt x="1000" y="13"/>
                        </a:lnTo>
                        <a:lnTo>
                          <a:pt x="973" y="13"/>
                        </a:lnTo>
                        <a:lnTo>
                          <a:pt x="947" y="13"/>
                        </a:lnTo>
                        <a:lnTo>
                          <a:pt x="934" y="13"/>
                        </a:lnTo>
                        <a:lnTo>
                          <a:pt x="908" y="13"/>
                        </a:lnTo>
                        <a:lnTo>
                          <a:pt x="881" y="13"/>
                        </a:lnTo>
                        <a:lnTo>
                          <a:pt x="868" y="13"/>
                        </a:lnTo>
                        <a:lnTo>
                          <a:pt x="842" y="13"/>
                        </a:lnTo>
                        <a:lnTo>
                          <a:pt x="829" y="26"/>
                        </a:lnTo>
                        <a:lnTo>
                          <a:pt x="803" y="26"/>
                        </a:lnTo>
                        <a:lnTo>
                          <a:pt x="789" y="26"/>
                        </a:lnTo>
                        <a:lnTo>
                          <a:pt x="763" y="26"/>
                        </a:lnTo>
                        <a:lnTo>
                          <a:pt x="750" y="26"/>
                        </a:lnTo>
                        <a:lnTo>
                          <a:pt x="737" y="26"/>
                        </a:lnTo>
                        <a:lnTo>
                          <a:pt x="710" y="26"/>
                        </a:lnTo>
                        <a:lnTo>
                          <a:pt x="697" y="39"/>
                        </a:lnTo>
                        <a:lnTo>
                          <a:pt x="684" y="26"/>
                        </a:lnTo>
                        <a:lnTo>
                          <a:pt x="671" y="26"/>
                        </a:lnTo>
                        <a:lnTo>
                          <a:pt x="645" y="26"/>
                        </a:lnTo>
                        <a:lnTo>
                          <a:pt x="632" y="26"/>
                        </a:lnTo>
                        <a:lnTo>
                          <a:pt x="618" y="26"/>
                        </a:lnTo>
                        <a:lnTo>
                          <a:pt x="592" y="26"/>
                        </a:lnTo>
                        <a:lnTo>
                          <a:pt x="579" y="26"/>
                        </a:lnTo>
                        <a:lnTo>
                          <a:pt x="553" y="13"/>
                        </a:lnTo>
                        <a:lnTo>
                          <a:pt x="539" y="13"/>
                        </a:lnTo>
                        <a:lnTo>
                          <a:pt x="513" y="13"/>
                        </a:lnTo>
                        <a:lnTo>
                          <a:pt x="487" y="13"/>
                        </a:lnTo>
                        <a:lnTo>
                          <a:pt x="474" y="13"/>
                        </a:lnTo>
                        <a:lnTo>
                          <a:pt x="447" y="13"/>
                        </a:lnTo>
                        <a:lnTo>
                          <a:pt x="421" y="13"/>
                        </a:lnTo>
                        <a:lnTo>
                          <a:pt x="395" y="13"/>
                        </a:lnTo>
                        <a:lnTo>
                          <a:pt x="382" y="13"/>
                        </a:lnTo>
                        <a:lnTo>
                          <a:pt x="355" y="13"/>
                        </a:lnTo>
                        <a:lnTo>
                          <a:pt x="329" y="13"/>
                        </a:lnTo>
                        <a:lnTo>
                          <a:pt x="303" y="0"/>
                        </a:lnTo>
                        <a:lnTo>
                          <a:pt x="276" y="0"/>
                        </a:lnTo>
                        <a:lnTo>
                          <a:pt x="263" y="0"/>
                        </a:lnTo>
                        <a:lnTo>
                          <a:pt x="237" y="0"/>
                        </a:lnTo>
                        <a:lnTo>
                          <a:pt x="211" y="0"/>
                        </a:lnTo>
                        <a:lnTo>
                          <a:pt x="184" y="0"/>
                        </a:lnTo>
                        <a:lnTo>
                          <a:pt x="158" y="0"/>
                        </a:lnTo>
                        <a:lnTo>
                          <a:pt x="132" y="0"/>
                        </a:lnTo>
                        <a:lnTo>
                          <a:pt x="119" y="0"/>
                        </a:lnTo>
                        <a:lnTo>
                          <a:pt x="92" y="0"/>
                        </a:lnTo>
                        <a:lnTo>
                          <a:pt x="66" y="0"/>
                        </a:lnTo>
                        <a:lnTo>
                          <a:pt x="40" y="13"/>
                        </a:lnTo>
                        <a:lnTo>
                          <a:pt x="27" y="13"/>
                        </a:lnTo>
                        <a:lnTo>
                          <a:pt x="0" y="13"/>
                        </a:lnTo>
                        <a:lnTo>
                          <a:pt x="0" y="26"/>
                        </a:lnTo>
                        <a:lnTo>
                          <a:pt x="13" y="39"/>
                        </a:lnTo>
                        <a:lnTo>
                          <a:pt x="27" y="52"/>
                        </a:lnTo>
                        <a:lnTo>
                          <a:pt x="27" y="79"/>
                        </a:lnTo>
                        <a:lnTo>
                          <a:pt x="40" y="92"/>
                        </a:lnTo>
                        <a:lnTo>
                          <a:pt x="40" y="105"/>
                        </a:lnTo>
                        <a:lnTo>
                          <a:pt x="53" y="118"/>
                        </a:lnTo>
                        <a:lnTo>
                          <a:pt x="53" y="144"/>
                        </a:lnTo>
                        <a:lnTo>
                          <a:pt x="66" y="158"/>
                        </a:lnTo>
                        <a:lnTo>
                          <a:pt x="66" y="171"/>
                        </a:lnTo>
                        <a:lnTo>
                          <a:pt x="66" y="197"/>
                        </a:lnTo>
                        <a:lnTo>
                          <a:pt x="79" y="210"/>
                        </a:lnTo>
                        <a:lnTo>
                          <a:pt x="79" y="223"/>
                        </a:lnTo>
                        <a:lnTo>
                          <a:pt x="79" y="250"/>
                        </a:lnTo>
                        <a:lnTo>
                          <a:pt x="92" y="263"/>
                        </a:lnTo>
                        <a:lnTo>
                          <a:pt x="92" y="276"/>
                        </a:lnTo>
                        <a:lnTo>
                          <a:pt x="92" y="302"/>
                        </a:lnTo>
                        <a:lnTo>
                          <a:pt x="92" y="315"/>
                        </a:lnTo>
                        <a:lnTo>
                          <a:pt x="106" y="329"/>
                        </a:lnTo>
                        <a:lnTo>
                          <a:pt x="106" y="355"/>
                        </a:lnTo>
                        <a:lnTo>
                          <a:pt x="106" y="368"/>
                        </a:lnTo>
                        <a:lnTo>
                          <a:pt x="106" y="381"/>
                        </a:lnTo>
                        <a:lnTo>
                          <a:pt x="119" y="407"/>
                        </a:lnTo>
                        <a:lnTo>
                          <a:pt x="119" y="421"/>
                        </a:lnTo>
                        <a:lnTo>
                          <a:pt x="119" y="434"/>
                        </a:lnTo>
                        <a:lnTo>
                          <a:pt x="119" y="460"/>
                        </a:lnTo>
                        <a:lnTo>
                          <a:pt x="119" y="473"/>
                        </a:lnTo>
                        <a:lnTo>
                          <a:pt x="119" y="486"/>
                        </a:lnTo>
                        <a:lnTo>
                          <a:pt x="132" y="513"/>
                        </a:lnTo>
                        <a:lnTo>
                          <a:pt x="132" y="526"/>
                        </a:lnTo>
                        <a:lnTo>
                          <a:pt x="132" y="539"/>
                        </a:lnTo>
                        <a:lnTo>
                          <a:pt x="132" y="565"/>
                        </a:lnTo>
                        <a:lnTo>
                          <a:pt x="697" y="565"/>
                        </a:lnTo>
                      </a:path>
                    </a:pathLst>
                  </a:cu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1pPr>
                    <a:lvl2pPr marL="742950" indent="-28575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2pPr>
                    <a:lvl3pPr marL="11430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3pPr>
                    <a:lvl4pPr marL="16002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4pPr>
                    <a:lvl5pPr marL="2057400" indent="-228600"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5000"/>
                      </a:spcBef>
                      <a:spcAft>
                        <a:spcPct val="0"/>
                      </a:spcAft>
                      <a:defRPr sz="1200" b="1">
                        <a:solidFill>
                          <a:schemeClr val="tx1"/>
                        </a:solidFill>
                        <a:latin typeface="Arial Narrow" pitchFamily="34" charset="0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49334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656" y="2703"/>
                    <a:ext cx="0" cy="459"/>
                  </a:xfrm>
                  <a:prstGeom prst="line">
                    <a:avLst/>
                  </a:prstGeom>
                  <a:noFill/>
                  <a:ln w="825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49335" name="Group 362"/>
                  <p:cNvGrpSpPr>
                    <a:grpSpLocks/>
                  </p:cNvGrpSpPr>
                  <p:nvPr/>
                </p:nvGrpSpPr>
                <p:grpSpPr bwMode="auto">
                  <a:xfrm>
                    <a:off x="517" y="2401"/>
                    <a:ext cx="192" cy="270"/>
                    <a:chOff x="3578" y="2491"/>
                    <a:chExt cx="303" cy="316"/>
                  </a:xfrm>
                </p:grpSpPr>
                <p:sp>
                  <p:nvSpPr>
                    <p:cNvPr id="49338" name="Freeform 363"/>
                    <p:cNvSpPr>
                      <a:spLocks/>
                    </p:cNvSpPr>
                    <p:nvPr/>
                  </p:nvSpPr>
                  <p:spPr bwMode="auto">
                    <a:xfrm>
                      <a:off x="3697" y="2701"/>
                      <a:ext cx="52" cy="53"/>
                    </a:xfrm>
                    <a:custGeom>
                      <a:avLst/>
                      <a:gdLst>
                        <a:gd name="T0" fmla="*/ 26 w 52"/>
                        <a:gd name="T1" fmla="*/ 0 h 53"/>
                        <a:gd name="T2" fmla="*/ 26 w 52"/>
                        <a:gd name="T3" fmla="*/ 0 h 53"/>
                        <a:gd name="T4" fmla="*/ 13 w 52"/>
                        <a:gd name="T5" fmla="*/ 0 h 53"/>
                        <a:gd name="T6" fmla="*/ 13 w 52"/>
                        <a:gd name="T7" fmla="*/ 0 h 53"/>
                        <a:gd name="T8" fmla="*/ 13 w 52"/>
                        <a:gd name="T9" fmla="*/ 13 h 53"/>
                        <a:gd name="T10" fmla="*/ 0 w 52"/>
                        <a:gd name="T11" fmla="*/ 13 h 53"/>
                        <a:gd name="T12" fmla="*/ 0 w 52"/>
                        <a:gd name="T13" fmla="*/ 13 h 53"/>
                        <a:gd name="T14" fmla="*/ 0 w 52"/>
                        <a:gd name="T15" fmla="*/ 27 h 53"/>
                        <a:gd name="T16" fmla="*/ 0 w 52"/>
                        <a:gd name="T17" fmla="*/ 27 h 53"/>
                        <a:gd name="T18" fmla="*/ 0 w 52"/>
                        <a:gd name="T19" fmla="*/ 40 h 53"/>
                        <a:gd name="T20" fmla="*/ 0 w 52"/>
                        <a:gd name="T21" fmla="*/ 40 h 53"/>
                        <a:gd name="T22" fmla="*/ 0 w 52"/>
                        <a:gd name="T23" fmla="*/ 40 h 53"/>
                        <a:gd name="T24" fmla="*/ 13 w 52"/>
                        <a:gd name="T25" fmla="*/ 53 h 53"/>
                        <a:gd name="T26" fmla="*/ 13 w 52"/>
                        <a:gd name="T27" fmla="*/ 53 h 53"/>
                        <a:gd name="T28" fmla="*/ 13 w 52"/>
                        <a:gd name="T29" fmla="*/ 53 h 53"/>
                        <a:gd name="T30" fmla="*/ 26 w 52"/>
                        <a:gd name="T31" fmla="*/ 53 h 53"/>
                        <a:gd name="T32" fmla="*/ 26 w 52"/>
                        <a:gd name="T33" fmla="*/ 53 h 53"/>
                        <a:gd name="T34" fmla="*/ 39 w 52"/>
                        <a:gd name="T35" fmla="*/ 53 h 53"/>
                        <a:gd name="T36" fmla="*/ 39 w 52"/>
                        <a:gd name="T37" fmla="*/ 53 h 53"/>
                        <a:gd name="T38" fmla="*/ 39 w 52"/>
                        <a:gd name="T39" fmla="*/ 53 h 53"/>
                        <a:gd name="T40" fmla="*/ 52 w 52"/>
                        <a:gd name="T41" fmla="*/ 53 h 53"/>
                        <a:gd name="T42" fmla="*/ 52 w 52"/>
                        <a:gd name="T43" fmla="*/ 40 h 53"/>
                        <a:gd name="T44" fmla="*/ 52 w 52"/>
                        <a:gd name="T45" fmla="*/ 40 h 53"/>
                        <a:gd name="T46" fmla="*/ 52 w 52"/>
                        <a:gd name="T47" fmla="*/ 40 h 53"/>
                        <a:gd name="T48" fmla="*/ 52 w 52"/>
                        <a:gd name="T49" fmla="*/ 27 h 53"/>
                        <a:gd name="T50" fmla="*/ 52 w 52"/>
                        <a:gd name="T51" fmla="*/ 27 h 53"/>
                        <a:gd name="T52" fmla="*/ 52 w 52"/>
                        <a:gd name="T53" fmla="*/ 13 h 53"/>
                        <a:gd name="T54" fmla="*/ 52 w 52"/>
                        <a:gd name="T55" fmla="*/ 13 h 53"/>
                        <a:gd name="T56" fmla="*/ 52 w 52"/>
                        <a:gd name="T57" fmla="*/ 13 h 53"/>
                        <a:gd name="T58" fmla="*/ 39 w 52"/>
                        <a:gd name="T59" fmla="*/ 0 h 53"/>
                        <a:gd name="T60" fmla="*/ 39 w 52"/>
                        <a:gd name="T61" fmla="*/ 0 h 53"/>
                        <a:gd name="T62" fmla="*/ 39 w 52"/>
                        <a:gd name="T63" fmla="*/ 0 h 53"/>
                        <a:gd name="T64" fmla="*/ 26 w 52"/>
                        <a:gd name="T65" fmla="*/ 0 h 53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w 52"/>
                        <a:gd name="T100" fmla="*/ 0 h 53"/>
                        <a:gd name="T101" fmla="*/ 52 w 52"/>
                        <a:gd name="T102" fmla="*/ 53 h 53"/>
                      </a:gdLst>
                      <a:ahLst/>
                      <a:cxnLst>
                        <a:cxn ang="T66">
                          <a:pos x="T0" y="T1"/>
                        </a:cxn>
                        <a:cxn ang="T67">
                          <a:pos x="T2" y="T3"/>
                        </a:cxn>
                        <a:cxn ang="T68">
                          <a:pos x="T4" y="T5"/>
                        </a:cxn>
                        <a:cxn ang="T69">
                          <a:pos x="T6" y="T7"/>
                        </a:cxn>
                        <a:cxn ang="T70">
                          <a:pos x="T8" y="T9"/>
                        </a:cxn>
                        <a:cxn ang="T71">
                          <a:pos x="T10" y="T11"/>
                        </a:cxn>
                        <a:cxn ang="T72">
                          <a:pos x="T12" y="T13"/>
                        </a:cxn>
                        <a:cxn ang="T73">
                          <a:pos x="T14" y="T15"/>
                        </a:cxn>
                        <a:cxn ang="T74">
                          <a:pos x="T16" y="T17"/>
                        </a:cxn>
                        <a:cxn ang="T75">
                          <a:pos x="T18" y="T19"/>
                        </a:cxn>
                        <a:cxn ang="T76">
                          <a:pos x="T20" y="T21"/>
                        </a:cxn>
                        <a:cxn ang="T77">
                          <a:pos x="T22" y="T23"/>
                        </a:cxn>
                        <a:cxn ang="T78">
                          <a:pos x="T24" y="T25"/>
                        </a:cxn>
                        <a:cxn ang="T79">
                          <a:pos x="T26" y="T27"/>
                        </a:cxn>
                        <a:cxn ang="T80">
                          <a:pos x="T28" y="T29"/>
                        </a:cxn>
                        <a:cxn ang="T81">
                          <a:pos x="T30" y="T31"/>
                        </a:cxn>
                        <a:cxn ang="T82">
                          <a:pos x="T32" y="T33"/>
                        </a:cxn>
                        <a:cxn ang="T83">
                          <a:pos x="T34" y="T35"/>
                        </a:cxn>
                        <a:cxn ang="T84">
                          <a:pos x="T36" y="T37"/>
                        </a:cxn>
                        <a:cxn ang="T85">
                          <a:pos x="T38" y="T39"/>
                        </a:cxn>
                        <a:cxn ang="T86">
                          <a:pos x="T40" y="T41"/>
                        </a:cxn>
                        <a:cxn ang="T87">
                          <a:pos x="T42" y="T43"/>
                        </a:cxn>
                        <a:cxn ang="T88">
                          <a:pos x="T44" y="T45"/>
                        </a:cxn>
                        <a:cxn ang="T89">
                          <a:pos x="T46" y="T47"/>
                        </a:cxn>
                        <a:cxn ang="T90">
                          <a:pos x="T48" y="T49"/>
                        </a:cxn>
                        <a:cxn ang="T91">
                          <a:pos x="T50" y="T51"/>
                        </a:cxn>
                        <a:cxn ang="T92">
                          <a:pos x="T52" y="T53"/>
                        </a:cxn>
                        <a:cxn ang="T93">
                          <a:pos x="T54" y="T55"/>
                        </a:cxn>
                        <a:cxn ang="T94">
                          <a:pos x="T56" y="T57"/>
                        </a:cxn>
                        <a:cxn ang="T95">
                          <a:pos x="T58" y="T59"/>
                        </a:cxn>
                        <a:cxn ang="T96">
                          <a:pos x="T60" y="T61"/>
                        </a:cxn>
                        <a:cxn ang="T97">
                          <a:pos x="T62" y="T63"/>
                        </a:cxn>
                        <a:cxn ang="T98">
                          <a:pos x="T64" y="T65"/>
                        </a:cxn>
                      </a:cxnLst>
                      <a:rect l="T99" t="T100" r="T101" b="T102"/>
                      <a:pathLst>
                        <a:path w="52" h="53">
                          <a:moveTo>
                            <a:pt x="26" y="0"/>
                          </a:moveTo>
                          <a:lnTo>
                            <a:pt x="26" y="0"/>
                          </a:lnTo>
                          <a:lnTo>
                            <a:pt x="13" y="0"/>
                          </a:lnTo>
                          <a:lnTo>
                            <a:pt x="13" y="13"/>
                          </a:lnTo>
                          <a:lnTo>
                            <a:pt x="0" y="13"/>
                          </a:lnTo>
                          <a:lnTo>
                            <a:pt x="0" y="27"/>
                          </a:lnTo>
                          <a:lnTo>
                            <a:pt x="0" y="40"/>
                          </a:lnTo>
                          <a:lnTo>
                            <a:pt x="13" y="53"/>
                          </a:lnTo>
                          <a:lnTo>
                            <a:pt x="26" y="53"/>
                          </a:lnTo>
                          <a:lnTo>
                            <a:pt x="39" y="53"/>
                          </a:lnTo>
                          <a:lnTo>
                            <a:pt x="52" y="53"/>
                          </a:lnTo>
                          <a:lnTo>
                            <a:pt x="52" y="40"/>
                          </a:lnTo>
                          <a:lnTo>
                            <a:pt x="52" y="27"/>
                          </a:lnTo>
                          <a:lnTo>
                            <a:pt x="52" y="13"/>
                          </a:lnTo>
                          <a:lnTo>
                            <a:pt x="39" y="0"/>
                          </a:lnTo>
                          <a:lnTo>
                            <a:pt x="26" y="0"/>
                          </a:lnTo>
                          <a:close/>
                        </a:path>
                      </a:pathLst>
                    </a:cu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39" name="Freeform 364"/>
                    <p:cNvSpPr>
                      <a:spLocks/>
                    </p:cNvSpPr>
                    <p:nvPr/>
                  </p:nvSpPr>
                  <p:spPr bwMode="auto">
                    <a:xfrm>
                      <a:off x="3697" y="2701"/>
                      <a:ext cx="52" cy="53"/>
                    </a:xfrm>
                    <a:custGeom>
                      <a:avLst/>
                      <a:gdLst>
                        <a:gd name="T0" fmla="*/ 26 w 52"/>
                        <a:gd name="T1" fmla="*/ 0 h 53"/>
                        <a:gd name="T2" fmla="*/ 26 w 52"/>
                        <a:gd name="T3" fmla="*/ 0 h 53"/>
                        <a:gd name="T4" fmla="*/ 26 w 52"/>
                        <a:gd name="T5" fmla="*/ 0 h 53"/>
                        <a:gd name="T6" fmla="*/ 13 w 52"/>
                        <a:gd name="T7" fmla="*/ 0 h 53"/>
                        <a:gd name="T8" fmla="*/ 13 w 52"/>
                        <a:gd name="T9" fmla="*/ 0 h 53"/>
                        <a:gd name="T10" fmla="*/ 13 w 52"/>
                        <a:gd name="T11" fmla="*/ 13 h 53"/>
                        <a:gd name="T12" fmla="*/ 0 w 52"/>
                        <a:gd name="T13" fmla="*/ 13 h 53"/>
                        <a:gd name="T14" fmla="*/ 0 w 52"/>
                        <a:gd name="T15" fmla="*/ 13 h 53"/>
                        <a:gd name="T16" fmla="*/ 0 w 52"/>
                        <a:gd name="T17" fmla="*/ 27 h 53"/>
                        <a:gd name="T18" fmla="*/ 0 w 52"/>
                        <a:gd name="T19" fmla="*/ 27 h 53"/>
                        <a:gd name="T20" fmla="*/ 0 w 52"/>
                        <a:gd name="T21" fmla="*/ 40 h 53"/>
                        <a:gd name="T22" fmla="*/ 0 w 52"/>
                        <a:gd name="T23" fmla="*/ 40 h 53"/>
                        <a:gd name="T24" fmla="*/ 0 w 52"/>
                        <a:gd name="T25" fmla="*/ 40 h 53"/>
                        <a:gd name="T26" fmla="*/ 13 w 52"/>
                        <a:gd name="T27" fmla="*/ 53 h 53"/>
                        <a:gd name="T28" fmla="*/ 13 w 52"/>
                        <a:gd name="T29" fmla="*/ 53 h 53"/>
                        <a:gd name="T30" fmla="*/ 13 w 52"/>
                        <a:gd name="T31" fmla="*/ 53 h 53"/>
                        <a:gd name="T32" fmla="*/ 26 w 52"/>
                        <a:gd name="T33" fmla="*/ 53 h 53"/>
                        <a:gd name="T34" fmla="*/ 26 w 52"/>
                        <a:gd name="T35" fmla="*/ 53 h 53"/>
                        <a:gd name="T36" fmla="*/ 39 w 52"/>
                        <a:gd name="T37" fmla="*/ 53 h 53"/>
                        <a:gd name="T38" fmla="*/ 39 w 52"/>
                        <a:gd name="T39" fmla="*/ 53 h 53"/>
                        <a:gd name="T40" fmla="*/ 39 w 52"/>
                        <a:gd name="T41" fmla="*/ 53 h 53"/>
                        <a:gd name="T42" fmla="*/ 52 w 52"/>
                        <a:gd name="T43" fmla="*/ 53 h 53"/>
                        <a:gd name="T44" fmla="*/ 52 w 52"/>
                        <a:gd name="T45" fmla="*/ 40 h 53"/>
                        <a:gd name="T46" fmla="*/ 52 w 52"/>
                        <a:gd name="T47" fmla="*/ 40 h 53"/>
                        <a:gd name="T48" fmla="*/ 52 w 52"/>
                        <a:gd name="T49" fmla="*/ 40 h 53"/>
                        <a:gd name="T50" fmla="*/ 52 w 52"/>
                        <a:gd name="T51" fmla="*/ 27 h 53"/>
                        <a:gd name="T52" fmla="*/ 52 w 52"/>
                        <a:gd name="T53" fmla="*/ 27 h 53"/>
                        <a:gd name="T54" fmla="*/ 52 w 52"/>
                        <a:gd name="T55" fmla="*/ 13 h 53"/>
                        <a:gd name="T56" fmla="*/ 52 w 52"/>
                        <a:gd name="T57" fmla="*/ 13 h 53"/>
                        <a:gd name="T58" fmla="*/ 52 w 52"/>
                        <a:gd name="T59" fmla="*/ 13 h 53"/>
                        <a:gd name="T60" fmla="*/ 39 w 52"/>
                        <a:gd name="T61" fmla="*/ 0 h 53"/>
                        <a:gd name="T62" fmla="*/ 39 w 52"/>
                        <a:gd name="T63" fmla="*/ 0 h 53"/>
                        <a:gd name="T64" fmla="*/ 39 w 52"/>
                        <a:gd name="T65" fmla="*/ 0 h 53"/>
                        <a:gd name="T66" fmla="*/ 26 w 52"/>
                        <a:gd name="T67" fmla="*/ 0 h 5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52"/>
                        <a:gd name="T103" fmla="*/ 0 h 53"/>
                        <a:gd name="T104" fmla="*/ 52 w 52"/>
                        <a:gd name="T105" fmla="*/ 53 h 5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52" h="53">
                          <a:moveTo>
                            <a:pt x="26" y="0"/>
                          </a:moveTo>
                          <a:lnTo>
                            <a:pt x="26" y="0"/>
                          </a:lnTo>
                          <a:lnTo>
                            <a:pt x="13" y="0"/>
                          </a:lnTo>
                          <a:lnTo>
                            <a:pt x="13" y="13"/>
                          </a:lnTo>
                          <a:lnTo>
                            <a:pt x="0" y="13"/>
                          </a:lnTo>
                          <a:lnTo>
                            <a:pt x="0" y="27"/>
                          </a:lnTo>
                          <a:lnTo>
                            <a:pt x="0" y="40"/>
                          </a:lnTo>
                          <a:lnTo>
                            <a:pt x="13" y="53"/>
                          </a:lnTo>
                          <a:lnTo>
                            <a:pt x="26" y="53"/>
                          </a:lnTo>
                          <a:lnTo>
                            <a:pt x="39" y="53"/>
                          </a:lnTo>
                          <a:lnTo>
                            <a:pt x="52" y="53"/>
                          </a:lnTo>
                          <a:lnTo>
                            <a:pt x="52" y="40"/>
                          </a:lnTo>
                          <a:lnTo>
                            <a:pt x="52" y="27"/>
                          </a:lnTo>
                          <a:lnTo>
                            <a:pt x="52" y="13"/>
                          </a:lnTo>
                          <a:lnTo>
                            <a:pt x="39" y="0"/>
                          </a:lnTo>
                          <a:lnTo>
                            <a:pt x="26" y="0"/>
                          </a:lnTo>
                        </a:path>
                      </a:pathLst>
                    </a:cu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40" name="Rectangle 3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78" y="2491"/>
                      <a:ext cx="303" cy="31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41" name="Rectangle 3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78" y="2491"/>
                      <a:ext cx="303" cy="31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42" name="Rectangle 3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5" y="2504"/>
                      <a:ext cx="118" cy="27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43" name="Rectangle 36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5" y="2504"/>
                      <a:ext cx="118" cy="27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44" name="Rectangle 36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23" y="2504"/>
                      <a:ext cx="132" cy="27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45" name="Rectangle 3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23" y="2504"/>
                      <a:ext cx="132" cy="27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46" name="Rectangle 37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504"/>
                      <a:ext cx="13" cy="28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47" name="Rectangle 37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504"/>
                      <a:ext cx="13" cy="28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48" name="Rectangle 37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491"/>
                      <a:ext cx="26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49" name="Rectangle 37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491"/>
                      <a:ext cx="26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50" name="Rectangle 37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793"/>
                      <a:ext cx="26" cy="1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51" name="Rectangle 37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7" y="2793"/>
                      <a:ext cx="26" cy="1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52" name="Rectangle 3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84" y="2635"/>
                      <a:ext cx="26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53" name="Rectangle 37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84" y="2635"/>
                      <a:ext cx="26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54" name="Rectangle 37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9" y="2504"/>
                      <a:ext cx="1" cy="28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55" name="Rectangle 38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9" y="2504"/>
                      <a:ext cx="1" cy="28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56" name="Rectangle 3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6" y="2491"/>
                      <a:ext cx="27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57" name="Rectangle 38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6" y="2491"/>
                      <a:ext cx="27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58" name="Rectangle 38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6" y="2793"/>
                      <a:ext cx="27" cy="1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59" name="Rectangle 38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6" y="2793"/>
                      <a:ext cx="27" cy="1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60" name="Rectangle 38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9" y="2635"/>
                      <a:ext cx="27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61" name="Rectangle 38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9" y="2635"/>
                      <a:ext cx="27" cy="14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62" name="Rectangle 38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17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63" name="Rectangle 38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17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64" name="Rectangle 38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17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65" name="Rectangle 39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17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66" name="Rectangle 39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96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67" name="Rectangle 3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96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68" name="Rectangle 39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83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69" name="Rectangle 39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583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70" name="Rectangle 39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675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71" name="Rectangle 39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675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72" name="Rectangle 39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675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73" name="Rectangle 39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675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74" name="Rectangle 39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754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75" name="Rectangle 40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754"/>
                      <a:ext cx="52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76" name="Rectangle 40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741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77" name="Rectangle 40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92" y="2741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78" name="Rectangle 40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517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79" name="Rectangle 40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517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80" name="Rectangle 40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517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81" name="Rectangle 40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517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82" name="Rectangle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596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83" name="Rectangle 40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596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84" name="Rectangle 40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583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85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583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86" name="Rectangle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675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87" name="Rectangle 41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675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88" name="Rectangle 41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675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89" name="Rectangle 4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675"/>
                      <a:ext cx="1" cy="26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90" name="Rectangle 41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754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91" name="Rectangle 41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15" y="2754"/>
                      <a:ext cx="53" cy="13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92" name="Rectangle 41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741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  <p:sp>
                  <p:nvSpPr>
                    <p:cNvPr id="49393" name="Rectangle 41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8" y="2741"/>
                      <a:ext cx="1" cy="39"/>
                    </a:xfrm>
                    <a:prstGeom prst="rect">
                      <a:avLst/>
                    </a:prstGeom>
                    <a:solidFill>
                      <a:srgbClr val="CCECFF"/>
                    </a:solidFill>
                    <a:ln w="825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lvl1pPr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1pPr>
                      <a:lvl2pPr marL="742950" indent="-28575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2pPr>
                      <a:lvl3pPr marL="11430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3pPr>
                      <a:lvl4pPr marL="16002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4pPr>
                      <a:lvl5pPr marL="2057400" indent="-228600"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5000"/>
                        </a:spcBef>
                        <a:spcAft>
                          <a:spcPct val="0"/>
                        </a:spcAft>
                        <a:defRPr sz="1200" b="1">
                          <a:solidFill>
                            <a:schemeClr val="tx1"/>
                          </a:solidFill>
                          <a:latin typeface="Arial Narrow" pitchFamily="34" charset="0"/>
                        </a:defRPr>
                      </a:lvl9pPr>
                    </a:lstStyle>
                    <a:p>
                      <a:endParaRPr lang="en-US" altLang="en-US"/>
                    </a:p>
                  </p:txBody>
                </p:sp>
              </p:grpSp>
              <p:sp>
                <p:nvSpPr>
                  <p:cNvPr id="49336" name="Line 41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37" y="2256"/>
                    <a:ext cx="71" cy="144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337" name="Line 420"/>
                  <p:cNvSpPr>
                    <a:spLocks noChangeShapeType="1"/>
                  </p:cNvSpPr>
                  <p:nvPr/>
                </p:nvSpPr>
                <p:spPr bwMode="auto">
                  <a:xfrm>
                    <a:off x="614" y="2264"/>
                    <a:ext cx="64" cy="128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49221" name="Group 421"/>
          <p:cNvGrpSpPr>
            <a:grpSpLocks/>
          </p:cNvGrpSpPr>
          <p:nvPr/>
        </p:nvGrpSpPr>
        <p:grpSpPr bwMode="auto">
          <a:xfrm>
            <a:off x="7623175" y="1833563"/>
            <a:ext cx="1216025" cy="1408112"/>
            <a:chOff x="4742" y="1319"/>
            <a:chExt cx="472" cy="623"/>
          </a:xfrm>
        </p:grpSpPr>
        <p:sp>
          <p:nvSpPr>
            <p:cNvPr id="49226" name="Freeform 422"/>
            <p:cNvSpPr>
              <a:spLocks/>
            </p:cNvSpPr>
            <p:nvPr/>
          </p:nvSpPr>
          <p:spPr bwMode="auto">
            <a:xfrm>
              <a:off x="4865" y="1501"/>
              <a:ext cx="37" cy="348"/>
            </a:xfrm>
            <a:custGeom>
              <a:avLst/>
              <a:gdLst>
                <a:gd name="T0" fmla="*/ 0 w 37"/>
                <a:gd name="T1" fmla="*/ 330 h 348"/>
                <a:gd name="T2" fmla="*/ 0 w 37"/>
                <a:gd name="T3" fmla="*/ 307 h 348"/>
                <a:gd name="T4" fmla="*/ 0 w 37"/>
                <a:gd name="T5" fmla="*/ 289 h 348"/>
                <a:gd name="T6" fmla="*/ 2 w 37"/>
                <a:gd name="T7" fmla="*/ 267 h 348"/>
                <a:gd name="T8" fmla="*/ 2 w 37"/>
                <a:gd name="T9" fmla="*/ 248 h 348"/>
                <a:gd name="T10" fmla="*/ 2 w 37"/>
                <a:gd name="T11" fmla="*/ 226 h 348"/>
                <a:gd name="T12" fmla="*/ 2 w 37"/>
                <a:gd name="T13" fmla="*/ 204 h 348"/>
                <a:gd name="T14" fmla="*/ 2 w 37"/>
                <a:gd name="T15" fmla="*/ 185 h 348"/>
                <a:gd name="T16" fmla="*/ 2 w 37"/>
                <a:gd name="T17" fmla="*/ 167 h 348"/>
                <a:gd name="T18" fmla="*/ 2 w 37"/>
                <a:gd name="T19" fmla="*/ 144 h 348"/>
                <a:gd name="T20" fmla="*/ 2 w 37"/>
                <a:gd name="T21" fmla="*/ 122 h 348"/>
                <a:gd name="T22" fmla="*/ 2 w 37"/>
                <a:gd name="T23" fmla="*/ 104 h 348"/>
                <a:gd name="T24" fmla="*/ 2 w 37"/>
                <a:gd name="T25" fmla="*/ 81 h 348"/>
                <a:gd name="T26" fmla="*/ 5 w 37"/>
                <a:gd name="T27" fmla="*/ 63 h 348"/>
                <a:gd name="T28" fmla="*/ 5 w 37"/>
                <a:gd name="T29" fmla="*/ 41 h 348"/>
                <a:gd name="T30" fmla="*/ 5 w 37"/>
                <a:gd name="T31" fmla="*/ 22 h 348"/>
                <a:gd name="T32" fmla="*/ 5 w 37"/>
                <a:gd name="T33" fmla="*/ 0 h 348"/>
                <a:gd name="T34" fmla="*/ 8 w 37"/>
                <a:gd name="T35" fmla="*/ 7 h 348"/>
                <a:gd name="T36" fmla="*/ 10 w 37"/>
                <a:gd name="T37" fmla="*/ 11 h 348"/>
                <a:gd name="T38" fmla="*/ 16 w 37"/>
                <a:gd name="T39" fmla="*/ 15 h 348"/>
                <a:gd name="T40" fmla="*/ 18 w 37"/>
                <a:gd name="T41" fmla="*/ 15 h 348"/>
                <a:gd name="T42" fmla="*/ 21 w 37"/>
                <a:gd name="T43" fmla="*/ 15 h 348"/>
                <a:gd name="T44" fmla="*/ 24 w 37"/>
                <a:gd name="T45" fmla="*/ 11 h 348"/>
                <a:gd name="T46" fmla="*/ 29 w 37"/>
                <a:gd name="T47" fmla="*/ 7 h 348"/>
                <a:gd name="T48" fmla="*/ 32 w 37"/>
                <a:gd name="T49" fmla="*/ 0 h 348"/>
                <a:gd name="T50" fmla="*/ 32 w 37"/>
                <a:gd name="T51" fmla="*/ 22 h 348"/>
                <a:gd name="T52" fmla="*/ 32 w 37"/>
                <a:gd name="T53" fmla="*/ 41 h 348"/>
                <a:gd name="T54" fmla="*/ 32 w 37"/>
                <a:gd name="T55" fmla="*/ 63 h 348"/>
                <a:gd name="T56" fmla="*/ 34 w 37"/>
                <a:gd name="T57" fmla="*/ 81 h 348"/>
                <a:gd name="T58" fmla="*/ 34 w 37"/>
                <a:gd name="T59" fmla="*/ 104 h 348"/>
                <a:gd name="T60" fmla="*/ 34 w 37"/>
                <a:gd name="T61" fmla="*/ 122 h 348"/>
                <a:gd name="T62" fmla="*/ 34 w 37"/>
                <a:gd name="T63" fmla="*/ 144 h 348"/>
                <a:gd name="T64" fmla="*/ 34 w 37"/>
                <a:gd name="T65" fmla="*/ 167 h 348"/>
                <a:gd name="T66" fmla="*/ 34 w 37"/>
                <a:gd name="T67" fmla="*/ 185 h 348"/>
                <a:gd name="T68" fmla="*/ 37 w 37"/>
                <a:gd name="T69" fmla="*/ 204 h 348"/>
                <a:gd name="T70" fmla="*/ 37 w 37"/>
                <a:gd name="T71" fmla="*/ 226 h 348"/>
                <a:gd name="T72" fmla="*/ 37 w 37"/>
                <a:gd name="T73" fmla="*/ 248 h 348"/>
                <a:gd name="T74" fmla="*/ 37 w 37"/>
                <a:gd name="T75" fmla="*/ 267 h 348"/>
                <a:gd name="T76" fmla="*/ 37 w 37"/>
                <a:gd name="T77" fmla="*/ 289 h 348"/>
                <a:gd name="T78" fmla="*/ 37 w 37"/>
                <a:gd name="T79" fmla="*/ 307 h 348"/>
                <a:gd name="T80" fmla="*/ 37 w 37"/>
                <a:gd name="T81" fmla="*/ 330 h 348"/>
                <a:gd name="T82" fmla="*/ 34 w 37"/>
                <a:gd name="T83" fmla="*/ 337 h 348"/>
                <a:gd name="T84" fmla="*/ 32 w 37"/>
                <a:gd name="T85" fmla="*/ 344 h 348"/>
                <a:gd name="T86" fmla="*/ 26 w 37"/>
                <a:gd name="T87" fmla="*/ 348 h 348"/>
                <a:gd name="T88" fmla="*/ 21 w 37"/>
                <a:gd name="T89" fmla="*/ 348 h 348"/>
                <a:gd name="T90" fmla="*/ 16 w 37"/>
                <a:gd name="T91" fmla="*/ 348 h 348"/>
                <a:gd name="T92" fmla="*/ 8 w 37"/>
                <a:gd name="T93" fmla="*/ 348 h 348"/>
                <a:gd name="T94" fmla="*/ 5 w 37"/>
                <a:gd name="T95" fmla="*/ 341 h 348"/>
                <a:gd name="T96" fmla="*/ 0 w 37"/>
                <a:gd name="T97" fmla="*/ 330 h 34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7"/>
                <a:gd name="T148" fmla="*/ 0 h 348"/>
                <a:gd name="T149" fmla="*/ 37 w 37"/>
                <a:gd name="T150" fmla="*/ 348 h 34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7" h="348">
                  <a:moveTo>
                    <a:pt x="0" y="330"/>
                  </a:moveTo>
                  <a:lnTo>
                    <a:pt x="0" y="307"/>
                  </a:lnTo>
                  <a:lnTo>
                    <a:pt x="0" y="289"/>
                  </a:lnTo>
                  <a:lnTo>
                    <a:pt x="2" y="267"/>
                  </a:lnTo>
                  <a:lnTo>
                    <a:pt x="2" y="248"/>
                  </a:lnTo>
                  <a:lnTo>
                    <a:pt x="2" y="226"/>
                  </a:lnTo>
                  <a:lnTo>
                    <a:pt x="2" y="204"/>
                  </a:lnTo>
                  <a:lnTo>
                    <a:pt x="2" y="185"/>
                  </a:lnTo>
                  <a:lnTo>
                    <a:pt x="2" y="167"/>
                  </a:lnTo>
                  <a:lnTo>
                    <a:pt x="2" y="144"/>
                  </a:lnTo>
                  <a:lnTo>
                    <a:pt x="2" y="122"/>
                  </a:lnTo>
                  <a:lnTo>
                    <a:pt x="2" y="104"/>
                  </a:lnTo>
                  <a:lnTo>
                    <a:pt x="2" y="81"/>
                  </a:lnTo>
                  <a:lnTo>
                    <a:pt x="5" y="63"/>
                  </a:lnTo>
                  <a:lnTo>
                    <a:pt x="5" y="41"/>
                  </a:lnTo>
                  <a:lnTo>
                    <a:pt x="5" y="22"/>
                  </a:lnTo>
                  <a:lnTo>
                    <a:pt x="5" y="0"/>
                  </a:lnTo>
                  <a:lnTo>
                    <a:pt x="8" y="7"/>
                  </a:lnTo>
                  <a:lnTo>
                    <a:pt x="10" y="11"/>
                  </a:lnTo>
                  <a:lnTo>
                    <a:pt x="16" y="15"/>
                  </a:lnTo>
                  <a:lnTo>
                    <a:pt x="18" y="15"/>
                  </a:lnTo>
                  <a:lnTo>
                    <a:pt x="21" y="15"/>
                  </a:lnTo>
                  <a:lnTo>
                    <a:pt x="24" y="11"/>
                  </a:lnTo>
                  <a:lnTo>
                    <a:pt x="29" y="7"/>
                  </a:lnTo>
                  <a:lnTo>
                    <a:pt x="32" y="0"/>
                  </a:lnTo>
                  <a:lnTo>
                    <a:pt x="32" y="22"/>
                  </a:lnTo>
                  <a:lnTo>
                    <a:pt x="32" y="41"/>
                  </a:lnTo>
                  <a:lnTo>
                    <a:pt x="32" y="63"/>
                  </a:lnTo>
                  <a:lnTo>
                    <a:pt x="34" y="81"/>
                  </a:lnTo>
                  <a:lnTo>
                    <a:pt x="34" y="104"/>
                  </a:lnTo>
                  <a:lnTo>
                    <a:pt x="34" y="122"/>
                  </a:lnTo>
                  <a:lnTo>
                    <a:pt x="34" y="144"/>
                  </a:lnTo>
                  <a:lnTo>
                    <a:pt x="34" y="167"/>
                  </a:lnTo>
                  <a:lnTo>
                    <a:pt x="34" y="185"/>
                  </a:lnTo>
                  <a:lnTo>
                    <a:pt x="37" y="204"/>
                  </a:lnTo>
                  <a:lnTo>
                    <a:pt x="37" y="226"/>
                  </a:lnTo>
                  <a:lnTo>
                    <a:pt x="37" y="248"/>
                  </a:lnTo>
                  <a:lnTo>
                    <a:pt x="37" y="267"/>
                  </a:lnTo>
                  <a:lnTo>
                    <a:pt x="37" y="289"/>
                  </a:lnTo>
                  <a:lnTo>
                    <a:pt x="37" y="307"/>
                  </a:lnTo>
                  <a:lnTo>
                    <a:pt x="37" y="330"/>
                  </a:lnTo>
                  <a:lnTo>
                    <a:pt x="34" y="337"/>
                  </a:lnTo>
                  <a:lnTo>
                    <a:pt x="32" y="344"/>
                  </a:lnTo>
                  <a:lnTo>
                    <a:pt x="26" y="348"/>
                  </a:lnTo>
                  <a:lnTo>
                    <a:pt x="21" y="348"/>
                  </a:lnTo>
                  <a:lnTo>
                    <a:pt x="16" y="348"/>
                  </a:lnTo>
                  <a:lnTo>
                    <a:pt x="8" y="348"/>
                  </a:lnTo>
                  <a:lnTo>
                    <a:pt x="5" y="341"/>
                  </a:lnTo>
                  <a:lnTo>
                    <a:pt x="0" y="330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27" name="Freeform 423"/>
            <p:cNvSpPr>
              <a:spLocks/>
            </p:cNvSpPr>
            <p:nvPr/>
          </p:nvSpPr>
          <p:spPr bwMode="auto">
            <a:xfrm>
              <a:off x="4865" y="1501"/>
              <a:ext cx="37" cy="348"/>
            </a:xfrm>
            <a:custGeom>
              <a:avLst/>
              <a:gdLst>
                <a:gd name="T0" fmla="*/ 0 w 37"/>
                <a:gd name="T1" fmla="*/ 330 h 348"/>
                <a:gd name="T2" fmla="*/ 0 w 37"/>
                <a:gd name="T3" fmla="*/ 330 h 348"/>
                <a:gd name="T4" fmla="*/ 0 w 37"/>
                <a:gd name="T5" fmla="*/ 307 h 348"/>
                <a:gd name="T6" fmla="*/ 0 w 37"/>
                <a:gd name="T7" fmla="*/ 289 h 348"/>
                <a:gd name="T8" fmla="*/ 2 w 37"/>
                <a:gd name="T9" fmla="*/ 267 h 348"/>
                <a:gd name="T10" fmla="*/ 2 w 37"/>
                <a:gd name="T11" fmla="*/ 248 h 348"/>
                <a:gd name="T12" fmla="*/ 2 w 37"/>
                <a:gd name="T13" fmla="*/ 226 h 348"/>
                <a:gd name="T14" fmla="*/ 2 w 37"/>
                <a:gd name="T15" fmla="*/ 204 h 348"/>
                <a:gd name="T16" fmla="*/ 2 w 37"/>
                <a:gd name="T17" fmla="*/ 185 h 348"/>
                <a:gd name="T18" fmla="*/ 2 w 37"/>
                <a:gd name="T19" fmla="*/ 167 h 348"/>
                <a:gd name="T20" fmla="*/ 2 w 37"/>
                <a:gd name="T21" fmla="*/ 144 h 348"/>
                <a:gd name="T22" fmla="*/ 2 w 37"/>
                <a:gd name="T23" fmla="*/ 122 h 348"/>
                <a:gd name="T24" fmla="*/ 2 w 37"/>
                <a:gd name="T25" fmla="*/ 104 h 348"/>
                <a:gd name="T26" fmla="*/ 2 w 37"/>
                <a:gd name="T27" fmla="*/ 81 h 348"/>
                <a:gd name="T28" fmla="*/ 5 w 37"/>
                <a:gd name="T29" fmla="*/ 63 h 348"/>
                <a:gd name="T30" fmla="*/ 5 w 37"/>
                <a:gd name="T31" fmla="*/ 41 h 348"/>
                <a:gd name="T32" fmla="*/ 5 w 37"/>
                <a:gd name="T33" fmla="*/ 22 h 348"/>
                <a:gd name="T34" fmla="*/ 5 w 37"/>
                <a:gd name="T35" fmla="*/ 0 h 348"/>
                <a:gd name="T36" fmla="*/ 8 w 37"/>
                <a:gd name="T37" fmla="*/ 7 h 348"/>
                <a:gd name="T38" fmla="*/ 10 w 37"/>
                <a:gd name="T39" fmla="*/ 11 h 348"/>
                <a:gd name="T40" fmla="*/ 16 w 37"/>
                <a:gd name="T41" fmla="*/ 15 h 348"/>
                <a:gd name="T42" fmla="*/ 18 w 37"/>
                <a:gd name="T43" fmla="*/ 15 h 348"/>
                <a:gd name="T44" fmla="*/ 21 w 37"/>
                <a:gd name="T45" fmla="*/ 15 h 348"/>
                <a:gd name="T46" fmla="*/ 24 w 37"/>
                <a:gd name="T47" fmla="*/ 11 h 348"/>
                <a:gd name="T48" fmla="*/ 29 w 37"/>
                <a:gd name="T49" fmla="*/ 7 h 348"/>
                <a:gd name="T50" fmla="*/ 32 w 37"/>
                <a:gd name="T51" fmla="*/ 0 h 348"/>
                <a:gd name="T52" fmla="*/ 32 w 37"/>
                <a:gd name="T53" fmla="*/ 22 h 348"/>
                <a:gd name="T54" fmla="*/ 32 w 37"/>
                <a:gd name="T55" fmla="*/ 41 h 348"/>
                <a:gd name="T56" fmla="*/ 32 w 37"/>
                <a:gd name="T57" fmla="*/ 63 h 348"/>
                <a:gd name="T58" fmla="*/ 34 w 37"/>
                <a:gd name="T59" fmla="*/ 81 h 348"/>
                <a:gd name="T60" fmla="*/ 34 w 37"/>
                <a:gd name="T61" fmla="*/ 104 h 348"/>
                <a:gd name="T62" fmla="*/ 34 w 37"/>
                <a:gd name="T63" fmla="*/ 122 h 348"/>
                <a:gd name="T64" fmla="*/ 34 w 37"/>
                <a:gd name="T65" fmla="*/ 144 h 348"/>
                <a:gd name="T66" fmla="*/ 34 w 37"/>
                <a:gd name="T67" fmla="*/ 167 h 348"/>
                <a:gd name="T68" fmla="*/ 34 w 37"/>
                <a:gd name="T69" fmla="*/ 185 h 348"/>
                <a:gd name="T70" fmla="*/ 37 w 37"/>
                <a:gd name="T71" fmla="*/ 204 h 348"/>
                <a:gd name="T72" fmla="*/ 37 w 37"/>
                <a:gd name="T73" fmla="*/ 226 h 348"/>
                <a:gd name="T74" fmla="*/ 37 w 37"/>
                <a:gd name="T75" fmla="*/ 248 h 348"/>
                <a:gd name="T76" fmla="*/ 37 w 37"/>
                <a:gd name="T77" fmla="*/ 267 h 348"/>
                <a:gd name="T78" fmla="*/ 37 w 37"/>
                <a:gd name="T79" fmla="*/ 289 h 348"/>
                <a:gd name="T80" fmla="*/ 37 w 37"/>
                <a:gd name="T81" fmla="*/ 307 h 348"/>
                <a:gd name="T82" fmla="*/ 37 w 37"/>
                <a:gd name="T83" fmla="*/ 330 h 348"/>
                <a:gd name="T84" fmla="*/ 34 w 37"/>
                <a:gd name="T85" fmla="*/ 337 h 348"/>
                <a:gd name="T86" fmla="*/ 32 w 37"/>
                <a:gd name="T87" fmla="*/ 344 h 348"/>
                <a:gd name="T88" fmla="*/ 26 w 37"/>
                <a:gd name="T89" fmla="*/ 348 h 348"/>
                <a:gd name="T90" fmla="*/ 21 w 37"/>
                <a:gd name="T91" fmla="*/ 348 h 348"/>
                <a:gd name="T92" fmla="*/ 16 w 37"/>
                <a:gd name="T93" fmla="*/ 348 h 348"/>
                <a:gd name="T94" fmla="*/ 8 w 37"/>
                <a:gd name="T95" fmla="*/ 348 h 348"/>
                <a:gd name="T96" fmla="*/ 5 w 37"/>
                <a:gd name="T97" fmla="*/ 341 h 348"/>
                <a:gd name="T98" fmla="*/ 0 w 37"/>
                <a:gd name="T99" fmla="*/ 330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7"/>
                <a:gd name="T151" fmla="*/ 0 h 348"/>
                <a:gd name="T152" fmla="*/ 37 w 37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7" h="348">
                  <a:moveTo>
                    <a:pt x="0" y="330"/>
                  </a:moveTo>
                  <a:lnTo>
                    <a:pt x="0" y="330"/>
                  </a:lnTo>
                  <a:lnTo>
                    <a:pt x="0" y="307"/>
                  </a:lnTo>
                  <a:lnTo>
                    <a:pt x="0" y="289"/>
                  </a:lnTo>
                  <a:lnTo>
                    <a:pt x="2" y="267"/>
                  </a:lnTo>
                  <a:lnTo>
                    <a:pt x="2" y="248"/>
                  </a:lnTo>
                  <a:lnTo>
                    <a:pt x="2" y="226"/>
                  </a:lnTo>
                  <a:lnTo>
                    <a:pt x="2" y="204"/>
                  </a:lnTo>
                  <a:lnTo>
                    <a:pt x="2" y="185"/>
                  </a:lnTo>
                  <a:lnTo>
                    <a:pt x="2" y="167"/>
                  </a:lnTo>
                  <a:lnTo>
                    <a:pt x="2" y="144"/>
                  </a:lnTo>
                  <a:lnTo>
                    <a:pt x="2" y="122"/>
                  </a:lnTo>
                  <a:lnTo>
                    <a:pt x="2" y="104"/>
                  </a:lnTo>
                  <a:lnTo>
                    <a:pt x="2" y="81"/>
                  </a:lnTo>
                  <a:lnTo>
                    <a:pt x="5" y="63"/>
                  </a:lnTo>
                  <a:lnTo>
                    <a:pt x="5" y="41"/>
                  </a:lnTo>
                  <a:lnTo>
                    <a:pt x="5" y="22"/>
                  </a:lnTo>
                  <a:lnTo>
                    <a:pt x="5" y="0"/>
                  </a:lnTo>
                  <a:lnTo>
                    <a:pt x="8" y="7"/>
                  </a:lnTo>
                  <a:lnTo>
                    <a:pt x="10" y="11"/>
                  </a:lnTo>
                  <a:lnTo>
                    <a:pt x="16" y="15"/>
                  </a:lnTo>
                  <a:lnTo>
                    <a:pt x="18" y="15"/>
                  </a:lnTo>
                  <a:lnTo>
                    <a:pt x="21" y="15"/>
                  </a:lnTo>
                  <a:lnTo>
                    <a:pt x="24" y="11"/>
                  </a:lnTo>
                  <a:lnTo>
                    <a:pt x="29" y="7"/>
                  </a:lnTo>
                  <a:lnTo>
                    <a:pt x="32" y="0"/>
                  </a:lnTo>
                  <a:lnTo>
                    <a:pt x="32" y="22"/>
                  </a:lnTo>
                  <a:lnTo>
                    <a:pt x="32" y="41"/>
                  </a:lnTo>
                  <a:lnTo>
                    <a:pt x="32" y="63"/>
                  </a:lnTo>
                  <a:lnTo>
                    <a:pt x="34" y="81"/>
                  </a:lnTo>
                  <a:lnTo>
                    <a:pt x="34" y="104"/>
                  </a:lnTo>
                  <a:lnTo>
                    <a:pt x="34" y="122"/>
                  </a:lnTo>
                  <a:lnTo>
                    <a:pt x="34" y="144"/>
                  </a:lnTo>
                  <a:lnTo>
                    <a:pt x="34" y="167"/>
                  </a:lnTo>
                  <a:lnTo>
                    <a:pt x="34" y="185"/>
                  </a:lnTo>
                  <a:lnTo>
                    <a:pt x="37" y="204"/>
                  </a:lnTo>
                  <a:lnTo>
                    <a:pt x="37" y="226"/>
                  </a:lnTo>
                  <a:lnTo>
                    <a:pt x="37" y="248"/>
                  </a:lnTo>
                  <a:lnTo>
                    <a:pt x="37" y="267"/>
                  </a:lnTo>
                  <a:lnTo>
                    <a:pt x="37" y="289"/>
                  </a:lnTo>
                  <a:lnTo>
                    <a:pt x="37" y="307"/>
                  </a:lnTo>
                  <a:lnTo>
                    <a:pt x="37" y="330"/>
                  </a:lnTo>
                  <a:lnTo>
                    <a:pt x="34" y="337"/>
                  </a:lnTo>
                  <a:lnTo>
                    <a:pt x="32" y="344"/>
                  </a:lnTo>
                  <a:lnTo>
                    <a:pt x="26" y="348"/>
                  </a:lnTo>
                  <a:lnTo>
                    <a:pt x="21" y="348"/>
                  </a:lnTo>
                  <a:lnTo>
                    <a:pt x="16" y="348"/>
                  </a:lnTo>
                  <a:lnTo>
                    <a:pt x="8" y="348"/>
                  </a:lnTo>
                  <a:lnTo>
                    <a:pt x="5" y="341"/>
                  </a:lnTo>
                  <a:lnTo>
                    <a:pt x="0" y="33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28" name="Freeform 424"/>
            <p:cNvSpPr>
              <a:spLocks/>
            </p:cNvSpPr>
            <p:nvPr/>
          </p:nvSpPr>
          <p:spPr bwMode="auto">
            <a:xfrm>
              <a:off x="4870" y="1493"/>
              <a:ext cx="27" cy="23"/>
            </a:xfrm>
            <a:custGeom>
              <a:avLst/>
              <a:gdLst>
                <a:gd name="T0" fmla="*/ 13 w 27"/>
                <a:gd name="T1" fmla="*/ 0 h 23"/>
                <a:gd name="T2" fmla="*/ 21 w 27"/>
                <a:gd name="T3" fmla="*/ 0 h 23"/>
                <a:gd name="T4" fmla="*/ 24 w 27"/>
                <a:gd name="T5" fmla="*/ 0 h 23"/>
                <a:gd name="T6" fmla="*/ 27 w 27"/>
                <a:gd name="T7" fmla="*/ 4 h 23"/>
                <a:gd name="T8" fmla="*/ 27 w 27"/>
                <a:gd name="T9" fmla="*/ 12 h 23"/>
                <a:gd name="T10" fmla="*/ 27 w 27"/>
                <a:gd name="T11" fmla="*/ 15 h 23"/>
                <a:gd name="T12" fmla="*/ 24 w 27"/>
                <a:gd name="T13" fmla="*/ 19 h 23"/>
                <a:gd name="T14" fmla="*/ 21 w 27"/>
                <a:gd name="T15" fmla="*/ 23 h 23"/>
                <a:gd name="T16" fmla="*/ 13 w 27"/>
                <a:gd name="T17" fmla="*/ 23 h 23"/>
                <a:gd name="T18" fmla="*/ 8 w 27"/>
                <a:gd name="T19" fmla="*/ 23 h 23"/>
                <a:gd name="T20" fmla="*/ 5 w 27"/>
                <a:gd name="T21" fmla="*/ 19 h 23"/>
                <a:gd name="T22" fmla="*/ 0 w 27"/>
                <a:gd name="T23" fmla="*/ 15 h 23"/>
                <a:gd name="T24" fmla="*/ 0 w 27"/>
                <a:gd name="T25" fmla="*/ 12 h 23"/>
                <a:gd name="T26" fmla="*/ 0 w 27"/>
                <a:gd name="T27" fmla="*/ 4 h 23"/>
                <a:gd name="T28" fmla="*/ 5 w 27"/>
                <a:gd name="T29" fmla="*/ 0 h 23"/>
                <a:gd name="T30" fmla="*/ 8 w 27"/>
                <a:gd name="T31" fmla="*/ 0 h 23"/>
                <a:gd name="T32" fmla="*/ 13 w 27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13" y="0"/>
                  </a:moveTo>
                  <a:lnTo>
                    <a:pt x="21" y="0"/>
                  </a:lnTo>
                  <a:lnTo>
                    <a:pt x="24" y="0"/>
                  </a:lnTo>
                  <a:lnTo>
                    <a:pt x="27" y="4"/>
                  </a:lnTo>
                  <a:lnTo>
                    <a:pt x="27" y="12"/>
                  </a:lnTo>
                  <a:lnTo>
                    <a:pt x="27" y="15"/>
                  </a:lnTo>
                  <a:lnTo>
                    <a:pt x="24" y="19"/>
                  </a:lnTo>
                  <a:lnTo>
                    <a:pt x="21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5" y="19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0" y="4"/>
                  </a:lnTo>
                  <a:lnTo>
                    <a:pt x="5" y="0"/>
                  </a:lnTo>
                  <a:lnTo>
                    <a:pt x="8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29" name="Freeform 425"/>
            <p:cNvSpPr>
              <a:spLocks/>
            </p:cNvSpPr>
            <p:nvPr/>
          </p:nvSpPr>
          <p:spPr bwMode="auto">
            <a:xfrm>
              <a:off x="4870" y="1493"/>
              <a:ext cx="27" cy="23"/>
            </a:xfrm>
            <a:custGeom>
              <a:avLst/>
              <a:gdLst>
                <a:gd name="T0" fmla="*/ 13 w 27"/>
                <a:gd name="T1" fmla="*/ 0 h 23"/>
                <a:gd name="T2" fmla="*/ 13 w 27"/>
                <a:gd name="T3" fmla="*/ 0 h 23"/>
                <a:gd name="T4" fmla="*/ 21 w 27"/>
                <a:gd name="T5" fmla="*/ 0 h 23"/>
                <a:gd name="T6" fmla="*/ 24 w 27"/>
                <a:gd name="T7" fmla="*/ 0 h 23"/>
                <a:gd name="T8" fmla="*/ 27 w 27"/>
                <a:gd name="T9" fmla="*/ 4 h 23"/>
                <a:gd name="T10" fmla="*/ 27 w 27"/>
                <a:gd name="T11" fmla="*/ 12 h 23"/>
                <a:gd name="T12" fmla="*/ 27 w 27"/>
                <a:gd name="T13" fmla="*/ 15 h 23"/>
                <a:gd name="T14" fmla="*/ 24 w 27"/>
                <a:gd name="T15" fmla="*/ 19 h 23"/>
                <a:gd name="T16" fmla="*/ 21 w 27"/>
                <a:gd name="T17" fmla="*/ 23 h 23"/>
                <a:gd name="T18" fmla="*/ 13 w 27"/>
                <a:gd name="T19" fmla="*/ 23 h 23"/>
                <a:gd name="T20" fmla="*/ 8 w 27"/>
                <a:gd name="T21" fmla="*/ 23 h 23"/>
                <a:gd name="T22" fmla="*/ 5 w 27"/>
                <a:gd name="T23" fmla="*/ 19 h 23"/>
                <a:gd name="T24" fmla="*/ 0 w 27"/>
                <a:gd name="T25" fmla="*/ 15 h 23"/>
                <a:gd name="T26" fmla="*/ 0 w 27"/>
                <a:gd name="T27" fmla="*/ 12 h 23"/>
                <a:gd name="T28" fmla="*/ 0 w 27"/>
                <a:gd name="T29" fmla="*/ 4 h 23"/>
                <a:gd name="T30" fmla="*/ 5 w 27"/>
                <a:gd name="T31" fmla="*/ 0 h 23"/>
                <a:gd name="T32" fmla="*/ 8 w 27"/>
                <a:gd name="T33" fmla="*/ 0 h 23"/>
                <a:gd name="T34" fmla="*/ 13 w 27"/>
                <a:gd name="T35" fmla="*/ 0 h 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7"/>
                <a:gd name="T55" fmla="*/ 0 h 23"/>
                <a:gd name="T56" fmla="*/ 27 w 27"/>
                <a:gd name="T57" fmla="*/ 23 h 2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7" h="23">
                  <a:moveTo>
                    <a:pt x="13" y="0"/>
                  </a:moveTo>
                  <a:lnTo>
                    <a:pt x="13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7" y="4"/>
                  </a:lnTo>
                  <a:lnTo>
                    <a:pt x="27" y="12"/>
                  </a:lnTo>
                  <a:lnTo>
                    <a:pt x="27" y="15"/>
                  </a:lnTo>
                  <a:lnTo>
                    <a:pt x="24" y="19"/>
                  </a:lnTo>
                  <a:lnTo>
                    <a:pt x="21" y="23"/>
                  </a:lnTo>
                  <a:lnTo>
                    <a:pt x="13" y="23"/>
                  </a:lnTo>
                  <a:lnTo>
                    <a:pt x="8" y="23"/>
                  </a:lnTo>
                  <a:lnTo>
                    <a:pt x="5" y="19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0" y="4"/>
                  </a:lnTo>
                  <a:lnTo>
                    <a:pt x="5" y="0"/>
                  </a:lnTo>
                  <a:lnTo>
                    <a:pt x="8" y="0"/>
                  </a:lnTo>
                  <a:lnTo>
                    <a:pt x="13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30" name="Freeform 426"/>
            <p:cNvSpPr>
              <a:spLocks/>
            </p:cNvSpPr>
            <p:nvPr/>
          </p:nvSpPr>
          <p:spPr bwMode="auto">
            <a:xfrm>
              <a:off x="4742" y="1664"/>
              <a:ext cx="277" cy="174"/>
            </a:xfrm>
            <a:custGeom>
              <a:avLst/>
              <a:gdLst>
                <a:gd name="T0" fmla="*/ 0 w 277"/>
                <a:gd name="T1" fmla="*/ 78 h 174"/>
                <a:gd name="T2" fmla="*/ 189 w 277"/>
                <a:gd name="T3" fmla="*/ 0 h 174"/>
                <a:gd name="T4" fmla="*/ 277 w 277"/>
                <a:gd name="T5" fmla="*/ 89 h 174"/>
                <a:gd name="T6" fmla="*/ 93 w 277"/>
                <a:gd name="T7" fmla="*/ 174 h 174"/>
                <a:gd name="T8" fmla="*/ 0 w 277"/>
                <a:gd name="T9" fmla="*/ 78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"/>
                <a:gd name="T16" fmla="*/ 0 h 174"/>
                <a:gd name="T17" fmla="*/ 277 w 277"/>
                <a:gd name="T18" fmla="*/ 174 h 17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" h="174">
                  <a:moveTo>
                    <a:pt x="0" y="78"/>
                  </a:moveTo>
                  <a:lnTo>
                    <a:pt x="189" y="0"/>
                  </a:lnTo>
                  <a:lnTo>
                    <a:pt x="277" y="89"/>
                  </a:lnTo>
                  <a:lnTo>
                    <a:pt x="93" y="174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31" name="Freeform 427"/>
            <p:cNvSpPr>
              <a:spLocks/>
            </p:cNvSpPr>
            <p:nvPr/>
          </p:nvSpPr>
          <p:spPr bwMode="auto">
            <a:xfrm>
              <a:off x="4742" y="1664"/>
              <a:ext cx="277" cy="174"/>
            </a:xfrm>
            <a:custGeom>
              <a:avLst/>
              <a:gdLst>
                <a:gd name="T0" fmla="*/ 0 w 277"/>
                <a:gd name="T1" fmla="*/ 78 h 174"/>
                <a:gd name="T2" fmla="*/ 189 w 277"/>
                <a:gd name="T3" fmla="*/ 0 h 174"/>
                <a:gd name="T4" fmla="*/ 277 w 277"/>
                <a:gd name="T5" fmla="*/ 89 h 174"/>
                <a:gd name="T6" fmla="*/ 93 w 277"/>
                <a:gd name="T7" fmla="*/ 174 h 174"/>
                <a:gd name="T8" fmla="*/ 0 w 277"/>
                <a:gd name="T9" fmla="*/ 78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"/>
                <a:gd name="T16" fmla="*/ 0 h 174"/>
                <a:gd name="T17" fmla="*/ 277 w 277"/>
                <a:gd name="T18" fmla="*/ 174 h 17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" h="174">
                  <a:moveTo>
                    <a:pt x="0" y="78"/>
                  </a:moveTo>
                  <a:lnTo>
                    <a:pt x="189" y="0"/>
                  </a:lnTo>
                  <a:lnTo>
                    <a:pt x="277" y="89"/>
                  </a:lnTo>
                  <a:lnTo>
                    <a:pt x="93" y="174"/>
                  </a:lnTo>
                  <a:lnTo>
                    <a:pt x="0" y="7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32" name="Freeform 428"/>
            <p:cNvSpPr>
              <a:spLocks/>
            </p:cNvSpPr>
            <p:nvPr/>
          </p:nvSpPr>
          <p:spPr bwMode="auto">
            <a:xfrm>
              <a:off x="4835" y="1693"/>
              <a:ext cx="278" cy="171"/>
            </a:xfrm>
            <a:custGeom>
              <a:avLst/>
              <a:gdLst>
                <a:gd name="T0" fmla="*/ 0 w 278"/>
                <a:gd name="T1" fmla="*/ 75 h 171"/>
                <a:gd name="T2" fmla="*/ 187 w 278"/>
                <a:gd name="T3" fmla="*/ 0 h 171"/>
                <a:gd name="T4" fmla="*/ 278 w 278"/>
                <a:gd name="T5" fmla="*/ 86 h 171"/>
                <a:gd name="T6" fmla="*/ 96 w 278"/>
                <a:gd name="T7" fmla="*/ 171 h 171"/>
                <a:gd name="T8" fmla="*/ 0 w 278"/>
                <a:gd name="T9" fmla="*/ 7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8"/>
                <a:gd name="T16" fmla="*/ 0 h 171"/>
                <a:gd name="T17" fmla="*/ 278 w 278"/>
                <a:gd name="T18" fmla="*/ 171 h 1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8" h="171">
                  <a:moveTo>
                    <a:pt x="0" y="75"/>
                  </a:moveTo>
                  <a:lnTo>
                    <a:pt x="187" y="0"/>
                  </a:lnTo>
                  <a:lnTo>
                    <a:pt x="278" y="86"/>
                  </a:lnTo>
                  <a:lnTo>
                    <a:pt x="96" y="171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33" name="Freeform 429"/>
            <p:cNvSpPr>
              <a:spLocks/>
            </p:cNvSpPr>
            <p:nvPr/>
          </p:nvSpPr>
          <p:spPr bwMode="auto">
            <a:xfrm>
              <a:off x="4835" y="1693"/>
              <a:ext cx="278" cy="171"/>
            </a:xfrm>
            <a:custGeom>
              <a:avLst/>
              <a:gdLst>
                <a:gd name="T0" fmla="*/ 0 w 278"/>
                <a:gd name="T1" fmla="*/ 75 h 171"/>
                <a:gd name="T2" fmla="*/ 187 w 278"/>
                <a:gd name="T3" fmla="*/ 0 h 171"/>
                <a:gd name="T4" fmla="*/ 278 w 278"/>
                <a:gd name="T5" fmla="*/ 86 h 171"/>
                <a:gd name="T6" fmla="*/ 96 w 278"/>
                <a:gd name="T7" fmla="*/ 171 h 171"/>
                <a:gd name="T8" fmla="*/ 0 w 278"/>
                <a:gd name="T9" fmla="*/ 7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8"/>
                <a:gd name="T16" fmla="*/ 0 h 171"/>
                <a:gd name="T17" fmla="*/ 278 w 278"/>
                <a:gd name="T18" fmla="*/ 171 h 1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8" h="171">
                  <a:moveTo>
                    <a:pt x="0" y="75"/>
                  </a:moveTo>
                  <a:lnTo>
                    <a:pt x="187" y="0"/>
                  </a:lnTo>
                  <a:lnTo>
                    <a:pt x="278" y="86"/>
                  </a:lnTo>
                  <a:lnTo>
                    <a:pt x="96" y="171"/>
                  </a:lnTo>
                  <a:lnTo>
                    <a:pt x="0" y="7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34" name="Freeform 430"/>
            <p:cNvSpPr>
              <a:spLocks/>
            </p:cNvSpPr>
            <p:nvPr/>
          </p:nvSpPr>
          <p:spPr bwMode="auto">
            <a:xfrm>
              <a:off x="4931" y="1716"/>
              <a:ext cx="280" cy="170"/>
            </a:xfrm>
            <a:custGeom>
              <a:avLst/>
              <a:gdLst>
                <a:gd name="T0" fmla="*/ 0 w 280"/>
                <a:gd name="T1" fmla="*/ 78 h 170"/>
                <a:gd name="T2" fmla="*/ 190 w 280"/>
                <a:gd name="T3" fmla="*/ 0 h 170"/>
                <a:gd name="T4" fmla="*/ 280 w 280"/>
                <a:gd name="T5" fmla="*/ 89 h 170"/>
                <a:gd name="T6" fmla="*/ 94 w 280"/>
                <a:gd name="T7" fmla="*/ 170 h 170"/>
                <a:gd name="T8" fmla="*/ 0 w 280"/>
                <a:gd name="T9" fmla="*/ 7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0"/>
                <a:gd name="T16" fmla="*/ 0 h 170"/>
                <a:gd name="T17" fmla="*/ 280 w 280"/>
                <a:gd name="T18" fmla="*/ 170 h 1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0" h="170">
                  <a:moveTo>
                    <a:pt x="0" y="78"/>
                  </a:moveTo>
                  <a:lnTo>
                    <a:pt x="190" y="0"/>
                  </a:lnTo>
                  <a:lnTo>
                    <a:pt x="280" y="89"/>
                  </a:lnTo>
                  <a:lnTo>
                    <a:pt x="94" y="170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35" name="Freeform 431"/>
            <p:cNvSpPr>
              <a:spLocks/>
            </p:cNvSpPr>
            <p:nvPr/>
          </p:nvSpPr>
          <p:spPr bwMode="auto">
            <a:xfrm>
              <a:off x="4931" y="1716"/>
              <a:ext cx="280" cy="170"/>
            </a:xfrm>
            <a:custGeom>
              <a:avLst/>
              <a:gdLst>
                <a:gd name="T0" fmla="*/ 0 w 280"/>
                <a:gd name="T1" fmla="*/ 78 h 170"/>
                <a:gd name="T2" fmla="*/ 190 w 280"/>
                <a:gd name="T3" fmla="*/ 0 h 170"/>
                <a:gd name="T4" fmla="*/ 280 w 280"/>
                <a:gd name="T5" fmla="*/ 89 h 170"/>
                <a:gd name="T6" fmla="*/ 94 w 280"/>
                <a:gd name="T7" fmla="*/ 170 h 170"/>
                <a:gd name="T8" fmla="*/ 0 w 280"/>
                <a:gd name="T9" fmla="*/ 7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0"/>
                <a:gd name="T16" fmla="*/ 0 h 170"/>
                <a:gd name="T17" fmla="*/ 280 w 280"/>
                <a:gd name="T18" fmla="*/ 170 h 1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0" h="170">
                  <a:moveTo>
                    <a:pt x="0" y="78"/>
                  </a:moveTo>
                  <a:lnTo>
                    <a:pt x="190" y="0"/>
                  </a:lnTo>
                  <a:lnTo>
                    <a:pt x="280" y="89"/>
                  </a:lnTo>
                  <a:lnTo>
                    <a:pt x="94" y="170"/>
                  </a:lnTo>
                  <a:lnTo>
                    <a:pt x="0" y="7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36" name="Freeform 432"/>
            <p:cNvSpPr>
              <a:spLocks/>
            </p:cNvSpPr>
            <p:nvPr/>
          </p:nvSpPr>
          <p:spPr bwMode="auto">
            <a:xfrm>
              <a:off x="5025" y="1801"/>
              <a:ext cx="189" cy="137"/>
            </a:xfrm>
            <a:custGeom>
              <a:avLst/>
              <a:gdLst>
                <a:gd name="T0" fmla="*/ 0 w 189"/>
                <a:gd name="T1" fmla="*/ 85 h 137"/>
                <a:gd name="T2" fmla="*/ 189 w 189"/>
                <a:gd name="T3" fmla="*/ 0 h 137"/>
                <a:gd name="T4" fmla="*/ 189 w 189"/>
                <a:gd name="T5" fmla="*/ 52 h 137"/>
                <a:gd name="T6" fmla="*/ 0 w 189"/>
                <a:gd name="T7" fmla="*/ 137 h 137"/>
                <a:gd name="T8" fmla="*/ 0 w 189"/>
                <a:gd name="T9" fmla="*/ 8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9"/>
                <a:gd name="T16" fmla="*/ 0 h 137"/>
                <a:gd name="T17" fmla="*/ 189 w 189"/>
                <a:gd name="T18" fmla="*/ 137 h 1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9" h="137">
                  <a:moveTo>
                    <a:pt x="0" y="85"/>
                  </a:moveTo>
                  <a:lnTo>
                    <a:pt x="189" y="0"/>
                  </a:lnTo>
                  <a:lnTo>
                    <a:pt x="189" y="52"/>
                  </a:lnTo>
                  <a:lnTo>
                    <a:pt x="0" y="137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37" name="Freeform 433"/>
            <p:cNvSpPr>
              <a:spLocks/>
            </p:cNvSpPr>
            <p:nvPr/>
          </p:nvSpPr>
          <p:spPr bwMode="auto">
            <a:xfrm>
              <a:off x="5025" y="1801"/>
              <a:ext cx="189" cy="137"/>
            </a:xfrm>
            <a:custGeom>
              <a:avLst/>
              <a:gdLst>
                <a:gd name="T0" fmla="*/ 0 w 189"/>
                <a:gd name="T1" fmla="*/ 85 h 137"/>
                <a:gd name="T2" fmla="*/ 189 w 189"/>
                <a:gd name="T3" fmla="*/ 0 h 137"/>
                <a:gd name="T4" fmla="*/ 189 w 189"/>
                <a:gd name="T5" fmla="*/ 52 h 137"/>
                <a:gd name="T6" fmla="*/ 0 w 189"/>
                <a:gd name="T7" fmla="*/ 137 h 137"/>
                <a:gd name="T8" fmla="*/ 0 w 189"/>
                <a:gd name="T9" fmla="*/ 8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9"/>
                <a:gd name="T16" fmla="*/ 0 h 137"/>
                <a:gd name="T17" fmla="*/ 189 w 189"/>
                <a:gd name="T18" fmla="*/ 137 h 1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9" h="137">
                  <a:moveTo>
                    <a:pt x="0" y="85"/>
                  </a:moveTo>
                  <a:lnTo>
                    <a:pt x="189" y="0"/>
                  </a:lnTo>
                  <a:lnTo>
                    <a:pt x="189" y="52"/>
                  </a:lnTo>
                  <a:lnTo>
                    <a:pt x="0" y="137"/>
                  </a:lnTo>
                  <a:lnTo>
                    <a:pt x="0" y="8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38" name="Freeform 434"/>
            <p:cNvSpPr>
              <a:spLocks/>
            </p:cNvSpPr>
            <p:nvPr/>
          </p:nvSpPr>
          <p:spPr bwMode="auto">
            <a:xfrm>
              <a:off x="4742" y="1742"/>
              <a:ext cx="285" cy="200"/>
            </a:xfrm>
            <a:custGeom>
              <a:avLst/>
              <a:gdLst>
                <a:gd name="T0" fmla="*/ 285 w 285"/>
                <a:gd name="T1" fmla="*/ 148 h 200"/>
                <a:gd name="T2" fmla="*/ 189 w 285"/>
                <a:gd name="T3" fmla="*/ 48 h 200"/>
                <a:gd name="T4" fmla="*/ 189 w 285"/>
                <a:gd name="T5" fmla="*/ 122 h 200"/>
                <a:gd name="T6" fmla="*/ 93 w 285"/>
                <a:gd name="T7" fmla="*/ 26 h 200"/>
                <a:gd name="T8" fmla="*/ 93 w 285"/>
                <a:gd name="T9" fmla="*/ 92 h 200"/>
                <a:gd name="T10" fmla="*/ 0 w 285"/>
                <a:gd name="T11" fmla="*/ 0 h 200"/>
                <a:gd name="T12" fmla="*/ 0 w 285"/>
                <a:gd name="T13" fmla="*/ 126 h 200"/>
                <a:gd name="T14" fmla="*/ 285 w 285"/>
                <a:gd name="T15" fmla="*/ 200 h 200"/>
                <a:gd name="T16" fmla="*/ 285 w 285"/>
                <a:gd name="T17" fmla="*/ 148 h 2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5"/>
                <a:gd name="T28" fmla="*/ 0 h 200"/>
                <a:gd name="T29" fmla="*/ 285 w 285"/>
                <a:gd name="T30" fmla="*/ 200 h 20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5" h="200">
                  <a:moveTo>
                    <a:pt x="285" y="148"/>
                  </a:moveTo>
                  <a:lnTo>
                    <a:pt x="189" y="48"/>
                  </a:lnTo>
                  <a:lnTo>
                    <a:pt x="189" y="122"/>
                  </a:lnTo>
                  <a:lnTo>
                    <a:pt x="93" y="26"/>
                  </a:lnTo>
                  <a:lnTo>
                    <a:pt x="93" y="92"/>
                  </a:lnTo>
                  <a:lnTo>
                    <a:pt x="0" y="0"/>
                  </a:lnTo>
                  <a:lnTo>
                    <a:pt x="0" y="126"/>
                  </a:lnTo>
                  <a:lnTo>
                    <a:pt x="285" y="200"/>
                  </a:lnTo>
                  <a:lnTo>
                    <a:pt x="285" y="148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39" name="Freeform 435"/>
            <p:cNvSpPr>
              <a:spLocks/>
            </p:cNvSpPr>
            <p:nvPr/>
          </p:nvSpPr>
          <p:spPr bwMode="auto">
            <a:xfrm>
              <a:off x="4742" y="1742"/>
              <a:ext cx="285" cy="200"/>
            </a:xfrm>
            <a:custGeom>
              <a:avLst/>
              <a:gdLst>
                <a:gd name="T0" fmla="*/ 285 w 285"/>
                <a:gd name="T1" fmla="*/ 148 h 200"/>
                <a:gd name="T2" fmla="*/ 189 w 285"/>
                <a:gd name="T3" fmla="*/ 48 h 200"/>
                <a:gd name="T4" fmla="*/ 189 w 285"/>
                <a:gd name="T5" fmla="*/ 122 h 200"/>
                <a:gd name="T6" fmla="*/ 93 w 285"/>
                <a:gd name="T7" fmla="*/ 26 h 200"/>
                <a:gd name="T8" fmla="*/ 93 w 285"/>
                <a:gd name="T9" fmla="*/ 92 h 200"/>
                <a:gd name="T10" fmla="*/ 0 w 285"/>
                <a:gd name="T11" fmla="*/ 0 h 200"/>
                <a:gd name="T12" fmla="*/ 0 w 285"/>
                <a:gd name="T13" fmla="*/ 126 h 200"/>
                <a:gd name="T14" fmla="*/ 285 w 285"/>
                <a:gd name="T15" fmla="*/ 200 h 200"/>
                <a:gd name="T16" fmla="*/ 285 w 285"/>
                <a:gd name="T17" fmla="*/ 148 h 2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5"/>
                <a:gd name="T28" fmla="*/ 0 h 200"/>
                <a:gd name="T29" fmla="*/ 285 w 285"/>
                <a:gd name="T30" fmla="*/ 200 h 20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5" h="200">
                  <a:moveTo>
                    <a:pt x="285" y="148"/>
                  </a:moveTo>
                  <a:lnTo>
                    <a:pt x="189" y="48"/>
                  </a:lnTo>
                  <a:lnTo>
                    <a:pt x="189" y="122"/>
                  </a:lnTo>
                  <a:lnTo>
                    <a:pt x="93" y="26"/>
                  </a:lnTo>
                  <a:lnTo>
                    <a:pt x="93" y="92"/>
                  </a:lnTo>
                  <a:lnTo>
                    <a:pt x="0" y="0"/>
                  </a:lnTo>
                  <a:lnTo>
                    <a:pt x="0" y="126"/>
                  </a:lnTo>
                  <a:lnTo>
                    <a:pt x="285" y="200"/>
                  </a:lnTo>
                  <a:lnTo>
                    <a:pt x="285" y="14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40" name="Freeform 436"/>
            <p:cNvSpPr>
              <a:spLocks/>
            </p:cNvSpPr>
            <p:nvPr/>
          </p:nvSpPr>
          <p:spPr bwMode="auto">
            <a:xfrm>
              <a:off x="4873" y="1319"/>
              <a:ext cx="333" cy="186"/>
            </a:xfrm>
            <a:custGeom>
              <a:avLst/>
              <a:gdLst>
                <a:gd name="T0" fmla="*/ 0 w 333"/>
                <a:gd name="T1" fmla="*/ 186 h 186"/>
                <a:gd name="T2" fmla="*/ 2 w 333"/>
                <a:gd name="T3" fmla="*/ 160 h 186"/>
                <a:gd name="T4" fmla="*/ 10 w 333"/>
                <a:gd name="T5" fmla="*/ 130 h 186"/>
                <a:gd name="T6" fmla="*/ 24 w 333"/>
                <a:gd name="T7" fmla="*/ 104 h 186"/>
                <a:gd name="T8" fmla="*/ 42 w 333"/>
                <a:gd name="T9" fmla="*/ 85 h 186"/>
                <a:gd name="T10" fmla="*/ 42 w 333"/>
                <a:gd name="T11" fmla="*/ 74 h 186"/>
                <a:gd name="T12" fmla="*/ 42 w 333"/>
                <a:gd name="T13" fmla="*/ 63 h 186"/>
                <a:gd name="T14" fmla="*/ 45 w 333"/>
                <a:gd name="T15" fmla="*/ 52 h 186"/>
                <a:gd name="T16" fmla="*/ 48 w 333"/>
                <a:gd name="T17" fmla="*/ 41 h 186"/>
                <a:gd name="T18" fmla="*/ 56 w 333"/>
                <a:gd name="T19" fmla="*/ 26 h 186"/>
                <a:gd name="T20" fmla="*/ 64 w 333"/>
                <a:gd name="T21" fmla="*/ 15 h 186"/>
                <a:gd name="T22" fmla="*/ 77 w 333"/>
                <a:gd name="T23" fmla="*/ 4 h 186"/>
                <a:gd name="T24" fmla="*/ 88 w 333"/>
                <a:gd name="T25" fmla="*/ 0 h 186"/>
                <a:gd name="T26" fmla="*/ 104 w 333"/>
                <a:gd name="T27" fmla="*/ 0 h 186"/>
                <a:gd name="T28" fmla="*/ 117 w 333"/>
                <a:gd name="T29" fmla="*/ 4 h 186"/>
                <a:gd name="T30" fmla="*/ 128 w 333"/>
                <a:gd name="T31" fmla="*/ 15 h 186"/>
                <a:gd name="T32" fmla="*/ 138 w 333"/>
                <a:gd name="T33" fmla="*/ 26 h 186"/>
                <a:gd name="T34" fmla="*/ 149 w 333"/>
                <a:gd name="T35" fmla="*/ 37 h 186"/>
                <a:gd name="T36" fmla="*/ 160 w 333"/>
                <a:gd name="T37" fmla="*/ 41 h 186"/>
                <a:gd name="T38" fmla="*/ 173 w 333"/>
                <a:gd name="T39" fmla="*/ 37 h 186"/>
                <a:gd name="T40" fmla="*/ 184 w 333"/>
                <a:gd name="T41" fmla="*/ 34 h 186"/>
                <a:gd name="T42" fmla="*/ 192 w 333"/>
                <a:gd name="T43" fmla="*/ 26 h 186"/>
                <a:gd name="T44" fmla="*/ 205 w 333"/>
                <a:gd name="T45" fmla="*/ 19 h 186"/>
                <a:gd name="T46" fmla="*/ 221 w 333"/>
                <a:gd name="T47" fmla="*/ 22 h 186"/>
                <a:gd name="T48" fmla="*/ 237 w 333"/>
                <a:gd name="T49" fmla="*/ 34 h 186"/>
                <a:gd name="T50" fmla="*/ 250 w 333"/>
                <a:gd name="T51" fmla="*/ 45 h 186"/>
                <a:gd name="T52" fmla="*/ 261 w 333"/>
                <a:gd name="T53" fmla="*/ 45 h 186"/>
                <a:gd name="T54" fmla="*/ 272 w 333"/>
                <a:gd name="T55" fmla="*/ 41 h 186"/>
                <a:gd name="T56" fmla="*/ 285 w 333"/>
                <a:gd name="T57" fmla="*/ 34 h 186"/>
                <a:gd name="T58" fmla="*/ 301 w 333"/>
                <a:gd name="T59" fmla="*/ 34 h 186"/>
                <a:gd name="T60" fmla="*/ 317 w 333"/>
                <a:gd name="T61" fmla="*/ 41 h 186"/>
                <a:gd name="T62" fmla="*/ 330 w 333"/>
                <a:gd name="T63" fmla="*/ 60 h 186"/>
                <a:gd name="T64" fmla="*/ 333 w 333"/>
                <a:gd name="T65" fmla="*/ 89 h 186"/>
                <a:gd name="T66" fmla="*/ 328 w 333"/>
                <a:gd name="T67" fmla="*/ 115 h 186"/>
                <a:gd name="T68" fmla="*/ 314 w 333"/>
                <a:gd name="T69" fmla="*/ 134 h 186"/>
                <a:gd name="T70" fmla="*/ 298 w 333"/>
                <a:gd name="T71" fmla="*/ 141 h 186"/>
                <a:gd name="T72" fmla="*/ 282 w 333"/>
                <a:gd name="T73" fmla="*/ 137 h 186"/>
                <a:gd name="T74" fmla="*/ 272 w 333"/>
                <a:gd name="T75" fmla="*/ 130 h 186"/>
                <a:gd name="T76" fmla="*/ 261 w 333"/>
                <a:gd name="T77" fmla="*/ 123 h 186"/>
                <a:gd name="T78" fmla="*/ 250 w 333"/>
                <a:gd name="T79" fmla="*/ 126 h 186"/>
                <a:gd name="T80" fmla="*/ 234 w 333"/>
                <a:gd name="T81" fmla="*/ 137 h 186"/>
                <a:gd name="T82" fmla="*/ 218 w 333"/>
                <a:gd name="T83" fmla="*/ 148 h 186"/>
                <a:gd name="T84" fmla="*/ 202 w 333"/>
                <a:gd name="T85" fmla="*/ 148 h 186"/>
                <a:gd name="T86" fmla="*/ 186 w 333"/>
                <a:gd name="T87" fmla="*/ 141 h 186"/>
                <a:gd name="T88" fmla="*/ 176 w 333"/>
                <a:gd name="T89" fmla="*/ 130 h 186"/>
                <a:gd name="T90" fmla="*/ 168 w 333"/>
                <a:gd name="T91" fmla="*/ 119 h 186"/>
                <a:gd name="T92" fmla="*/ 154 w 333"/>
                <a:gd name="T93" fmla="*/ 115 h 186"/>
                <a:gd name="T94" fmla="*/ 144 w 333"/>
                <a:gd name="T95" fmla="*/ 119 h 186"/>
                <a:gd name="T96" fmla="*/ 133 w 333"/>
                <a:gd name="T97" fmla="*/ 126 h 186"/>
                <a:gd name="T98" fmla="*/ 125 w 333"/>
                <a:gd name="T99" fmla="*/ 137 h 186"/>
                <a:gd name="T100" fmla="*/ 117 w 333"/>
                <a:gd name="T101" fmla="*/ 145 h 186"/>
                <a:gd name="T102" fmla="*/ 106 w 333"/>
                <a:gd name="T103" fmla="*/ 148 h 186"/>
                <a:gd name="T104" fmla="*/ 96 w 333"/>
                <a:gd name="T105" fmla="*/ 148 h 186"/>
                <a:gd name="T106" fmla="*/ 85 w 333"/>
                <a:gd name="T107" fmla="*/ 148 h 186"/>
                <a:gd name="T108" fmla="*/ 74 w 333"/>
                <a:gd name="T109" fmla="*/ 145 h 186"/>
                <a:gd name="T110" fmla="*/ 66 w 333"/>
                <a:gd name="T111" fmla="*/ 137 h 186"/>
                <a:gd name="T112" fmla="*/ 61 w 333"/>
                <a:gd name="T113" fmla="*/ 130 h 186"/>
                <a:gd name="T114" fmla="*/ 48 w 333"/>
                <a:gd name="T115" fmla="*/ 137 h 186"/>
                <a:gd name="T116" fmla="*/ 37 w 333"/>
                <a:gd name="T117" fmla="*/ 145 h 186"/>
                <a:gd name="T118" fmla="*/ 29 w 333"/>
                <a:gd name="T119" fmla="*/ 163 h 186"/>
                <a:gd name="T120" fmla="*/ 24 w 333"/>
                <a:gd name="T121" fmla="*/ 186 h 1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33"/>
                <a:gd name="T184" fmla="*/ 0 h 186"/>
                <a:gd name="T185" fmla="*/ 333 w 333"/>
                <a:gd name="T186" fmla="*/ 186 h 18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33" h="186">
                  <a:moveTo>
                    <a:pt x="24" y="186"/>
                  </a:moveTo>
                  <a:lnTo>
                    <a:pt x="0" y="186"/>
                  </a:lnTo>
                  <a:lnTo>
                    <a:pt x="0" y="174"/>
                  </a:lnTo>
                  <a:lnTo>
                    <a:pt x="2" y="160"/>
                  </a:lnTo>
                  <a:lnTo>
                    <a:pt x="8" y="145"/>
                  </a:lnTo>
                  <a:lnTo>
                    <a:pt x="10" y="130"/>
                  </a:lnTo>
                  <a:lnTo>
                    <a:pt x="18" y="115"/>
                  </a:lnTo>
                  <a:lnTo>
                    <a:pt x="24" y="104"/>
                  </a:lnTo>
                  <a:lnTo>
                    <a:pt x="34" y="93"/>
                  </a:lnTo>
                  <a:lnTo>
                    <a:pt x="42" y="85"/>
                  </a:lnTo>
                  <a:lnTo>
                    <a:pt x="42" y="82"/>
                  </a:lnTo>
                  <a:lnTo>
                    <a:pt x="42" y="74"/>
                  </a:lnTo>
                  <a:lnTo>
                    <a:pt x="42" y="67"/>
                  </a:lnTo>
                  <a:lnTo>
                    <a:pt x="42" y="63"/>
                  </a:lnTo>
                  <a:lnTo>
                    <a:pt x="45" y="56"/>
                  </a:lnTo>
                  <a:lnTo>
                    <a:pt x="45" y="52"/>
                  </a:lnTo>
                  <a:lnTo>
                    <a:pt x="45" y="45"/>
                  </a:lnTo>
                  <a:lnTo>
                    <a:pt x="48" y="41"/>
                  </a:lnTo>
                  <a:lnTo>
                    <a:pt x="50" y="34"/>
                  </a:lnTo>
                  <a:lnTo>
                    <a:pt x="56" y="26"/>
                  </a:lnTo>
                  <a:lnTo>
                    <a:pt x="58" y="19"/>
                  </a:lnTo>
                  <a:lnTo>
                    <a:pt x="64" y="15"/>
                  </a:lnTo>
                  <a:lnTo>
                    <a:pt x="69" y="8"/>
                  </a:lnTo>
                  <a:lnTo>
                    <a:pt x="77" y="4"/>
                  </a:lnTo>
                  <a:lnTo>
                    <a:pt x="82" y="4"/>
                  </a:lnTo>
                  <a:lnTo>
                    <a:pt x="88" y="0"/>
                  </a:lnTo>
                  <a:lnTo>
                    <a:pt x="98" y="0"/>
                  </a:lnTo>
                  <a:lnTo>
                    <a:pt x="104" y="0"/>
                  </a:lnTo>
                  <a:lnTo>
                    <a:pt x="112" y="4"/>
                  </a:lnTo>
                  <a:lnTo>
                    <a:pt x="117" y="4"/>
                  </a:lnTo>
                  <a:lnTo>
                    <a:pt x="125" y="11"/>
                  </a:lnTo>
                  <a:lnTo>
                    <a:pt x="128" y="15"/>
                  </a:lnTo>
                  <a:lnTo>
                    <a:pt x="133" y="22"/>
                  </a:lnTo>
                  <a:lnTo>
                    <a:pt x="138" y="26"/>
                  </a:lnTo>
                  <a:lnTo>
                    <a:pt x="144" y="34"/>
                  </a:lnTo>
                  <a:lnTo>
                    <a:pt x="149" y="37"/>
                  </a:lnTo>
                  <a:lnTo>
                    <a:pt x="154" y="37"/>
                  </a:lnTo>
                  <a:lnTo>
                    <a:pt x="160" y="41"/>
                  </a:lnTo>
                  <a:lnTo>
                    <a:pt x="165" y="41"/>
                  </a:lnTo>
                  <a:lnTo>
                    <a:pt x="173" y="37"/>
                  </a:lnTo>
                  <a:lnTo>
                    <a:pt x="178" y="34"/>
                  </a:lnTo>
                  <a:lnTo>
                    <a:pt x="184" y="34"/>
                  </a:lnTo>
                  <a:lnTo>
                    <a:pt x="186" y="30"/>
                  </a:lnTo>
                  <a:lnTo>
                    <a:pt x="192" y="26"/>
                  </a:lnTo>
                  <a:lnTo>
                    <a:pt x="197" y="22"/>
                  </a:lnTo>
                  <a:lnTo>
                    <a:pt x="205" y="19"/>
                  </a:lnTo>
                  <a:lnTo>
                    <a:pt x="213" y="22"/>
                  </a:lnTo>
                  <a:lnTo>
                    <a:pt x="221" y="22"/>
                  </a:lnTo>
                  <a:lnTo>
                    <a:pt x="229" y="26"/>
                  </a:lnTo>
                  <a:lnTo>
                    <a:pt x="237" y="34"/>
                  </a:lnTo>
                  <a:lnTo>
                    <a:pt x="245" y="41"/>
                  </a:lnTo>
                  <a:lnTo>
                    <a:pt x="250" y="45"/>
                  </a:lnTo>
                  <a:lnTo>
                    <a:pt x="256" y="45"/>
                  </a:lnTo>
                  <a:lnTo>
                    <a:pt x="261" y="45"/>
                  </a:lnTo>
                  <a:lnTo>
                    <a:pt x="266" y="45"/>
                  </a:lnTo>
                  <a:lnTo>
                    <a:pt x="272" y="41"/>
                  </a:lnTo>
                  <a:lnTo>
                    <a:pt x="277" y="37"/>
                  </a:lnTo>
                  <a:lnTo>
                    <a:pt x="285" y="34"/>
                  </a:lnTo>
                  <a:lnTo>
                    <a:pt x="293" y="34"/>
                  </a:lnTo>
                  <a:lnTo>
                    <a:pt x="301" y="34"/>
                  </a:lnTo>
                  <a:lnTo>
                    <a:pt x="309" y="37"/>
                  </a:lnTo>
                  <a:lnTo>
                    <a:pt x="317" y="41"/>
                  </a:lnTo>
                  <a:lnTo>
                    <a:pt x="325" y="48"/>
                  </a:lnTo>
                  <a:lnTo>
                    <a:pt x="330" y="60"/>
                  </a:lnTo>
                  <a:lnTo>
                    <a:pt x="333" y="74"/>
                  </a:lnTo>
                  <a:lnTo>
                    <a:pt x="333" y="89"/>
                  </a:lnTo>
                  <a:lnTo>
                    <a:pt x="333" y="104"/>
                  </a:lnTo>
                  <a:lnTo>
                    <a:pt x="328" y="115"/>
                  </a:lnTo>
                  <a:lnTo>
                    <a:pt x="322" y="126"/>
                  </a:lnTo>
                  <a:lnTo>
                    <a:pt x="314" y="134"/>
                  </a:lnTo>
                  <a:lnTo>
                    <a:pt x="306" y="137"/>
                  </a:lnTo>
                  <a:lnTo>
                    <a:pt x="298" y="141"/>
                  </a:lnTo>
                  <a:lnTo>
                    <a:pt x="290" y="141"/>
                  </a:lnTo>
                  <a:lnTo>
                    <a:pt x="282" y="137"/>
                  </a:lnTo>
                  <a:lnTo>
                    <a:pt x="277" y="134"/>
                  </a:lnTo>
                  <a:lnTo>
                    <a:pt x="272" y="130"/>
                  </a:lnTo>
                  <a:lnTo>
                    <a:pt x="266" y="126"/>
                  </a:lnTo>
                  <a:lnTo>
                    <a:pt x="261" y="123"/>
                  </a:lnTo>
                  <a:lnTo>
                    <a:pt x="256" y="123"/>
                  </a:lnTo>
                  <a:lnTo>
                    <a:pt x="250" y="126"/>
                  </a:lnTo>
                  <a:lnTo>
                    <a:pt x="242" y="130"/>
                  </a:lnTo>
                  <a:lnTo>
                    <a:pt x="234" y="137"/>
                  </a:lnTo>
                  <a:lnTo>
                    <a:pt x="226" y="145"/>
                  </a:lnTo>
                  <a:lnTo>
                    <a:pt x="218" y="148"/>
                  </a:lnTo>
                  <a:lnTo>
                    <a:pt x="210" y="148"/>
                  </a:lnTo>
                  <a:lnTo>
                    <a:pt x="202" y="148"/>
                  </a:lnTo>
                  <a:lnTo>
                    <a:pt x="194" y="145"/>
                  </a:lnTo>
                  <a:lnTo>
                    <a:pt x="186" y="141"/>
                  </a:lnTo>
                  <a:lnTo>
                    <a:pt x="181" y="137"/>
                  </a:lnTo>
                  <a:lnTo>
                    <a:pt x="176" y="130"/>
                  </a:lnTo>
                  <a:lnTo>
                    <a:pt x="173" y="123"/>
                  </a:lnTo>
                  <a:lnTo>
                    <a:pt x="168" y="119"/>
                  </a:lnTo>
                  <a:lnTo>
                    <a:pt x="162" y="115"/>
                  </a:lnTo>
                  <a:lnTo>
                    <a:pt x="154" y="115"/>
                  </a:lnTo>
                  <a:lnTo>
                    <a:pt x="149" y="115"/>
                  </a:lnTo>
                  <a:lnTo>
                    <a:pt x="144" y="119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8" y="134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7" y="145"/>
                  </a:lnTo>
                  <a:lnTo>
                    <a:pt x="112" y="145"/>
                  </a:lnTo>
                  <a:lnTo>
                    <a:pt x="106" y="148"/>
                  </a:lnTo>
                  <a:lnTo>
                    <a:pt x="101" y="148"/>
                  </a:lnTo>
                  <a:lnTo>
                    <a:pt x="96" y="148"/>
                  </a:lnTo>
                  <a:lnTo>
                    <a:pt x="88" y="148"/>
                  </a:lnTo>
                  <a:lnTo>
                    <a:pt x="85" y="148"/>
                  </a:lnTo>
                  <a:lnTo>
                    <a:pt x="80" y="145"/>
                  </a:lnTo>
                  <a:lnTo>
                    <a:pt x="74" y="145"/>
                  </a:lnTo>
                  <a:lnTo>
                    <a:pt x="72" y="141"/>
                  </a:lnTo>
                  <a:lnTo>
                    <a:pt x="66" y="137"/>
                  </a:lnTo>
                  <a:lnTo>
                    <a:pt x="64" y="134"/>
                  </a:lnTo>
                  <a:lnTo>
                    <a:pt x="61" y="130"/>
                  </a:lnTo>
                  <a:lnTo>
                    <a:pt x="53" y="134"/>
                  </a:lnTo>
                  <a:lnTo>
                    <a:pt x="48" y="137"/>
                  </a:lnTo>
                  <a:lnTo>
                    <a:pt x="42" y="141"/>
                  </a:lnTo>
                  <a:lnTo>
                    <a:pt x="37" y="145"/>
                  </a:lnTo>
                  <a:lnTo>
                    <a:pt x="32" y="156"/>
                  </a:lnTo>
                  <a:lnTo>
                    <a:pt x="29" y="163"/>
                  </a:lnTo>
                  <a:lnTo>
                    <a:pt x="24" y="174"/>
                  </a:lnTo>
                  <a:lnTo>
                    <a:pt x="24" y="186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41" name="Freeform 437"/>
            <p:cNvSpPr>
              <a:spLocks/>
            </p:cNvSpPr>
            <p:nvPr/>
          </p:nvSpPr>
          <p:spPr bwMode="auto">
            <a:xfrm>
              <a:off x="4883" y="1338"/>
              <a:ext cx="312" cy="148"/>
            </a:xfrm>
            <a:custGeom>
              <a:avLst/>
              <a:gdLst>
                <a:gd name="T0" fmla="*/ 0 w 312"/>
                <a:gd name="T1" fmla="*/ 148 h 148"/>
                <a:gd name="T2" fmla="*/ 3 w 312"/>
                <a:gd name="T3" fmla="*/ 126 h 148"/>
                <a:gd name="T4" fmla="*/ 11 w 312"/>
                <a:gd name="T5" fmla="*/ 104 h 148"/>
                <a:gd name="T6" fmla="*/ 24 w 312"/>
                <a:gd name="T7" fmla="*/ 85 h 148"/>
                <a:gd name="T8" fmla="*/ 40 w 312"/>
                <a:gd name="T9" fmla="*/ 66 h 148"/>
                <a:gd name="T10" fmla="*/ 40 w 312"/>
                <a:gd name="T11" fmla="*/ 59 h 148"/>
                <a:gd name="T12" fmla="*/ 40 w 312"/>
                <a:gd name="T13" fmla="*/ 52 h 148"/>
                <a:gd name="T14" fmla="*/ 43 w 312"/>
                <a:gd name="T15" fmla="*/ 41 h 148"/>
                <a:gd name="T16" fmla="*/ 46 w 312"/>
                <a:gd name="T17" fmla="*/ 33 h 148"/>
                <a:gd name="T18" fmla="*/ 51 w 312"/>
                <a:gd name="T19" fmla="*/ 18 h 148"/>
                <a:gd name="T20" fmla="*/ 62 w 312"/>
                <a:gd name="T21" fmla="*/ 7 h 148"/>
                <a:gd name="T22" fmla="*/ 72 w 312"/>
                <a:gd name="T23" fmla="*/ 3 h 148"/>
                <a:gd name="T24" fmla="*/ 83 w 312"/>
                <a:gd name="T25" fmla="*/ 0 h 148"/>
                <a:gd name="T26" fmla="*/ 99 w 312"/>
                <a:gd name="T27" fmla="*/ 0 h 148"/>
                <a:gd name="T28" fmla="*/ 110 w 312"/>
                <a:gd name="T29" fmla="*/ 3 h 148"/>
                <a:gd name="T30" fmla="*/ 120 w 312"/>
                <a:gd name="T31" fmla="*/ 11 h 148"/>
                <a:gd name="T32" fmla="*/ 128 w 312"/>
                <a:gd name="T33" fmla="*/ 22 h 148"/>
                <a:gd name="T34" fmla="*/ 139 w 312"/>
                <a:gd name="T35" fmla="*/ 29 h 148"/>
                <a:gd name="T36" fmla="*/ 150 w 312"/>
                <a:gd name="T37" fmla="*/ 29 h 148"/>
                <a:gd name="T38" fmla="*/ 160 w 312"/>
                <a:gd name="T39" fmla="*/ 29 h 148"/>
                <a:gd name="T40" fmla="*/ 171 w 312"/>
                <a:gd name="T41" fmla="*/ 26 h 148"/>
                <a:gd name="T42" fmla="*/ 179 w 312"/>
                <a:gd name="T43" fmla="*/ 22 h 148"/>
                <a:gd name="T44" fmla="*/ 192 w 312"/>
                <a:gd name="T45" fmla="*/ 18 h 148"/>
                <a:gd name="T46" fmla="*/ 208 w 312"/>
                <a:gd name="T47" fmla="*/ 22 h 148"/>
                <a:gd name="T48" fmla="*/ 222 w 312"/>
                <a:gd name="T49" fmla="*/ 33 h 148"/>
                <a:gd name="T50" fmla="*/ 235 w 312"/>
                <a:gd name="T51" fmla="*/ 41 h 148"/>
                <a:gd name="T52" fmla="*/ 246 w 312"/>
                <a:gd name="T53" fmla="*/ 41 h 148"/>
                <a:gd name="T54" fmla="*/ 254 w 312"/>
                <a:gd name="T55" fmla="*/ 37 h 148"/>
                <a:gd name="T56" fmla="*/ 267 w 312"/>
                <a:gd name="T57" fmla="*/ 33 h 148"/>
                <a:gd name="T58" fmla="*/ 283 w 312"/>
                <a:gd name="T59" fmla="*/ 29 h 148"/>
                <a:gd name="T60" fmla="*/ 296 w 312"/>
                <a:gd name="T61" fmla="*/ 37 h 148"/>
                <a:gd name="T62" fmla="*/ 310 w 312"/>
                <a:gd name="T63" fmla="*/ 48 h 148"/>
                <a:gd name="T64" fmla="*/ 312 w 312"/>
                <a:gd name="T65" fmla="*/ 70 h 148"/>
                <a:gd name="T66" fmla="*/ 307 w 312"/>
                <a:gd name="T67" fmla="*/ 92 h 148"/>
                <a:gd name="T68" fmla="*/ 296 w 312"/>
                <a:gd name="T69" fmla="*/ 104 h 148"/>
                <a:gd name="T70" fmla="*/ 280 w 312"/>
                <a:gd name="T71" fmla="*/ 104 h 148"/>
                <a:gd name="T72" fmla="*/ 264 w 312"/>
                <a:gd name="T73" fmla="*/ 104 h 148"/>
                <a:gd name="T74" fmla="*/ 254 w 312"/>
                <a:gd name="T75" fmla="*/ 92 h 148"/>
                <a:gd name="T76" fmla="*/ 246 w 312"/>
                <a:gd name="T77" fmla="*/ 89 h 148"/>
                <a:gd name="T78" fmla="*/ 235 w 312"/>
                <a:gd name="T79" fmla="*/ 92 h 148"/>
                <a:gd name="T80" fmla="*/ 222 w 312"/>
                <a:gd name="T81" fmla="*/ 100 h 148"/>
                <a:gd name="T82" fmla="*/ 206 w 312"/>
                <a:gd name="T83" fmla="*/ 111 h 148"/>
                <a:gd name="T84" fmla="*/ 190 w 312"/>
                <a:gd name="T85" fmla="*/ 111 h 148"/>
                <a:gd name="T86" fmla="*/ 176 w 312"/>
                <a:gd name="T87" fmla="*/ 104 h 148"/>
                <a:gd name="T88" fmla="*/ 166 w 312"/>
                <a:gd name="T89" fmla="*/ 92 h 148"/>
                <a:gd name="T90" fmla="*/ 158 w 312"/>
                <a:gd name="T91" fmla="*/ 85 h 148"/>
                <a:gd name="T92" fmla="*/ 144 w 312"/>
                <a:gd name="T93" fmla="*/ 85 h 148"/>
                <a:gd name="T94" fmla="*/ 136 w 312"/>
                <a:gd name="T95" fmla="*/ 85 h 148"/>
                <a:gd name="T96" fmla="*/ 126 w 312"/>
                <a:gd name="T97" fmla="*/ 92 h 148"/>
                <a:gd name="T98" fmla="*/ 118 w 312"/>
                <a:gd name="T99" fmla="*/ 104 h 148"/>
                <a:gd name="T100" fmla="*/ 110 w 312"/>
                <a:gd name="T101" fmla="*/ 111 h 148"/>
                <a:gd name="T102" fmla="*/ 99 w 312"/>
                <a:gd name="T103" fmla="*/ 115 h 148"/>
                <a:gd name="T104" fmla="*/ 88 w 312"/>
                <a:gd name="T105" fmla="*/ 118 h 148"/>
                <a:gd name="T106" fmla="*/ 80 w 312"/>
                <a:gd name="T107" fmla="*/ 118 h 148"/>
                <a:gd name="T108" fmla="*/ 70 w 312"/>
                <a:gd name="T109" fmla="*/ 115 h 148"/>
                <a:gd name="T110" fmla="*/ 62 w 312"/>
                <a:gd name="T111" fmla="*/ 111 h 148"/>
                <a:gd name="T112" fmla="*/ 56 w 312"/>
                <a:gd name="T113" fmla="*/ 104 h 148"/>
                <a:gd name="T114" fmla="*/ 40 w 312"/>
                <a:gd name="T115" fmla="*/ 107 h 148"/>
                <a:gd name="T116" fmla="*/ 27 w 312"/>
                <a:gd name="T117" fmla="*/ 118 h 148"/>
                <a:gd name="T118" fmla="*/ 16 w 312"/>
                <a:gd name="T119" fmla="*/ 129 h 148"/>
                <a:gd name="T120" fmla="*/ 11 w 312"/>
                <a:gd name="T121" fmla="*/ 148 h 1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148"/>
                <a:gd name="T185" fmla="*/ 312 w 312"/>
                <a:gd name="T186" fmla="*/ 148 h 1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148">
                  <a:moveTo>
                    <a:pt x="11" y="148"/>
                  </a:moveTo>
                  <a:lnTo>
                    <a:pt x="0" y="148"/>
                  </a:lnTo>
                  <a:lnTo>
                    <a:pt x="0" y="137"/>
                  </a:lnTo>
                  <a:lnTo>
                    <a:pt x="3" y="126"/>
                  </a:lnTo>
                  <a:lnTo>
                    <a:pt x="6" y="118"/>
                  </a:lnTo>
                  <a:lnTo>
                    <a:pt x="11" y="104"/>
                  </a:lnTo>
                  <a:lnTo>
                    <a:pt x="16" y="92"/>
                  </a:lnTo>
                  <a:lnTo>
                    <a:pt x="24" y="85"/>
                  </a:lnTo>
                  <a:lnTo>
                    <a:pt x="32" y="74"/>
                  </a:lnTo>
                  <a:lnTo>
                    <a:pt x="40" y="66"/>
                  </a:lnTo>
                  <a:lnTo>
                    <a:pt x="40" y="63"/>
                  </a:lnTo>
                  <a:lnTo>
                    <a:pt x="40" y="59"/>
                  </a:lnTo>
                  <a:lnTo>
                    <a:pt x="40" y="55"/>
                  </a:lnTo>
                  <a:lnTo>
                    <a:pt x="40" y="52"/>
                  </a:lnTo>
                  <a:lnTo>
                    <a:pt x="40" y="44"/>
                  </a:lnTo>
                  <a:lnTo>
                    <a:pt x="43" y="41"/>
                  </a:lnTo>
                  <a:lnTo>
                    <a:pt x="43" y="37"/>
                  </a:lnTo>
                  <a:lnTo>
                    <a:pt x="46" y="33"/>
                  </a:lnTo>
                  <a:lnTo>
                    <a:pt x="48" y="26"/>
                  </a:lnTo>
                  <a:lnTo>
                    <a:pt x="51" y="18"/>
                  </a:lnTo>
                  <a:lnTo>
                    <a:pt x="56" y="15"/>
                  </a:lnTo>
                  <a:lnTo>
                    <a:pt x="62" y="7"/>
                  </a:lnTo>
                  <a:lnTo>
                    <a:pt x="67" y="7"/>
                  </a:lnTo>
                  <a:lnTo>
                    <a:pt x="72" y="3"/>
                  </a:lnTo>
                  <a:lnTo>
                    <a:pt x="78" y="0"/>
                  </a:lnTo>
                  <a:lnTo>
                    <a:pt x="83" y="0"/>
                  </a:lnTo>
                  <a:lnTo>
                    <a:pt x="91" y="0"/>
                  </a:lnTo>
                  <a:lnTo>
                    <a:pt x="99" y="0"/>
                  </a:lnTo>
                  <a:lnTo>
                    <a:pt x="104" y="0"/>
                  </a:lnTo>
                  <a:lnTo>
                    <a:pt x="110" y="3"/>
                  </a:lnTo>
                  <a:lnTo>
                    <a:pt x="115" y="7"/>
                  </a:lnTo>
                  <a:lnTo>
                    <a:pt x="120" y="11"/>
                  </a:lnTo>
                  <a:lnTo>
                    <a:pt x="126" y="18"/>
                  </a:lnTo>
                  <a:lnTo>
                    <a:pt x="128" y="22"/>
                  </a:lnTo>
                  <a:lnTo>
                    <a:pt x="134" y="26"/>
                  </a:lnTo>
                  <a:lnTo>
                    <a:pt x="139" y="29"/>
                  </a:lnTo>
                  <a:lnTo>
                    <a:pt x="144" y="29"/>
                  </a:lnTo>
                  <a:lnTo>
                    <a:pt x="150" y="29"/>
                  </a:lnTo>
                  <a:lnTo>
                    <a:pt x="155" y="29"/>
                  </a:lnTo>
                  <a:lnTo>
                    <a:pt x="160" y="29"/>
                  </a:lnTo>
                  <a:lnTo>
                    <a:pt x="166" y="26"/>
                  </a:lnTo>
                  <a:lnTo>
                    <a:pt x="171" y="26"/>
                  </a:lnTo>
                  <a:lnTo>
                    <a:pt x="174" y="22"/>
                  </a:lnTo>
                  <a:lnTo>
                    <a:pt x="179" y="22"/>
                  </a:lnTo>
                  <a:lnTo>
                    <a:pt x="187" y="18"/>
                  </a:lnTo>
                  <a:lnTo>
                    <a:pt x="192" y="18"/>
                  </a:lnTo>
                  <a:lnTo>
                    <a:pt x="200" y="18"/>
                  </a:lnTo>
                  <a:lnTo>
                    <a:pt x="208" y="22"/>
                  </a:lnTo>
                  <a:lnTo>
                    <a:pt x="214" y="26"/>
                  </a:lnTo>
                  <a:lnTo>
                    <a:pt x="222" y="33"/>
                  </a:lnTo>
                  <a:lnTo>
                    <a:pt x="230" y="37"/>
                  </a:lnTo>
                  <a:lnTo>
                    <a:pt x="235" y="41"/>
                  </a:lnTo>
                  <a:lnTo>
                    <a:pt x="240" y="41"/>
                  </a:lnTo>
                  <a:lnTo>
                    <a:pt x="246" y="41"/>
                  </a:lnTo>
                  <a:lnTo>
                    <a:pt x="248" y="41"/>
                  </a:lnTo>
                  <a:lnTo>
                    <a:pt x="254" y="37"/>
                  </a:lnTo>
                  <a:lnTo>
                    <a:pt x="262" y="37"/>
                  </a:lnTo>
                  <a:lnTo>
                    <a:pt x="267" y="33"/>
                  </a:lnTo>
                  <a:lnTo>
                    <a:pt x="275" y="29"/>
                  </a:lnTo>
                  <a:lnTo>
                    <a:pt x="283" y="29"/>
                  </a:lnTo>
                  <a:lnTo>
                    <a:pt x="291" y="33"/>
                  </a:lnTo>
                  <a:lnTo>
                    <a:pt x="296" y="37"/>
                  </a:lnTo>
                  <a:lnTo>
                    <a:pt x="304" y="41"/>
                  </a:lnTo>
                  <a:lnTo>
                    <a:pt x="310" y="48"/>
                  </a:lnTo>
                  <a:lnTo>
                    <a:pt x="312" y="59"/>
                  </a:lnTo>
                  <a:lnTo>
                    <a:pt x="312" y="70"/>
                  </a:lnTo>
                  <a:lnTo>
                    <a:pt x="312" y="81"/>
                  </a:lnTo>
                  <a:lnTo>
                    <a:pt x="307" y="92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88" y="104"/>
                  </a:lnTo>
                  <a:lnTo>
                    <a:pt x="280" y="104"/>
                  </a:lnTo>
                  <a:lnTo>
                    <a:pt x="272" y="104"/>
                  </a:lnTo>
                  <a:lnTo>
                    <a:pt x="264" y="104"/>
                  </a:lnTo>
                  <a:lnTo>
                    <a:pt x="259" y="100"/>
                  </a:lnTo>
                  <a:lnTo>
                    <a:pt x="254" y="92"/>
                  </a:lnTo>
                  <a:lnTo>
                    <a:pt x="248" y="92"/>
                  </a:lnTo>
                  <a:lnTo>
                    <a:pt x="246" y="89"/>
                  </a:lnTo>
                  <a:lnTo>
                    <a:pt x="240" y="89"/>
                  </a:lnTo>
                  <a:lnTo>
                    <a:pt x="235" y="92"/>
                  </a:lnTo>
                  <a:lnTo>
                    <a:pt x="230" y="92"/>
                  </a:lnTo>
                  <a:lnTo>
                    <a:pt x="222" y="100"/>
                  </a:lnTo>
                  <a:lnTo>
                    <a:pt x="214" y="107"/>
                  </a:lnTo>
                  <a:lnTo>
                    <a:pt x="206" y="111"/>
                  </a:lnTo>
                  <a:lnTo>
                    <a:pt x="198" y="111"/>
                  </a:lnTo>
                  <a:lnTo>
                    <a:pt x="190" y="111"/>
                  </a:lnTo>
                  <a:lnTo>
                    <a:pt x="182" y="107"/>
                  </a:lnTo>
                  <a:lnTo>
                    <a:pt x="176" y="104"/>
                  </a:lnTo>
                  <a:lnTo>
                    <a:pt x="171" y="100"/>
                  </a:lnTo>
                  <a:lnTo>
                    <a:pt x="166" y="92"/>
                  </a:lnTo>
                  <a:lnTo>
                    <a:pt x="160" y="89"/>
                  </a:lnTo>
                  <a:lnTo>
                    <a:pt x="158" y="85"/>
                  </a:lnTo>
                  <a:lnTo>
                    <a:pt x="152" y="85"/>
                  </a:lnTo>
                  <a:lnTo>
                    <a:pt x="144" y="85"/>
                  </a:lnTo>
                  <a:lnTo>
                    <a:pt x="139" y="85"/>
                  </a:lnTo>
                  <a:lnTo>
                    <a:pt x="136" y="85"/>
                  </a:lnTo>
                  <a:lnTo>
                    <a:pt x="128" y="89"/>
                  </a:lnTo>
                  <a:lnTo>
                    <a:pt x="126" y="92"/>
                  </a:lnTo>
                  <a:lnTo>
                    <a:pt x="123" y="100"/>
                  </a:lnTo>
                  <a:lnTo>
                    <a:pt x="118" y="104"/>
                  </a:lnTo>
                  <a:lnTo>
                    <a:pt x="112" y="107"/>
                  </a:lnTo>
                  <a:lnTo>
                    <a:pt x="110" y="111"/>
                  </a:lnTo>
                  <a:lnTo>
                    <a:pt x="104" y="115"/>
                  </a:lnTo>
                  <a:lnTo>
                    <a:pt x="99" y="115"/>
                  </a:lnTo>
                  <a:lnTo>
                    <a:pt x="94" y="118"/>
                  </a:lnTo>
                  <a:lnTo>
                    <a:pt x="88" y="118"/>
                  </a:lnTo>
                  <a:lnTo>
                    <a:pt x="86" y="118"/>
                  </a:lnTo>
                  <a:lnTo>
                    <a:pt x="80" y="118"/>
                  </a:lnTo>
                  <a:lnTo>
                    <a:pt x="75" y="115"/>
                  </a:lnTo>
                  <a:lnTo>
                    <a:pt x="70" y="115"/>
                  </a:lnTo>
                  <a:lnTo>
                    <a:pt x="67" y="111"/>
                  </a:lnTo>
                  <a:lnTo>
                    <a:pt x="62" y="111"/>
                  </a:lnTo>
                  <a:lnTo>
                    <a:pt x="59" y="107"/>
                  </a:lnTo>
                  <a:lnTo>
                    <a:pt x="56" y="104"/>
                  </a:lnTo>
                  <a:lnTo>
                    <a:pt x="48" y="104"/>
                  </a:lnTo>
                  <a:lnTo>
                    <a:pt x="40" y="107"/>
                  </a:lnTo>
                  <a:lnTo>
                    <a:pt x="35" y="111"/>
                  </a:lnTo>
                  <a:lnTo>
                    <a:pt x="27" y="118"/>
                  </a:lnTo>
                  <a:lnTo>
                    <a:pt x="22" y="122"/>
                  </a:lnTo>
                  <a:lnTo>
                    <a:pt x="16" y="129"/>
                  </a:lnTo>
                  <a:lnTo>
                    <a:pt x="11" y="141"/>
                  </a:lnTo>
                  <a:lnTo>
                    <a:pt x="11" y="148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42" name="Freeform 438"/>
            <p:cNvSpPr>
              <a:spLocks/>
            </p:cNvSpPr>
            <p:nvPr/>
          </p:nvSpPr>
          <p:spPr bwMode="auto">
            <a:xfrm>
              <a:off x="4897" y="1364"/>
              <a:ext cx="288" cy="89"/>
            </a:xfrm>
            <a:custGeom>
              <a:avLst/>
              <a:gdLst>
                <a:gd name="T0" fmla="*/ 0 w 288"/>
                <a:gd name="T1" fmla="*/ 89 h 89"/>
                <a:gd name="T2" fmla="*/ 2 w 288"/>
                <a:gd name="T3" fmla="*/ 78 h 89"/>
                <a:gd name="T4" fmla="*/ 10 w 288"/>
                <a:gd name="T5" fmla="*/ 63 h 89"/>
                <a:gd name="T6" fmla="*/ 21 w 288"/>
                <a:gd name="T7" fmla="*/ 52 h 89"/>
                <a:gd name="T8" fmla="*/ 37 w 288"/>
                <a:gd name="T9" fmla="*/ 40 h 89"/>
                <a:gd name="T10" fmla="*/ 37 w 288"/>
                <a:gd name="T11" fmla="*/ 29 h 89"/>
                <a:gd name="T12" fmla="*/ 42 w 288"/>
                <a:gd name="T13" fmla="*/ 18 h 89"/>
                <a:gd name="T14" fmla="*/ 48 w 288"/>
                <a:gd name="T15" fmla="*/ 11 h 89"/>
                <a:gd name="T16" fmla="*/ 56 w 288"/>
                <a:gd name="T17" fmla="*/ 3 h 89"/>
                <a:gd name="T18" fmla="*/ 66 w 288"/>
                <a:gd name="T19" fmla="*/ 0 h 89"/>
                <a:gd name="T20" fmla="*/ 77 w 288"/>
                <a:gd name="T21" fmla="*/ 0 h 89"/>
                <a:gd name="T22" fmla="*/ 90 w 288"/>
                <a:gd name="T23" fmla="*/ 0 h 89"/>
                <a:gd name="T24" fmla="*/ 101 w 288"/>
                <a:gd name="T25" fmla="*/ 0 h 89"/>
                <a:gd name="T26" fmla="*/ 112 w 288"/>
                <a:gd name="T27" fmla="*/ 7 h 89"/>
                <a:gd name="T28" fmla="*/ 120 w 288"/>
                <a:gd name="T29" fmla="*/ 11 h 89"/>
                <a:gd name="T30" fmla="*/ 130 w 288"/>
                <a:gd name="T31" fmla="*/ 18 h 89"/>
                <a:gd name="T32" fmla="*/ 138 w 288"/>
                <a:gd name="T33" fmla="*/ 18 h 89"/>
                <a:gd name="T34" fmla="*/ 149 w 288"/>
                <a:gd name="T35" fmla="*/ 18 h 89"/>
                <a:gd name="T36" fmla="*/ 157 w 288"/>
                <a:gd name="T37" fmla="*/ 15 h 89"/>
                <a:gd name="T38" fmla="*/ 168 w 288"/>
                <a:gd name="T39" fmla="*/ 11 h 89"/>
                <a:gd name="T40" fmla="*/ 178 w 288"/>
                <a:gd name="T41" fmla="*/ 11 h 89"/>
                <a:gd name="T42" fmla="*/ 192 w 288"/>
                <a:gd name="T43" fmla="*/ 11 h 89"/>
                <a:gd name="T44" fmla="*/ 205 w 288"/>
                <a:gd name="T45" fmla="*/ 18 h 89"/>
                <a:gd name="T46" fmla="*/ 216 w 288"/>
                <a:gd name="T47" fmla="*/ 26 h 89"/>
                <a:gd name="T48" fmla="*/ 226 w 288"/>
                <a:gd name="T49" fmla="*/ 26 h 89"/>
                <a:gd name="T50" fmla="*/ 234 w 288"/>
                <a:gd name="T51" fmla="*/ 22 h 89"/>
                <a:gd name="T52" fmla="*/ 248 w 288"/>
                <a:gd name="T53" fmla="*/ 18 h 89"/>
                <a:gd name="T54" fmla="*/ 261 w 288"/>
                <a:gd name="T55" fmla="*/ 18 h 89"/>
                <a:gd name="T56" fmla="*/ 274 w 288"/>
                <a:gd name="T57" fmla="*/ 22 h 89"/>
                <a:gd name="T58" fmla="*/ 285 w 288"/>
                <a:gd name="T59" fmla="*/ 29 h 89"/>
                <a:gd name="T60" fmla="*/ 288 w 288"/>
                <a:gd name="T61" fmla="*/ 44 h 89"/>
                <a:gd name="T62" fmla="*/ 285 w 288"/>
                <a:gd name="T63" fmla="*/ 55 h 89"/>
                <a:gd name="T64" fmla="*/ 272 w 288"/>
                <a:gd name="T65" fmla="*/ 63 h 89"/>
                <a:gd name="T66" fmla="*/ 258 w 288"/>
                <a:gd name="T67" fmla="*/ 63 h 89"/>
                <a:gd name="T68" fmla="*/ 245 w 288"/>
                <a:gd name="T69" fmla="*/ 63 h 89"/>
                <a:gd name="T70" fmla="*/ 234 w 288"/>
                <a:gd name="T71" fmla="*/ 59 h 89"/>
                <a:gd name="T72" fmla="*/ 226 w 288"/>
                <a:gd name="T73" fmla="*/ 55 h 89"/>
                <a:gd name="T74" fmla="*/ 216 w 288"/>
                <a:gd name="T75" fmla="*/ 55 h 89"/>
                <a:gd name="T76" fmla="*/ 205 w 288"/>
                <a:gd name="T77" fmla="*/ 63 h 89"/>
                <a:gd name="T78" fmla="*/ 192 w 288"/>
                <a:gd name="T79" fmla="*/ 66 h 89"/>
                <a:gd name="T80" fmla="*/ 176 w 288"/>
                <a:gd name="T81" fmla="*/ 66 h 89"/>
                <a:gd name="T82" fmla="*/ 162 w 288"/>
                <a:gd name="T83" fmla="*/ 63 h 89"/>
                <a:gd name="T84" fmla="*/ 152 w 288"/>
                <a:gd name="T85" fmla="*/ 59 h 89"/>
                <a:gd name="T86" fmla="*/ 144 w 288"/>
                <a:gd name="T87" fmla="*/ 52 h 89"/>
                <a:gd name="T88" fmla="*/ 136 w 288"/>
                <a:gd name="T89" fmla="*/ 52 h 89"/>
                <a:gd name="T90" fmla="*/ 125 w 288"/>
                <a:gd name="T91" fmla="*/ 52 h 89"/>
                <a:gd name="T92" fmla="*/ 114 w 288"/>
                <a:gd name="T93" fmla="*/ 55 h 89"/>
                <a:gd name="T94" fmla="*/ 109 w 288"/>
                <a:gd name="T95" fmla="*/ 63 h 89"/>
                <a:gd name="T96" fmla="*/ 101 w 288"/>
                <a:gd name="T97" fmla="*/ 66 h 89"/>
                <a:gd name="T98" fmla="*/ 93 w 288"/>
                <a:gd name="T99" fmla="*/ 70 h 89"/>
                <a:gd name="T100" fmla="*/ 82 w 288"/>
                <a:gd name="T101" fmla="*/ 74 h 89"/>
                <a:gd name="T102" fmla="*/ 74 w 288"/>
                <a:gd name="T103" fmla="*/ 74 h 89"/>
                <a:gd name="T104" fmla="*/ 66 w 288"/>
                <a:gd name="T105" fmla="*/ 70 h 89"/>
                <a:gd name="T106" fmla="*/ 58 w 288"/>
                <a:gd name="T107" fmla="*/ 66 h 89"/>
                <a:gd name="T108" fmla="*/ 53 w 288"/>
                <a:gd name="T109" fmla="*/ 63 h 89"/>
                <a:gd name="T110" fmla="*/ 40 w 288"/>
                <a:gd name="T111" fmla="*/ 66 h 89"/>
                <a:gd name="T112" fmla="*/ 26 w 288"/>
                <a:gd name="T113" fmla="*/ 70 h 89"/>
                <a:gd name="T114" fmla="*/ 16 w 288"/>
                <a:gd name="T115" fmla="*/ 81 h 89"/>
                <a:gd name="T116" fmla="*/ 10 w 288"/>
                <a:gd name="T117" fmla="*/ 89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8"/>
                <a:gd name="T178" fmla="*/ 0 h 89"/>
                <a:gd name="T179" fmla="*/ 288 w 288"/>
                <a:gd name="T180" fmla="*/ 89 h 8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8" h="89">
                  <a:moveTo>
                    <a:pt x="10" y="89"/>
                  </a:moveTo>
                  <a:lnTo>
                    <a:pt x="0" y="89"/>
                  </a:lnTo>
                  <a:lnTo>
                    <a:pt x="2" y="85"/>
                  </a:lnTo>
                  <a:lnTo>
                    <a:pt x="2" y="78"/>
                  </a:lnTo>
                  <a:lnTo>
                    <a:pt x="5" y="70"/>
                  </a:lnTo>
                  <a:lnTo>
                    <a:pt x="10" y="63"/>
                  </a:lnTo>
                  <a:lnTo>
                    <a:pt x="16" y="55"/>
                  </a:lnTo>
                  <a:lnTo>
                    <a:pt x="21" y="52"/>
                  </a:lnTo>
                  <a:lnTo>
                    <a:pt x="29" y="44"/>
                  </a:lnTo>
                  <a:lnTo>
                    <a:pt x="37" y="40"/>
                  </a:lnTo>
                  <a:lnTo>
                    <a:pt x="37" y="37"/>
                  </a:lnTo>
                  <a:lnTo>
                    <a:pt x="37" y="29"/>
                  </a:lnTo>
                  <a:lnTo>
                    <a:pt x="40" y="26"/>
                  </a:lnTo>
                  <a:lnTo>
                    <a:pt x="42" y="18"/>
                  </a:lnTo>
                  <a:lnTo>
                    <a:pt x="45" y="15"/>
                  </a:lnTo>
                  <a:lnTo>
                    <a:pt x="48" y="11"/>
                  </a:lnTo>
                  <a:lnTo>
                    <a:pt x="50" y="7"/>
                  </a:lnTo>
                  <a:lnTo>
                    <a:pt x="56" y="3"/>
                  </a:lnTo>
                  <a:lnTo>
                    <a:pt x="61" y="3"/>
                  </a:lnTo>
                  <a:lnTo>
                    <a:pt x="66" y="0"/>
                  </a:lnTo>
                  <a:lnTo>
                    <a:pt x="72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0" y="0"/>
                  </a:lnTo>
                  <a:lnTo>
                    <a:pt x="98" y="0"/>
                  </a:lnTo>
                  <a:lnTo>
                    <a:pt x="101" y="0"/>
                  </a:lnTo>
                  <a:lnTo>
                    <a:pt x="109" y="3"/>
                  </a:lnTo>
                  <a:lnTo>
                    <a:pt x="112" y="7"/>
                  </a:lnTo>
                  <a:lnTo>
                    <a:pt x="117" y="11"/>
                  </a:lnTo>
                  <a:lnTo>
                    <a:pt x="120" y="11"/>
                  </a:lnTo>
                  <a:lnTo>
                    <a:pt x="125" y="15"/>
                  </a:lnTo>
                  <a:lnTo>
                    <a:pt x="130" y="18"/>
                  </a:lnTo>
                  <a:lnTo>
                    <a:pt x="133" y="18"/>
                  </a:lnTo>
                  <a:lnTo>
                    <a:pt x="138" y="18"/>
                  </a:lnTo>
                  <a:lnTo>
                    <a:pt x="144" y="18"/>
                  </a:lnTo>
                  <a:lnTo>
                    <a:pt x="149" y="18"/>
                  </a:lnTo>
                  <a:lnTo>
                    <a:pt x="154" y="15"/>
                  </a:lnTo>
                  <a:lnTo>
                    <a:pt x="157" y="15"/>
                  </a:lnTo>
                  <a:lnTo>
                    <a:pt x="162" y="11"/>
                  </a:lnTo>
                  <a:lnTo>
                    <a:pt x="168" y="11"/>
                  </a:lnTo>
                  <a:lnTo>
                    <a:pt x="173" y="11"/>
                  </a:lnTo>
                  <a:lnTo>
                    <a:pt x="178" y="11"/>
                  </a:lnTo>
                  <a:lnTo>
                    <a:pt x="184" y="11"/>
                  </a:lnTo>
                  <a:lnTo>
                    <a:pt x="192" y="11"/>
                  </a:lnTo>
                  <a:lnTo>
                    <a:pt x="200" y="15"/>
                  </a:lnTo>
                  <a:lnTo>
                    <a:pt x="205" y="18"/>
                  </a:lnTo>
                  <a:lnTo>
                    <a:pt x="210" y="22"/>
                  </a:lnTo>
                  <a:lnTo>
                    <a:pt x="216" y="26"/>
                  </a:lnTo>
                  <a:lnTo>
                    <a:pt x="221" y="26"/>
                  </a:lnTo>
                  <a:lnTo>
                    <a:pt x="226" y="26"/>
                  </a:lnTo>
                  <a:lnTo>
                    <a:pt x="232" y="26"/>
                  </a:lnTo>
                  <a:lnTo>
                    <a:pt x="234" y="22"/>
                  </a:lnTo>
                  <a:lnTo>
                    <a:pt x="242" y="22"/>
                  </a:lnTo>
                  <a:lnTo>
                    <a:pt x="248" y="18"/>
                  </a:lnTo>
                  <a:lnTo>
                    <a:pt x="256" y="18"/>
                  </a:lnTo>
                  <a:lnTo>
                    <a:pt x="261" y="18"/>
                  </a:lnTo>
                  <a:lnTo>
                    <a:pt x="269" y="18"/>
                  </a:lnTo>
                  <a:lnTo>
                    <a:pt x="274" y="22"/>
                  </a:lnTo>
                  <a:lnTo>
                    <a:pt x="280" y="26"/>
                  </a:lnTo>
                  <a:lnTo>
                    <a:pt x="285" y="29"/>
                  </a:lnTo>
                  <a:lnTo>
                    <a:pt x="288" y="37"/>
                  </a:lnTo>
                  <a:lnTo>
                    <a:pt x="288" y="44"/>
                  </a:lnTo>
                  <a:lnTo>
                    <a:pt x="288" y="52"/>
                  </a:lnTo>
                  <a:lnTo>
                    <a:pt x="285" y="55"/>
                  </a:lnTo>
                  <a:lnTo>
                    <a:pt x="280" y="59"/>
                  </a:lnTo>
                  <a:lnTo>
                    <a:pt x="272" y="63"/>
                  </a:lnTo>
                  <a:lnTo>
                    <a:pt x="266" y="63"/>
                  </a:lnTo>
                  <a:lnTo>
                    <a:pt x="258" y="63"/>
                  </a:lnTo>
                  <a:lnTo>
                    <a:pt x="253" y="63"/>
                  </a:lnTo>
                  <a:lnTo>
                    <a:pt x="245" y="63"/>
                  </a:lnTo>
                  <a:lnTo>
                    <a:pt x="240" y="59"/>
                  </a:lnTo>
                  <a:lnTo>
                    <a:pt x="234" y="59"/>
                  </a:lnTo>
                  <a:lnTo>
                    <a:pt x="232" y="55"/>
                  </a:lnTo>
                  <a:lnTo>
                    <a:pt x="226" y="55"/>
                  </a:lnTo>
                  <a:lnTo>
                    <a:pt x="221" y="55"/>
                  </a:lnTo>
                  <a:lnTo>
                    <a:pt x="216" y="55"/>
                  </a:lnTo>
                  <a:lnTo>
                    <a:pt x="210" y="55"/>
                  </a:lnTo>
                  <a:lnTo>
                    <a:pt x="205" y="63"/>
                  </a:lnTo>
                  <a:lnTo>
                    <a:pt x="197" y="63"/>
                  </a:lnTo>
                  <a:lnTo>
                    <a:pt x="192" y="66"/>
                  </a:lnTo>
                  <a:lnTo>
                    <a:pt x="184" y="66"/>
                  </a:lnTo>
                  <a:lnTo>
                    <a:pt x="176" y="66"/>
                  </a:lnTo>
                  <a:lnTo>
                    <a:pt x="168" y="66"/>
                  </a:lnTo>
                  <a:lnTo>
                    <a:pt x="162" y="63"/>
                  </a:lnTo>
                  <a:lnTo>
                    <a:pt x="157" y="63"/>
                  </a:lnTo>
                  <a:lnTo>
                    <a:pt x="152" y="59"/>
                  </a:lnTo>
                  <a:lnTo>
                    <a:pt x="149" y="55"/>
                  </a:lnTo>
                  <a:lnTo>
                    <a:pt x="144" y="52"/>
                  </a:lnTo>
                  <a:lnTo>
                    <a:pt x="141" y="52"/>
                  </a:lnTo>
                  <a:lnTo>
                    <a:pt x="136" y="52"/>
                  </a:lnTo>
                  <a:lnTo>
                    <a:pt x="130" y="52"/>
                  </a:lnTo>
                  <a:lnTo>
                    <a:pt x="125" y="52"/>
                  </a:lnTo>
                  <a:lnTo>
                    <a:pt x="120" y="55"/>
                  </a:lnTo>
                  <a:lnTo>
                    <a:pt x="114" y="55"/>
                  </a:lnTo>
                  <a:lnTo>
                    <a:pt x="112" y="59"/>
                  </a:lnTo>
                  <a:lnTo>
                    <a:pt x="109" y="63"/>
                  </a:lnTo>
                  <a:lnTo>
                    <a:pt x="104" y="66"/>
                  </a:lnTo>
                  <a:lnTo>
                    <a:pt x="101" y="66"/>
                  </a:lnTo>
                  <a:lnTo>
                    <a:pt x="96" y="70"/>
                  </a:lnTo>
                  <a:lnTo>
                    <a:pt x="93" y="70"/>
                  </a:lnTo>
                  <a:lnTo>
                    <a:pt x="88" y="74"/>
                  </a:lnTo>
                  <a:lnTo>
                    <a:pt x="82" y="74"/>
                  </a:lnTo>
                  <a:lnTo>
                    <a:pt x="80" y="74"/>
                  </a:lnTo>
                  <a:lnTo>
                    <a:pt x="74" y="74"/>
                  </a:lnTo>
                  <a:lnTo>
                    <a:pt x="69" y="70"/>
                  </a:lnTo>
                  <a:lnTo>
                    <a:pt x="66" y="70"/>
                  </a:lnTo>
                  <a:lnTo>
                    <a:pt x="64" y="70"/>
                  </a:lnTo>
                  <a:lnTo>
                    <a:pt x="58" y="66"/>
                  </a:lnTo>
                  <a:lnTo>
                    <a:pt x="56" y="66"/>
                  </a:lnTo>
                  <a:lnTo>
                    <a:pt x="53" y="63"/>
                  </a:lnTo>
                  <a:lnTo>
                    <a:pt x="45" y="63"/>
                  </a:lnTo>
                  <a:lnTo>
                    <a:pt x="40" y="66"/>
                  </a:lnTo>
                  <a:lnTo>
                    <a:pt x="32" y="66"/>
                  </a:lnTo>
                  <a:lnTo>
                    <a:pt x="26" y="70"/>
                  </a:lnTo>
                  <a:lnTo>
                    <a:pt x="21" y="74"/>
                  </a:lnTo>
                  <a:lnTo>
                    <a:pt x="16" y="81"/>
                  </a:lnTo>
                  <a:lnTo>
                    <a:pt x="13" y="85"/>
                  </a:lnTo>
                  <a:lnTo>
                    <a:pt x="10" y="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9222" name="Rectangle 439"/>
          <p:cNvSpPr>
            <a:spLocks noChangeArrowheads="1"/>
          </p:cNvSpPr>
          <p:nvPr/>
        </p:nvSpPr>
        <p:spPr bwMode="auto">
          <a:xfrm>
            <a:off x="7813675" y="2798763"/>
            <a:ext cx="949325" cy="246221"/>
          </a:xfrm>
          <a:prstGeom prst="rect">
            <a:avLst/>
          </a:prstGeom>
          <a:solidFill>
            <a:srgbClr val="FFE6CC"/>
          </a:solidFill>
          <a:ln w="9525">
            <a:solidFill>
              <a:srgbClr val="3333CC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1600" dirty="0">
                <a:solidFill>
                  <a:srgbClr val="3333CC"/>
                </a:solidFill>
              </a:rPr>
              <a:t>Продавец</a:t>
            </a:r>
            <a:endParaRPr lang="en-US" altLang="en-US" sz="1600" dirty="0">
              <a:solidFill>
                <a:srgbClr val="3333CC"/>
              </a:solidFill>
            </a:endParaRPr>
          </a:p>
        </p:txBody>
      </p:sp>
      <p:sp>
        <p:nvSpPr>
          <p:cNvPr id="49223" name="Rectangle 440"/>
          <p:cNvSpPr>
            <a:spLocks noChangeArrowheads="1"/>
          </p:cNvSpPr>
          <p:nvPr/>
        </p:nvSpPr>
        <p:spPr bwMode="auto">
          <a:xfrm>
            <a:off x="2248436" y="367745"/>
            <a:ext cx="4485202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ru-RU" altLang="en-US" sz="2800" dirty="0">
                <a:solidFill>
                  <a:srgbClr val="006600"/>
                </a:solidFill>
              </a:rPr>
              <a:t>БЕЗОТЗЫВНЫЙ АККРЕДИТИВ</a:t>
            </a:r>
            <a:endParaRPr lang="en-US" altLang="en-US" sz="2800" dirty="0">
              <a:solidFill>
                <a:srgbClr val="006600"/>
              </a:solidFill>
            </a:endParaRPr>
          </a:p>
          <a:p>
            <a:pPr algn="ctr"/>
            <a:r>
              <a:rPr lang="en-US" altLang="en-US" sz="2800" dirty="0">
                <a:solidFill>
                  <a:srgbClr val="006600"/>
                </a:solidFill>
              </a:rPr>
              <a:t>- </a:t>
            </a:r>
            <a:r>
              <a:rPr lang="ru-RU" altLang="en-US" sz="2800" dirty="0">
                <a:solidFill>
                  <a:srgbClr val="006600"/>
                </a:solidFill>
              </a:rPr>
              <a:t>процесс</a:t>
            </a:r>
            <a:endParaRPr lang="en-US" altLang="en-US" sz="2800" dirty="0">
              <a:solidFill>
                <a:srgbClr val="006600"/>
              </a:solidFill>
            </a:endParaRPr>
          </a:p>
        </p:txBody>
      </p:sp>
      <p:sp>
        <p:nvSpPr>
          <p:cNvPr id="49224" name="Text Box 441"/>
          <p:cNvSpPr txBox="1">
            <a:spLocks noChangeArrowheads="1"/>
          </p:cNvSpPr>
          <p:nvPr/>
        </p:nvSpPr>
        <p:spPr bwMode="auto">
          <a:xfrm>
            <a:off x="8367713" y="6621463"/>
            <a:ext cx="8001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r>
              <a:rPr lang="en-US" altLang="en-US" sz="800" i="1">
                <a:latin typeface="Arial" charset="0"/>
              </a:rPr>
              <a:t>M8:U7:7.2-3</a:t>
            </a:r>
            <a:endParaRPr lang="en-US" altLang="en-US" i="1">
              <a:latin typeface="Arial" charset="0"/>
            </a:endParaRPr>
          </a:p>
        </p:txBody>
      </p:sp>
      <p:pic>
        <p:nvPicPr>
          <p:cNvPr id="49225" name="Picture 442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781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6A40BD37-EC3B-4379-8979-5453C3E89ED7}" type="slidenum">
              <a:rPr lang="en-GB" smtClean="0"/>
              <a:pPr/>
              <a:t>34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88297206"/>
      </p:ext>
    </p:extLst>
  </p:cSld>
  <p:clrMapOvr>
    <a:masterClrMapping/>
  </p:clrMapOvr>
  <p:transition>
    <p:fade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>
                <a:solidFill>
                  <a:srgbClr val="0000FF"/>
                </a:solidFill>
              </a:rPr>
              <a:t>Введение в переговоры</a:t>
            </a:r>
            <a:endParaRPr lang="en-US" sz="2400" dirty="0">
              <a:solidFill>
                <a:srgbClr val="006600"/>
              </a:solidFill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7770429"/>
      </p:ext>
    </p:extLst>
  </p:cSld>
  <p:clrMapOvr>
    <a:masterClrMapping/>
  </p:clrMapOvr>
  <p:transition>
    <p:fade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4"/>
          <p:cNvSpPr/>
          <p:nvPr/>
        </p:nvSpPr>
        <p:spPr>
          <a:xfrm>
            <a:off x="1600200" y="457200"/>
            <a:ext cx="5867400" cy="5492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 b="1" dirty="0" err="1">
                <a:solidFill>
                  <a:srgbClr val="006600"/>
                </a:solidFill>
              </a:rPr>
              <a:t>Что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такое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переговоры</a:t>
            </a:r>
            <a:r>
              <a:rPr lang="en-GB" sz="3200" b="1" i="0" u="none" strike="noStrike" cap="none" dirty="0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rPr>
              <a:t>?</a:t>
            </a:r>
            <a:endParaRPr b="1" i="0" u="none" strike="noStrike" cap="none" dirty="0">
              <a:solidFill>
                <a:srgbClr val="0066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4" name="Google Shape;164;p24"/>
          <p:cNvSpPr txBox="1"/>
          <p:nvPr/>
        </p:nvSpPr>
        <p:spPr>
          <a:xfrm>
            <a:off x="0" y="6643688"/>
            <a:ext cx="3810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ITC</a:t>
            </a:r>
            <a:endParaRPr/>
          </a:p>
        </p:txBody>
      </p:sp>
      <p:sp>
        <p:nvSpPr>
          <p:cNvPr id="165" name="Google Shape;165;p24"/>
          <p:cNvSpPr/>
          <p:nvPr/>
        </p:nvSpPr>
        <p:spPr>
          <a:xfrm>
            <a:off x="533400" y="1295401"/>
            <a:ext cx="7848600" cy="1371600"/>
          </a:xfrm>
          <a:prstGeom prst="rect">
            <a:avLst/>
          </a:prstGeom>
          <a:solidFill>
            <a:srgbClr val="C3E1FF"/>
          </a:solidFill>
          <a:ln w="254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6" name="Google Shape;166;p24"/>
          <p:cNvSpPr txBox="1"/>
          <p:nvPr/>
        </p:nvSpPr>
        <p:spPr>
          <a:xfrm>
            <a:off x="1143000" y="1447800"/>
            <a:ext cx="6781800" cy="15696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800" u="sng">
                <a:solidFill>
                  <a:schemeClr val="dk1"/>
                </a:solidFill>
              </a:rPr>
              <a:t>Процесс</a:t>
            </a:r>
            <a:r>
              <a:rPr lang="en-GB" sz="1800">
                <a:solidFill>
                  <a:schemeClr val="dk1"/>
                </a:solidFill>
              </a:rPr>
              <a:t>, при котором две стороны, изначально придерживающиеся разных взглядов, пытаются </a:t>
            </a:r>
            <a:r>
              <a:rPr lang="en-GB" sz="1800" u="sng">
                <a:solidFill>
                  <a:schemeClr val="dk1"/>
                </a:solidFill>
              </a:rPr>
              <a:t>достичь соглашения</a:t>
            </a:r>
            <a:r>
              <a:rPr lang="en-GB" sz="1800">
                <a:solidFill>
                  <a:schemeClr val="dk1"/>
                </a:solidFill>
              </a:rPr>
              <a:t> об общей цели путем избирательного использования различных </a:t>
            </a:r>
            <a:r>
              <a:rPr lang="en-GB" sz="1800" u="sng">
                <a:solidFill>
                  <a:schemeClr val="dk1"/>
                </a:solidFill>
              </a:rPr>
              <a:t>методов убеждения</a:t>
            </a:r>
            <a:endParaRPr/>
          </a:p>
        </p:txBody>
      </p:sp>
      <p:sp>
        <p:nvSpPr>
          <p:cNvPr id="167" name="Google Shape;167;p24"/>
          <p:cNvSpPr txBox="1"/>
          <p:nvPr/>
        </p:nvSpPr>
        <p:spPr>
          <a:xfrm>
            <a:off x="1524000" y="3200400"/>
            <a:ext cx="6019800" cy="1187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800">
                <a:solidFill>
                  <a:schemeClr val="dk1"/>
                </a:solidFill>
              </a:rPr>
              <a:t>Люди не рождаются переговорщиками…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800">
                <a:solidFill>
                  <a:schemeClr val="dk1"/>
                </a:solidFill>
              </a:rPr>
              <a:t>                            …этот навык можно развить!!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1371600" marR="0" lvl="3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8" name="Google Shape;168;p24"/>
          <p:cNvSpPr/>
          <p:nvPr/>
        </p:nvSpPr>
        <p:spPr>
          <a:xfrm>
            <a:off x="898525" y="3162300"/>
            <a:ext cx="685800" cy="533412"/>
          </a:xfrm>
          <a:prstGeom prst="irregularSeal1">
            <a:avLst/>
          </a:prstGeom>
          <a:solidFill>
            <a:srgbClr val="FFCC00"/>
          </a:solidFill>
          <a:ln w="254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" name="Google Shape;169;p24"/>
          <p:cNvSpPr/>
          <p:nvPr/>
        </p:nvSpPr>
        <p:spPr>
          <a:xfrm>
            <a:off x="2549325" y="3665525"/>
            <a:ext cx="685800" cy="533412"/>
          </a:xfrm>
          <a:prstGeom prst="irregularSeal1">
            <a:avLst/>
          </a:prstGeom>
          <a:solidFill>
            <a:srgbClr val="FFCC00"/>
          </a:solidFill>
          <a:ln w="254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" name="Google Shape;170;p24"/>
          <p:cNvSpPr txBox="1"/>
          <p:nvPr/>
        </p:nvSpPr>
        <p:spPr>
          <a:xfrm>
            <a:off x="677825" y="4387850"/>
            <a:ext cx="7102500" cy="137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800" i="1">
                <a:solidFill>
                  <a:srgbClr val="980070"/>
                </a:solidFill>
              </a:rPr>
              <a:t>Хорошие навыки ведения переговоров могут подразумевать разницу между успехом и провалом!</a:t>
            </a:r>
            <a:endParaRPr/>
          </a:p>
        </p:txBody>
      </p:sp>
      <p:pic>
        <p:nvPicPr>
          <p:cNvPr id="171" name="Google Shape;171;p2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086600" y="3017460"/>
            <a:ext cx="1553507" cy="1325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>
    <p:fade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Google Shape;176;p25" descr="H:\IPSMS\TECHNICAL PRODUCTS\MLS - Modular Learning System\English\MLSArt\jpeg\actions\Illumination.jpg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341800" y="76200"/>
            <a:ext cx="1573213" cy="3352800"/>
          </a:xfrm>
          <a:prstGeom prst="rect">
            <a:avLst/>
          </a:prstGeom>
          <a:noFill/>
          <a:ln>
            <a:noFill/>
          </a:ln>
        </p:spPr>
      </p:pic>
      <p:sp>
        <p:nvSpPr>
          <p:cNvPr id="177" name="Google Shape;177;p25"/>
          <p:cNvSpPr/>
          <p:nvPr/>
        </p:nvSpPr>
        <p:spPr>
          <a:xfrm>
            <a:off x="609600" y="228600"/>
            <a:ext cx="6172200" cy="10985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 b="1" dirty="0" err="1">
                <a:solidFill>
                  <a:srgbClr val="006600"/>
                </a:solidFill>
              </a:rPr>
              <a:t>Хорошие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переговоры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ведут</a:t>
            </a:r>
            <a:r>
              <a:rPr lang="en-GB" sz="3200" b="1" dirty="0">
                <a:solidFill>
                  <a:srgbClr val="006600"/>
                </a:solidFill>
              </a:rPr>
              <a:t> к</a:t>
            </a:r>
            <a:r>
              <a:rPr lang="en-GB" sz="3200" b="1" dirty="0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 b="1" dirty="0">
              <a:solidFill>
                <a:srgbClr val="0066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8" name="Google Shape;178;p25"/>
          <p:cNvSpPr txBox="1"/>
          <p:nvPr/>
        </p:nvSpPr>
        <p:spPr>
          <a:xfrm>
            <a:off x="0" y="6643688"/>
            <a:ext cx="3810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ITC</a:t>
            </a:r>
            <a:endParaRPr/>
          </a:p>
        </p:txBody>
      </p:sp>
      <p:sp>
        <p:nvSpPr>
          <p:cNvPr id="179" name="Google Shape;179;p25"/>
          <p:cNvSpPr txBox="1"/>
          <p:nvPr/>
        </p:nvSpPr>
        <p:spPr>
          <a:xfrm>
            <a:off x="533400" y="1636875"/>
            <a:ext cx="7326300" cy="43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360000" marR="254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Noto Sans Symbols"/>
              <a:buChar char="❑"/>
            </a:pPr>
            <a:r>
              <a:rPr lang="en-GB" sz="2000">
                <a:solidFill>
                  <a:srgbClr val="212121"/>
                </a:solidFill>
                <a:highlight>
                  <a:srgbClr val="FFFFFF"/>
                </a:highlight>
              </a:rPr>
              <a:t>Более низкой общей </a:t>
            </a:r>
            <a:r>
              <a:rPr lang="en-GB" sz="2000" u="sng">
                <a:solidFill>
                  <a:srgbClr val="212121"/>
                </a:solidFill>
                <a:highlight>
                  <a:srgbClr val="FFFFFF"/>
                </a:highlight>
              </a:rPr>
              <a:t>стоимости</a:t>
            </a:r>
            <a:r>
              <a:rPr lang="en-GB" sz="2000">
                <a:solidFill>
                  <a:srgbClr val="212121"/>
                </a:solidFill>
                <a:highlight>
                  <a:srgbClr val="FFFFFF"/>
                </a:highlight>
              </a:rPr>
              <a:t> поставок</a:t>
            </a:r>
            <a:endParaRPr sz="2000">
              <a:solidFill>
                <a:srgbClr val="212121"/>
              </a:solidFill>
              <a:highlight>
                <a:srgbClr val="FFFFFF"/>
              </a:highlight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None/>
            </a:pPr>
            <a:endParaRPr sz="20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342900" marR="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Noto Sans Symbols"/>
              <a:buChar char="❑"/>
            </a:pPr>
            <a:r>
              <a:rPr lang="en-GB" sz="2000">
                <a:solidFill>
                  <a:schemeClr val="dk1"/>
                </a:solidFill>
              </a:rPr>
              <a:t>Лучшему </a:t>
            </a:r>
            <a:r>
              <a:rPr lang="en-GB" sz="2000" u="sng">
                <a:solidFill>
                  <a:schemeClr val="dk1"/>
                </a:solidFill>
              </a:rPr>
              <a:t>качеству</a:t>
            </a:r>
            <a:r>
              <a:rPr lang="en-GB" sz="2000">
                <a:solidFill>
                  <a:schemeClr val="dk1"/>
                </a:solidFill>
              </a:rPr>
              <a:t>, долговечности и производительности</a:t>
            </a:r>
            <a:endParaRPr sz="2000"/>
          </a:p>
          <a:p>
            <a:pPr marL="342900" marR="0" lvl="0" indent="-190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None/>
            </a:pPr>
            <a:endParaRPr sz="20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342900" marR="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Noto Sans Symbols"/>
              <a:buChar char="❑"/>
            </a:pPr>
            <a:r>
              <a:rPr lang="en-GB" sz="2000">
                <a:solidFill>
                  <a:schemeClr val="dk1"/>
                </a:solidFill>
              </a:rPr>
              <a:t>Более коротким срокам выполнения заказа</a:t>
            </a:r>
            <a:endParaRPr sz="2000"/>
          </a:p>
          <a:p>
            <a:pPr marL="342900" marR="0" lvl="0" indent="-190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None/>
            </a:pPr>
            <a:endParaRPr sz="20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342900" marR="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Noto Sans Symbols"/>
              <a:buChar char="❑"/>
            </a:pPr>
            <a:r>
              <a:rPr lang="en-GB" sz="2000" u="sng">
                <a:solidFill>
                  <a:schemeClr val="dk1"/>
                </a:solidFill>
              </a:rPr>
              <a:t>Контрактам</a:t>
            </a:r>
            <a:r>
              <a:rPr lang="en-GB" sz="2000">
                <a:solidFill>
                  <a:schemeClr val="dk1"/>
                </a:solidFill>
              </a:rPr>
              <a:t>, которые реализуются более эффективно и в соответствии с графиком</a:t>
            </a:r>
            <a:endParaRPr sz="2000"/>
          </a:p>
          <a:p>
            <a:pPr marL="342900" marR="0" lvl="0" indent="-190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None/>
            </a:pPr>
            <a:endParaRPr sz="20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342900" marR="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Noto Sans Symbols"/>
              <a:buChar char="❑"/>
            </a:pPr>
            <a:r>
              <a:rPr lang="en-GB" sz="2000">
                <a:solidFill>
                  <a:schemeClr val="dk1"/>
                </a:solidFill>
              </a:rPr>
              <a:t>Повышенной </a:t>
            </a:r>
            <a:r>
              <a:rPr lang="en-GB" sz="2000" u="sng">
                <a:solidFill>
                  <a:schemeClr val="dk1"/>
                </a:solidFill>
              </a:rPr>
              <a:t>надежности и качеству услуг</a:t>
            </a:r>
            <a:r>
              <a:rPr lang="en-GB" sz="2000">
                <a:solidFill>
                  <a:schemeClr val="dk1"/>
                </a:solidFill>
              </a:rPr>
              <a:t> поставщика </a:t>
            </a:r>
            <a:endParaRPr sz="2000"/>
          </a:p>
          <a:p>
            <a:pPr marL="342900" marR="0" lvl="0" indent="-190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None/>
            </a:pPr>
            <a:endParaRPr sz="20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342900" marR="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Noto Sans Symbols"/>
              <a:buChar char="❑"/>
            </a:pPr>
            <a:r>
              <a:rPr lang="en-GB" sz="2000">
                <a:solidFill>
                  <a:schemeClr val="dk1"/>
                </a:solidFill>
              </a:rPr>
              <a:t>Меньше </a:t>
            </a:r>
            <a:r>
              <a:rPr lang="en-GB" sz="2000" u="sng">
                <a:solidFill>
                  <a:schemeClr val="dk1"/>
                </a:solidFill>
              </a:rPr>
              <a:t>конфликтов</a:t>
            </a:r>
            <a:r>
              <a:rPr lang="en-GB" sz="2000">
                <a:solidFill>
                  <a:schemeClr val="dk1"/>
                </a:solidFill>
              </a:rPr>
              <a:t> с поставщиками</a:t>
            </a:r>
            <a:endParaRPr sz="2000"/>
          </a:p>
        </p:txBody>
      </p:sp>
      <p:sp>
        <p:nvSpPr>
          <p:cNvPr id="180" name="Google Shape;180;p25"/>
          <p:cNvSpPr txBox="1"/>
          <p:nvPr/>
        </p:nvSpPr>
        <p:spPr>
          <a:xfrm>
            <a:off x="8229600" y="6643688"/>
            <a:ext cx="8382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M7:U1:1.1-2</a:t>
            </a:r>
            <a:endParaRPr/>
          </a:p>
        </p:txBody>
      </p:sp>
    </p:spTree>
  </p:cSld>
  <p:clrMapOvr>
    <a:masterClrMapping/>
  </p:clrMapOvr>
  <p:transition>
    <p:fade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Google Shape;305;p27"/>
          <p:cNvSpPr/>
          <p:nvPr/>
        </p:nvSpPr>
        <p:spPr>
          <a:xfrm>
            <a:off x="838200" y="381000"/>
            <a:ext cx="7467600" cy="10985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 b="1" dirty="0" err="1">
                <a:solidFill>
                  <a:srgbClr val="006600"/>
                </a:solidFill>
              </a:rPr>
              <a:t>Вы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будете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вести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переговоры</a:t>
            </a:r>
            <a:r>
              <a:rPr lang="en-GB" sz="3200" b="1" dirty="0">
                <a:solidFill>
                  <a:srgbClr val="006600"/>
                </a:solidFill>
              </a:rPr>
              <a:t> с </a:t>
            </a:r>
            <a:r>
              <a:rPr lang="en-GB" sz="3200" b="1" dirty="0" err="1">
                <a:solidFill>
                  <a:srgbClr val="006600"/>
                </a:solidFill>
              </a:rPr>
              <a:t>поставщиками</a:t>
            </a:r>
            <a:r>
              <a:rPr lang="en-GB" sz="3200" b="1" dirty="0">
                <a:solidFill>
                  <a:srgbClr val="006600"/>
                </a:solidFill>
              </a:rPr>
              <a:t>, </a:t>
            </a:r>
            <a:r>
              <a:rPr lang="en-GB" sz="3200" b="1" dirty="0" err="1">
                <a:solidFill>
                  <a:srgbClr val="006600"/>
                </a:solidFill>
              </a:rPr>
              <a:t>когда</a:t>
            </a:r>
            <a:r>
              <a:rPr lang="en-GB" sz="3200" b="1" dirty="0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 b="1" dirty="0">
              <a:solidFill>
                <a:srgbClr val="0066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7"/>
          <p:cNvSpPr txBox="1"/>
          <p:nvPr/>
        </p:nvSpPr>
        <p:spPr>
          <a:xfrm>
            <a:off x="8229600" y="6643688"/>
            <a:ext cx="8382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M7:U1:1.2-1</a:t>
            </a:r>
            <a:endParaRPr/>
          </a:p>
        </p:txBody>
      </p:sp>
      <p:sp>
        <p:nvSpPr>
          <p:cNvPr id="307" name="Google Shape;307;p27"/>
          <p:cNvSpPr txBox="1"/>
          <p:nvPr/>
        </p:nvSpPr>
        <p:spPr>
          <a:xfrm>
            <a:off x="0" y="6643688"/>
            <a:ext cx="3810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ITC</a:t>
            </a:r>
            <a:endParaRPr/>
          </a:p>
        </p:txBody>
      </p:sp>
      <p:sp>
        <p:nvSpPr>
          <p:cNvPr id="308" name="Google Shape;308;p27"/>
          <p:cNvSpPr txBox="1"/>
          <p:nvPr/>
        </p:nvSpPr>
        <p:spPr>
          <a:xfrm>
            <a:off x="762000" y="1937650"/>
            <a:ext cx="7333800" cy="28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342900" marR="0" lvl="0" indent="-330200" algn="l" rt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Noto Sans Symbols"/>
              <a:buChar char="❑"/>
            </a:pPr>
            <a:r>
              <a:rPr lang="en-GB" sz="2200">
                <a:solidFill>
                  <a:schemeClr val="dk1"/>
                </a:solidFill>
              </a:rPr>
              <a:t>Когда  </a:t>
            </a:r>
            <a:r>
              <a:rPr lang="en-GB" sz="2200" u="sng">
                <a:solidFill>
                  <a:schemeClr val="dk1"/>
                </a:solidFill>
              </a:rPr>
              <a:t>ценность продукта высокая</a:t>
            </a:r>
            <a:endParaRPr sz="2200" u="sng"/>
          </a:p>
          <a:p>
            <a:pPr marL="342900" marR="0" lvl="0" indent="-330200" algn="l" rt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Noto Sans Symbols"/>
              <a:buChar char="❑"/>
            </a:pPr>
            <a:r>
              <a:rPr lang="en-GB" sz="2200">
                <a:solidFill>
                  <a:schemeClr val="dk1"/>
                </a:solidFill>
              </a:rPr>
              <a:t>Когда требуется </a:t>
            </a:r>
            <a:r>
              <a:rPr lang="en-GB" sz="2200" u="sng">
                <a:solidFill>
                  <a:schemeClr val="dk1"/>
                </a:solidFill>
              </a:rPr>
              <a:t>долгосрочная</a:t>
            </a:r>
            <a:r>
              <a:rPr lang="en-GB" sz="2200">
                <a:solidFill>
                  <a:schemeClr val="dk1"/>
                </a:solidFill>
              </a:rPr>
              <a:t> поставка</a:t>
            </a:r>
            <a:endParaRPr sz="2200"/>
          </a:p>
          <a:p>
            <a:pPr marL="342900" marR="0" lvl="0" indent="-330200" algn="l" rt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Noto Sans Symbols"/>
              <a:buChar char="❑"/>
            </a:pPr>
            <a:r>
              <a:rPr lang="en-GB" sz="2200">
                <a:solidFill>
                  <a:schemeClr val="dk1"/>
                </a:solidFill>
              </a:rPr>
              <a:t>Когда покупка </a:t>
            </a:r>
            <a:r>
              <a:rPr lang="en-GB" sz="2200" u="sng">
                <a:solidFill>
                  <a:schemeClr val="dk1"/>
                </a:solidFill>
              </a:rPr>
              <a:t>сложная</a:t>
            </a:r>
            <a:endParaRPr sz="2200" u="sng"/>
          </a:p>
          <a:p>
            <a:pPr marL="342900" marR="0" lvl="0" indent="-330200" algn="l" rt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Noto Sans Symbols"/>
              <a:buChar char="❑"/>
            </a:pPr>
            <a:r>
              <a:rPr lang="en-GB" sz="2200">
                <a:solidFill>
                  <a:schemeClr val="dk1"/>
                </a:solidFill>
              </a:rPr>
              <a:t>Когда есть только </a:t>
            </a:r>
            <a:r>
              <a:rPr lang="en-GB" sz="2200" u="sng">
                <a:solidFill>
                  <a:schemeClr val="dk1"/>
                </a:solidFill>
              </a:rPr>
              <a:t>один или мало поставщиков</a:t>
            </a:r>
            <a:endParaRPr sz="2200" u="sng">
              <a:solidFill>
                <a:schemeClr val="dk1"/>
              </a:solidFill>
            </a:endParaRPr>
          </a:p>
          <a:p>
            <a:pPr marL="360000" lvl="0" indent="-368300" algn="l" rt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Char char="❑"/>
            </a:pPr>
            <a:r>
              <a:rPr lang="en-GB" sz="2200">
                <a:solidFill>
                  <a:schemeClr val="dk1"/>
                </a:solidFill>
              </a:rPr>
              <a:t>Когда у вас нет ориентира (точки отчета)</a:t>
            </a:r>
            <a:endParaRPr sz="2200">
              <a:solidFill>
                <a:schemeClr val="dk1"/>
              </a:solidFill>
            </a:endParaRPr>
          </a:p>
          <a:p>
            <a:pPr marL="457200" marR="0" lvl="0" indent="0" algn="l" rt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9" name="Google Shape;309;p27"/>
          <p:cNvGrpSpPr/>
          <p:nvPr/>
        </p:nvGrpSpPr>
        <p:grpSpPr>
          <a:xfrm>
            <a:off x="6738175" y="1613075"/>
            <a:ext cx="2209800" cy="1397000"/>
            <a:chOff x="336" y="3216"/>
            <a:chExt cx="1392" cy="880"/>
          </a:xfrm>
        </p:grpSpPr>
        <p:sp>
          <p:nvSpPr>
            <p:cNvPr id="310" name="Google Shape;310;p27"/>
            <p:cNvSpPr/>
            <p:nvPr/>
          </p:nvSpPr>
          <p:spPr>
            <a:xfrm>
              <a:off x="813" y="3216"/>
              <a:ext cx="99" cy="115"/>
            </a:xfrm>
            <a:prstGeom prst="ellipse">
              <a:avLst/>
            </a:prstGeom>
            <a:solidFill>
              <a:srgbClr val="FFFFF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27"/>
            <p:cNvSpPr/>
            <p:nvPr/>
          </p:nvSpPr>
          <p:spPr>
            <a:xfrm flipH="1">
              <a:off x="834" y="3237"/>
              <a:ext cx="27" cy="27"/>
            </a:xfrm>
            <a:prstGeom prst="ellipse">
              <a:avLst/>
            </a:prstGeom>
            <a:solidFill>
              <a:srgbClr val="0000F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27"/>
            <p:cNvSpPr/>
            <p:nvPr/>
          </p:nvSpPr>
          <p:spPr>
            <a:xfrm>
              <a:off x="749" y="3264"/>
              <a:ext cx="778" cy="471"/>
            </a:xfrm>
            <a:custGeom>
              <a:avLst/>
              <a:gdLst/>
              <a:ahLst/>
              <a:cxnLst/>
              <a:rect l="l" t="t" r="r" b="b"/>
              <a:pathLst>
                <a:path w="1108" h="636" extrusionOk="0">
                  <a:moveTo>
                    <a:pt x="1061" y="252"/>
                  </a:moveTo>
                  <a:cubicBezTo>
                    <a:pt x="1022" y="278"/>
                    <a:pt x="1000" y="301"/>
                    <a:pt x="989" y="348"/>
                  </a:cubicBezTo>
                  <a:cubicBezTo>
                    <a:pt x="981" y="384"/>
                    <a:pt x="991" y="430"/>
                    <a:pt x="965" y="456"/>
                  </a:cubicBezTo>
                  <a:cubicBezTo>
                    <a:pt x="924" y="497"/>
                    <a:pt x="902" y="501"/>
                    <a:pt x="857" y="516"/>
                  </a:cubicBezTo>
                  <a:cubicBezTo>
                    <a:pt x="845" y="512"/>
                    <a:pt x="832" y="511"/>
                    <a:pt x="821" y="504"/>
                  </a:cubicBezTo>
                  <a:cubicBezTo>
                    <a:pt x="732" y="445"/>
                    <a:pt x="781" y="354"/>
                    <a:pt x="737" y="288"/>
                  </a:cubicBezTo>
                  <a:cubicBezTo>
                    <a:pt x="720" y="262"/>
                    <a:pt x="678" y="260"/>
                    <a:pt x="653" y="252"/>
                  </a:cubicBezTo>
                  <a:cubicBezTo>
                    <a:pt x="629" y="245"/>
                    <a:pt x="581" y="228"/>
                    <a:pt x="581" y="228"/>
                  </a:cubicBezTo>
                  <a:cubicBezTo>
                    <a:pt x="540" y="352"/>
                    <a:pt x="570" y="247"/>
                    <a:pt x="545" y="384"/>
                  </a:cubicBezTo>
                  <a:cubicBezTo>
                    <a:pt x="540" y="411"/>
                    <a:pt x="533" y="449"/>
                    <a:pt x="509" y="468"/>
                  </a:cubicBezTo>
                  <a:cubicBezTo>
                    <a:pt x="498" y="477"/>
                    <a:pt x="418" y="510"/>
                    <a:pt x="401" y="516"/>
                  </a:cubicBezTo>
                  <a:cubicBezTo>
                    <a:pt x="345" y="505"/>
                    <a:pt x="339" y="518"/>
                    <a:pt x="317" y="468"/>
                  </a:cubicBezTo>
                  <a:cubicBezTo>
                    <a:pt x="307" y="445"/>
                    <a:pt x="293" y="396"/>
                    <a:pt x="293" y="396"/>
                  </a:cubicBezTo>
                  <a:cubicBezTo>
                    <a:pt x="301" y="318"/>
                    <a:pt x="305" y="263"/>
                    <a:pt x="329" y="192"/>
                  </a:cubicBezTo>
                  <a:cubicBezTo>
                    <a:pt x="324" y="146"/>
                    <a:pt x="334" y="84"/>
                    <a:pt x="293" y="48"/>
                  </a:cubicBezTo>
                  <a:cubicBezTo>
                    <a:pt x="271" y="29"/>
                    <a:pt x="221" y="0"/>
                    <a:pt x="221" y="0"/>
                  </a:cubicBezTo>
                  <a:cubicBezTo>
                    <a:pt x="144" y="10"/>
                    <a:pt x="113" y="8"/>
                    <a:pt x="53" y="48"/>
                  </a:cubicBezTo>
                  <a:cubicBezTo>
                    <a:pt x="39" y="89"/>
                    <a:pt x="0" y="164"/>
                    <a:pt x="77" y="180"/>
                  </a:cubicBezTo>
                  <a:cubicBezTo>
                    <a:pt x="120" y="189"/>
                    <a:pt x="165" y="188"/>
                    <a:pt x="209" y="192"/>
                  </a:cubicBezTo>
                  <a:cubicBezTo>
                    <a:pt x="220" y="321"/>
                    <a:pt x="228" y="453"/>
                    <a:pt x="269" y="576"/>
                  </a:cubicBezTo>
                  <a:cubicBezTo>
                    <a:pt x="277" y="600"/>
                    <a:pt x="317" y="592"/>
                    <a:pt x="341" y="600"/>
                  </a:cubicBezTo>
                  <a:cubicBezTo>
                    <a:pt x="404" y="621"/>
                    <a:pt x="364" y="610"/>
                    <a:pt x="461" y="624"/>
                  </a:cubicBezTo>
                  <a:cubicBezTo>
                    <a:pt x="501" y="618"/>
                    <a:pt x="549" y="625"/>
                    <a:pt x="581" y="600"/>
                  </a:cubicBezTo>
                  <a:cubicBezTo>
                    <a:pt x="608" y="579"/>
                    <a:pt x="653" y="528"/>
                    <a:pt x="653" y="528"/>
                  </a:cubicBezTo>
                  <a:cubicBezTo>
                    <a:pt x="675" y="462"/>
                    <a:pt x="667" y="424"/>
                    <a:pt x="701" y="492"/>
                  </a:cubicBezTo>
                  <a:cubicBezTo>
                    <a:pt x="707" y="503"/>
                    <a:pt x="704" y="519"/>
                    <a:pt x="713" y="528"/>
                  </a:cubicBezTo>
                  <a:cubicBezTo>
                    <a:pt x="722" y="537"/>
                    <a:pt x="737" y="536"/>
                    <a:pt x="749" y="540"/>
                  </a:cubicBezTo>
                  <a:cubicBezTo>
                    <a:pt x="792" y="583"/>
                    <a:pt x="835" y="617"/>
                    <a:pt x="893" y="636"/>
                  </a:cubicBezTo>
                  <a:cubicBezTo>
                    <a:pt x="949" y="617"/>
                    <a:pt x="990" y="607"/>
                    <a:pt x="1037" y="576"/>
                  </a:cubicBezTo>
                  <a:cubicBezTo>
                    <a:pt x="1041" y="544"/>
                    <a:pt x="1059" y="364"/>
                    <a:pt x="1061" y="348"/>
                  </a:cubicBezTo>
                  <a:cubicBezTo>
                    <a:pt x="1067" y="300"/>
                    <a:pt x="1108" y="252"/>
                    <a:pt x="1061" y="252"/>
                  </a:cubicBezTo>
                  <a:close/>
                </a:path>
              </a:pathLst>
            </a:custGeom>
            <a:gradFill>
              <a:gsLst>
                <a:gs pos="0">
                  <a:srgbClr val="4D0808"/>
                </a:gs>
                <a:gs pos="14999">
                  <a:srgbClr val="FF0300"/>
                </a:gs>
                <a:gs pos="27498">
                  <a:srgbClr val="FF7A00"/>
                </a:gs>
                <a:gs pos="50000">
                  <a:srgbClr val="FFF200"/>
                </a:gs>
                <a:gs pos="72501">
                  <a:srgbClr val="FF7A00"/>
                </a:gs>
                <a:gs pos="85001">
                  <a:srgbClr val="FF0300"/>
                </a:gs>
                <a:gs pos="100000">
                  <a:srgbClr val="4D0808"/>
                </a:gs>
              </a:gsLst>
              <a:lin ang="0" scaled="0"/>
            </a:gra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27"/>
            <p:cNvSpPr/>
            <p:nvPr/>
          </p:nvSpPr>
          <p:spPr>
            <a:xfrm>
              <a:off x="336" y="3712"/>
              <a:ext cx="1347" cy="322"/>
            </a:xfrm>
            <a:custGeom>
              <a:avLst/>
              <a:gdLst/>
              <a:ahLst/>
              <a:cxnLst/>
              <a:rect l="l" t="t" r="r" b="b"/>
              <a:pathLst>
                <a:path w="1921" h="435" extrusionOk="0">
                  <a:moveTo>
                    <a:pt x="13" y="255"/>
                  </a:moveTo>
                  <a:cubicBezTo>
                    <a:pt x="41" y="213"/>
                    <a:pt x="61" y="199"/>
                    <a:pt x="109" y="183"/>
                  </a:cubicBezTo>
                  <a:cubicBezTo>
                    <a:pt x="129" y="187"/>
                    <a:pt x="151" y="185"/>
                    <a:pt x="169" y="195"/>
                  </a:cubicBezTo>
                  <a:cubicBezTo>
                    <a:pt x="202" y="214"/>
                    <a:pt x="198" y="265"/>
                    <a:pt x="181" y="291"/>
                  </a:cubicBezTo>
                  <a:cubicBezTo>
                    <a:pt x="174" y="302"/>
                    <a:pt x="157" y="299"/>
                    <a:pt x="145" y="303"/>
                  </a:cubicBezTo>
                  <a:cubicBezTo>
                    <a:pt x="101" y="299"/>
                    <a:pt x="53" y="309"/>
                    <a:pt x="13" y="291"/>
                  </a:cubicBezTo>
                  <a:cubicBezTo>
                    <a:pt x="0" y="285"/>
                    <a:pt x="26" y="264"/>
                    <a:pt x="37" y="255"/>
                  </a:cubicBezTo>
                  <a:cubicBezTo>
                    <a:pt x="59" y="236"/>
                    <a:pt x="80" y="209"/>
                    <a:pt x="109" y="207"/>
                  </a:cubicBezTo>
                  <a:cubicBezTo>
                    <a:pt x="161" y="203"/>
                    <a:pt x="213" y="199"/>
                    <a:pt x="265" y="195"/>
                  </a:cubicBezTo>
                  <a:cubicBezTo>
                    <a:pt x="355" y="165"/>
                    <a:pt x="323" y="92"/>
                    <a:pt x="409" y="63"/>
                  </a:cubicBezTo>
                  <a:cubicBezTo>
                    <a:pt x="429" y="67"/>
                    <a:pt x="452" y="64"/>
                    <a:pt x="469" y="75"/>
                  </a:cubicBezTo>
                  <a:cubicBezTo>
                    <a:pt x="480" y="82"/>
                    <a:pt x="479" y="99"/>
                    <a:pt x="481" y="111"/>
                  </a:cubicBezTo>
                  <a:cubicBezTo>
                    <a:pt x="491" y="163"/>
                    <a:pt x="481" y="220"/>
                    <a:pt x="505" y="267"/>
                  </a:cubicBezTo>
                  <a:cubicBezTo>
                    <a:pt x="517" y="291"/>
                    <a:pt x="570" y="298"/>
                    <a:pt x="589" y="303"/>
                  </a:cubicBezTo>
                  <a:cubicBezTo>
                    <a:pt x="647" y="186"/>
                    <a:pt x="556" y="46"/>
                    <a:pt x="685" y="3"/>
                  </a:cubicBezTo>
                  <a:cubicBezTo>
                    <a:pt x="713" y="7"/>
                    <a:pt x="745" y="0"/>
                    <a:pt x="769" y="15"/>
                  </a:cubicBezTo>
                  <a:cubicBezTo>
                    <a:pt x="882" y="87"/>
                    <a:pt x="812" y="305"/>
                    <a:pt x="949" y="351"/>
                  </a:cubicBezTo>
                  <a:cubicBezTo>
                    <a:pt x="973" y="347"/>
                    <a:pt x="999" y="350"/>
                    <a:pt x="1021" y="339"/>
                  </a:cubicBezTo>
                  <a:cubicBezTo>
                    <a:pt x="1053" y="323"/>
                    <a:pt x="1061" y="247"/>
                    <a:pt x="1069" y="219"/>
                  </a:cubicBezTo>
                  <a:cubicBezTo>
                    <a:pt x="1083" y="171"/>
                    <a:pt x="1100" y="150"/>
                    <a:pt x="1141" y="123"/>
                  </a:cubicBezTo>
                  <a:cubicBezTo>
                    <a:pt x="1165" y="127"/>
                    <a:pt x="1191" y="125"/>
                    <a:pt x="1213" y="135"/>
                  </a:cubicBezTo>
                  <a:cubicBezTo>
                    <a:pt x="1229" y="142"/>
                    <a:pt x="1236" y="160"/>
                    <a:pt x="1249" y="171"/>
                  </a:cubicBezTo>
                  <a:cubicBezTo>
                    <a:pt x="1285" y="201"/>
                    <a:pt x="1287" y="196"/>
                    <a:pt x="1333" y="207"/>
                  </a:cubicBezTo>
                  <a:cubicBezTo>
                    <a:pt x="1365" y="203"/>
                    <a:pt x="1400" y="208"/>
                    <a:pt x="1429" y="195"/>
                  </a:cubicBezTo>
                  <a:cubicBezTo>
                    <a:pt x="1441" y="190"/>
                    <a:pt x="1439" y="171"/>
                    <a:pt x="1441" y="159"/>
                  </a:cubicBezTo>
                  <a:cubicBezTo>
                    <a:pt x="1447" y="131"/>
                    <a:pt x="1440" y="100"/>
                    <a:pt x="1453" y="75"/>
                  </a:cubicBezTo>
                  <a:cubicBezTo>
                    <a:pt x="1459" y="64"/>
                    <a:pt x="1477" y="67"/>
                    <a:pt x="1489" y="63"/>
                  </a:cubicBezTo>
                  <a:cubicBezTo>
                    <a:pt x="1552" y="84"/>
                    <a:pt x="1618" y="90"/>
                    <a:pt x="1681" y="111"/>
                  </a:cubicBezTo>
                  <a:cubicBezTo>
                    <a:pt x="1761" y="138"/>
                    <a:pt x="1839" y="163"/>
                    <a:pt x="1921" y="183"/>
                  </a:cubicBezTo>
                  <a:cubicBezTo>
                    <a:pt x="1896" y="221"/>
                    <a:pt x="1868" y="260"/>
                    <a:pt x="1825" y="279"/>
                  </a:cubicBezTo>
                  <a:cubicBezTo>
                    <a:pt x="1802" y="289"/>
                    <a:pt x="1753" y="303"/>
                    <a:pt x="1753" y="303"/>
                  </a:cubicBezTo>
                  <a:cubicBezTo>
                    <a:pt x="1682" y="356"/>
                    <a:pt x="1722" y="328"/>
                    <a:pt x="1633" y="387"/>
                  </a:cubicBezTo>
                  <a:cubicBezTo>
                    <a:pt x="1621" y="395"/>
                    <a:pt x="1609" y="403"/>
                    <a:pt x="1597" y="411"/>
                  </a:cubicBezTo>
                  <a:cubicBezTo>
                    <a:pt x="1585" y="419"/>
                    <a:pt x="1561" y="435"/>
                    <a:pt x="1561" y="435"/>
                  </a:cubicBezTo>
                  <a:cubicBezTo>
                    <a:pt x="1550" y="432"/>
                    <a:pt x="1481" y="416"/>
                    <a:pt x="1477" y="411"/>
                  </a:cubicBezTo>
                  <a:cubicBezTo>
                    <a:pt x="1462" y="390"/>
                    <a:pt x="1461" y="363"/>
                    <a:pt x="1453" y="339"/>
                  </a:cubicBezTo>
                  <a:cubicBezTo>
                    <a:pt x="1449" y="327"/>
                    <a:pt x="1453" y="306"/>
                    <a:pt x="1441" y="303"/>
                  </a:cubicBezTo>
                  <a:cubicBezTo>
                    <a:pt x="1381" y="288"/>
                    <a:pt x="1409" y="296"/>
                    <a:pt x="1357" y="279"/>
                  </a:cubicBezTo>
                  <a:cubicBezTo>
                    <a:pt x="1267" y="289"/>
                    <a:pt x="1242" y="293"/>
                    <a:pt x="1165" y="267"/>
                  </a:cubicBezTo>
                  <a:cubicBezTo>
                    <a:pt x="1117" y="339"/>
                    <a:pt x="1132" y="385"/>
                    <a:pt x="1057" y="435"/>
                  </a:cubicBezTo>
                  <a:cubicBezTo>
                    <a:pt x="1001" y="431"/>
                    <a:pt x="944" y="433"/>
                    <a:pt x="889" y="423"/>
                  </a:cubicBezTo>
                  <a:cubicBezTo>
                    <a:pt x="845" y="415"/>
                    <a:pt x="856" y="392"/>
                    <a:pt x="841" y="363"/>
                  </a:cubicBezTo>
                  <a:cubicBezTo>
                    <a:pt x="806" y="294"/>
                    <a:pt x="776" y="239"/>
                    <a:pt x="709" y="195"/>
                  </a:cubicBezTo>
                  <a:cubicBezTo>
                    <a:pt x="697" y="203"/>
                    <a:pt x="681" y="207"/>
                    <a:pt x="673" y="219"/>
                  </a:cubicBezTo>
                  <a:cubicBezTo>
                    <a:pt x="591" y="350"/>
                    <a:pt x="695" y="235"/>
                    <a:pt x="637" y="351"/>
                  </a:cubicBezTo>
                  <a:cubicBezTo>
                    <a:pt x="629" y="366"/>
                    <a:pt x="613" y="375"/>
                    <a:pt x="601" y="387"/>
                  </a:cubicBezTo>
                  <a:cubicBezTo>
                    <a:pt x="520" y="380"/>
                    <a:pt x="447" y="404"/>
                    <a:pt x="421" y="327"/>
                  </a:cubicBezTo>
                  <a:cubicBezTo>
                    <a:pt x="417" y="295"/>
                    <a:pt x="430" y="255"/>
                    <a:pt x="409" y="231"/>
                  </a:cubicBezTo>
                  <a:cubicBezTo>
                    <a:pt x="396" y="216"/>
                    <a:pt x="369" y="238"/>
                    <a:pt x="349" y="243"/>
                  </a:cubicBezTo>
                  <a:cubicBezTo>
                    <a:pt x="292" y="258"/>
                    <a:pt x="252" y="279"/>
                    <a:pt x="193" y="279"/>
                  </a:cubicBezTo>
                  <a:lnTo>
                    <a:pt x="13" y="255"/>
                  </a:lnTo>
                  <a:close/>
                </a:path>
              </a:pathLst>
            </a:custGeom>
            <a:gradFill>
              <a:gsLst>
                <a:gs pos="0">
                  <a:srgbClr val="009900"/>
                </a:gs>
                <a:gs pos="50000">
                  <a:schemeClr val="accent1"/>
                </a:gs>
                <a:gs pos="100000">
                  <a:srgbClr val="009900"/>
                </a:gs>
              </a:gsLst>
              <a:lin ang="0" scaled="0"/>
            </a:gra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27"/>
            <p:cNvSpPr/>
            <p:nvPr/>
          </p:nvSpPr>
          <p:spPr>
            <a:xfrm>
              <a:off x="864" y="3216"/>
              <a:ext cx="99" cy="115"/>
            </a:xfrm>
            <a:prstGeom prst="ellipse">
              <a:avLst/>
            </a:prstGeom>
            <a:solidFill>
              <a:srgbClr val="FFFFF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27"/>
            <p:cNvSpPr/>
            <p:nvPr/>
          </p:nvSpPr>
          <p:spPr>
            <a:xfrm flipH="1">
              <a:off x="885" y="3237"/>
              <a:ext cx="27" cy="27"/>
            </a:xfrm>
            <a:prstGeom prst="ellipse">
              <a:avLst/>
            </a:prstGeom>
            <a:solidFill>
              <a:srgbClr val="0000F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27"/>
            <p:cNvSpPr/>
            <p:nvPr/>
          </p:nvSpPr>
          <p:spPr>
            <a:xfrm>
              <a:off x="727" y="3328"/>
              <a:ext cx="45" cy="60"/>
            </a:xfrm>
            <a:custGeom>
              <a:avLst/>
              <a:gdLst/>
              <a:ahLst/>
              <a:cxnLst/>
              <a:rect l="l" t="t" r="r" b="b"/>
              <a:pathLst>
                <a:path w="33" h="45" extrusionOk="0">
                  <a:moveTo>
                    <a:pt x="33" y="15"/>
                  </a:moveTo>
                  <a:cubicBezTo>
                    <a:pt x="24" y="11"/>
                    <a:pt x="15" y="8"/>
                    <a:pt x="6" y="4"/>
                  </a:cubicBezTo>
                  <a:cubicBezTo>
                    <a:pt x="4" y="3"/>
                    <a:pt x="4" y="0"/>
                    <a:pt x="2" y="0"/>
                  </a:cubicBezTo>
                  <a:cubicBezTo>
                    <a:pt x="0" y="0"/>
                    <a:pt x="4" y="3"/>
                    <a:pt x="5" y="4"/>
                  </a:cubicBezTo>
                  <a:cubicBezTo>
                    <a:pt x="9" y="10"/>
                    <a:pt x="10" y="12"/>
                    <a:pt x="17" y="13"/>
                  </a:cubicBezTo>
                  <a:cubicBezTo>
                    <a:pt x="18" y="14"/>
                    <a:pt x="20" y="15"/>
                    <a:pt x="21" y="16"/>
                  </a:cubicBezTo>
                  <a:cubicBezTo>
                    <a:pt x="30" y="21"/>
                    <a:pt x="21" y="21"/>
                    <a:pt x="15" y="22"/>
                  </a:cubicBezTo>
                  <a:cubicBezTo>
                    <a:pt x="10" y="24"/>
                    <a:pt x="6" y="27"/>
                    <a:pt x="2" y="30"/>
                  </a:cubicBezTo>
                  <a:cubicBezTo>
                    <a:pt x="2" y="34"/>
                    <a:pt x="1" y="39"/>
                    <a:pt x="3" y="42"/>
                  </a:cubicBezTo>
                  <a:cubicBezTo>
                    <a:pt x="5" y="45"/>
                    <a:pt x="8" y="36"/>
                    <a:pt x="11" y="34"/>
                  </a:cubicBezTo>
                  <a:cubicBezTo>
                    <a:pt x="17" y="30"/>
                    <a:pt x="20" y="28"/>
                    <a:pt x="27" y="27"/>
                  </a:cubicBezTo>
                  <a:cubicBezTo>
                    <a:pt x="31" y="20"/>
                    <a:pt x="29" y="24"/>
                    <a:pt x="33" y="15"/>
                  </a:cubicBezTo>
                  <a:close/>
                </a:path>
              </a:pathLst>
            </a:custGeom>
            <a:solidFill>
              <a:srgbClr val="FF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27"/>
            <p:cNvSpPr/>
            <p:nvPr/>
          </p:nvSpPr>
          <p:spPr>
            <a:xfrm>
              <a:off x="1403" y="3852"/>
              <a:ext cx="325" cy="244"/>
            </a:xfrm>
            <a:custGeom>
              <a:avLst/>
              <a:gdLst/>
              <a:ahLst/>
              <a:cxnLst/>
              <a:rect l="l" t="t" r="r" b="b"/>
              <a:pathLst>
                <a:path w="464" h="329" extrusionOk="0">
                  <a:moveTo>
                    <a:pt x="464" y="0"/>
                  </a:moveTo>
                  <a:cubicBezTo>
                    <a:pt x="416" y="144"/>
                    <a:pt x="327" y="146"/>
                    <a:pt x="212" y="204"/>
                  </a:cubicBezTo>
                  <a:cubicBezTo>
                    <a:pt x="171" y="225"/>
                    <a:pt x="142" y="262"/>
                    <a:pt x="104" y="288"/>
                  </a:cubicBezTo>
                  <a:cubicBezTo>
                    <a:pt x="96" y="300"/>
                    <a:pt x="93" y="319"/>
                    <a:pt x="80" y="324"/>
                  </a:cubicBezTo>
                  <a:cubicBezTo>
                    <a:pt x="69" y="329"/>
                    <a:pt x="11" y="295"/>
                    <a:pt x="8" y="288"/>
                  </a:cubicBezTo>
                  <a:cubicBezTo>
                    <a:pt x="0" y="270"/>
                    <a:pt x="8" y="248"/>
                    <a:pt x="8" y="2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27"/>
            <p:cNvSpPr/>
            <p:nvPr/>
          </p:nvSpPr>
          <p:spPr>
            <a:xfrm>
              <a:off x="1187" y="3448"/>
              <a:ext cx="28" cy="168"/>
            </a:xfrm>
            <a:custGeom>
              <a:avLst/>
              <a:gdLst/>
              <a:ahLst/>
              <a:cxnLst/>
              <a:rect l="l" t="t" r="r" b="b"/>
              <a:pathLst>
                <a:path w="30" h="168" extrusionOk="0">
                  <a:moveTo>
                    <a:pt x="0" y="0"/>
                  </a:moveTo>
                  <a:cubicBezTo>
                    <a:pt x="14" y="14"/>
                    <a:pt x="21" y="34"/>
                    <a:pt x="26" y="54"/>
                  </a:cubicBezTo>
                  <a:cubicBezTo>
                    <a:pt x="27" y="69"/>
                    <a:pt x="30" y="108"/>
                    <a:pt x="30" y="120"/>
                  </a:cubicBezTo>
                  <a:cubicBezTo>
                    <a:pt x="30" y="137"/>
                    <a:pt x="24" y="152"/>
                    <a:pt x="24" y="168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27"/>
            <p:cNvSpPr/>
            <p:nvPr/>
          </p:nvSpPr>
          <p:spPr>
            <a:xfrm>
              <a:off x="1236" y="3566"/>
              <a:ext cx="42" cy="50"/>
            </a:xfrm>
            <a:custGeom>
              <a:avLst/>
              <a:gdLst/>
              <a:ahLst/>
              <a:cxnLst/>
              <a:rect l="l" t="t" r="r" b="b"/>
              <a:pathLst>
                <a:path w="44" h="50" extrusionOk="0">
                  <a:moveTo>
                    <a:pt x="44" y="0"/>
                  </a:moveTo>
                  <a:cubicBezTo>
                    <a:pt x="41" y="10"/>
                    <a:pt x="30" y="38"/>
                    <a:pt x="18" y="42"/>
                  </a:cubicBezTo>
                  <a:cubicBezTo>
                    <a:pt x="12" y="44"/>
                    <a:pt x="0" y="44"/>
                    <a:pt x="0" y="44"/>
                  </a:cubicBezTo>
                  <a:lnTo>
                    <a:pt x="12" y="50"/>
                  </a:ln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27"/>
            <p:cNvSpPr/>
            <p:nvPr/>
          </p:nvSpPr>
          <p:spPr>
            <a:xfrm>
              <a:off x="1322" y="3650"/>
              <a:ext cx="30" cy="52"/>
            </a:xfrm>
            <a:custGeom>
              <a:avLst/>
              <a:gdLst/>
              <a:ahLst/>
              <a:cxnLst/>
              <a:rect l="l" t="t" r="r" b="b"/>
              <a:pathLst>
                <a:path w="32" h="52" extrusionOk="0">
                  <a:moveTo>
                    <a:pt x="0" y="52"/>
                  </a:moveTo>
                  <a:cubicBezTo>
                    <a:pt x="8" y="49"/>
                    <a:pt x="19" y="49"/>
                    <a:pt x="24" y="42"/>
                  </a:cubicBezTo>
                  <a:cubicBezTo>
                    <a:pt x="27" y="38"/>
                    <a:pt x="32" y="30"/>
                    <a:pt x="32" y="30"/>
                  </a:cubicBezTo>
                  <a:cubicBezTo>
                    <a:pt x="31" y="22"/>
                    <a:pt x="32" y="14"/>
                    <a:pt x="30" y="6"/>
                  </a:cubicBezTo>
                  <a:cubicBezTo>
                    <a:pt x="29" y="3"/>
                    <a:pt x="24" y="0"/>
                    <a:pt x="24" y="0"/>
                  </a:cubicBezTo>
                  <a:lnTo>
                    <a:pt x="18" y="14"/>
                  </a:ln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321" name="Google Shape;321;p2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6400800" y="4495800"/>
            <a:ext cx="1503363" cy="2070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>
    <p:fade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3" name="Google Shape;2223;p50"/>
          <p:cNvSpPr/>
          <p:nvPr/>
        </p:nvSpPr>
        <p:spPr>
          <a:xfrm>
            <a:off x="609600" y="365125"/>
            <a:ext cx="8458200" cy="54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 b="1" dirty="0" err="1">
                <a:solidFill>
                  <a:srgbClr val="006600"/>
                </a:solidFill>
              </a:rPr>
              <a:t>Разработка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стратегии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переговоров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endParaRPr b="1" dirty="0">
              <a:solidFill>
                <a:srgbClr val="0066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4" name="Google Shape;2224;p50"/>
          <p:cNvSpPr txBox="1"/>
          <p:nvPr/>
        </p:nvSpPr>
        <p:spPr>
          <a:xfrm>
            <a:off x="0" y="6643688"/>
            <a:ext cx="381000" cy="21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ITC</a:t>
            </a:r>
            <a:endParaRPr/>
          </a:p>
        </p:txBody>
      </p:sp>
      <p:sp>
        <p:nvSpPr>
          <p:cNvPr id="2225" name="Google Shape;2225;p50"/>
          <p:cNvSpPr/>
          <p:nvPr/>
        </p:nvSpPr>
        <p:spPr>
          <a:xfrm>
            <a:off x="4019550" y="823913"/>
            <a:ext cx="171300" cy="3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6" name="Google Shape;2226;p50"/>
          <p:cNvSpPr/>
          <p:nvPr/>
        </p:nvSpPr>
        <p:spPr>
          <a:xfrm>
            <a:off x="3105150" y="3200400"/>
            <a:ext cx="1928700" cy="135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7" name="Google Shape;2227;p50"/>
          <p:cNvSpPr/>
          <p:nvPr/>
        </p:nvSpPr>
        <p:spPr>
          <a:xfrm>
            <a:off x="990600" y="1330325"/>
            <a:ext cx="2655900" cy="1641600"/>
          </a:xfrm>
          <a:prstGeom prst="ellipse">
            <a:avLst/>
          </a:prstGeom>
          <a:solidFill>
            <a:srgbClr val="FFFF99"/>
          </a:solidFill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8" name="Google Shape;2228;p50"/>
          <p:cNvSpPr/>
          <p:nvPr/>
        </p:nvSpPr>
        <p:spPr>
          <a:xfrm>
            <a:off x="1763713" y="1524000"/>
            <a:ext cx="1065300" cy="28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9" name="Google Shape;2229;p50"/>
          <p:cNvSpPr/>
          <p:nvPr/>
        </p:nvSpPr>
        <p:spPr>
          <a:xfrm>
            <a:off x="1763713" y="1530350"/>
            <a:ext cx="1046100" cy="49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800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0" name="Google Shape;2230;p50"/>
          <p:cNvSpPr/>
          <p:nvPr/>
        </p:nvSpPr>
        <p:spPr>
          <a:xfrm>
            <a:off x="1692275" y="1768475"/>
            <a:ext cx="1225500" cy="28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50"/>
          <p:cNvSpPr/>
          <p:nvPr/>
        </p:nvSpPr>
        <p:spPr>
          <a:xfrm>
            <a:off x="1415225" y="1615363"/>
            <a:ext cx="1779600" cy="73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900" b="1"/>
              <a:t>Ваши цели </a:t>
            </a:r>
            <a:endParaRPr sz="1900" b="1"/>
          </a:p>
          <a:p>
            <a:pPr marL="0" marR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900" b="1"/>
              <a:t>и задачи для  переговоров </a:t>
            </a:r>
            <a:endParaRPr sz="2800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2" name="Google Shape;2232;p50"/>
          <p:cNvSpPr/>
          <p:nvPr/>
        </p:nvSpPr>
        <p:spPr>
          <a:xfrm>
            <a:off x="1636713" y="2006600"/>
            <a:ext cx="1336800" cy="28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3" name="Google Shape;2233;p50"/>
          <p:cNvSpPr/>
          <p:nvPr/>
        </p:nvSpPr>
        <p:spPr>
          <a:xfrm>
            <a:off x="1636713" y="2012950"/>
            <a:ext cx="1440000" cy="49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800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4" name="Google Shape;2234;p50"/>
          <p:cNvSpPr/>
          <p:nvPr/>
        </p:nvSpPr>
        <p:spPr>
          <a:xfrm>
            <a:off x="1863725" y="2251075"/>
            <a:ext cx="871500" cy="28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5" name="Google Shape;2235;p50"/>
          <p:cNvSpPr/>
          <p:nvPr/>
        </p:nvSpPr>
        <p:spPr>
          <a:xfrm>
            <a:off x="2895600" y="4648200"/>
            <a:ext cx="2671800" cy="1752600"/>
          </a:xfrm>
          <a:prstGeom prst="ellipse">
            <a:avLst/>
          </a:prstGeom>
          <a:solidFill>
            <a:srgbClr val="99CCFF"/>
          </a:solidFill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6" name="Google Shape;2236;p50"/>
          <p:cNvSpPr/>
          <p:nvPr/>
        </p:nvSpPr>
        <p:spPr>
          <a:xfrm>
            <a:off x="3281363" y="4953000"/>
            <a:ext cx="2281200" cy="163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7" name="Google Shape;2237;p50"/>
          <p:cNvSpPr/>
          <p:nvPr/>
        </p:nvSpPr>
        <p:spPr>
          <a:xfrm>
            <a:off x="3487738" y="4953000"/>
            <a:ext cx="1303200" cy="28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8" name="Google Shape;2238;p50"/>
          <p:cNvSpPr/>
          <p:nvPr/>
        </p:nvSpPr>
        <p:spPr>
          <a:xfrm>
            <a:off x="3487738" y="4959350"/>
            <a:ext cx="1433400" cy="3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800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9" name="Google Shape;2239;p50"/>
          <p:cNvSpPr/>
          <p:nvPr/>
        </p:nvSpPr>
        <p:spPr>
          <a:xfrm>
            <a:off x="3509963" y="5192713"/>
            <a:ext cx="1263600" cy="28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0" name="Google Shape;2240;p50"/>
          <p:cNvSpPr/>
          <p:nvPr/>
        </p:nvSpPr>
        <p:spPr>
          <a:xfrm>
            <a:off x="3509963" y="5197475"/>
            <a:ext cx="1371600" cy="3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800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1" name="Google Shape;2241;p50"/>
          <p:cNvSpPr/>
          <p:nvPr/>
        </p:nvSpPr>
        <p:spPr>
          <a:xfrm>
            <a:off x="3454400" y="5435600"/>
            <a:ext cx="1370100" cy="28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2" name="Google Shape;2242;p50"/>
          <p:cNvSpPr/>
          <p:nvPr/>
        </p:nvSpPr>
        <p:spPr>
          <a:xfrm>
            <a:off x="3454400" y="5441950"/>
            <a:ext cx="1312800" cy="3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800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3" name="Google Shape;2243;p50"/>
          <p:cNvSpPr/>
          <p:nvPr/>
        </p:nvSpPr>
        <p:spPr>
          <a:xfrm>
            <a:off x="3443288" y="5675313"/>
            <a:ext cx="1403400" cy="28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4" name="Google Shape;2244;p50"/>
          <p:cNvSpPr/>
          <p:nvPr/>
        </p:nvSpPr>
        <p:spPr>
          <a:xfrm>
            <a:off x="3020550" y="4987925"/>
            <a:ext cx="2421900" cy="110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900" b="1"/>
              <a:t>Относительно слабые и сильные стороны обеих сторон</a:t>
            </a:r>
            <a:endParaRPr sz="2800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5" name="Google Shape;2245;p50"/>
          <p:cNvSpPr/>
          <p:nvPr/>
        </p:nvSpPr>
        <p:spPr>
          <a:xfrm>
            <a:off x="4618038" y="1371600"/>
            <a:ext cx="2773500" cy="1654200"/>
          </a:xfrm>
          <a:prstGeom prst="ellipse">
            <a:avLst/>
          </a:prstGeom>
          <a:solidFill>
            <a:srgbClr val="FFCC99"/>
          </a:solidFill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6" name="Google Shape;2246;p50"/>
          <p:cNvSpPr/>
          <p:nvPr/>
        </p:nvSpPr>
        <p:spPr>
          <a:xfrm>
            <a:off x="5078413" y="1447800"/>
            <a:ext cx="1779600" cy="110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7" name="Google Shape;2247;p50"/>
          <p:cNvSpPr/>
          <p:nvPr/>
        </p:nvSpPr>
        <p:spPr>
          <a:xfrm>
            <a:off x="5305425" y="1525588"/>
            <a:ext cx="1470000" cy="28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8" name="Google Shape;2248;p50"/>
          <p:cNvSpPr/>
          <p:nvPr/>
        </p:nvSpPr>
        <p:spPr>
          <a:xfrm>
            <a:off x="5196750" y="1073100"/>
            <a:ext cx="1542900" cy="5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800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9" name="Google Shape;2249;p50"/>
          <p:cNvSpPr/>
          <p:nvPr/>
        </p:nvSpPr>
        <p:spPr>
          <a:xfrm>
            <a:off x="5449888" y="1770063"/>
            <a:ext cx="1163700" cy="28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0" name="Google Shape;2250;p50"/>
          <p:cNvSpPr/>
          <p:nvPr/>
        </p:nvSpPr>
        <p:spPr>
          <a:xfrm>
            <a:off x="5649913" y="1752600"/>
            <a:ext cx="903300" cy="5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800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1" name="Google Shape;2251;p50"/>
          <p:cNvSpPr/>
          <p:nvPr/>
        </p:nvSpPr>
        <p:spPr>
          <a:xfrm>
            <a:off x="5421313" y="2008188"/>
            <a:ext cx="1225500" cy="28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2" name="Google Shape;2252;p50"/>
          <p:cNvSpPr/>
          <p:nvPr/>
        </p:nvSpPr>
        <p:spPr>
          <a:xfrm>
            <a:off x="4738225" y="1555975"/>
            <a:ext cx="2421900" cy="73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800" b="1">
                <a:solidFill>
                  <a:schemeClr val="dk1"/>
                </a:solidFill>
              </a:rPr>
              <a:t>Позиции и возможные интересы другой стороны</a:t>
            </a:r>
            <a:endParaRPr sz="1800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3" name="Google Shape;2253;p50"/>
          <p:cNvSpPr txBox="1"/>
          <p:nvPr/>
        </p:nvSpPr>
        <p:spPr>
          <a:xfrm>
            <a:off x="2819400" y="2971800"/>
            <a:ext cx="2606700" cy="137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800">
                <a:solidFill>
                  <a:schemeClr val="dk1"/>
                </a:solidFill>
              </a:rPr>
              <a:t>Ваша стратегия переговоров</a:t>
            </a:r>
            <a:endParaRPr/>
          </a:p>
        </p:txBody>
      </p:sp>
      <p:sp>
        <p:nvSpPr>
          <p:cNvPr id="2254" name="Google Shape;2254;p50"/>
          <p:cNvSpPr/>
          <p:nvPr/>
        </p:nvSpPr>
        <p:spPr>
          <a:xfrm rot="-5326539">
            <a:off x="3924316" y="4457672"/>
            <a:ext cx="533522" cy="304871"/>
          </a:xfrm>
          <a:prstGeom prst="rightArrow">
            <a:avLst>
              <a:gd name="adj1" fmla="val 50000"/>
              <a:gd name="adj2" fmla="val 43750"/>
            </a:avLst>
          </a:prstGeom>
          <a:solidFill>
            <a:srgbClr val="FF6600"/>
          </a:solidFill>
          <a:ln w="19050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5" name="Google Shape;2255;p50"/>
          <p:cNvSpPr/>
          <p:nvPr/>
        </p:nvSpPr>
        <p:spPr>
          <a:xfrm rot="7759132">
            <a:off x="4533749" y="2857518"/>
            <a:ext cx="533587" cy="304841"/>
          </a:xfrm>
          <a:prstGeom prst="rightArrow">
            <a:avLst>
              <a:gd name="adj1" fmla="val 50000"/>
              <a:gd name="adj2" fmla="val 43750"/>
            </a:avLst>
          </a:prstGeom>
          <a:solidFill>
            <a:srgbClr val="FF6600"/>
          </a:solidFill>
          <a:ln w="19050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6" name="Google Shape;2256;p50"/>
          <p:cNvSpPr/>
          <p:nvPr/>
        </p:nvSpPr>
        <p:spPr>
          <a:xfrm rot="2286067">
            <a:off x="3048006" y="2819355"/>
            <a:ext cx="533343" cy="304693"/>
          </a:xfrm>
          <a:prstGeom prst="rightArrow">
            <a:avLst>
              <a:gd name="adj1" fmla="val 50000"/>
              <a:gd name="adj2" fmla="val 43750"/>
            </a:avLst>
          </a:prstGeom>
          <a:solidFill>
            <a:srgbClr val="FF6600"/>
          </a:solidFill>
          <a:ln w="19050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7" name="Google Shape;2257;p50"/>
          <p:cNvSpPr txBox="1"/>
          <p:nvPr/>
        </p:nvSpPr>
        <p:spPr>
          <a:xfrm>
            <a:off x="8305800" y="6643688"/>
            <a:ext cx="838200" cy="21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M7:U3:3.5-1</a:t>
            </a:r>
            <a:endParaRPr/>
          </a:p>
        </p:txBody>
      </p:sp>
      <p:pic>
        <p:nvPicPr>
          <p:cNvPr id="2258" name="Google Shape;2258;p5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638800" y="3352800"/>
            <a:ext cx="3035300" cy="14620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>
    <p:fade/>
  </p:transition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1" name="Google Shape;2711;p54"/>
          <p:cNvSpPr/>
          <p:nvPr/>
        </p:nvSpPr>
        <p:spPr>
          <a:xfrm>
            <a:off x="990600" y="685800"/>
            <a:ext cx="74676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 b="1" dirty="0" err="1">
                <a:solidFill>
                  <a:srgbClr val="006600"/>
                </a:solidFill>
              </a:rPr>
              <a:t>Техники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убеждения</a:t>
            </a:r>
            <a:r>
              <a:rPr lang="en-GB" sz="3200" b="1" dirty="0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 sz="1400" b="1" dirty="0">
              <a:solidFill>
                <a:srgbClr val="0066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54"/>
          <p:cNvSpPr/>
          <p:nvPr/>
        </p:nvSpPr>
        <p:spPr>
          <a:xfrm>
            <a:off x="990600" y="1752600"/>
            <a:ext cx="3200400" cy="4416425"/>
          </a:xfrm>
          <a:prstGeom prst="rect">
            <a:avLst/>
          </a:prstGeom>
          <a:solidFill>
            <a:srgbClr val="C3E1FF"/>
          </a:solidFill>
          <a:ln w="254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54"/>
          <p:cNvSpPr/>
          <p:nvPr/>
        </p:nvSpPr>
        <p:spPr>
          <a:xfrm>
            <a:off x="838200" y="2667000"/>
            <a:ext cx="685800" cy="533412"/>
          </a:xfrm>
          <a:prstGeom prst="irregularSeal1">
            <a:avLst/>
          </a:prstGeom>
          <a:solidFill>
            <a:srgbClr val="FFCC00"/>
          </a:solidFill>
          <a:ln w="254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4" name="Google Shape;2714;p54"/>
          <p:cNvSpPr/>
          <p:nvPr/>
        </p:nvSpPr>
        <p:spPr>
          <a:xfrm>
            <a:off x="819150" y="1828800"/>
            <a:ext cx="685800" cy="533412"/>
          </a:xfrm>
          <a:prstGeom prst="irregularSeal1">
            <a:avLst/>
          </a:prstGeom>
          <a:solidFill>
            <a:srgbClr val="FFCC00"/>
          </a:solidFill>
          <a:ln w="254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5" name="Google Shape;2715;p54"/>
          <p:cNvSpPr txBox="1"/>
          <p:nvPr/>
        </p:nvSpPr>
        <p:spPr>
          <a:xfrm>
            <a:off x="1600200" y="1752600"/>
            <a:ext cx="3048000" cy="4235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>
                <a:solidFill>
                  <a:schemeClr val="dk1"/>
                </a:solidFill>
              </a:rPr>
              <a:t>Эмоции</a:t>
            </a:r>
            <a:r>
              <a:rPr lang="en-GB" sz="3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 </a:t>
            </a:r>
            <a:endParaRPr/>
          </a:p>
          <a:p>
            <a:pPr marL="0" marR="0" lvl="0" indent="0" algn="l" rtl="0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>
                <a:solidFill>
                  <a:schemeClr val="dk1"/>
                </a:solidFill>
              </a:rPr>
              <a:t>Логика</a:t>
            </a:r>
            <a:endParaRPr/>
          </a:p>
          <a:p>
            <a:pPr marL="0" marR="0" lvl="0" indent="0" algn="l" rtl="0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>
                <a:solidFill>
                  <a:schemeClr val="dk1"/>
                </a:solidFill>
              </a:rPr>
              <a:t>Торг</a:t>
            </a:r>
            <a:endParaRPr/>
          </a:p>
          <a:p>
            <a:pPr marL="0" marR="0" lvl="0" indent="0" algn="l" rtl="0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>
                <a:solidFill>
                  <a:schemeClr val="dk1"/>
                </a:solidFill>
              </a:rPr>
              <a:t>Компромисс Угроза</a:t>
            </a:r>
            <a:endParaRPr/>
          </a:p>
        </p:txBody>
      </p:sp>
      <p:sp>
        <p:nvSpPr>
          <p:cNvPr id="2716" name="Google Shape;2716;p54"/>
          <p:cNvSpPr/>
          <p:nvPr/>
        </p:nvSpPr>
        <p:spPr>
          <a:xfrm>
            <a:off x="895350" y="5124450"/>
            <a:ext cx="685800" cy="533412"/>
          </a:xfrm>
          <a:prstGeom prst="irregularSeal1">
            <a:avLst/>
          </a:prstGeom>
          <a:solidFill>
            <a:srgbClr val="FFCC00"/>
          </a:solidFill>
          <a:ln w="254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7" name="Google Shape;2717;p54"/>
          <p:cNvSpPr/>
          <p:nvPr/>
        </p:nvSpPr>
        <p:spPr>
          <a:xfrm>
            <a:off x="857250" y="3448050"/>
            <a:ext cx="685800" cy="533412"/>
          </a:xfrm>
          <a:prstGeom prst="irregularSeal1">
            <a:avLst/>
          </a:prstGeom>
          <a:solidFill>
            <a:srgbClr val="FFCC00"/>
          </a:solidFill>
          <a:ln w="254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8" name="Google Shape;2718;p54"/>
          <p:cNvSpPr/>
          <p:nvPr/>
        </p:nvSpPr>
        <p:spPr>
          <a:xfrm>
            <a:off x="857250" y="4267200"/>
            <a:ext cx="685800" cy="533412"/>
          </a:xfrm>
          <a:prstGeom prst="irregularSeal1">
            <a:avLst/>
          </a:prstGeom>
          <a:solidFill>
            <a:srgbClr val="FFCC00"/>
          </a:solidFill>
          <a:ln w="254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9" name="Google Shape;2719;p54"/>
          <p:cNvSpPr txBox="1"/>
          <p:nvPr/>
        </p:nvSpPr>
        <p:spPr>
          <a:xfrm>
            <a:off x="0" y="6643688"/>
            <a:ext cx="3810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ITC</a:t>
            </a:r>
            <a:endParaRPr/>
          </a:p>
        </p:txBody>
      </p:sp>
      <p:sp>
        <p:nvSpPr>
          <p:cNvPr id="2720" name="Google Shape;2720;p54"/>
          <p:cNvSpPr txBox="1"/>
          <p:nvPr/>
        </p:nvSpPr>
        <p:spPr>
          <a:xfrm>
            <a:off x="8229600" y="6643688"/>
            <a:ext cx="8382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M7:U3:3.5-6</a:t>
            </a:r>
            <a:endParaRPr/>
          </a:p>
        </p:txBody>
      </p:sp>
      <p:grpSp>
        <p:nvGrpSpPr>
          <p:cNvPr id="2721" name="Google Shape;2721;p54"/>
          <p:cNvGrpSpPr/>
          <p:nvPr/>
        </p:nvGrpSpPr>
        <p:grpSpPr>
          <a:xfrm>
            <a:off x="4572000" y="1981200"/>
            <a:ext cx="3285611" cy="3679067"/>
            <a:chOff x="2880" y="1248"/>
            <a:chExt cx="2070" cy="2318"/>
          </a:xfrm>
        </p:grpSpPr>
        <p:sp>
          <p:nvSpPr>
            <p:cNvPr id="2722" name="Google Shape;2722;p54"/>
            <p:cNvSpPr/>
            <p:nvPr/>
          </p:nvSpPr>
          <p:spPr>
            <a:xfrm>
              <a:off x="3844" y="2251"/>
              <a:ext cx="132" cy="201"/>
            </a:xfrm>
            <a:prstGeom prst="ellipse">
              <a:avLst/>
            </a:prstGeom>
            <a:solidFill>
              <a:schemeClr val="lt1"/>
            </a:solidFill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54"/>
            <p:cNvSpPr/>
            <p:nvPr/>
          </p:nvSpPr>
          <p:spPr>
            <a:xfrm>
              <a:off x="3844" y="2294"/>
              <a:ext cx="45" cy="58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54"/>
            <p:cNvSpPr/>
            <p:nvPr/>
          </p:nvSpPr>
          <p:spPr>
            <a:xfrm>
              <a:off x="4019" y="2251"/>
              <a:ext cx="131" cy="201"/>
            </a:xfrm>
            <a:prstGeom prst="ellipse">
              <a:avLst/>
            </a:prstGeom>
            <a:solidFill>
              <a:schemeClr val="lt1"/>
            </a:solidFill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54"/>
            <p:cNvSpPr/>
            <p:nvPr/>
          </p:nvSpPr>
          <p:spPr>
            <a:xfrm>
              <a:off x="4019" y="2294"/>
              <a:ext cx="44" cy="58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54"/>
            <p:cNvSpPr/>
            <p:nvPr/>
          </p:nvSpPr>
          <p:spPr>
            <a:xfrm rot="-1428801">
              <a:off x="3749" y="3337"/>
              <a:ext cx="261" cy="121"/>
            </a:xfrm>
            <a:prstGeom prst="ellipse">
              <a:avLst/>
            </a:prstGeom>
            <a:solidFill>
              <a:srgbClr val="FFCC00"/>
            </a:solidFill>
            <a:ln w="38100" cap="flat" cmpd="sng">
              <a:solidFill>
                <a:srgbClr val="9933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7" name="Google Shape;2727;p54"/>
            <p:cNvGrpSpPr/>
            <p:nvPr/>
          </p:nvGrpSpPr>
          <p:grpSpPr>
            <a:xfrm>
              <a:off x="3859" y="2693"/>
              <a:ext cx="94" cy="674"/>
              <a:chOff x="2836" y="2304"/>
              <a:chExt cx="136" cy="1248"/>
            </a:xfrm>
          </p:grpSpPr>
          <p:sp>
            <p:nvSpPr>
              <p:cNvPr id="2728" name="Google Shape;2728;p54"/>
              <p:cNvSpPr/>
              <p:nvPr/>
            </p:nvSpPr>
            <p:spPr>
              <a:xfrm rot="490193">
                <a:off x="2880" y="2304"/>
                <a:ext cx="48" cy="624"/>
              </a:xfrm>
              <a:prstGeom prst="rect">
                <a:avLst/>
              </a:prstGeom>
              <a:solidFill>
                <a:srgbClr val="FF9900"/>
              </a:solidFill>
              <a:ln w="38100" cap="flat" cmpd="sng">
                <a:solidFill>
                  <a:srgbClr val="9933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54"/>
              <p:cNvSpPr/>
              <p:nvPr/>
            </p:nvSpPr>
            <p:spPr>
              <a:xfrm rot="-490193">
                <a:off x="2880" y="2928"/>
                <a:ext cx="48" cy="624"/>
              </a:xfrm>
              <a:prstGeom prst="rect">
                <a:avLst/>
              </a:prstGeom>
              <a:solidFill>
                <a:srgbClr val="FF9900"/>
              </a:solidFill>
              <a:ln w="38100" cap="flat" cmpd="sng">
                <a:solidFill>
                  <a:srgbClr val="9933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0" name="Google Shape;2730;p54"/>
            <p:cNvSpPr/>
            <p:nvPr/>
          </p:nvSpPr>
          <p:spPr>
            <a:xfrm rot="-4189820">
              <a:off x="3920" y="3365"/>
              <a:ext cx="241" cy="130"/>
            </a:xfrm>
            <a:prstGeom prst="ellipse">
              <a:avLst/>
            </a:prstGeom>
            <a:solidFill>
              <a:srgbClr val="FFCC00"/>
            </a:solidFill>
            <a:ln w="38100" cap="flat" cmpd="sng">
              <a:solidFill>
                <a:srgbClr val="9933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31" name="Google Shape;2731;p54"/>
            <p:cNvGrpSpPr/>
            <p:nvPr/>
          </p:nvGrpSpPr>
          <p:grpSpPr>
            <a:xfrm flipH="1">
              <a:off x="4033" y="2693"/>
              <a:ext cx="96" cy="674"/>
              <a:chOff x="2836" y="2304"/>
              <a:chExt cx="136" cy="1248"/>
            </a:xfrm>
          </p:grpSpPr>
          <p:sp>
            <p:nvSpPr>
              <p:cNvPr id="2732" name="Google Shape;2732;p54"/>
              <p:cNvSpPr/>
              <p:nvPr/>
            </p:nvSpPr>
            <p:spPr>
              <a:xfrm rot="490193">
                <a:off x="2880" y="2304"/>
                <a:ext cx="48" cy="624"/>
              </a:xfrm>
              <a:prstGeom prst="rect">
                <a:avLst/>
              </a:prstGeom>
              <a:solidFill>
                <a:srgbClr val="FF9900"/>
              </a:solidFill>
              <a:ln w="38100" cap="flat" cmpd="sng">
                <a:solidFill>
                  <a:srgbClr val="9933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3" name="Google Shape;2733;p54"/>
              <p:cNvSpPr/>
              <p:nvPr/>
            </p:nvSpPr>
            <p:spPr>
              <a:xfrm rot="-490193">
                <a:off x="2880" y="2928"/>
                <a:ext cx="48" cy="624"/>
              </a:xfrm>
              <a:prstGeom prst="rect">
                <a:avLst/>
              </a:prstGeom>
              <a:solidFill>
                <a:srgbClr val="FF9900"/>
              </a:solidFill>
              <a:ln w="38100" cap="flat" cmpd="sng">
                <a:solidFill>
                  <a:srgbClr val="9933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4" name="Google Shape;2734;p54"/>
            <p:cNvGrpSpPr/>
            <p:nvPr/>
          </p:nvGrpSpPr>
          <p:grpSpPr>
            <a:xfrm rot="7173214" flipH="1">
              <a:off x="3479" y="2101"/>
              <a:ext cx="88" cy="733"/>
              <a:chOff x="2836" y="2304"/>
              <a:chExt cx="136" cy="1248"/>
            </a:xfrm>
          </p:grpSpPr>
          <p:sp>
            <p:nvSpPr>
              <p:cNvPr id="2735" name="Google Shape;2735;p54"/>
              <p:cNvSpPr/>
              <p:nvPr/>
            </p:nvSpPr>
            <p:spPr>
              <a:xfrm rot="490193">
                <a:off x="2880" y="2304"/>
                <a:ext cx="48" cy="624"/>
              </a:xfrm>
              <a:prstGeom prst="rect">
                <a:avLst/>
              </a:prstGeom>
              <a:solidFill>
                <a:srgbClr val="FF9900"/>
              </a:solidFill>
              <a:ln w="38100" cap="flat" cmpd="sng">
                <a:solidFill>
                  <a:srgbClr val="9933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6" name="Google Shape;2736;p54"/>
              <p:cNvSpPr/>
              <p:nvPr/>
            </p:nvSpPr>
            <p:spPr>
              <a:xfrm rot="-490193">
                <a:off x="2880" y="2928"/>
                <a:ext cx="48" cy="624"/>
              </a:xfrm>
              <a:prstGeom prst="rect">
                <a:avLst/>
              </a:prstGeom>
              <a:solidFill>
                <a:srgbClr val="FF9900"/>
              </a:solidFill>
              <a:ln w="38100" cap="flat" cmpd="sng">
                <a:solidFill>
                  <a:srgbClr val="9933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7" name="Google Shape;2737;p54"/>
            <p:cNvSpPr/>
            <p:nvPr/>
          </p:nvSpPr>
          <p:spPr>
            <a:xfrm>
              <a:off x="3881" y="2505"/>
              <a:ext cx="219" cy="81"/>
            </a:xfrm>
            <a:custGeom>
              <a:avLst/>
              <a:gdLst/>
              <a:ahLst/>
              <a:cxnLst/>
              <a:rect l="l" t="t" r="r" b="b"/>
              <a:pathLst>
                <a:path w="768" h="144" extrusionOk="0">
                  <a:moveTo>
                    <a:pt x="0" y="0"/>
                  </a:moveTo>
                  <a:cubicBezTo>
                    <a:pt x="40" y="36"/>
                    <a:pt x="80" y="72"/>
                    <a:pt x="144" y="96"/>
                  </a:cubicBezTo>
                  <a:cubicBezTo>
                    <a:pt x="208" y="120"/>
                    <a:pt x="296" y="144"/>
                    <a:pt x="384" y="144"/>
                  </a:cubicBezTo>
                  <a:cubicBezTo>
                    <a:pt x="472" y="144"/>
                    <a:pt x="608" y="120"/>
                    <a:pt x="672" y="96"/>
                  </a:cubicBezTo>
                  <a:cubicBezTo>
                    <a:pt x="736" y="72"/>
                    <a:pt x="752" y="36"/>
                    <a:pt x="768" y="0"/>
                  </a:cubicBezTo>
                </a:path>
              </a:pathLst>
            </a:custGeom>
            <a:noFill/>
            <a:ln w="63500" cap="flat" cmpd="sng">
              <a:solidFill>
                <a:srgbClr val="FF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38" name="Google Shape;2738;p54"/>
            <p:cNvGrpSpPr/>
            <p:nvPr/>
          </p:nvGrpSpPr>
          <p:grpSpPr>
            <a:xfrm rot="2944398">
              <a:off x="3083" y="2129"/>
              <a:ext cx="193" cy="221"/>
              <a:chOff x="703" y="2036"/>
              <a:chExt cx="337" cy="259"/>
            </a:xfrm>
          </p:grpSpPr>
          <p:sp>
            <p:nvSpPr>
              <p:cNvPr id="2739" name="Google Shape;2739;p54"/>
              <p:cNvSpPr/>
              <p:nvPr/>
            </p:nvSpPr>
            <p:spPr>
              <a:xfrm rot="-1428801">
                <a:off x="820" y="2150"/>
                <a:ext cx="207" cy="108"/>
              </a:xfrm>
              <a:prstGeom prst="ellipse">
                <a:avLst/>
              </a:prstGeom>
              <a:solidFill>
                <a:srgbClr val="FFCC00"/>
              </a:solidFill>
              <a:ln w="38100" cap="flat" cmpd="sng">
                <a:solidFill>
                  <a:srgbClr val="9933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0" name="Google Shape;2740;p54"/>
              <p:cNvSpPr/>
              <p:nvPr/>
            </p:nvSpPr>
            <p:spPr>
              <a:xfrm rot="-1428801">
                <a:off x="720" y="2088"/>
                <a:ext cx="288" cy="144"/>
              </a:xfrm>
              <a:prstGeom prst="ellipse">
                <a:avLst/>
              </a:prstGeom>
              <a:solidFill>
                <a:srgbClr val="FFCC00"/>
              </a:solidFill>
              <a:ln w="38100" cap="flat" cmpd="sng">
                <a:solidFill>
                  <a:srgbClr val="9933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41" name="Google Shape;2741;p54"/>
            <p:cNvGrpSpPr/>
            <p:nvPr/>
          </p:nvGrpSpPr>
          <p:grpSpPr>
            <a:xfrm rot="1318422">
              <a:off x="4219" y="2009"/>
              <a:ext cx="612" cy="753"/>
              <a:chOff x="1657" y="1972"/>
              <a:chExt cx="498" cy="665"/>
            </a:xfrm>
          </p:grpSpPr>
          <p:grpSp>
            <p:nvGrpSpPr>
              <p:cNvPr id="2742" name="Google Shape;2742;p54"/>
              <p:cNvGrpSpPr/>
              <p:nvPr/>
            </p:nvGrpSpPr>
            <p:grpSpPr>
              <a:xfrm rot="2316421" flipH="1">
                <a:off x="1834" y="2083"/>
                <a:ext cx="77" cy="595"/>
                <a:chOff x="2836" y="2304"/>
                <a:chExt cx="136" cy="1248"/>
              </a:xfrm>
            </p:grpSpPr>
            <p:sp>
              <p:nvSpPr>
                <p:cNvPr id="2743" name="Google Shape;2743;p54"/>
                <p:cNvSpPr/>
                <p:nvPr/>
              </p:nvSpPr>
              <p:spPr>
                <a:xfrm rot="490193">
                  <a:off x="2880" y="2304"/>
                  <a:ext cx="48" cy="624"/>
                </a:xfrm>
                <a:prstGeom prst="rect">
                  <a:avLst/>
                </a:prstGeom>
                <a:solidFill>
                  <a:srgbClr val="FF9900"/>
                </a:solidFill>
                <a:ln w="38100" cap="flat" cmpd="sng">
                  <a:solidFill>
                    <a:srgbClr val="993300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44" name="Google Shape;2744;p54"/>
                <p:cNvSpPr/>
                <p:nvPr/>
              </p:nvSpPr>
              <p:spPr>
                <a:xfrm rot="-490193">
                  <a:off x="2880" y="2928"/>
                  <a:ext cx="48" cy="624"/>
                </a:xfrm>
                <a:prstGeom prst="rect">
                  <a:avLst/>
                </a:prstGeom>
                <a:solidFill>
                  <a:srgbClr val="FF9900"/>
                </a:solidFill>
                <a:ln w="38100" cap="flat" cmpd="sng">
                  <a:solidFill>
                    <a:srgbClr val="993300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745" name="Google Shape;2745;p54"/>
              <p:cNvGrpSpPr/>
              <p:nvPr/>
            </p:nvGrpSpPr>
            <p:grpSpPr>
              <a:xfrm rot="-4405300" flipH="1">
                <a:off x="1975" y="2004"/>
                <a:ext cx="174" cy="142"/>
                <a:chOff x="703" y="2036"/>
                <a:chExt cx="337" cy="259"/>
              </a:xfrm>
            </p:grpSpPr>
            <p:sp>
              <p:nvSpPr>
                <p:cNvPr id="2746" name="Google Shape;2746;p54"/>
                <p:cNvSpPr/>
                <p:nvPr/>
              </p:nvSpPr>
              <p:spPr>
                <a:xfrm rot="-1428801">
                  <a:off x="820" y="2150"/>
                  <a:ext cx="207" cy="108"/>
                </a:xfrm>
                <a:prstGeom prst="ellipse">
                  <a:avLst/>
                </a:prstGeom>
                <a:solidFill>
                  <a:srgbClr val="FFCC00"/>
                </a:solidFill>
                <a:ln w="38100" cap="flat" cmpd="sng">
                  <a:solidFill>
                    <a:srgbClr val="9933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47" name="Google Shape;2747;p54"/>
                <p:cNvSpPr/>
                <p:nvPr/>
              </p:nvSpPr>
              <p:spPr>
                <a:xfrm rot="-1428801">
                  <a:off x="720" y="2088"/>
                  <a:ext cx="288" cy="144"/>
                </a:xfrm>
                <a:prstGeom prst="ellipse">
                  <a:avLst/>
                </a:prstGeom>
                <a:solidFill>
                  <a:srgbClr val="FFCC00"/>
                </a:solidFill>
                <a:ln w="38100" cap="flat" cmpd="sng">
                  <a:solidFill>
                    <a:srgbClr val="9933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cxnSp>
          <p:nvCxnSpPr>
            <p:cNvPr id="2748" name="Google Shape;2748;p54"/>
            <p:cNvCxnSpPr/>
            <p:nvPr/>
          </p:nvCxnSpPr>
          <p:spPr>
            <a:xfrm>
              <a:off x="2880" y="2178"/>
              <a:ext cx="2064" cy="0"/>
            </a:xfrm>
            <a:prstGeom prst="straightConnector1">
              <a:avLst/>
            </a:prstGeom>
            <a:noFill/>
            <a:ln w="87100" cap="flat" cmpd="sng">
              <a:solidFill>
                <a:srgbClr val="99330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749" name="Google Shape;2749;p54"/>
            <p:cNvSpPr/>
            <p:nvPr/>
          </p:nvSpPr>
          <p:spPr>
            <a:xfrm>
              <a:off x="3116" y="1760"/>
              <a:ext cx="413" cy="380"/>
            </a:xfrm>
            <a:prstGeom prst="cube">
              <a:avLst>
                <a:gd name="adj" fmla="val 25000"/>
              </a:avLst>
            </a:prstGeom>
            <a:solidFill>
              <a:srgbClr val="FF6600"/>
            </a:solidFill>
            <a:ln w="9525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54"/>
            <p:cNvSpPr/>
            <p:nvPr/>
          </p:nvSpPr>
          <p:spPr>
            <a:xfrm>
              <a:off x="4043" y="1795"/>
              <a:ext cx="373" cy="345"/>
            </a:xfrm>
            <a:prstGeom prst="cube">
              <a:avLst>
                <a:gd name="adj" fmla="val 25000"/>
              </a:avLst>
            </a:prstGeom>
            <a:solidFill>
              <a:srgbClr val="FF00FF"/>
            </a:solidFill>
            <a:ln w="9525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54"/>
            <p:cNvSpPr/>
            <p:nvPr/>
          </p:nvSpPr>
          <p:spPr>
            <a:xfrm>
              <a:off x="3931" y="1488"/>
              <a:ext cx="373" cy="345"/>
            </a:xfrm>
            <a:prstGeom prst="cube">
              <a:avLst>
                <a:gd name="adj" fmla="val 25000"/>
              </a:avLst>
            </a:prstGeom>
            <a:solidFill>
              <a:srgbClr val="FF0000"/>
            </a:solidFill>
            <a:ln w="9525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54"/>
            <p:cNvSpPr/>
            <p:nvPr/>
          </p:nvSpPr>
          <p:spPr>
            <a:xfrm>
              <a:off x="3504" y="1536"/>
              <a:ext cx="373" cy="345"/>
            </a:xfrm>
            <a:prstGeom prst="cube">
              <a:avLst>
                <a:gd name="adj" fmla="val 25000"/>
              </a:avLst>
            </a:prstGeom>
            <a:solidFill>
              <a:srgbClr val="3366FF"/>
            </a:solidFill>
            <a:ln w="9525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54"/>
            <p:cNvSpPr/>
            <p:nvPr/>
          </p:nvSpPr>
          <p:spPr>
            <a:xfrm>
              <a:off x="3555" y="1824"/>
              <a:ext cx="477" cy="316"/>
            </a:xfrm>
            <a:prstGeom prst="cube">
              <a:avLst>
                <a:gd name="adj" fmla="val 25000"/>
              </a:avLst>
            </a:prstGeom>
            <a:solidFill>
              <a:srgbClr val="00FFFF"/>
            </a:solidFill>
            <a:ln w="9525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54"/>
            <p:cNvSpPr/>
            <p:nvPr/>
          </p:nvSpPr>
          <p:spPr>
            <a:xfrm>
              <a:off x="3696" y="1248"/>
              <a:ext cx="384" cy="320"/>
            </a:xfrm>
            <a:prstGeom prst="cube">
              <a:avLst>
                <a:gd name="adj" fmla="val 25000"/>
              </a:avLst>
            </a:prstGeom>
            <a:solidFill>
              <a:srgbClr val="FFFF00"/>
            </a:solidFill>
            <a:ln w="9525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54"/>
            <p:cNvSpPr/>
            <p:nvPr/>
          </p:nvSpPr>
          <p:spPr>
            <a:xfrm>
              <a:off x="4361" y="1872"/>
              <a:ext cx="295" cy="272"/>
            </a:xfrm>
            <a:prstGeom prst="cube">
              <a:avLst>
                <a:gd name="adj" fmla="val 25000"/>
              </a:avLst>
            </a:prstGeom>
            <a:solidFill>
              <a:srgbClr val="CCFFCC"/>
            </a:solidFill>
            <a:ln w="9525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" name="Google Shape;2918;p59"/>
          <p:cNvSpPr/>
          <p:nvPr/>
        </p:nvSpPr>
        <p:spPr>
          <a:xfrm>
            <a:off x="685800" y="457200"/>
            <a:ext cx="74676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 b="1" dirty="0" err="1">
                <a:solidFill>
                  <a:srgbClr val="006600"/>
                </a:solidFill>
              </a:rPr>
              <a:t>Тактики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переговоров</a:t>
            </a:r>
            <a:endParaRPr sz="1400" b="1" dirty="0">
              <a:solidFill>
                <a:srgbClr val="0066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9" name="Google Shape;2919;p59"/>
          <p:cNvSpPr txBox="1"/>
          <p:nvPr/>
        </p:nvSpPr>
        <p:spPr>
          <a:xfrm>
            <a:off x="0" y="6643688"/>
            <a:ext cx="3810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ITC</a:t>
            </a:r>
            <a:endParaRPr/>
          </a:p>
        </p:txBody>
      </p:sp>
      <p:sp>
        <p:nvSpPr>
          <p:cNvPr id="2920" name="Google Shape;2920;p59"/>
          <p:cNvSpPr txBox="1"/>
          <p:nvPr/>
        </p:nvSpPr>
        <p:spPr>
          <a:xfrm>
            <a:off x="1905000" y="1447800"/>
            <a:ext cx="5637900" cy="48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>
                <a:solidFill>
                  <a:schemeClr val="dk1"/>
                </a:solidFill>
              </a:rPr>
              <a:t>Техника строительных блоков</a:t>
            </a:r>
            <a:endParaRPr sz="240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>
                <a:solidFill>
                  <a:schemeClr val="dk1"/>
                </a:solidFill>
              </a:rPr>
              <a:t>Молчание</a:t>
            </a:r>
            <a:endParaRPr sz="240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>
                <a:solidFill>
                  <a:schemeClr val="dk1"/>
                </a:solidFill>
              </a:rPr>
              <a:t>Повтор, повтор...</a:t>
            </a:r>
            <a:endParaRPr sz="240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>
                <a:solidFill>
                  <a:schemeClr val="dk1"/>
                </a:solidFill>
              </a:rPr>
              <a:t>Перерыв</a:t>
            </a:r>
            <a:endParaRPr sz="240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>
                <a:solidFill>
                  <a:schemeClr val="dk1"/>
                </a:solidFill>
              </a:rPr>
              <a:t>Разделяй и властвуй</a:t>
            </a:r>
            <a:endParaRPr sz="240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>
                <a:solidFill>
                  <a:schemeClr val="dk1"/>
                </a:solidFill>
              </a:rPr>
              <a:t>Эмпатия</a:t>
            </a:r>
            <a:endParaRPr sz="240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>
                <a:solidFill>
                  <a:schemeClr val="dk1"/>
                </a:solidFill>
              </a:rPr>
              <a:t>Повторное упоминание требований</a:t>
            </a:r>
            <a:endParaRPr sz="240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>
                <a:solidFill>
                  <a:schemeClr val="dk1"/>
                </a:solidFill>
              </a:rPr>
              <a:t>"Еще кое-что"</a:t>
            </a:r>
            <a:endParaRPr sz="240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>
                <a:solidFill>
                  <a:schemeClr val="dk1"/>
                </a:solidFill>
              </a:rPr>
              <a:t>Сроки</a:t>
            </a:r>
            <a:endParaRPr sz="240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>
                <a:solidFill>
                  <a:schemeClr val="dk1"/>
                </a:solidFill>
              </a:rPr>
              <a:t>Нарезка</a:t>
            </a:r>
            <a:endParaRPr sz="240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</a:endParaRPr>
          </a:p>
        </p:txBody>
      </p:sp>
      <p:sp>
        <p:nvSpPr>
          <p:cNvPr id="2921" name="Google Shape;2921;p59"/>
          <p:cNvSpPr/>
          <p:nvPr/>
        </p:nvSpPr>
        <p:spPr>
          <a:xfrm>
            <a:off x="1638300" y="1657350"/>
            <a:ext cx="228600" cy="228600"/>
          </a:xfrm>
          <a:prstGeom prst="ellipse">
            <a:avLst/>
          </a:prstGeom>
          <a:solidFill>
            <a:srgbClr val="FFCC00"/>
          </a:solidFill>
          <a:ln w="127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2" name="Google Shape;2922;p59"/>
          <p:cNvSpPr/>
          <p:nvPr/>
        </p:nvSpPr>
        <p:spPr>
          <a:xfrm>
            <a:off x="1657350" y="2095500"/>
            <a:ext cx="228600" cy="228600"/>
          </a:xfrm>
          <a:prstGeom prst="ellipse">
            <a:avLst/>
          </a:prstGeom>
          <a:solidFill>
            <a:srgbClr val="FFCC00"/>
          </a:solidFill>
          <a:ln w="127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3" name="Google Shape;2923;p59"/>
          <p:cNvSpPr/>
          <p:nvPr/>
        </p:nvSpPr>
        <p:spPr>
          <a:xfrm>
            <a:off x="1657350" y="2571750"/>
            <a:ext cx="228600" cy="228600"/>
          </a:xfrm>
          <a:prstGeom prst="ellipse">
            <a:avLst/>
          </a:prstGeom>
          <a:solidFill>
            <a:srgbClr val="FFCC00"/>
          </a:solidFill>
          <a:ln w="127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4" name="Google Shape;2924;p59"/>
          <p:cNvSpPr/>
          <p:nvPr/>
        </p:nvSpPr>
        <p:spPr>
          <a:xfrm>
            <a:off x="1676400" y="3581400"/>
            <a:ext cx="228600" cy="228600"/>
          </a:xfrm>
          <a:prstGeom prst="ellipse">
            <a:avLst/>
          </a:prstGeom>
          <a:solidFill>
            <a:srgbClr val="FFCC00"/>
          </a:solidFill>
          <a:ln w="127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5" name="Google Shape;2925;p59"/>
          <p:cNvSpPr/>
          <p:nvPr/>
        </p:nvSpPr>
        <p:spPr>
          <a:xfrm>
            <a:off x="1657350" y="3067050"/>
            <a:ext cx="228600" cy="228600"/>
          </a:xfrm>
          <a:prstGeom prst="ellipse">
            <a:avLst/>
          </a:prstGeom>
          <a:solidFill>
            <a:srgbClr val="FFCC00"/>
          </a:solidFill>
          <a:ln w="127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6" name="Google Shape;2926;p59"/>
          <p:cNvSpPr/>
          <p:nvPr/>
        </p:nvSpPr>
        <p:spPr>
          <a:xfrm>
            <a:off x="1676400" y="4019550"/>
            <a:ext cx="228600" cy="228600"/>
          </a:xfrm>
          <a:prstGeom prst="ellipse">
            <a:avLst/>
          </a:prstGeom>
          <a:solidFill>
            <a:srgbClr val="FFCC00"/>
          </a:solidFill>
          <a:ln w="127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7" name="Google Shape;2927;p59"/>
          <p:cNvSpPr/>
          <p:nvPr/>
        </p:nvSpPr>
        <p:spPr>
          <a:xfrm>
            <a:off x="1676400" y="5410200"/>
            <a:ext cx="228600" cy="228600"/>
          </a:xfrm>
          <a:prstGeom prst="ellipse">
            <a:avLst/>
          </a:prstGeom>
          <a:solidFill>
            <a:srgbClr val="FFCC00"/>
          </a:solidFill>
          <a:ln w="127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8" name="Google Shape;2928;p59"/>
          <p:cNvSpPr/>
          <p:nvPr/>
        </p:nvSpPr>
        <p:spPr>
          <a:xfrm>
            <a:off x="1676400" y="4495800"/>
            <a:ext cx="228600" cy="228600"/>
          </a:xfrm>
          <a:prstGeom prst="ellipse">
            <a:avLst/>
          </a:prstGeom>
          <a:solidFill>
            <a:srgbClr val="FFCC00"/>
          </a:solidFill>
          <a:ln w="127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9" name="Google Shape;2929;p59"/>
          <p:cNvSpPr/>
          <p:nvPr/>
        </p:nvSpPr>
        <p:spPr>
          <a:xfrm>
            <a:off x="1676400" y="4953000"/>
            <a:ext cx="228600" cy="228600"/>
          </a:xfrm>
          <a:prstGeom prst="ellipse">
            <a:avLst/>
          </a:prstGeom>
          <a:solidFill>
            <a:srgbClr val="FFCC00"/>
          </a:solidFill>
          <a:ln w="127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0" name="Google Shape;2930;p59"/>
          <p:cNvSpPr/>
          <p:nvPr/>
        </p:nvSpPr>
        <p:spPr>
          <a:xfrm>
            <a:off x="1676400" y="5905500"/>
            <a:ext cx="228600" cy="228600"/>
          </a:xfrm>
          <a:prstGeom prst="ellipse">
            <a:avLst/>
          </a:prstGeom>
          <a:solidFill>
            <a:srgbClr val="FFCC00"/>
          </a:solidFill>
          <a:ln w="127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1" name="Google Shape;2931;p59"/>
          <p:cNvSpPr txBox="1"/>
          <p:nvPr/>
        </p:nvSpPr>
        <p:spPr>
          <a:xfrm>
            <a:off x="8229600" y="6643688"/>
            <a:ext cx="8382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M7:U3:3.5-12</a:t>
            </a:r>
            <a:endParaRPr/>
          </a:p>
        </p:txBody>
      </p:sp>
      <p:grpSp>
        <p:nvGrpSpPr>
          <p:cNvPr id="2932" name="Google Shape;2932;p59"/>
          <p:cNvGrpSpPr/>
          <p:nvPr/>
        </p:nvGrpSpPr>
        <p:grpSpPr>
          <a:xfrm>
            <a:off x="381000" y="5715000"/>
            <a:ext cx="1403105" cy="914400"/>
            <a:chOff x="2208" y="2976"/>
            <a:chExt cx="1354" cy="909"/>
          </a:xfrm>
        </p:grpSpPr>
        <p:sp>
          <p:nvSpPr>
            <p:cNvPr id="2933" name="Google Shape;2933;p59"/>
            <p:cNvSpPr/>
            <p:nvPr/>
          </p:nvSpPr>
          <p:spPr>
            <a:xfrm>
              <a:off x="2628" y="3027"/>
              <a:ext cx="510" cy="570"/>
            </a:xfrm>
            <a:custGeom>
              <a:avLst/>
              <a:gdLst/>
              <a:ahLst/>
              <a:cxnLst/>
              <a:rect l="l" t="t" r="r" b="b"/>
              <a:pathLst>
                <a:path w="510" h="570" extrusionOk="0">
                  <a:moveTo>
                    <a:pt x="61" y="569"/>
                  </a:moveTo>
                  <a:cubicBezTo>
                    <a:pt x="50" y="552"/>
                    <a:pt x="46" y="533"/>
                    <a:pt x="35" y="516"/>
                  </a:cubicBezTo>
                  <a:cubicBezTo>
                    <a:pt x="28" y="493"/>
                    <a:pt x="25" y="470"/>
                    <a:pt x="19" y="447"/>
                  </a:cubicBezTo>
                  <a:cubicBezTo>
                    <a:pt x="21" y="420"/>
                    <a:pt x="22" y="402"/>
                    <a:pt x="38" y="380"/>
                  </a:cubicBezTo>
                  <a:cubicBezTo>
                    <a:pt x="44" y="359"/>
                    <a:pt x="58" y="336"/>
                    <a:pt x="69" y="317"/>
                  </a:cubicBezTo>
                  <a:cubicBezTo>
                    <a:pt x="77" y="275"/>
                    <a:pt x="56" y="263"/>
                    <a:pt x="44" y="229"/>
                  </a:cubicBezTo>
                  <a:cubicBezTo>
                    <a:pt x="27" y="182"/>
                    <a:pt x="19" y="133"/>
                    <a:pt x="4" y="86"/>
                  </a:cubicBezTo>
                  <a:cubicBezTo>
                    <a:pt x="7" y="0"/>
                    <a:pt x="0" y="16"/>
                    <a:pt x="92" y="13"/>
                  </a:cubicBezTo>
                  <a:cubicBezTo>
                    <a:pt x="111" y="11"/>
                    <a:pt x="129" y="7"/>
                    <a:pt x="147" y="4"/>
                  </a:cubicBezTo>
                  <a:cubicBezTo>
                    <a:pt x="178" y="6"/>
                    <a:pt x="208" y="11"/>
                    <a:pt x="239" y="13"/>
                  </a:cubicBezTo>
                  <a:cubicBezTo>
                    <a:pt x="282" y="20"/>
                    <a:pt x="332" y="11"/>
                    <a:pt x="375" y="9"/>
                  </a:cubicBezTo>
                  <a:cubicBezTo>
                    <a:pt x="395" y="4"/>
                    <a:pt x="391" y="2"/>
                    <a:pt x="415" y="4"/>
                  </a:cubicBezTo>
                  <a:cubicBezTo>
                    <a:pt x="427" y="8"/>
                    <a:pt x="440" y="15"/>
                    <a:pt x="453" y="17"/>
                  </a:cubicBezTo>
                  <a:cubicBezTo>
                    <a:pt x="456" y="18"/>
                    <a:pt x="460" y="20"/>
                    <a:pt x="463" y="21"/>
                  </a:cubicBezTo>
                  <a:cubicBezTo>
                    <a:pt x="467" y="22"/>
                    <a:pt x="470" y="22"/>
                    <a:pt x="474" y="23"/>
                  </a:cubicBezTo>
                  <a:cubicBezTo>
                    <a:pt x="481" y="26"/>
                    <a:pt x="485" y="32"/>
                    <a:pt x="493" y="34"/>
                  </a:cubicBezTo>
                  <a:cubicBezTo>
                    <a:pt x="503" y="44"/>
                    <a:pt x="505" y="54"/>
                    <a:pt x="510" y="67"/>
                  </a:cubicBezTo>
                  <a:cubicBezTo>
                    <a:pt x="507" y="96"/>
                    <a:pt x="504" y="148"/>
                    <a:pt x="484" y="172"/>
                  </a:cubicBezTo>
                  <a:cubicBezTo>
                    <a:pt x="480" y="183"/>
                    <a:pt x="478" y="196"/>
                    <a:pt x="472" y="206"/>
                  </a:cubicBezTo>
                  <a:cubicBezTo>
                    <a:pt x="470" y="215"/>
                    <a:pt x="468" y="223"/>
                    <a:pt x="465" y="231"/>
                  </a:cubicBezTo>
                  <a:cubicBezTo>
                    <a:pt x="459" y="265"/>
                    <a:pt x="451" y="297"/>
                    <a:pt x="449" y="332"/>
                  </a:cubicBezTo>
                  <a:cubicBezTo>
                    <a:pt x="453" y="364"/>
                    <a:pt x="456" y="407"/>
                    <a:pt x="474" y="434"/>
                  </a:cubicBezTo>
                  <a:cubicBezTo>
                    <a:pt x="478" y="449"/>
                    <a:pt x="483" y="463"/>
                    <a:pt x="491" y="476"/>
                  </a:cubicBezTo>
                  <a:cubicBezTo>
                    <a:pt x="489" y="535"/>
                    <a:pt x="495" y="508"/>
                    <a:pt x="486" y="533"/>
                  </a:cubicBezTo>
                  <a:cubicBezTo>
                    <a:pt x="483" y="542"/>
                    <a:pt x="474" y="560"/>
                    <a:pt x="474" y="560"/>
                  </a:cubicBezTo>
                  <a:lnTo>
                    <a:pt x="14" y="570"/>
                  </a:lnTo>
                  <a:cubicBezTo>
                    <a:pt x="30" y="570"/>
                    <a:pt x="45" y="570"/>
                    <a:pt x="61" y="569"/>
                  </a:cubicBezTo>
                  <a:cubicBezTo>
                    <a:pt x="63" y="569"/>
                    <a:pt x="56" y="568"/>
                    <a:pt x="54" y="567"/>
                  </a:cubicBezTo>
                  <a:cubicBezTo>
                    <a:pt x="52" y="566"/>
                    <a:pt x="47" y="564"/>
                    <a:pt x="48" y="562"/>
                  </a:cubicBezTo>
                  <a:cubicBezTo>
                    <a:pt x="51" y="558"/>
                    <a:pt x="64" y="566"/>
                    <a:pt x="61" y="569"/>
                  </a:cubicBezTo>
                  <a:close/>
                </a:path>
              </a:pathLst>
            </a:custGeom>
            <a:solidFill>
              <a:srgbClr val="FFFF99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59"/>
            <p:cNvSpPr/>
            <p:nvPr/>
          </p:nvSpPr>
          <p:spPr>
            <a:xfrm>
              <a:off x="2208" y="2976"/>
              <a:ext cx="934" cy="626"/>
            </a:xfrm>
            <a:custGeom>
              <a:avLst/>
              <a:gdLst/>
              <a:ahLst/>
              <a:cxnLst/>
              <a:rect l="l" t="t" r="r" b="b"/>
              <a:pathLst>
                <a:path w="934" h="626" extrusionOk="0">
                  <a:moveTo>
                    <a:pt x="36" y="618"/>
                  </a:moveTo>
                  <a:cubicBezTo>
                    <a:pt x="33" y="608"/>
                    <a:pt x="31" y="599"/>
                    <a:pt x="27" y="590"/>
                  </a:cubicBezTo>
                  <a:cubicBezTo>
                    <a:pt x="26" y="575"/>
                    <a:pt x="24" y="566"/>
                    <a:pt x="21" y="553"/>
                  </a:cubicBezTo>
                  <a:cubicBezTo>
                    <a:pt x="22" y="529"/>
                    <a:pt x="18" y="493"/>
                    <a:pt x="30" y="469"/>
                  </a:cubicBezTo>
                  <a:cubicBezTo>
                    <a:pt x="35" y="439"/>
                    <a:pt x="41" y="386"/>
                    <a:pt x="51" y="360"/>
                  </a:cubicBezTo>
                  <a:cubicBezTo>
                    <a:pt x="54" y="328"/>
                    <a:pt x="67" y="287"/>
                    <a:pt x="46" y="261"/>
                  </a:cubicBezTo>
                  <a:cubicBezTo>
                    <a:pt x="42" y="250"/>
                    <a:pt x="34" y="238"/>
                    <a:pt x="27" y="229"/>
                  </a:cubicBezTo>
                  <a:cubicBezTo>
                    <a:pt x="22" y="209"/>
                    <a:pt x="12" y="189"/>
                    <a:pt x="6" y="169"/>
                  </a:cubicBezTo>
                  <a:cubicBezTo>
                    <a:pt x="3" y="160"/>
                    <a:pt x="0" y="141"/>
                    <a:pt x="0" y="141"/>
                  </a:cubicBezTo>
                  <a:cubicBezTo>
                    <a:pt x="1" y="115"/>
                    <a:pt x="3" y="73"/>
                    <a:pt x="30" y="57"/>
                  </a:cubicBezTo>
                  <a:cubicBezTo>
                    <a:pt x="45" y="37"/>
                    <a:pt x="72" y="26"/>
                    <a:pt x="97" y="26"/>
                  </a:cubicBezTo>
                  <a:cubicBezTo>
                    <a:pt x="113" y="32"/>
                    <a:pt x="129" y="44"/>
                    <a:pt x="146" y="45"/>
                  </a:cubicBezTo>
                  <a:cubicBezTo>
                    <a:pt x="154" y="45"/>
                    <a:pt x="158" y="35"/>
                    <a:pt x="164" y="30"/>
                  </a:cubicBezTo>
                  <a:cubicBezTo>
                    <a:pt x="175" y="21"/>
                    <a:pt x="193" y="19"/>
                    <a:pt x="206" y="15"/>
                  </a:cubicBezTo>
                  <a:cubicBezTo>
                    <a:pt x="255" y="19"/>
                    <a:pt x="248" y="23"/>
                    <a:pt x="281" y="45"/>
                  </a:cubicBezTo>
                  <a:cubicBezTo>
                    <a:pt x="278" y="53"/>
                    <a:pt x="273" y="56"/>
                    <a:pt x="267" y="62"/>
                  </a:cubicBezTo>
                  <a:cubicBezTo>
                    <a:pt x="266" y="66"/>
                    <a:pt x="258" y="77"/>
                    <a:pt x="258" y="81"/>
                  </a:cubicBezTo>
                  <a:cubicBezTo>
                    <a:pt x="258" y="83"/>
                    <a:pt x="261" y="78"/>
                    <a:pt x="262" y="76"/>
                  </a:cubicBezTo>
                  <a:cubicBezTo>
                    <a:pt x="264" y="72"/>
                    <a:pt x="267" y="68"/>
                    <a:pt x="269" y="64"/>
                  </a:cubicBezTo>
                  <a:cubicBezTo>
                    <a:pt x="275" y="55"/>
                    <a:pt x="281" y="46"/>
                    <a:pt x="290" y="41"/>
                  </a:cubicBezTo>
                  <a:cubicBezTo>
                    <a:pt x="295" y="35"/>
                    <a:pt x="299" y="32"/>
                    <a:pt x="306" y="30"/>
                  </a:cubicBezTo>
                  <a:cubicBezTo>
                    <a:pt x="320" y="19"/>
                    <a:pt x="358" y="12"/>
                    <a:pt x="376" y="7"/>
                  </a:cubicBezTo>
                  <a:cubicBezTo>
                    <a:pt x="387" y="4"/>
                    <a:pt x="411" y="1"/>
                    <a:pt x="411" y="1"/>
                  </a:cubicBezTo>
                  <a:cubicBezTo>
                    <a:pt x="457" y="2"/>
                    <a:pt x="487" y="0"/>
                    <a:pt x="527" y="11"/>
                  </a:cubicBezTo>
                  <a:cubicBezTo>
                    <a:pt x="552" y="28"/>
                    <a:pt x="553" y="17"/>
                    <a:pt x="600" y="15"/>
                  </a:cubicBezTo>
                  <a:cubicBezTo>
                    <a:pt x="608" y="13"/>
                    <a:pt x="625" y="9"/>
                    <a:pt x="625" y="9"/>
                  </a:cubicBezTo>
                  <a:cubicBezTo>
                    <a:pt x="650" y="11"/>
                    <a:pt x="661" y="16"/>
                    <a:pt x="684" y="24"/>
                  </a:cubicBezTo>
                  <a:cubicBezTo>
                    <a:pt x="711" y="33"/>
                    <a:pt x="742" y="32"/>
                    <a:pt x="770" y="36"/>
                  </a:cubicBezTo>
                  <a:cubicBezTo>
                    <a:pt x="819" y="33"/>
                    <a:pt x="872" y="37"/>
                    <a:pt x="917" y="60"/>
                  </a:cubicBezTo>
                  <a:cubicBezTo>
                    <a:pt x="919" y="66"/>
                    <a:pt x="922" y="73"/>
                    <a:pt x="925" y="78"/>
                  </a:cubicBezTo>
                  <a:cubicBezTo>
                    <a:pt x="928" y="83"/>
                    <a:pt x="934" y="91"/>
                    <a:pt x="934" y="91"/>
                  </a:cubicBezTo>
                  <a:cubicBezTo>
                    <a:pt x="932" y="174"/>
                    <a:pt x="925" y="228"/>
                    <a:pt x="932" y="160"/>
                  </a:cubicBezTo>
                  <a:cubicBezTo>
                    <a:pt x="931" y="147"/>
                    <a:pt x="932" y="133"/>
                    <a:pt x="930" y="120"/>
                  </a:cubicBezTo>
                  <a:cubicBezTo>
                    <a:pt x="929" y="116"/>
                    <a:pt x="889" y="82"/>
                    <a:pt x="885" y="81"/>
                  </a:cubicBezTo>
                  <a:cubicBezTo>
                    <a:pt x="877" y="70"/>
                    <a:pt x="858" y="71"/>
                    <a:pt x="846" y="70"/>
                  </a:cubicBezTo>
                  <a:cubicBezTo>
                    <a:pt x="826" y="71"/>
                    <a:pt x="790" y="71"/>
                    <a:pt x="772" y="83"/>
                  </a:cubicBezTo>
                  <a:cubicBezTo>
                    <a:pt x="756" y="94"/>
                    <a:pt x="743" y="103"/>
                    <a:pt x="724" y="106"/>
                  </a:cubicBezTo>
                  <a:cubicBezTo>
                    <a:pt x="701" y="105"/>
                    <a:pt x="678" y="105"/>
                    <a:pt x="655" y="104"/>
                  </a:cubicBezTo>
                  <a:cubicBezTo>
                    <a:pt x="638" y="103"/>
                    <a:pt x="650" y="101"/>
                    <a:pt x="636" y="97"/>
                  </a:cubicBezTo>
                  <a:cubicBezTo>
                    <a:pt x="611" y="91"/>
                    <a:pt x="583" y="86"/>
                    <a:pt x="558" y="81"/>
                  </a:cubicBezTo>
                  <a:cubicBezTo>
                    <a:pt x="536" y="83"/>
                    <a:pt x="539" y="78"/>
                    <a:pt x="525" y="95"/>
                  </a:cubicBezTo>
                  <a:cubicBezTo>
                    <a:pt x="522" y="99"/>
                    <a:pt x="516" y="106"/>
                    <a:pt x="516" y="106"/>
                  </a:cubicBezTo>
                  <a:cubicBezTo>
                    <a:pt x="512" y="124"/>
                    <a:pt x="503" y="145"/>
                    <a:pt x="493" y="160"/>
                  </a:cubicBezTo>
                  <a:cubicBezTo>
                    <a:pt x="490" y="172"/>
                    <a:pt x="486" y="184"/>
                    <a:pt x="483" y="196"/>
                  </a:cubicBezTo>
                  <a:cubicBezTo>
                    <a:pt x="486" y="220"/>
                    <a:pt x="488" y="218"/>
                    <a:pt x="504" y="234"/>
                  </a:cubicBezTo>
                  <a:cubicBezTo>
                    <a:pt x="510" y="240"/>
                    <a:pt x="513" y="249"/>
                    <a:pt x="518" y="255"/>
                  </a:cubicBezTo>
                  <a:cubicBezTo>
                    <a:pt x="526" y="278"/>
                    <a:pt x="533" y="300"/>
                    <a:pt x="537" y="324"/>
                  </a:cubicBezTo>
                  <a:cubicBezTo>
                    <a:pt x="532" y="348"/>
                    <a:pt x="532" y="371"/>
                    <a:pt x="529" y="395"/>
                  </a:cubicBezTo>
                  <a:cubicBezTo>
                    <a:pt x="526" y="422"/>
                    <a:pt x="508" y="468"/>
                    <a:pt x="497" y="492"/>
                  </a:cubicBezTo>
                  <a:cubicBezTo>
                    <a:pt x="492" y="516"/>
                    <a:pt x="495" y="506"/>
                    <a:pt x="491" y="521"/>
                  </a:cubicBezTo>
                  <a:cubicBezTo>
                    <a:pt x="493" y="537"/>
                    <a:pt x="494" y="553"/>
                    <a:pt x="499" y="569"/>
                  </a:cubicBezTo>
                  <a:cubicBezTo>
                    <a:pt x="502" y="587"/>
                    <a:pt x="504" y="624"/>
                    <a:pt x="504" y="624"/>
                  </a:cubicBezTo>
                  <a:lnTo>
                    <a:pt x="50" y="621"/>
                  </a:lnTo>
                  <a:cubicBezTo>
                    <a:pt x="43" y="616"/>
                    <a:pt x="38" y="606"/>
                    <a:pt x="30" y="607"/>
                  </a:cubicBezTo>
                  <a:cubicBezTo>
                    <a:pt x="24" y="608"/>
                    <a:pt x="29" y="619"/>
                    <a:pt x="32" y="624"/>
                  </a:cubicBezTo>
                  <a:cubicBezTo>
                    <a:pt x="33" y="626"/>
                    <a:pt x="38" y="620"/>
                    <a:pt x="36" y="618"/>
                  </a:cubicBezTo>
                  <a:close/>
                </a:path>
              </a:pathLst>
            </a:custGeom>
            <a:solidFill>
              <a:srgbClr val="99330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59"/>
            <p:cNvSpPr/>
            <p:nvPr/>
          </p:nvSpPr>
          <p:spPr>
            <a:xfrm>
              <a:off x="2718" y="3218"/>
              <a:ext cx="488" cy="391"/>
            </a:xfrm>
            <a:custGeom>
              <a:avLst/>
              <a:gdLst/>
              <a:ahLst/>
              <a:cxnLst/>
              <a:rect l="l" t="t" r="r" b="b"/>
              <a:pathLst>
                <a:path w="488" h="391" extrusionOk="0">
                  <a:moveTo>
                    <a:pt x="0" y="375"/>
                  </a:moveTo>
                  <a:cubicBezTo>
                    <a:pt x="16" y="351"/>
                    <a:pt x="7" y="331"/>
                    <a:pt x="16" y="303"/>
                  </a:cubicBezTo>
                  <a:cubicBezTo>
                    <a:pt x="21" y="286"/>
                    <a:pt x="43" y="261"/>
                    <a:pt x="52" y="243"/>
                  </a:cubicBezTo>
                  <a:cubicBezTo>
                    <a:pt x="69" y="209"/>
                    <a:pt x="77" y="176"/>
                    <a:pt x="84" y="139"/>
                  </a:cubicBezTo>
                  <a:cubicBezTo>
                    <a:pt x="91" y="105"/>
                    <a:pt x="92" y="69"/>
                    <a:pt x="100" y="35"/>
                  </a:cubicBezTo>
                  <a:cubicBezTo>
                    <a:pt x="101" y="31"/>
                    <a:pt x="101" y="25"/>
                    <a:pt x="104" y="23"/>
                  </a:cubicBezTo>
                  <a:cubicBezTo>
                    <a:pt x="111" y="18"/>
                    <a:pt x="128" y="15"/>
                    <a:pt x="128" y="15"/>
                  </a:cubicBezTo>
                  <a:cubicBezTo>
                    <a:pt x="150" y="17"/>
                    <a:pt x="175" y="10"/>
                    <a:pt x="192" y="27"/>
                  </a:cubicBezTo>
                  <a:cubicBezTo>
                    <a:pt x="202" y="37"/>
                    <a:pt x="224" y="55"/>
                    <a:pt x="224" y="55"/>
                  </a:cubicBezTo>
                  <a:cubicBezTo>
                    <a:pt x="196" y="27"/>
                    <a:pt x="222" y="56"/>
                    <a:pt x="244" y="59"/>
                  </a:cubicBezTo>
                  <a:cubicBezTo>
                    <a:pt x="261" y="61"/>
                    <a:pt x="279" y="56"/>
                    <a:pt x="296" y="55"/>
                  </a:cubicBezTo>
                  <a:cubicBezTo>
                    <a:pt x="330" y="47"/>
                    <a:pt x="295" y="58"/>
                    <a:pt x="324" y="39"/>
                  </a:cubicBezTo>
                  <a:cubicBezTo>
                    <a:pt x="350" y="21"/>
                    <a:pt x="381" y="7"/>
                    <a:pt x="412" y="3"/>
                  </a:cubicBezTo>
                  <a:cubicBezTo>
                    <a:pt x="457" y="6"/>
                    <a:pt x="488" y="0"/>
                    <a:pt x="488" y="51"/>
                  </a:cubicBezTo>
                  <a:cubicBezTo>
                    <a:pt x="460" y="62"/>
                    <a:pt x="430" y="69"/>
                    <a:pt x="404" y="83"/>
                  </a:cubicBezTo>
                  <a:cubicBezTo>
                    <a:pt x="361" y="106"/>
                    <a:pt x="338" y="150"/>
                    <a:pt x="296" y="171"/>
                  </a:cubicBezTo>
                  <a:cubicBezTo>
                    <a:pt x="275" y="212"/>
                    <a:pt x="239" y="224"/>
                    <a:pt x="208" y="255"/>
                  </a:cubicBezTo>
                  <a:cubicBezTo>
                    <a:pt x="196" y="267"/>
                    <a:pt x="192" y="278"/>
                    <a:pt x="176" y="283"/>
                  </a:cubicBezTo>
                  <a:cubicBezTo>
                    <a:pt x="145" y="314"/>
                    <a:pt x="184" y="279"/>
                    <a:pt x="148" y="299"/>
                  </a:cubicBezTo>
                  <a:cubicBezTo>
                    <a:pt x="118" y="316"/>
                    <a:pt x="93" y="344"/>
                    <a:pt x="64" y="363"/>
                  </a:cubicBezTo>
                  <a:cubicBezTo>
                    <a:pt x="46" y="391"/>
                    <a:pt x="61" y="375"/>
                    <a:pt x="0" y="375"/>
                  </a:cubicBezTo>
                  <a:close/>
                </a:path>
              </a:pathLst>
            </a:custGeom>
            <a:solidFill>
              <a:srgbClr val="99330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59"/>
            <p:cNvSpPr/>
            <p:nvPr/>
          </p:nvSpPr>
          <p:spPr>
            <a:xfrm>
              <a:off x="2710" y="3241"/>
              <a:ext cx="500" cy="356"/>
            </a:xfrm>
            <a:custGeom>
              <a:avLst/>
              <a:gdLst/>
              <a:ahLst/>
              <a:cxnLst/>
              <a:rect l="l" t="t" r="r" b="b"/>
              <a:pathLst>
                <a:path w="500" h="356" extrusionOk="0">
                  <a:moveTo>
                    <a:pt x="0" y="356"/>
                  </a:moveTo>
                  <a:cubicBezTo>
                    <a:pt x="11" y="355"/>
                    <a:pt x="22" y="356"/>
                    <a:pt x="32" y="352"/>
                  </a:cubicBezTo>
                  <a:cubicBezTo>
                    <a:pt x="36" y="350"/>
                    <a:pt x="35" y="344"/>
                    <a:pt x="36" y="340"/>
                  </a:cubicBezTo>
                  <a:cubicBezTo>
                    <a:pt x="40" y="323"/>
                    <a:pt x="42" y="299"/>
                    <a:pt x="52" y="284"/>
                  </a:cubicBezTo>
                  <a:cubicBezTo>
                    <a:pt x="89" y="228"/>
                    <a:pt x="103" y="186"/>
                    <a:pt x="116" y="120"/>
                  </a:cubicBezTo>
                  <a:cubicBezTo>
                    <a:pt x="117" y="91"/>
                    <a:pt x="118" y="61"/>
                    <a:pt x="120" y="32"/>
                  </a:cubicBezTo>
                  <a:cubicBezTo>
                    <a:pt x="121" y="21"/>
                    <a:pt x="148" y="12"/>
                    <a:pt x="148" y="12"/>
                  </a:cubicBezTo>
                  <a:cubicBezTo>
                    <a:pt x="170" y="16"/>
                    <a:pt x="184" y="25"/>
                    <a:pt x="204" y="32"/>
                  </a:cubicBezTo>
                  <a:cubicBezTo>
                    <a:pt x="217" y="45"/>
                    <a:pt x="214" y="45"/>
                    <a:pt x="232" y="52"/>
                  </a:cubicBezTo>
                  <a:cubicBezTo>
                    <a:pt x="240" y="55"/>
                    <a:pt x="256" y="60"/>
                    <a:pt x="256" y="60"/>
                  </a:cubicBezTo>
                  <a:cubicBezTo>
                    <a:pt x="282" y="56"/>
                    <a:pt x="316" y="52"/>
                    <a:pt x="340" y="40"/>
                  </a:cubicBezTo>
                  <a:cubicBezTo>
                    <a:pt x="354" y="33"/>
                    <a:pt x="362" y="18"/>
                    <a:pt x="376" y="12"/>
                  </a:cubicBezTo>
                  <a:cubicBezTo>
                    <a:pt x="401" y="1"/>
                    <a:pt x="410" y="3"/>
                    <a:pt x="440" y="0"/>
                  </a:cubicBezTo>
                  <a:cubicBezTo>
                    <a:pt x="487" y="5"/>
                    <a:pt x="487" y="1"/>
                    <a:pt x="500" y="40"/>
                  </a:cubicBezTo>
                  <a:cubicBezTo>
                    <a:pt x="487" y="79"/>
                    <a:pt x="490" y="86"/>
                    <a:pt x="460" y="116"/>
                  </a:cubicBezTo>
                  <a:cubicBezTo>
                    <a:pt x="453" y="123"/>
                    <a:pt x="449" y="132"/>
                    <a:pt x="444" y="140"/>
                  </a:cubicBezTo>
                  <a:cubicBezTo>
                    <a:pt x="441" y="144"/>
                    <a:pt x="436" y="152"/>
                    <a:pt x="436" y="152"/>
                  </a:cubicBezTo>
                  <a:cubicBezTo>
                    <a:pt x="430" y="175"/>
                    <a:pt x="418" y="196"/>
                    <a:pt x="412" y="220"/>
                  </a:cubicBezTo>
                  <a:cubicBezTo>
                    <a:pt x="419" y="248"/>
                    <a:pt x="417" y="257"/>
                    <a:pt x="440" y="272"/>
                  </a:cubicBezTo>
                  <a:cubicBezTo>
                    <a:pt x="458" y="326"/>
                    <a:pt x="443" y="336"/>
                    <a:pt x="396" y="352"/>
                  </a:cubicBezTo>
                  <a:cubicBezTo>
                    <a:pt x="309" y="349"/>
                    <a:pt x="226" y="352"/>
                    <a:pt x="140" y="348"/>
                  </a:cubicBezTo>
                  <a:cubicBezTo>
                    <a:pt x="111" y="349"/>
                    <a:pt x="81" y="350"/>
                    <a:pt x="52" y="352"/>
                  </a:cubicBezTo>
                  <a:cubicBezTo>
                    <a:pt x="45" y="353"/>
                    <a:pt x="32" y="356"/>
                    <a:pt x="32" y="356"/>
                  </a:cubicBezTo>
                  <a:lnTo>
                    <a:pt x="0" y="356"/>
                  </a:lnTo>
                  <a:close/>
                </a:path>
              </a:pathLst>
            </a:custGeom>
            <a:solidFill>
              <a:srgbClr val="FFFF99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7" name="Google Shape;2937;p59"/>
            <p:cNvGrpSpPr/>
            <p:nvPr/>
          </p:nvGrpSpPr>
          <p:grpSpPr>
            <a:xfrm rot="-4210321">
              <a:off x="2862" y="2946"/>
              <a:ext cx="352" cy="988"/>
              <a:chOff x="4790" y="2948"/>
              <a:chExt cx="352" cy="988"/>
            </a:xfrm>
          </p:grpSpPr>
          <p:sp>
            <p:nvSpPr>
              <p:cNvPr id="2938" name="Google Shape;2938;p59"/>
              <p:cNvSpPr/>
              <p:nvPr/>
            </p:nvSpPr>
            <p:spPr>
              <a:xfrm>
                <a:off x="4790" y="2948"/>
                <a:ext cx="250" cy="757"/>
              </a:xfrm>
              <a:custGeom>
                <a:avLst/>
                <a:gdLst/>
                <a:ahLst/>
                <a:cxnLst/>
                <a:rect l="l" t="t" r="r" b="b"/>
                <a:pathLst>
                  <a:path w="250" h="757" extrusionOk="0">
                    <a:moveTo>
                      <a:pt x="250" y="700"/>
                    </a:moveTo>
                    <a:cubicBezTo>
                      <a:pt x="172" y="529"/>
                      <a:pt x="0" y="0"/>
                      <a:pt x="19" y="187"/>
                    </a:cubicBezTo>
                    <a:cubicBezTo>
                      <a:pt x="20" y="196"/>
                      <a:pt x="12" y="205"/>
                      <a:pt x="10" y="214"/>
                    </a:cubicBezTo>
                    <a:cubicBezTo>
                      <a:pt x="12" y="255"/>
                      <a:pt x="10" y="285"/>
                      <a:pt x="22" y="322"/>
                    </a:cubicBezTo>
                    <a:cubicBezTo>
                      <a:pt x="26" y="350"/>
                      <a:pt x="36" y="377"/>
                      <a:pt x="40" y="406"/>
                    </a:cubicBezTo>
                    <a:cubicBezTo>
                      <a:pt x="45" y="450"/>
                      <a:pt x="56" y="496"/>
                      <a:pt x="70" y="538"/>
                    </a:cubicBezTo>
                    <a:cubicBezTo>
                      <a:pt x="76" y="583"/>
                      <a:pt x="82" y="635"/>
                      <a:pt x="103" y="676"/>
                    </a:cubicBezTo>
                    <a:cubicBezTo>
                      <a:pt x="107" y="695"/>
                      <a:pt x="118" y="711"/>
                      <a:pt x="124" y="730"/>
                    </a:cubicBezTo>
                    <a:cubicBezTo>
                      <a:pt x="126" y="736"/>
                      <a:pt x="130" y="742"/>
                      <a:pt x="133" y="748"/>
                    </a:cubicBezTo>
                    <a:cubicBezTo>
                      <a:pt x="135" y="751"/>
                      <a:pt x="139" y="757"/>
                      <a:pt x="139" y="757"/>
                    </a:cubicBezTo>
                    <a:lnTo>
                      <a:pt x="250" y="70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50000">
                    <a:schemeClr val="lt1"/>
                  </a:gs>
                  <a:gs pos="100000">
                    <a:schemeClr val="lt2"/>
                  </a:gs>
                </a:gsLst>
                <a:lin ang="0" scaled="0"/>
              </a:gra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59"/>
              <p:cNvSpPr/>
              <p:nvPr/>
            </p:nvSpPr>
            <p:spPr>
              <a:xfrm>
                <a:off x="4956" y="3648"/>
                <a:ext cx="186" cy="288"/>
              </a:xfrm>
              <a:custGeom>
                <a:avLst/>
                <a:gdLst/>
                <a:ahLst/>
                <a:cxnLst/>
                <a:rect l="l" t="t" r="r" b="b"/>
                <a:pathLst>
                  <a:path w="186" h="288" extrusionOk="0">
                    <a:moveTo>
                      <a:pt x="0" y="39"/>
                    </a:moveTo>
                    <a:cubicBezTo>
                      <a:pt x="13" y="42"/>
                      <a:pt x="24" y="41"/>
                      <a:pt x="30" y="54"/>
                    </a:cubicBezTo>
                    <a:cubicBezTo>
                      <a:pt x="34" y="63"/>
                      <a:pt x="36" y="72"/>
                      <a:pt x="39" y="81"/>
                    </a:cubicBezTo>
                    <a:cubicBezTo>
                      <a:pt x="40" y="84"/>
                      <a:pt x="42" y="90"/>
                      <a:pt x="42" y="90"/>
                    </a:cubicBezTo>
                    <a:cubicBezTo>
                      <a:pt x="46" y="150"/>
                      <a:pt x="53" y="166"/>
                      <a:pt x="84" y="213"/>
                    </a:cubicBezTo>
                    <a:cubicBezTo>
                      <a:pt x="88" y="219"/>
                      <a:pt x="96" y="221"/>
                      <a:pt x="102" y="225"/>
                    </a:cubicBezTo>
                    <a:cubicBezTo>
                      <a:pt x="118" y="236"/>
                      <a:pt x="108" y="228"/>
                      <a:pt x="129" y="249"/>
                    </a:cubicBezTo>
                    <a:cubicBezTo>
                      <a:pt x="142" y="262"/>
                      <a:pt x="141" y="282"/>
                      <a:pt x="159" y="288"/>
                    </a:cubicBezTo>
                    <a:cubicBezTo>
                      <a:pt x="165" y="287"/>
                      <a:pt x="171" y="287"/>
                      <a:pt x="177" y="285"/>
                    </a:cubicBezTo>
                    <a:cubicBezTo>
                      <a:pt x="180" y="284"/>
                      <a:pt x="186" y="279"/>
                      <a:pt x="186" y="279"/>
                    </a:cubicBezTo>
                    <a:lnTo>
                      <a:pt x="84" y="0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0" name="Google Shape;2940;p59"/>
              <p:cNvSpPr/>
              <p:nvPr/>
            </p:nvSpPr>
            <p:spPr>
              <a:xfrm>
                <a:off x="5008" y="3696"/>
                <a:ext cx="32" cy="32"/>
              </a:xfrm>
              <a:prstGeom prst="ellipse">
                <a:avLst/>
              </a:prstGeom>
              <a:solidFill>
                <a:srgbClr val="333333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1" name="Google Shape;2941;p59"/>
            <p:cNvSpPr/>
            <p:nvPr/>
          </p:nvSpPr>
          <p:spPr>
            <a:xfrm>
              <a:off x="2796" y="3581"/>
              <a:ext cx="544" cy="304"/>
            </a:xfrm>
            <a:custGeom>
              <a:avLst/>
              <a:gdLst/>
              <a:ahLst/>
              <a:cxnLst/>
              <a:rect l="l" t="t" r="r" b="b"/>
              <a:pathLst>
                <a:path w="544" h="304" extrusionOk="0">
                  <a:moveTo>
                    <a:pt x="18" y="0"/>
                  </a:moveTo>
                  <a:cubicBezTo>
                    <a:pt x="9" y="14"/>
                    <a:pt x="0" y="20"/>
                    <a:pt x="18" y="40"/>
                  </a:cubicBezTo>
                  <a:cubicBezTo>
                    <a:pt x="24" y="46"/>
                    <a:pt x="42" y="48"/>
                    <a:pt x="42" y="48"/>
                  </a:cubicBezTo>
                  <a:cubicBezTo>
                    <a:pt x="55" y="61"/>
                    <a:pt x="65" y="70"/>
                    <a:pt x="82" y="76"/>
                  </a:cubicBezTo>
                  <a:cubicBezTo>
                    <a:pt x="92" y="92"/>
                    <a:pt x="112" y="111"/>
                    <a:pt x="118" y="128"/>
                  </a:cubicBezTo>
                  <a:cubicBezTo>
                    <a:pt x="130" y="165"/>
                    <a:pt x="142" y="206"/>
                    <a:pt x="166" y="236"/>
                  </a:cubicBezTo>
                  <a:cubicBezTo>
                    <a:pt x="173" y="245"/>
                    <a:pt x="187" y="278"/>
                    <a:pt x="198" y="284"/>
                  </a:cubicBezTo>
                  <a:cubicBezTo>
                    <a:pt x="220" y="295"/>
                    <a:pt x="250" y="296"/>
                    <a:pt x="274" y="304"/>
                  </a:cubicBezTo>
                  <a:cubicBezTo>
                    <a:pt x="302" y="298"/>
                    <a:pt x="288" y="302"/>
                    <a:pt x="318" y="292"/>
                  </a:cubicBezTo>
                  <a:cubicBezTo>
                    <a:pt x="332" y="287"/>
                    <a:pt x="340" y="273"/>
                    <a:pt x="354" y="268"/>
                  </a:cubicBezTo>
                  <a:cubicBezTo>
                    <a:pt x="362" y="265"/>
                    <a:pt x="370" y="263"/>
                    <a:pt x="378" y="260"/>
                  </a:cubicBezTo>
                  <a:cubicBezTo>
                    <a:pt x="382" y="259"/>
                    <a:pt x="390" y="256"/>
                    <a:pt x="390" y="256"/>
                  </a:cubicBezTo>
                  <a:cubicBezTo>
                    <a:pt x="435" y="258"/>
                    <a:pt x="493" y="271"/>
                    <a:pt x="534" y="244"/>
                  </a:cubicBezTo>
                  <a:cubicBezTo>
                    <a:pt x="544" y="230"/>
                    <a:pt x="538" y="192"/>
                    <a:pt x="538" y="192"/>
                  </a:cubicBezTo>
                  <a:cubicBezTo>
                    <a:pt x="502" y="182"/>
                    <a:pt x="463" y="166"/>
                    <a:pt x="430" y="148"/>
                  </a:cubicBezTo>
                  <a:cubicBezTo>
                    <a:pt x="412" y="138"/>
                    <a:pt x="397" y="124"/>
                    <a:pt x="378" y="116"/>
                  </a:cubicBezTo>
                  <a:cubicBezTo>
                    <a:pt x="358" y="107"/>
                    <a:pt x="334" y="105"/>
                    <a:pt x="314" y="96"/>
                  </a:cubicBezTo>
                  <a:cubicBezTo>
                    <a:pt x="266" y="75"/>
                    <a:pt x="211" y="56"/>
                    <a:pt x="158" y="48"/>
                  </a:cubicBezTo>
                  <a:cubicBezTo>
                    <a:pt x="132" y="39"/>
                    <a:pt x="105" y="37"/>
                    <a:pt x="78" y="32"/>
                  </a:cubicBezTo>
                  <a:cubicBezTo>
                    <a:pt x="67" y="16"/>
                    <a:pt x="61" y="14"/>
                    <a:pt x="42" y="8"/>
                  </a:cubicBezTo>
                  <a:cubicBezTo>
                    <a:pt x="34" y="6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99330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59"/>
            <p:cNvSpPr/>
            <p:nvPr/>
          </p:nvSpPr>
          <p:spPr>
            <a:xfrm>
              <a:off x="2762" y="3537"/>
              <a:ext cx="596" cy="316"/>
            </a:xfrm>
            <a:custGeom>
              <a:avLst/>
              <a:gdLst/>
              <a:ahLst/>
              <a:cxnLst/>
              <a:rect l="l" t="t" r="r" b="b"/>
              <a:pathLst>
                <a:path w="596" h="316" extrusionOk="0">
                  <a:moveTo>
                    <a:pt x="0" y="52"/>
                  </a:moveTo>
                  <a:cubicBezTo>
                    <a:pt x="81" y="36"/>
                    <a:pt x="93" y="86"/>
                    <a:pt x="144" y="120"/>
                  </a:cubicBezTo>
                  <a:cubicBezTo>
                    <a:pt x="151" y="142"/>
                    <a:pt x="163" y="163"/>
                    <a:pt x="180" y="180"/>
                  </a:cubicBezTo>
                  <a:cubicBezTo>
                    <a:pt x="183" y="188"/>
                    <a:pt x="189" y="196"/>
                    <a:pt x="192" y="204"/>
                  </a:cubicBezTo>
                  <a:cubicBezTo>
                    <a:pt x="204" y="241"/>
                    <a:pt x="209" y="272"/>
                    <a:pt x="244" y="296"/>
                  </a:cubicBezTo>
                  <a:cubicBezTo>
                    <a:pt x="247" y="300"/>
                    <a:pt x="248" y="305"/>
                    <a:pt x="252" y="308"/>
                  </a:cubicBezTo>
                  <a:cubicBezTo>
                    <a:pt x="259" y="312"/>
                    <a:pt x="276" y="316"/>
                    <a:pt x="276" y="316"/>
                  </a:cubicBezTo>
                  <a:cubicBezTo>
                    <a:pt x="309" y="309"/>
                    <a:pt x="321" y="299"/>
                    <a:pt x="344" y="276"/>
                  </a:cubicBezTo>
                  <a:cubicBezTo>
                    <a:pt x="353" y="267"/>
                    <a:pt x="380" y="260"/>
                    <a:pt x="380" y="260"/>
                  </a:cubicBezTo>
                  <a:cubicBezTo>
                    <a:pt x="412" y="263"/>
                    <a:pt x="420" y="261"/>
                    <a:pt x="444" y="268"/>
                  </a:cubicBezTo>
                  <a:cubicBezTo>
                    <a:pt x="452" y="270"/>
                    <a:pt x="468" y="276"/>
                    <a:pt x="468" y="276"/>
                  </a:cubicBezTo>
                  <a:cubicBezTo>
                    <a:pt x="506" y="273"/>
                    <a:pt x="534" y="276"/>
                    <a:pt x="564" y="256"/>
                  </a:cubicBezTo>
                  <a:cubicBezTo>
                    <a:pt x="596" y="207"/>
                    <a:pt x="538" y="173"/>
                    <a:pt x="500" y="160"/>
                  </a:cubicBezTo>
                  <a:cubicBezTo>
                    <a:pt x="494" y="143"/>
                    <a:pt x="485" y="138"/>
                    <a:pt x="468" y="132"/>
                  </a:cubicBezTo>
                  <a:cubicBezTo>
                    <a:pt x="450" y="117"/>
                    <a:pt x="444" y="104"/>
                    <a:pt x="428" y="88"/>
                  </a:cubicBezTo>
                  <a:cubicBezTo>
                    <a:pt x="424" y="75"/>
                    <a:pt x="415" y="65"/>
                    <a:pt x="412" y="52"/>
                  </a:cubicBezTo>
                  <a:cubicBezTo>
                    <a:pt x="406" y="23"/>
                    <a:pt x="407" y="8"/>
                    <a:pt x="376" y="0"/>
                  </a:cubicBezTo>
                  <a:cubicBezTo>
                    <a:pt x="323" y="4"/>
                    <a:pt x="276" y="15"/>
                    <a:pt x="228" y="36"/>
                  </a:cubicBezTo>
                  <a:cubicBezTo>
                    <a:pt x="216" y="41"/>
                    <a:pt x="210" y="41"/>
                    <a:pt x="196" y="44"/>
                  </a:cubicBezTo>
                  <a:cubicBezTo>
                    <a:pt x="185" y="46"/>
                    <a:pt x="164" y="52"/>
                    <a:pt x="164" y="52"/>
                  </a:cubicBezTo>
                  <a:cubicBezTo>
                    <a:pt x="127" y="50"/>
                    <a:pt x="86" y="44"/>
                    <a:pt x="48" y="44"/>
                  </a:cubicBezTo>
                  <a:cubicBezTo>
                    <a:pt x="66" y="56"/>
                    <a:pt x="65" y="52"/>
                    <a:pt x="40" y="52"/>
                  </a:cubicBezTo>
                  <a:cubicBezTo>
                    <a:pt x="61" y="60"/>
                    <a:pt x="53" y="60"/>
                    <a:pt x="64" y="60"/>
                  </a:cubicBezTo>
                </a:path>
              </a:pathLst>
            </a:custGeom>
            <a:solidFill>
              <a:srgbClr val="FFFF99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943" name="Google Shape;2943;p59"/>
            <p:cNvCxnSpPr/>
            <p:nvPr/>
          </p:nvCxnSpPr>
          <p:spPr>
            <a:xfrm rot="-10326083" flipH="1">
              <a:off x="2304" y="3216"/>
              <a:ext cx="384" cy="48"/>
            </a:xfrm>
            <a:prstGeom prst="straightConnector1">
              <a:avLst/>
            </a:prstGeom>
            <a:noFill/>
            <a:ln w="9525" cap="flat" cmpd="sng">
              <a:solidFill>
                <a:srgbClr val="000000"/>
              </a:solidFill>
              <a:prstDash val="lgDash"/>
              <a:round/>
              <a:headEnd type="none" w="med" len="med"/>
              <a:tailEnd type="none" w="med" len="med"/>
            </a:ln>
          </p:spPr>
        </p:cxnSp>
        <p:sp>
          <p:nvSpPr>
            <p:cNvPr id="2944" name="Google Shape;2944;p59"/>
            <p:cNvSpPr/>
            <p:nvPr/>
          </p:nvSpPr>
          <p:spPr>
            <a:xfrm>
              <a:off x="2781" y="3376"/>
              <a:ext cx="471" cy="224"/>
            </a:xfrm>
            <a:custGeom>
              <a:avLst/>
              <a:gdLst/>
              <a:ahLst/>
              <a:cxnLst/>
              <a:rect l="l" t="t" r="r" b="b"/>
              <a:pathLst>
                <a:path w="471" h="224" extrusionOk="0">
                  <a:moveTo>
                    <a:pt x="18" y="224"/>
                  </a:moveTo>
                  <a:cubicBezTo>
                    <a:pt x="12" y="221"/>
                    <a:pt x="3" y="216"/>
                    <a:pt x="1" y="209"/>
                  </a:cubicBezTo>
                  <a:cubicBezTo>
                    <a:pt x="0" y="207"/>
                    <a:pt x="5" y="206"/>
                    <a:pt x="7" y="205"/>
                  </a:cubicBezTo>
                  <a:cubicBezTo>
                    <a:pt x="16" y="201"/>
                    <a:pt x="25" y="197"/>
                    <a:pt x="34" y="193"/>
                  </a:cubicBezTo>
                  <a:cubicBezTo>
                    <a:pt x="57" y="182"/>
                    <a:pt x="73" y="163"/>
                    <a:pt x="93" y="149"/>
                  </a:cubicBezTo>
                  <a:cubicBezTo>
                    <a:pt x="100" y="137"/>
                    <a:pt x="137" y="101"/>
                    <a:pt x="150" y="94"/>
                  </a:cubicBezTo>
                  <a:cubicBezTo>
                    <a:pt x="178" y="57"/>
                    <a:pt x="209" y="13"/>
                    <a:pt x="255" y="0"/>
                  </a:cubicBezTo>
                  <a:cubicBezTo>
                    <a:pt x="281" y="2"/>
                    <a:pt x="286" y="6"/>
                    <a:pt x="305" y="18"/>
                  </a:cubicBezTo>
                  <a:cubicBezTo>
                    <a:pt x="312" y="30"/>
                    <a:pt x="325" y="42"/>
                    <a:pt x="339" y="46"/>
                  </a:cubicBezTo>
                  <a:cubicBezTo>
                    <a:pt x="368" y="44"/>
                    <a:pt x="382" y="40"/>
                    <a:pt x="408" y="33"/>
                  </a:cubicBezTo>
                  <a:cubicBezTo>
                    <a:pt x="414" y="29"/>
                    <a:pt x="420" y="27"/>
                    <a:pt x="427" y="25"/>
                  </a:cubicBezTo>
                  <a:cubicBezTo>
                    <a:pt x="431" y="24"/>
                    <a:pt x="439" y="21"/>
                    <a:pt x="439" y="21"/>
                  </a:cubicBezTo>
                  <a:cubicBezTo>
                    <a:pt x="459" y="23"/>
                    <a:pt x="461" y="19"/>
                    <a:pt x="471" y="29"/>
                  </a:cubicBezTo>
                  <a:lnTo>
                    <a:pt x="243" y="176"/>
                  </a:lnTo>
                  <a:cubicBezTo>
                    <a:pt x="209" y="178"/>
                    <a:pt x="156" y="175"/>
                    <a:pt x="116" y="188"/>
                  </a:cubicBezTo>
                  <a:cubicBezTo>
                    <a:pt x="109" y="194"/>
                    <a:pt x="104" y="195"/>
                    <a:pt x="95" y="197"/>
                  </a:cubicBezTo>
                  <a:cubicBezTo>
                    <a:pt x="80" y="207"/>
                    <a:pt x="48" y="214"/>
                    <a:pt x="30" y="216"/>
                  </a:cubicBezTo>
                  <a:cubicBezTo>
                    <a:pt x="26" y="217"/>
                    <a:pt x="18" y="219"/>
                    <a:pt x="18" y="224"/>
                  </a:cubicBezTo>
                  <a:close/>
                </a:path>
              </a:pathLst>
            </a:custGeom>
            <a:solidFill>
              <a:srgbClr val="9933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59"/>
            <p:cNvSpPr/>
            <p:nvPr/>
          </p:nvSpPr>
          <p:spPr>
            <a:xfrm>
              <a:off x="2774" y="3399"/>
              <a:ext cx="492" cy="219"/>
            </a:xfrm>
            <a:custGeom>
              <a:avLst/>
              <a:gdLst/>
              <a:ahLst/>
              <a:cxnLst/>
              <a:rect l="l" t="t" r="r" b="b"/>
              <a:pathLst>
                <a:path w="492" h="219" extrusionOk="0">
                  <a:moveTo>
                    <a:pt x="22" y="184"/>
                  </a:moveTo>
                  <a:cubicBezTo>
                    <a:pt x="31" y="186"/>
                    <a:pt x="34" y="188"/>
                    <a:pt x="37" y="197"/>
                  </a:cubicBezTo>
                  <a:cubicBezTo>
                    <a:pt x="56" y="193"/>
                    <a:pt x="63" y="176"/>
                    <a:pt x="81" y="170"/>
                  </a:cubicBezTo>
                  <a:cubicBezTo>
                    <a:pt x="93" y="160"/>
                    <a:pt x="107" y="153"/>
                    <a:pt x="119" y="144"/>
                  </a:cubicBezTo>
                  <a:cubicBezTo>
                    <a:pt x="134" y="132"/>
                    <a:pt x="145" y="116"/>
                    <a:pt x="161" y="105"/>
                  </a:cubicBezTo>
                  <a:cubicBezTo>
                    <a:pt x="166" y="97"/>
                    <a:pt x="169" y="92"/>
                    <a:pt x="176" y="86"/>
                  </a:cubicBezTo>
                  <a:cubicBezTo>
                    <a:pt x="182" y="76"/>
                    <a:pt x="193" y="70"/>
                    <a:pt x="199" y="60"/>
                  </a:cubicBezTo>
                  <a:cubicBezTo>
                    <a:pt x="218" y="31"/>
                    <a:pt x="229" y="12"/>
                    <a:pt x="264" y="2"/>
                  </a:cubicBezTo>
                  <a:cubicBezTo>
                    <a:pt x="284" y="4"/>
                    <a:pt x="288" y="0"/>
                    <a:pt x="299" y="14"/>
                  </a:cubicBezTo>
                  <a:cubicBezTo>
                    <a:pt x="301" y="26"/>
                    <a:pt x="307" y="36"/>
                    <a:pt x="318" y="42"/>
                  </a:cubicBezTo>
                  <a:cubicBezTo>
                    <a:pt x="324" y="45"/>
                    <a:pt x="337" y="48"/>
                    <a:pt x="337" y="48"/>
                  </a:cubicBezTo>
                  <a:cubicBezTo>
                    <a:pt x="355" y="47"/>
                    <a:pt x="365" y="45"/>
                    <a:pt x="381" y="42"/>
                  </a:cubicBezTo>
                  <a:cubicBezTo>
                    <a:pt x="391" y="34"/>
                    <a:pt x="403" y="26"/>
                    <a:pt x="415" y="23"/>
                  </a:cubicBezTo>
                  <a:cubicBezTo>
                    <a:pt x="430" y="13"/>
                    <a:pt x="447" y="7"/>
                    <a:pt x="465" y="2"/>
                  </a:cubicBezTo>
                  <a:cubicBezTo>
                    <a:pt x="475" y="6"/>
                    <a:pt x="482" y="8"/>
                    <a:pt x="486" y="19"/>
                  </a:cubicBezTo>
                  <a:cubicBezTo>
                    <a:pt x="488" y="25"/>
                    <a:pt x="492" y="37"/>
                    <a:pt x="492" y="37"/>
                  </a:cubicBezTo>
                  <a:cubicBezTo>
                    <a:pt x="487" y="59"/>
                    <a:pt x="472" y="86"/>
                    <a:pt x="452" y="98"/>
                  </a:cubicBezTo>
                  <a:cubicBezTo>
                    <a:pt x="445" y="106"/>
                    <a:pt x="438" y="116"/>
                    <a:pt x="429" y="121"/>
                  </a:cubicBezTo>
                  <a:cubicBezTo>
                    <a:pt x="422" y="132"/>
                    <a:pt x="414" y="143"/>
                    <a:pt x="406" y="153"/>
                  </a:cubicBezTo>
                  <a:cubicBezTo>
                    <a:pt x="400" y="172"/>
                    <a:pt x="410" y="139"/>
                    <a:pt x="402" y="188"/>
                  </a:cubicBezTo>
                  <a:cubicBezTo>
                    <a:pt x="400" y="201"/>
                    <a:pt x="372" y="207"/>
                    <a:pt x="362" y="209"/>
                  </a:cubicBezTo>
                  <a:cubicBezTo>
                    <a:pt x="343" y="219"/>
                    <a:pt x="340" y="213"/>
                    <a:pt x="310" y="212"/>
                  </a:cubicBezTo>
                  <a:cubicBezTo>
                    <a:pt x="237" y="204"/>
                    <a:pt x="165" y="196"/>
                    <a:pt x="92" y="191"/>
                  </a:cubicBezTo>
                  <a:cubicBezTo>
                    <a:pt x="75" y="192"/>
                    <a:pt x="55" y="191"/>
                    <a:pt x="39" y="199"/>
                  </a:cubicBezTo>
                  <a:cubicBezTo>
                    <a:pt x="29" y="200"/>
                    <a:pt x="17" y="208"/>
                    <a:pt x="10" y="201"/>
                  </a:cubicBezTo>
                  <a:cubicBezTo>
                    <a:pt x="0" y="191"/>
                    <a:pt x="27" y="187"/>
                    <a:pt x="33" y="193"/>
                  </a:cubicBezTo>
                  <a:lnTo>
                    <a:pt x="10" y="201"/>
                  </a:lnTo>
                </a:path>
              </a:pathLst>
            </a:custGeom>
            <a:solidFill>
              <a:srgbClr val="FFFF99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46" name="Google Shape;2946;p59"/>
          <p:cNvGrpSpPr/>
          <p:nvPr/>
        </p:nvGrpSpPr>
        <p:grpSpPr>
          <a:xfrm>
            <a:off x="6683861" y="1371600"/>
            <a:ext cx="2460139" cy="3657600"/>
            <a:chOff x="-14" y="1632"/>
            <a:chExt cx="1550" cy="2304"/>
          </a:xfrm>
        </p:grpSpPr>
        <p:sp>
          <p:nvSpPr>
            <p:cNvPr id="2947" name="Google Shape;2947;p59"/>
            <p:cNvSpPr/>
            <p:nvPr/>
          </p:nvSpPr>
          <p:spPr>
            <a:xfrm>
              <a:off x="576" y="3792"/>
              <a:ext cx="144" cy="144"/>
            </a:xfrm>
            <a:prstGeom prst="ellipse">
              <a:avLst/>
            </a:prstGeom>
            <a:solidFill>
              <a:srgbClr val="FF66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59"/>
            <p:cNvSpPr/>
            <p:nvPr/>
          </p:nvSpPr>
          <p:spPr>
            <a:xfrm>
              <a:off x="1152" y="2400"/>
              <a:ext cx="96" cy="96"/>
            </a:xfrm>
            <a:prstGeom prst="ellipse">
              <a:avLst/>
            </a:prstGeom>
            <a:solidFill>
              <a:srgbClr val="FF66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59"/>
            <p:cNvSpPr/>
            <p:nvPr/>
          </p:nvSpPr>
          <p:spPr>
            <a:xfrm>
              <a:off x="1344" y="3744"/>
              <a:ext cx="192" cy="192"/>
            </a:xfrm>
            <a:prstGeom prst="ellipse">
              <a:avLst/>
            </a:prstGeom>
            <a:solidFill>
              <a:srgbClr val="FF66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59"/>
            <p:cNvSpPr/>
            <p:nvPr/>
          </p:nvSpPr>
          <p:spPr>
            <a:xfrm>
              <a:off x="960" y="3408"/>
              <a:ext cx="96" cy="96"/>
            </a:xfrm>
            <a:prstGeom prst="ellipse">
              <a:avLst/>
            </a:prstGeom>
            <a:solidFill>
              <a:srgbClr val="FF66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59"/>
            <p:cNvSpPr/>
            <p:nvPr/>
          </p:nvSpPr>
          <p:spPr>
            <a:xfrm>
              <a:off x="596" y="2172"/>
              <a:ext cx="104" cy="169"/>
            </a:xfrm>
            <a:prstGeom prst="ellipse">
              <a:avLst/>
            </a:prstGeom>
            <a:solidFill>
              <a:schemeClr val="lt1"/>
            </a:solidFill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59"/>
            <p:cNvSpPr/>
            <p:nvPr/>
          </p:nvSpPr>
          <p:spPr>
            <a:xfrm>
              <a:off x="596" y="2208"/>
              <a:ext cx="35" cy="48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59"/>
            <p:cNvSpPr/>
            <p:nvPr/>
          </p:nvSpPr>
          <p:spPr>
            <a:xfrm>
              <a:off x="734" y="2172"/>
              <a:ext cx="104" cy="169"/>
            </a:xfrm>
            <a:prstGeom prst="ellipse">
              <a:avLst/>
            </a:prstGeom>
            <a:solidFill>
              <a:schemeClr val="lt1"/>
            </a:solidFill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59"/>
            <p:cNvSpPr/>
            <p:nvPr/>
          </p:nvSpPr>
          <p:spPr>
            <a:xfrm>
              <a:off x="734" y="2208"/>
              <a:ext cx="35" cy="48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59"/>
            <p:cNvSpPr/>
            <p:nvPr/>
          </p:nvSpPr>
          <p:spPr>
            <a:xfrm rot="-1428801">
              <a:off x="520" y="3085"/>
              <a:ext cx="208" cy="101"/>
            </a:xfrm>
            <a:prstGeom prst="ellipse">
              <a:avLst/>
            </a:prstGeom>
            <a:solidFill>
              <a:srgbClr val="FFCC00"/>
            </a:solidFill>
            <a:ln w="38100" cap="flat" cmpd="sng">
              <a:solidFill>
                <a:srgbClr val="9933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59"/>
            <p:cNvSpPr/>
            <p:nvPr/>
          </p:nvSpPr>
          <p:spPr>
            <a:xfrm rot="490193">
              <a:off x="631" y="2543"/>
              <a:ext cx="26" cy="284"/>
            </a:xfrm>
            <a:prstGeom prst="rect">
              <a:avLst/>
            </a:prstGeom>
            <a:solidFill>
              <a:srgbClr val="FF9900"/>
            </a:solidFill>
            <a:ln w="38100" cap="flat" cmpd="sng">
              <a:solidFill>
                <a:srgbClr val="9933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59"/>
            <p:cNvSpPr/>
            <p:nvPr/>
          </p:nvSpPr>
          <p:spPr>
            <a:xfrm rot="-490193">
              <a:off x="631" y="2827"/>
              <a:ext cx="26" cy="282"/>
            </a:xfrm>
            <a:prstGeom prst="rect">
              <a:avLst/>
            </a:prstGeom>
            <a:solidFill>
              <a:srgbClr val="FF9900"/>
            </a:solidFill>
            <a:ln w="38100" cap="flat" cmpd="sng">
              <a:solidFill>
                <a:srgbClr val="9933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59"/>
            <p:cNvSpPr/>
            <p:nvPr/>
          </p:nvSpPr>
          <p:spPr>
            <a:xfrm rot="-1137770">
              <a:off x="748" y="3079"/>
              <a:ext cx="206" cy="101"/>
            </a:xfrm>
            <a:prstGeom prst="ellipse">
              <a:avLst/>
            </a:prstGeom>
            <a:solidFill>
              <a:srgbClr val="FFCC00"/>
            </a:solidFill>
            <a:ln w="38100" cap="flat" cmpd="sng">
              <a:solidFill>
                <a:srgbClr val="9933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59"/>
            <p:cNvSpPr/>
            <p:nvPr/>
          </p:nvSpPr>
          <p:spPr>
            <a:xfrm rot="-490193" flipH="1">
              <a:off x="769" y="2543"/>
              <a:ext cx="27" cy="284"/>
            </a:xfrm>
            <a:prstGeom prst="rect">
              <a:avLst/>
            </a:prstGeom>
            <a:solidFill>
              <a:srgbClr val="FF9900"/>
            </a:solidFill>
            <a:ln w="38100" cap="flat" cmpd="sng">
              <a:solidFill>
                <a:srgbClr val="9933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59"/>
            <p:cNvSpPr/>
            <p:nvPr/>
          </p:nvSpPr>
          <p:spPr>
            <a:xfrm rot="-1233657" flipH="1">
              <a:off x="838" y="2827"/>
              <a:ext cx="27" cy="282"/>
            </a:xfrm>
            <a:prstGeom prst="rect">
              <a:avLst/>
            </a:prstGeom>
            <a:solidFill>
              <a:srgbClr val="FF9900"/>
            </a:solidFill>
            <a:ln w="38100" cap="flat" cmpd="sng">
              <a:solidFill>
                <a:srgbClr val="9933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59"/>
            <p:cNvSpPr/>
            <p:nvPr/>
          </p:nvSpPr>
          <p:spPr>
            <a:xfrm rot="6683021" flipH="1">
              <a:off x="454" y="2278"/>
              <a:ext cx="26" cy="289"/>
            </a:xfrm>
            <a:prstGeom prst="rect">
              <a:avLst/>
            </a:prstGeom>
            <a:solidFill>
              <a:srgbClr val="FF9900"/>
            </a:solidFill>
            <a:ln w="38100" cap="flat" cmpd="sng">
              <a:solidFill>
                <a:srgbClr val="9933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59"/>
            <p:cNvSpPr/>
            <p:nvPr/>
          </p:nvSpPr>
          <p:spPr>
            <a:xfrm rot="7663406" flipH="1">
              <a:off x="204" y="2139"/>
              <a:ext cx="26" cy="288"/>
            </a:xfrm>
            <a:prstGeom prst="rect">
              <a:avLst/>
            </a:prstGeom>
            <a:solidFill>
              <a:srgbClr val="FF9900"/>
            </a:solidFill>
            <a:ln w="38100" cap="flat" cmpd="sng">
              <a:solidFill>
                <a:srgbClr val="9933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59"/>
            <p:cNvSpPr/>
            <p:nvPr/>
          </p:nvSpPr>
          <p:spPr>
            <a:xfrm rot="1826228" flipH="1">
              <a:off x="1110" y="2047"/>
              <a:ext cx="26" cy="283"/>
            </a:xfrm>
            <a:prstGeom prst="rect">
              <a:avLst/>
            </a:prstGeom>
            <a:solidFill>
              <a:srgbClr val="FF9900"/>
            </a:solidFill>
            <a:ln w="38100" cap="flat" cmpd="sng">
              <a:solidFill>
                <a:srgbClr val="9933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59"/>
            <p:cNvSpPr/>
            <p:nvPr/>
          </p:nvSpPr>
          <p:spPr>
            <a:xfrm rot="2806613" flipH="1">
              <a:off x="921" y="2265"/>
              <a:ext cx="26" cy="289"/>
            </a:xfrm>
            <a:prstGeom prst="rect">
              <a:avLst/>
            </a:prstGeom>
            <a:solidFill>
              <a:srgbClr val="FF9900"/>
            </a:solidFill>
            <a:ln w="38100" cap="flat" cmpd="sng">
              <a:solidFill>
                <a:srgbClr val="9933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59"/>
            <p:cNvSpPr/>
            <p:nvPr/>
          </p:nvSpPr>
          <p:spPr>
            <a:xfrm>
              <a:off x="626" y="2386"/>
              <a:ext cx="172" cy="67"/>
            </a:xfrm>
            <a:custGeom>
              <a:avLst/>
              <a:gdLst/>
              <a:ahLst/>
              <a:cxnLst/>
              <a:rect l="l" t="t" r="r" b="b"/>
              <a:pathLst>
                <a:path w="768" h="144" extrusionOk="0">
                  <a:moveTo>
                    <a:pt x="0" y="0"/>
                  </a:moveTo>
                  <a:cubicBezTo>
                    <a:pt x="40" y="36"/>
                    <a:pt x="80" y="72"/>
                    <a:pt x="144" y="96"/>
                  </a:cubicBezTo>
                  <a:cubicBezTo>
                    <a:pt x="208" y="120"/>
                    <a:pt x="296" y="144"/>
                    <a:pt x="384" y="144"/>
                  </a:cubicBezTo>
                  <a:cubicBezTo>
                    <a:pt x="472" y="144"/>
                    <a:pt x="608" y="120"/>
                    <a:pt x="672" y="96"/>
                  </a:cubicBezTo>
                  <a:cubicBezTo>
                    <a:pt x="736" y="72"/>
                    <a:pt x="752" y="36"/>
                    <a:pt x="768" y="0"/>
                  </a:cubicBezTo>
                </a:path>
              </a:pathLst>
            </a:custGeom>
            <a:solidFill>
              <a:srgbClr val="FF0000"/>
            </a:solidFill>
            <a:ln w="63500" cap="flat" cmpd="sng">
              <a:solidFill>
                <a:srgbClr val="FFCC9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59"/>
            <p:cNvSpPr/>
            <p:nvPr/>
          </p:nvSpPr>
          <p:spPr>
            <a:xfrm rot="1515597">
              <a:off x="18" y="2162"/>
              <a:ext cx="101" cy="72"/>
            </a:xfrm>
            <a:prstGeom prst="ellipse">
              <a:avLst/>
            </a:prstGeom>
            <a:solidFill>
              <a:srgbClr val="FFCC00"/>
            </a:solidFill>
            <a:ln w="38100" cap="flat" cmpd="sng">
              <a:solidFill>
                <a:srgbClr val="9933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59"/>
            <p:cNvSpPr/>
            <p:nvPr/>
          </p:nvSpPr>
          <p:spPr>
            <a:xfrm rot="1515597">
              <a:off x="0" y="2109"/>
              <a:ext cx="142" cy="96"/>
            </a:xfrm>
            <a:prstGeom prst="ellipse">
              <a:avLst/>
            </a:prstGeom>
            <a:solidFill>
              <a:srgbClr val="FFCC00"/>
            </a:solidFill>
            <a:ln w="38100" cap="flat" cmpd="sng">
              <a:solidFill>
                <a:srgbClr val="9933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59"/>
            <p:cNvSpPr/>
            <p:nvPr/>
          </p:nvSpPr>
          <p:spPr>
            <a:xfrm rot="-2976498" flipH="1">
              <a:off x="1169" y="2010"/>
              <a:ext cx="102" cy="57"/>
            </a:xfrm>
            <a:prstGeom prst="ellipse">
              <a:avLst/>
            </a:prstGeom>
            <a:solidFill>
              <a:srgbClr val="FFCC00"/>
            </a:solidFill>
            <a:ln w="38100" cap="flat" cmpd="sng">
              <a:solidFill>
                <a:srgbClr val="9933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59"/>
            <p:cNvSpPr/>
            <p:nvPr/>
          </p:nvSpPr>
          <p:spPr>
            <a:xfrm rot="-2976498" flipH="1">
              <a:off x="1134" y="1967"/>
              <a:ext cx="143" cy="77"/>
            </a:xfrm>
            <a:prstGeom prst="ellipse">
              <a:avLst/>
            </a:prstGeom>
            <a:solidFill>
              <a:srgbClr val="FFCC00"/>
            </a:solidFill>
            <a:ln w="38100" cap="flat" cmpd="sng">
              <a:solidFill>
                <a:srgbClr val="9933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59"/>
            <p:cNvSpPr/>
            <p:nvPr/>
          </p:nvSpPr>
          <p:spPr>
            <a:xfrm>
              <a:off x="384" y="1632"/>
              <a:ext cx="138" cy="135"/>
            </a:xfrm>
            <a:prstGeom prst="ellipse">
              <a:avLst/>
            </a:prstGeom>
            <a:solidFill>
              <a:srgbClr val="FF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59"/>
            <p:cNvSpPr/>
            <p:nvPr/>
          </p:nvSpPr>
          <p:spPr>
            <a:xfrm>
              <a:off x="768" y="1728"/>
              <a:ext cx="138" cy="135"/>
            </a:xfrm>
            <a:prstGeom prst="ellipse">
              <a:avLst/>
            </a:prstGeom>
            <a:solidFill>
              <a:srgbClr val="FF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59"/>
            <p:cNvSpPr/>
            <p:nvPr/>
          </p:nvSpPr>
          <p:spPr>
            <a:xfrm>
              <a:off x="1083" y="1809"/>
              <a:ext cx="138" cy="136"/>
            </a:xfrm>
            <a:prstGeom prst="ellipse">
              <a:avLst/>
            </a:prstGeom>
            <a:solidFill>
              <a:srgbClr val="FF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endParaRPr>
            </a:p>
          </p:txBody>
        </p:sp>
        <p:sp>
          <p:nvSpPr>
            <p:cNvPr id="2973" name="Google Shape;2973;p59"/>
            <p:cNvSpPr/>
            <p:nvPr/>
          </p:nvSpPr>
          <p:spPr>
            <a:xfrm>
              <a:off x="102" y="1920"/>
              <a:ext cx="138" cy="135"/>
            </a:xfrm>
            <a:prstGeom prst="ellipse">
              <a:avLst/>
            </a:prstGeom>
            <a:solidFill>
              <a:srgbClr val="FF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59"/>
            <p:cNvSpPr/>
            <p:nvPr/>
          </p:nvSpPr>
          <p:spPr>
            <a:xfrm>
              <a:off x="288" y="2688"/>
              <a:ext cx="138" cy="135"/>
            </a:xfrm>
            <a:prstGeom prst="ellipse">
              <a:avLst/>
            </a:prstGeom>
            <a:solidFill>
              <a:srgbClr val="FF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59"/>
            <p:cNvSpPr/>
            <p:nvPr/>
          </p:nvSpPr>
          <p:spPr>
            <a:xfrm>
              <a:off x="241" y="3049"/>
              <a:ext cx="137" cy="135"/>
            </a:xfrm>
            <a:prstGeom prst="ellipse">
              <a:avLst/>
            </a:prstGeom>
            <a:solidFill>
              <a:srgbClr val="FF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59"/>
            <p:cNvSpPr/>
            <p:nvPr/>
          </p:nvSpPr>
          <p:spPr>
            <a:xfrm>
              <a:off x="1152" y="3024"/>
              <a:ext cx="138" cy="135"/>
            </a:xfrm>
            <a:prstGeom prst="ellipse">
              <a:avLst/>
            </a:prstGeom>
            <a:solidFill>
              <a:srgbClr val="FF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0" name="Google Shape;4190;p72"/>
          <p:cNvSpPr/>
          <p:nvPr/>
        </p:nvSpPr>
        <p:spPr>
          <a:xfrm>
            <a:off x="609600" y="228600"/>
            <a:ext cx="4800600" cy="66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600" b="1" dirty="0" err="1">
                <a:solidFill>
                  <a:srgbClr val="006600"/>
                </a:solidFill>
                <a:latin typeface="Comic Sans MS"/>
                <a:ea typeface="Comic Sans MS"/>
                <a:cs typeface="Comic Sans MS"/>
                <a:sym typeface="Comic Sans MS"/>
              </a:rPr>
              <a:t>Язык</a:t>
            </a:r>
            <a:r>
              <a:rPr lang="en-GB" sz="3600" b="1" dirty="0">
                <a:solidFill>
                  <a:srgbClr val="006600"/>
                </a:solidFill>
                <a:latin typeface="Comic Sans MS"/>
                <a:ea typeface="Comic Sans MS"/>
                <a:cs typeface="Comic Sans MS"/>
                <a:sym typeface="Comic Sans MS"/>
              </a:rPr>
              <a:t> </a:t>
            </a:r>
            <a:r>
              <a:rPr lang="en-GB" sz="3600" b="1" dirty="0" err="1">
                <a:solidFill>
                  <a:srgbClr val="006600"/>
                </a:solidFill>
                <a:latin typeface="Comic Sans MS"/>
                <a:ea typeface="Comic Sans MS"/>
                <a:cs typeface="Comic Sans MS"/>
                <a:sym typeface="Comic Sans MS"/>
              </a:rPr>
              <a:t>жестов</a:t>
            </a:r>
            <a:endParaRPr sz="2000" b="1" dirty="0">
              <a:solidFill>
                <a:srgbClr val="006600"/>
              </a:solidFill>
              <a:latin typeface="Comic Sans MS"/>
              <a:ea typeface="Comic Sans MS"/>
              <a:cs typeface="Comic Sans MS"/>
              <a:sym typeface="Comic Sans MS"/>
            </a:endParaRPr>
          </a:p>
        </p:txBody>
      </p:sp>
      <p:sp>
        <p:nvSpPr>
          <p:cNvPr id="4191" name="Google Shape;4191;p72"/>
          <p:cNvSpPr/>
          <p:nvPr/>
        </p:nvSpPr>
        <p:spPr>
          <a:xfrm>
            <a:off x="304800" y="1311275"/>
            <a:ext cx="8534400" cy="3352800"/>
          </a:xfrm>
          <a:prstGeom prst="ellipse">
            <a:avLst/>
          </a:prstGeom>
          <a:solidFill>
            <a:srgbClr val="CCFFCC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Comic Sans MS"/>
              <a:ea typeface="Comic Sans MS"/>
              <a:cs typeface="Comic Sans MS"/>
              <a:sym typeface="Comic Sans MS"/>
            </a:endParaRPr>
          </a:p>
        </p:txBody>
      </p:sp>
      <p:sp>
        <p:nvSpPr>
          <p:cNvPr id="4192" name="Google Shape;4192;p72"/>
          <p:cNvSpPr/>
          <p:nvPr/>
        </p:nvSpPr>
        <p:spPr>
          <a:xfrm>
            <a:off x="304800" y="1398588"/>
            <a:ext cx="6729300" cy="3184500"/>
          </a:xfrm>
          <a:prstGeom prst="ellipse">
            <a:avLst/>
          </a:prstGeom>
          <a:solidFill>
            <a:srgbClr val="84D6AD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Comic Sans MS"/>
              <a:ea typeface="Comic Sans MS"/>
              <a:cs typeface="Comic Sans MS"/>
              <a:sym typeface="Comic Sans MS"/>
            </a:endParaRPr>
          </a:p>
        </p:txBody>
      </p:sp>
      <p:sp>
        <p:nvSpPr>
          <p:cNvPr id="4193" name="Google Shape;4193;p72"/>
          <p:cNvSpPr/>
          <p:nvPr/>
        </p:nvSpPr>
        <p:spPr>
          <a:xfrm>
            <a:off x="228600" y="1573213"/>
            <a:ext cx="4835400" cy="2849700"/>
          </a:xfrm>
          <a:prstGeom prst="ellipse">
            <a:avLst/>
          </a:prstGeom>
          <a:solidFill>
            <a:srgbClr val="51C58B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Comic Sans MS"/>
              <a:ea typeface="Comic Sans MS"/>
              <a:cs typeface="Comic Sans MS"/>
              <a:sym typeface="Comic Sans MS"/>
            </a:endParaRPr>
          </a:p>
        </p:txBody>
      </p:sp>
      <p:sp>
        <p:nvSpPr>
          <p:cNvPr id="4194" name="Google Shape;4194;p72"/>
          <p:cNvSpPr/>
          <p:nvPr/>
        </p:nvSpPr>
        <p:spPr>
          <a:xfrm>
            <a:off x="3505200" y="2705100"/>
            <a:ext cx="1047600" cy="50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Comic Sans MS"/>
              <a:ea typeface="Comic Sans MS"/>
              <a:cs typeface="Comic Sans MS"/>
              <a:sym typeface="Comic Sans MS"/>
            </a:endParaRPr>
          </a:p>
        </p:txBody>
      </p:sp>
      <p:sp>
        <p:nvSpPr>
          <p:cNvPr id="4195" name="Google Shape;4195;p72"/>
          <p:cNvSpPr/>
          <p:nvPr/>
        </p:nvSpPr>
        <p:spPr>
          <a:xfrm>
            <a:off x="3425731" y="2706700"/>
            <a:ext cx="1643100" cy="8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800">
                <a:latin typeface="Comic Sans MS"/>
                <a:ea typeface="Comic Sans MS"/>
                <a:cs typeface="Comic Sans MS"/>
                <a:sym typeface="Comic Sans MS"/>
              </a:rPr>
              <a:t>Что мы говорим</a:t>
            </a:r>
            <a:endParaRPr sz="2400">
              <a:solidFill>
                <a:srgbClr val="00000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4196" name="Google Shape;4196;p72"/>
          <p:cNvSpPr/>
          <p:nvPr/>
        </p:nvSpPr>
        <p:spPr>
          <a:xfrm>
            <a:off x="5435600" y="2705100"/>
            <a:ext cx="839700" cy="50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Comic Sans MS"/>
              <a:ea typeface="Comic Sans MS"/>
              <a:cs typeface="Comic Sans MS"/>
              <a:sym typeface="Comic Sans MS"/>
            </a:endParaRPr>
          </a:p>
        </p:txBody>
      </p:sp>
      <p:sp>
        <p:nvSpPr>
          <p:cNvPr id="4197" name="Google Shape;4197;p72"/>
          <p:cNvSpPr/>
          <p:nvPr/>
        </p:nvSpPr>
        <p:spPr>
          <a:xfrm>
            <a:off x="5221188" y="2706700"/>
            <a:ext cx="1551000" cy="8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800">
                <a:latin typeface="Comic Sans MS"/>
                <a:ea typeface="Comic Sans MS"/>
                <a:cs typeface="Comic Sans MS"/>
                <a:sym typeface="Comic Sans MS"/>
              </a:rPr>
              <a:t>Как мы говорим</a:t>
            </a:r>
            <a:endParaRPr sz="2400">
              <a:solidFill>
                <a:srgbClr val="00000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4198" name="Google Shape;4198;p72"/>
          <p:cNvSpPr/>
          <p:nvPr/>
        </p:nvSpPr>
        <p:spPr>
          <a:xfrm>
            <a:off x="7183438" y="2682875"/>
            <a:ext cx="1344600" cy="9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Comic Sans MS"/>
              <a:ea typeface="Comic Sans MS"/>
              <a:cs typeface="Comic Sans MS"/>
              <a:sym typeface="Comic Sans MS"/>
            </a:endParaRPr>
          </a:p>
        </p:txBody>
      </p:sp>
      <p:sp>
        <p:nvSpPr>
          <p:cNvPr id="4199" name="Google Shape;4199;p72"/>
          <p:cNvSpPr/>
          <p:nvPr/>
        </p:nvSpPr>
        <p:spPr>
          <a:xfrm>
            <a:off x="7008825" y="2682875"/>
            <a:ext cx="1828800" cy="42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800">
                <a:latin typeface="Comic Sans MS"/>
                <a:ea typeface="Comic Sans MS"/>
                <a:cs typeface="Comic Sans MS"/>
                <a:sym typeface="Comic Sans MS"/>
              </a:rPr>
              <a:t>Как мы выглядим </a:t>
            </a:r>
            <a:endParaRPr sz="2400">
              <a:solidFill>
                <a:srgbClr val="00000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4200" name="Google Shape;4200;p72"/>
          <p:cNvSpPr/>
          <p:nvPr/>
        </p:nvSpPr>
        <p:spPr>
          <a:xfrm>
            <a:off x="7294563" y="3109913"/>
            <a:ext cx="1219200" cy="42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4201" name="Google Shape;4201;p72"/>
          <p:cNvSpPr txBox="1"/>
          <p:nvPr/>
        </p:nvSpPr>
        <p:spPr>
          <a:xfrm>
            <a:off x="0" y="6643688"/>
            <a:ext cx="3810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ITC</a:t>
            </a:r>
            <a:endParaRPr/>
          </a:p>
        </p:txBody>
      </p:sp>
      <p:sp>
        <p:nvSpPr>
          <p:cNvPr id="4202" name="Google Shape;4202;p72"/>
          <p:cNvSpPr txBox="1"/>
          <p:nvPr/>
        </p:nvSpPr>
        <p:spPr>
          <a:xfrm>
            <a:off x="8229600" y="6643688"/>
            <a:ext cx="8382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M7:U4:4.4-</a:t>
            </a:r>
            <a:r>
              <a:rPr lang="en-GB" sz="800" i="1">
                <a:solidFill>
                  <a:srgbClr val="000000"/>
                </a:solidFill>
                <a:latin typeface="Comic Sans MS"/>
                <a:ea typeface="Comic Sans MS"/>
                <a:cs typeface="Comic Sans MS"/>
                <a:sym typeface="Comic Sans MS"/>
              </a:rPr>
              <a:t>1</a:t>
            </a:r>
            <a:endParaRPr/>
          </a:p>
        </p:txBody>
      </p:sp>
      <p:pic>
        <p:nvPicPr>
          <p:cNvPr id="4203" name="Google Shape;4203;p7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6781800" y="609600"/>
            <a:ext cx="1828800" cy="21050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204" name="Google Shape;4204;p7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048900" y="4678240"/>
            <a:ext cx="1344600" cy="1584460"/>
          </a:xfrm>
          <a:prstGeom prst="rect">
            <a:avLst/>
          </a:prstGeom>
          <a:noFill/>
          <a:ln>
            <a:noFill/>
          </a:ln>
        </p:spPr>
      </p:pic>
      <p:pic>
        <p:nvPicPr>
          <p:cNvPr id="4205" name="Google Shape;4205;p7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5791200" y="152400"/>
            <a:ext cx="1255713" cy="155733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06" name="Google Shape;4206;p72"/>
          <p:cNvGrpSpPr/>
          <p:nvPr/>
        </p:nvGrpSpPr>
        <p:grpSpPr>
          <a:xfrm>
            <a:off x="838200" y="2133600"/>
            <a:ext cx="2972708" cy="2028792"/>
            <a:chOff x="1248" y="2592"/>
            <a:chExt cx="1873" cy="1278"/>
          </a:xfrm>
        </p:grpSpPr>
        <p:sp>
          <p:nvSpPr>
            <p:cNvPr id="4207" name="Google Shape;4207;p72"/>
            <p:cNvSpPr/>
            <p:nvPr/>
          </p:nvSpPr>
          <p:spPr>
            <a:xfrm>
              <a:off x="1248" y="2592"/>
              <a:ext cx="664" cy="1132"/>
            </a:xfrm>
            <a:custGeom>
              <a:avLst/>
              <a:gdLst/>
              <a:ahLst/>
              <a:cxnLst/>
              <a:rect l="l" t="t" r="r" b="b"/>
              <a:pathLst>
                <a:path w="344" h="542" extrusionOk="0">
                  <a:moveTo>
                    <a:pt x="191" y="533"/>
                  </a:moveTo>
                  <a:cubicBezTo>
                    <a:pt x="186" y="510"/>
                    <a:pt x="188" y="521"/>
                    <a:pt x="184" y="500"/>
                  </a:cubicBezTo>
                  <a:cubicBezTo>
                    <a:pt x="184" y="500"/>
                    <a:pt x="168" y="486"/>
                    <a:pt x="167" y="484"/>
                  </a:cubicBezTo>
                  <a:cubicBezTo>
                    <a:pt x="165" y="472"/>
                    <a:pt x="169" y="486"/>
                    <a:pt x="161" y="475"/>
                  </a:cubicBezTo>
                  <a:cubicBezTo>
                    <a:pt x="156" y="468"/>
                    <a:pt x="155" y="457"/>
                    <a:pt x="149" y="449"/>
                  </a:cubicBezTo>
                  <a:cubicBezTo>
                    <a:pt x="136" y="431"/>
                    <a:pt x="111" y="413"/>
                    <a:pt x="89" y="409"/>
                  </a:cubicBezTo>
                  <a:cubicBezTo>
                    <a:pt x="83" y="406"/>
                    <a:pt x="68" y="404"/>
                    <a:pt x="68" y="404"/>
                  </a:cubicBezTo>
                  <a:cubicBezTo>
                    <a:pt x="59" y="400"/>
                    <a:pt x="53" y="396"/>
                    <a:pt x="44" y="394"/>
                  </a:cubicBezTo>
                  <a:cubicBezTo>
                    <a:pt x="34" y="389"/>
                    <a:pt x="27" y="391"/>
                    <a:pt x="14" y="392"/>
                  </a:cubicBezTo>
                  <a:cubicBezTo>
                    <a:pt x="16" y="385"/>
                    <a:pt x="18" y="381"/>
                    <a:pt x="22" y="376"/>
                  </a:cubicBezTo>
                  <a:cubicBezTo>
                    <a:pt x="23" y="371"/>
                    <a:pt x="28" y="361"/>
                    <a:pt x="28" y="361"/>
                  </a:cubicBezTo>
                  <a:cubicBezTo>
                    <a:pt x="30" y="352"/>
                    <a:pt x="31" y="333"/>
                    <a:pt x="37" y="325"/>
                  </a:cubicBezTo>
                  <a:cubicBezTo>
                    <a:pt x="41" y="319"/>
                    <a:pt x="48" y="317"/>
                    <a:pt x="52" y="310"/>
                  </a:cubicBezTo>
                  <a:cubicBezTo>
                    <a:pt x="49" y="302"/>
                    <a:pt x="43" y="292"/>
                    <a:pt x="37" y="286"/>
                  </a:cubicBezTo>
                  <a:cubicBezTo>
                    <a:pt x="35" y="281"/>
                    <a:pt x="33" y="276"/>
                    <a:pt x="29" y="271"/>
                  </a:cubicBezTo>
                  <a:cubicBezTo>
                    <a:pt x="27" y="262"/>
                    <a:pt x="22" y="253"/>
                    <a:pt x="17" y="245"/>
                  </a:cubicBezTo>
                  <a:cubicBezTo>
                    <a:pt x="10" y="203"/>
                    <a:pt x="0" y="153"/>
                    <a:pt x="19" y="115"/>
                  </a:cubicBezTo>
                  <a:cubicBezTo>
                    <a:pt x="20" y="108"/>
                    <a:pt x="22" y="103"/>
                    <a:pt x="25" y="97"/>
                  </a:cubicBezTo>
                  <a:cubicBezTo>
                    <a:pt x="26" y="91"/>
                    <a:pt x="28" y="87"/>
                    <a:pt x="31" y="82"/>
                  </a:cubicBezTo>
                  <a:cubicBezTo>
                    <a:pt x="34" y="69"/>
                    <a:pt x="46" y="50"/>
                    <a:pt x="58" y="43"/>
                  </a:cubicBezTo>
                  <a:cubicBezTo>
                    <a:pt x="78" y="10"/>
                    <a:pt x="121" y="7"/>
                    <a:pt x="155" y="4"/>
                  </a:cubicBezTo>
                  <a:cubicBezTo>
                    <a:pt x="174" y="0"/>
                    <a:pt x="194" y="4"/>
                    <a:pt x="214" y="5"/>
                  </a:cubicBezTo>
                  <a:cubicBezTo>
                    <a:pt x="226" y="9"/>
                    <a:pt x="244" y="18"/>
                    <a:pt x="256" y="20"/>
                  </a:cubicBezTo>
                  <a:cubicBezTo>
                    <a:pt x="258" y="21"/>
                    <a:pt x="260" y="22"/>
                    <a:pt x="262" y="23"/>
                  </a:cubicBezTo>
                  <a:cubicBezTo>
                    <a:pt x="268" y="24"/>
                    <a:pt x="275" y="24"/>
                    <a:pt x="281" y="26"/>
                  </a:cubicBezTo>
                  <a:cubicBezTo>
                    <a:pt x="285" y="27"/>
                    <a:pt x="289" y="41"/>
                    <a:pt x="292" y="44"/>
                  </a:cubicBezTo>
                  <a:cubicBezTo>
                    <a:pt x="293" y="49"/>
                    <a:pt x="296" y="53"/>
                    <a:pt x="299" y="58"/>
                  </a:cubicBezTo>
                  <a:cubicBezTo>
                    <a:pt x="302" y="61"/>
                    <a:pt x="307" y="68"/>
                    <a:pt x="307" y="68"/>
                  </a:cubicBezTo>
                  <a:cubicBezTo>
                    <a:pt x="309" y="77"/>
                    <a:pt x="312" y="86"/>
                    <a:pt x="316" y="94"/>
                  </a:cubicBezTo>
                  <a:cubicBezTo>
                    <a:pt x="317" y="99"/>
                    <a:pt x="318" y="104"/>
                    <a:pt x="320" y="109"/>
                  </a:cubicBezTo>
                  <a:cubicBezTo>
                    <a:pt x="321" y="112"/>
                    <a:pt x="325" y="119"/>
                    <a:pt x="325" y="119"/>
                  </a:cubicBezTo>
                  <a:cubicBezTo>
                    <a:pt x="327" y="128"/>
                    <a:pt x="328" y="137"/>
                    <a:pt x="331" y="145"/>
                  </a:cubicBezTo>
                  <a:cubicBezTo>
                    <a:pt x="329" y="157"/>
                    <a:pt x="330" y="165"/>
                    <a:pt x="320" y="173"/>
                  </a:cubicBezTo>
                  <a:cubicBezTo>
                    <a:pt x="318" y="183"/>
                    <a:pt x="318" y="188"/>
                    <a:pt x="325" y="197"/>
                  </a:cubicBezTo>
                  <a:cubicBezTo>
                    <a:pt x="326" y="210"/>
                    <a:pt x="335" y="217"/>
                    <a:pt x="340" y="229"/>
                  </a:cubicBezTo>
                  <a:cubicBezTo>
                    <a:pt x="341" y="236"/>
                    <a:pt x="343" y="241"/>
                    <a:pt x="344" y="248"/>
                  </a:cubicBezTo>
                  <a:cubicBezTo>
                    <a:pt x="342" y="257"/>
                    <a:pt x="338" y="259"/>
                    <a:pt x="329" y="260"/>
                  </a:cubicBezTo>
                  <a:cubicBezTo>
                    <a:pt x="323" y="263"/>
                    <a:pt x="318" y="260"/>
                    <a:pt x="311" y="259"/>
                  </a:cubicBezTo>
                  <a:cubicBezTo>
                    <a:pt x="301" y="261"/>
                    <a:pt x="307" y="279"/>
                    <a:pt x="313" y="287"/>
                  </a:cubicBezTo>
                  <a:cubicBezTo>
                    <a:pt x="310" y="294"/>
                    <a:pt x="304" y="292"/>
                    <a:pt x="307" y="299"/>
                  </a:cubicBezTo>
                  <a:cubicBezTo>
                    <a:pt x="308" y="302"/>
                    <a:pt x="310" y="305"/>
                    <a:pt x="310" y="308"/>
                  </a:cubicBezTo>
                  <a:cubicBezTo>
                    <a:pt x="310" y="320"/>
                    <a:pt x="293" y="336"/>
                    <a:pt x="287" y="346"/>
                  </a:cubicBezTo>
                  <a:cubicBezTo>
                    <a:pt x="284" y="362"/>
                    <a:pt x="284" y="391"/>
                    <a:pt x="263" y="395"/>
                  </a:cubicBezTo>
                  <a:cubicBezTo>
                    <a:pt x="242" y="386"/>
                    <a:pt x="268" y="399"/>
                    <a:pt x="253" y="386"/>
                  </a:cubicBezTo>
                  <a:cubicBezTo>
                    <a:pt x="251" y="384"/>
                    <a:pt x="238" y="381"/>
                    <a:pt x="235" y="380"/>
                  </a:cubicBezTo>
                  <a:cubicBezTo>
                    <a:pt x="229" y="379"/>
                    <a:pt x="218" y="377"/>
                    <a:pt x="218" y="377"/>
                  </a:cubicBezTo>
                  <a:cubicBezTo>
                    <a:pt x="203" y="379"/>
                    <a:pt x="194" y="375"/>
                    <a:pt x="199" y="389"/>
                  </a:cubicBezTo>
                  <a:cubicBezTo>
                    <a:pt x="196" y="399"/>
                    <a:pt x="191" y="407"/>
                    <a:pt x="182" y="413"/>
                  </a:cubicBezTo>
                  <a:cubicBezTo>
                    <a:pt x="175" y="424"/>
                    <a:pt x="176" y="439"/>
                    <a:pt x="173" y="451"/>
                  </a:cubicBezTo>
                  <a:cubicBezTo>
                    <a:pt x="176" y="461"/>
                    <a:pt x="179" y="472"/>
                    <a:pt x="184" y="481"/>
                  </a:cubicBezTo>
                  <a:cubicBezTo>
                    <a:pt x="186" y="490"/>
                    <a:pt x="190" y="509"/>
                    <a:pt x="190" y="509"/>
                  </a:cubicBezTo>
                  <a:cubicBezTo>
                    <a:pt x="191" y="518"/>
                    <a:pt x="190" y="524"/>
                    <a:pt x="197" y="529"/>
                  </a:cubicBezTo>
                  <a:cubicBezTo>
                    <a:pt x="196" y="530"/>
                    <a:pt x="188" y="542"/>
                    <a:pt x="191" y="533"/>
                  </a:cubicBezTo>
                  <a:close/>
                </a:path>
              </a:pathLst>
            </a:custGeom>
            <a:solidFill>
              <a:srgbClr val="FFCC99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rgbClr val="000000"/>
                </a:solidFill>
                <a:latin typeface="Comic Sans MS"/>
                <a:ea typeface="Comic Sans MS"/>
                <a:cs typeface="Comic Sans MS"/>
                <a:sym typeface="Comic Sans MS"/>
              </a:endParaRPr>
            </a:p>
          </p:txBody>
        </p:sp>
        <p:sp>
          <p:nvSpPr>
            <p:cNvPr id="4208" name="Google Shape;4208;p72"/>
            <p:cNvSpPr/>
            <p:nvPr/>
          </p:nvSpPr>
          <p:spPr>
            <a:xfrm rot="2353652">
              <a:off x="1933" y="2955"/>
              <a:ext cx="463" cy="501"/>
            </a:xfrm>
            <a:custGeom>
              <a:avLst/>
              <a:gdLst/>
              <a:ahLst/>
              <a:cxnLst/>
              <a:rect l="l" t="t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close/>
                </a:path>
              </a:pathLst>
            </a:custGeom>
            <a:noFill/>
            <a:ln w="38100" cap="flat" cmpd="sng">
              <a:solidFill>
                <a:srgbClr val="FF66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rgbClr val="000000"/>
                </a:solidFill>
                <a:latin typeface="Comic Sans MS"/>
                <a:ea typeface="Comic Sans MS"/>
                <a:cs typeface="Comic Sans MS"/>
                <a:sym typeface="Comic Sans MS"/>
              </a:endParaRPr>
            </a:p>
          </p:txBody>
        </p:sp>
        <p:sp>
          <p:nvSpPr>
            <p:cNvPr id="4209" name="Google Shape;4209;p72"/>
            <p:cNvSpPr/>
            <p:nvPr/>
          </p:nvSpPr>
          <p:spPr>
            <a:xfrm rot="2353652">
              <a:off x="2003" y="2905"/>
              <a:ext cx="563" cy="610"/>
            </a:xfrm>
            <a:custGeom>
              <a:avLst/>
              <a:gdLst/>
              <a:ahLst/>
              <a:cxnLst/>
              <a:rect l="l" t="t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rgbClr val="000000"/>
                </a:solidFill>
                <a:latin typeface="Comic Sans MS"/>
                <a:ea typeface="Comic Sans MS"/>
                <a:cs typeface="Comic Sans MS"/>
                <a:sym typeface="Comic Sans MS"/>
              </a:endParaRPr>
            </a:p>
          </p:txBody>
        </p:sp>
        <p:sp>
          <p:nvSpPr>
            <p:cNvPr id="4210" name="Google Shape;4210;p72"/>
            <p:cNvSpPr/>
            <p:nvPr/>
          </p:nvSpPr>
          <p:spPr>
            <a:xfrm rot="2353652">
              <a:off x="2050" y="2863"/>
              <a:ext cx="686" cy="744"/>
            </a:xfrm>
            <a:custGeom>
              <a:avLst/>
              <a:gdLst/>
              <a:ahLst/>
              <a:cxnLst/>
              <a:rect l="l" t="t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close/>
                </a:path>
              </a:pathLst>
            </a:custGeom>
            <a:noFill/>
            <a:ln w="38100" cap="flat" cmpd="sng">
              <a:solidFill>
                <a:srgbClr val="A500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rgbClr val="000000"/>
                </a:solidFill>
                <a:latin typeface="Comic Sans MS"/>
                <a:ea typeface="Comic Sans MS"/>
                <a:cs typeface="Comic Sans MS"/>
                <a:sym typeface="Comic Sans MS"/>
              </a:endParaRPr>
            </a:p>
          </p:txBody>
        </p:sp>
        <p:sp>
          <p:nvSpPr>
            <p:cNvPr id="4211" name="Google Shape;4211;p72"/>
            <p:cNvSpPr/>
            <p:nvPr/>
          </p:nvSpPr>
          <p:spPr>
            <a:xfrm rot="2353652">
              <a:off x="2089" y="2799"/>
              <a:ext cx="839" cy="908"/>
            </a:xfrm>
            <a:custGeom>
              <a:avLst/>
              <a:gdLst/>
              <a:ahLst/>
              <a:cxnLst/>
              <a:rect l="l" t="t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close/>
                </a:path>
              </a:pathLst>
            </a:custGeom>
            <a:noFill/>
            <a:ln w="38100" cap="flat" cmpd="sng">
              <a:solidFill>
                <a:srgbClr val="8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rgbClr val="000000"/>
                </a:solidFill>
                <a:latin typeface="Comic Sans MS"/>
                <a:ea typeface="Comic Sans MS"/>
                <a:cs typeface="Comic Sans MS"/>
                <a:sym typeface="Comic Sans MS"/>
              </a:endParaRPr>
            </a:p>
          </p:txBody>
        </p:sp>
        <p:sp>
          <p:nvSpPr>
            <p:cNvPr id="4212" name="Google Shape;4212;p72"/>
            <p:cNvSpPr/>
            <p:nvPr/>
          </p:nvSpPr>
          <p:spPr>
            <a:xfrm>
              <a:off x="1698" y="2858"/>
              <a:ext cx="145" cy="27"/>
            </a:xfrm>
            <a:custGeom>
              <a:avLst/>
              <a:gdLst/>
              <a:ahLst/>
              <a:cxnLst/>
              <a:rect l="l" t="t" r="r" b="b"/>
              <a:pathLst>
                <a:path w="75" h="13" extrusionOk="0">
                  <a:moveTo>
                    <a:pt x="75" y="13"/>
                  </a:moveTo>
                  <a:cubicBezTo>
                    <a:pt x="60" y="12"/>
                    <a:pt x="51" y="2"/>
                    <a:pt x="37" y="0"/>
                  </a:cubicBezTo>
                  <a:cubicBezTo>
                    <a:pt x="25" y="2"/>
                    <a:pt x="13" y="6"/>
                    <a:pt x="0" y="6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rgbClr val="000000"/>
                </a:solidFill>
                <a:latin typeface="Comic Sans MS"/>
                <a:ea typeface="Comic Sans MS"/>
                <a:cs typeface="Comic Sans MS"/>
                <a:sym typeface="Comic Sans MS"/>
              </a:endParaRPr>
            </a:p>
          </p:txBody>
        </p:sp>
        <p:sp>
          <p:nvSpPr>
            <p:cNvPr id="4213" name="Google Shape;4213;p72"/>
            <p:cNvSpPr/>
            <p:nvPr/>
          </p:nvSpPr>
          <p:spPr>
            <a:xfrm>
              <a:off x="1729" y="2928"/>
              <a:ext cx="100" cy="45"/>
            </a:xfrm>
            <a:custGeom>
              <a:avLst/>
              <a:gdLst/>
              <a:ahLst/>
              <a:cxnLst/>
              <a:rect l="l" t="t" r="r" b="b"/>
              <a:pathLst>
                <a:path w="52" h="22" extrusionOk="0">
                  <a:moveTo>
                    <a:pt x="52" y="11"/>
                  </a:moveTo>
                  <a:cubicBezTo>
                    <a:pt x="45" y="9"/>
                    <a:pt x="38" y="6"/>
                    <a:pt x="31" y="5"/>
                  </a:cubicBezTo>
                  <a:cubicBezTo>
                    <a:pt x="20" y="0"/>
                    <a:pt x="8" y="4"/>
                    <a:pt x="0" y="12"/>
                  </a:cubicBezTo>
                  <a:cubicBezTo>
                    <a:pt x="5" y="16"/>
                    <a:pt x="9" y="17"/>
                    <a:pt x="15" y="18"/>
                  </a:cubicBezTo>
                  <a:cubicBezTo>
                    <a:pt x="22" y="22"/>
                    <a:pt x="26" y="21"/>
                    <a:pt x="34" y="20"/>
                  </a:cubicBezTo>
                  <a:cubicBezTo>
                    <a:pt x="38" y="18"/>
                    <a:pt x="50" y="7"/>
                    <a:pt x="52" y="1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rgbClr val="000000"/>
                </a:solidFill>
                <a:latin typeface="Comic Sans MS"/>
                <a:ea typeface="Comic Sans MS"/>
                <a:cs typeface="Comic Sans MS"/>
                <a:sym typeface="Comic Sans MS"/>
              </a:endParaRPr>
            </a:p>
          </p:txBody>
        </p:sp>
        <p:sp>
          <p:nvSpPr>
            <p:cNvPr id="4214" name="Google Shape;4214;p72"/>
            <p:cNvSpPr/>
            <p:nvPr/>
          </p:nvSpPr>
          <p:spPr>
            <a:xfrm rot="3069685">
              <a:off x="1845" y="3065"/>
              <a:ext cx="414" cy="341"/>
            </a:xfrm>
            <a:custGeom>
              <a:avLst/>
              <a:gdLst/>
              <a:ahLst/>
              <a:cxnLst/>
              <a:rect l="l" t="t" r="r" b="b"/>
              <a:pathLst>
                <a:path w="20497" h="21600" fill="none" extrusionOk="0">
                  <a:moveTo>
                    <a:pt x="-1" y="0"/>
                  </a:moveTo>
                  <a:cubicBezTo>
                    <a:pt x="9304" y="0"/>
                    <a:pt x="17562" y="5957"/>
                    <a:pt x="20497" y="14786"/>
                  </a:cubicBezTo>
                </a:path>
                <a:path w="20497" h="21600" extrusionOk="0">
                  <a:moveTo>
                    <a:pt x="-1" y="0"/>
                  </a:moveTo>
                  <a:cubicBezTo>
                    <a:pt x="9304" y="0"/>
                    <a:pt x="17562" y="5957"/>
                    <a:pt x="20497" y="14786"/>
                  </a:cubicBezTo>
                  <a:lnTo>
                    <a:pt x="0" y="21600"/>
                  </a:lnTo>
                  <a:close/>
                </a:path>
              </a:pathLst>
            </a:custGeom>
            <a:noFill/>
            <a:ln w="38100" cap="flat" cmpd="sng">
              <a:solidFill>
                <a:srgbClr val="FF66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rgbClr val="000000"/>
                </a:solidFill>
                <a:latin typeface="Comic Sans MS"/>
                <a:ea typeface="Comic Sans MS"/>
                <a:cs typeface="Comic Sans MS"/>
                <a:sym typeface="Comic Sans MS"/>
              </a:endParaRPr>
            </a:p>
          </p:txBody>
        </p:sp>
      </p:grpSp>
      <p:sp>
        <p:nvSpPr>
          <p:cNvPr id="4215" name="Google Shape;4215;p72"/>
          <p:cNvSpPr/>
          <p:nvPr/>
        </p:nvSpPr>
        <p:spPr>
          <a:xfrm>
            <a:off x="-76200" y="4495800"/>
            <a:ext cx="38862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>
                <a:solidFill>
                  <a:srgbClr val="FF0000"/>
                </a:solidFill>
                <a:latin typeface="Comic Sans MS"/>
                <a:ea typeface="Comic Sans MS"/>
                <a:cs typeface="Comic Sans MS"/>
                <a:sym typeface="Comic Sans MS"/>
              </a:rPr>
              <a:t>Существует три компонента любых коммуникаций .</a:t>
            </a:r>
            <a:endParaRPr sz="2400">
              <a:solidFill>
                <a:srgbClr val="FF0000"/>
              </a:solidFill>
              <a:latin typeface="Comic Sans MS"/>
              <a:ea typeface="Comic Sans MS"/>
              <a:cs typeface="Comic Sans MS"/>
              <a:sym typeface="Comic Sans MS"/>
            </a:endParaRPr>
          </a:p>
        </p:txBody>
      </p:sp>
      <p:sp>
        <p:nvSpPr>
          <p:cNvPr id="4216" name="Google Shape;4216;p72"/>
          <p:cNvSpPr/>
          <p:nvPr/>
        </p:nvSpPr>
        <p:spPr>
          <a:xfrm>
            <a:off x="4552950" y="4740275"/>
            <a:ext cx="3269100" cy="15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>
                <a:latin typeface="Comic Sans MS"/>
                <a:ea typeface="Comic Sans MS"/>
                <a:cs typeface="Comic Sans MS"/>
                <a:sym typeface="Comic Sans MS"/>
              </a:rPr>
              <a:t>Язык тела помогает вам понять, что люди на другой стороне чувствуют </a:t>
            </a:r>
            <a:endParaRPr sz="1200">
              <a:latin typeface="Comic Sans MS"/>
              <a:ea typeface="Comic Sans MS"/>
              <a:cs typeface="Comic Sans MS"/>
              <a:sym typeface="Comic Sans MS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>
                <a:latin typeface="Comic Sans MS"/>
                <a:ea typeface="Comic Sans MS"/>
                <a:cs typeface="Comic Sans MS"/>
                <a:sym typeface="Comic Sans MS"/>
              </a:rPr>
              <a:t>или ведут себя на переговорах.</a:t>
            </a:r>
            <a:endParaRPr sz="1200">
              <a:latin typeface="Comic Sans MS"/>
              <a:ea typeface="Comic Sans MS"/>
              <a:cs typeface="Comic Sans MS"/>
              <a:sym typeface="Comic Sans MS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>
                <a:latin typeface="Comic Sans MS"/>
                <a:ea typeface="Comic Sans MS"/>
                <a:cs typeface="Comic Sans MS"/>
                <a:sym typeface="Comic Sans MS"/>
              </a:rPr>
              <a:t>Однако помните, что определенные типы поведения могут отражать культурные особенности, а не обязательно отношение людей.</a:t>
            </a:r>
            <a:endParaRPr sz="1200">
              <a:latin typeface="Comic Sans MS"/>
              <a:ea typeface="Comic Sans MS"/>
              <a:cs typeface="Comic Sans MS"/>
              <a:sym typeface="Comic Sans MS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latin typeface="Comic Sans MS"/>
              <a:ea typeface="Comic Sans MS"/>
              <a:cs typeface="Comic Sans MS"/>
              <a:sym typeface="Comic Sans MS"/>
            </a:endParaRPr>
          </a:p>
        </p:txBody>
      </p:sp>
    </p:spTree>
  </p:cSld>
  <p:clrMapOvr>
    <a:masterClrMapping/>
  </p:clrMapOvr>
  <p:transition>
    <p:fade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8" name="Google Shape;5088;p87"/>
          <p:cNvSpPr/>
          <p:nvPr/>
        </p:nvSpPr>
        <p:spPr>
          <a:xfrm>
            <a:off x="840463" y="449373"/>
            <a:ext cx="74676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 b="1" dirty="0" err="1">
                <a:solidFill>
                  <a:srgbClr val="006600"/>
                </a:solidFill>
              </a:rPr>
              <a:t>Успешные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переговорщики</a:t>
            </a:r>
            <a:r>
              <a:rPr lang="en-GB" sz="3200" b="1" dirty="0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 sz="1400" b="1" dirty="0">
              <a:solidFill>
                <a:srgbClr val="0066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9" name="Google Shape;5089;p87"/>
          <p:cNvSpPr txBox="1"/>
          <p:nvPr/>
        </p:nvSpPr>
        <p:spPr>
          <a:xfrm>
            <a:off x="781898" y="1371600"/>
            <a:ext cx="6609502" cy="43635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Больше времени готовятся/планируют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Рассматривают много опций/ раскладов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Фокусируются на точках соприкосновения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Различают факты от предположений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Ставят четкие задачи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Используют открытые вопросы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Слушают/наблюдают 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Используют долгосрочные отзывы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Не поддаются давлению</a:t>
            </a:r>
            <a:endParaRPr/>
          </a:p>
        </p:txBody>
      </p:sp>
      <p:sp>
        <p:nvSpPr>
          <p:cNvPr id="5090" name="Google Shape;5090;p87"/>
          <p:cNvSpPr txBox="1"/>
          <p:nvPr/>
        </p:nvSpPr>
        <p:spPr>
          <a:xfrm>
            <a:off x="0" y="6643688"/>
            <a:ext cx="3810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ITC</a:t>
            </a:r>
            <a:endParaRPr/>
          </a:p>
        </p:txBody>
      </p:sp>
      <p:sp>
        <p:nvSpPr>
          <p:cNvPr id="5091" name="Google Shape;5091;p87"/>
          <p:cNvSpPr txBox="1"/>
          <p:nvPr/>
        </p:nvSpPr>
        <p:spPr>
          <a:xfrm>
            <a:off x="8382000" y="6643688"/>
            <a:ext cx="8382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M7:U5:5.3-1</a:t>
            </a:r>
            <a:endParaRPr/>
          </a:p>
        </p:txBody>
      </p:sp>
      <p:grpSp>
        <p:nvGrpSpPr>
          <p:cNvPr id="5092" name="Google Shape;5092;p87"/>
          <p:cNvGrpSpPr/>
          <p:nvPr/>
        </p:nvGrpSpPr>
        <p:grpSpPr>
          <a:xfrm>
            <a:off x="6381150" y="3195850"/>
            <a:ext cx="3003550" cy="1687513"/>
            <a:chOff x="1295" y="1920"/>
            <a:chExt cx="2228" cy="1255"/>
          </a:xfrm>
        </p:grpSpPr>
        <p:grpSp>
          <p:nvGrpSpPr>
            <p:cNvPr id="5093" name="Google Shape;5093;p87"/>
            <p:cNvGrpSpPr/>
            <p:nvPr/>
          </p:nvGrpSpPr>
          <p:grpSpPr>
            <a:xfrm>
              <a:off x="1295" y="1920"/>
              <a:ext cx="2228" cy="799"/>
              <a:chOff x="1295" y="1920"/>
              <a:chExt cx="2228" cy="799"/>
            </a:xfrm>
          </p:grpSpPr>
          <p:pic>
            <p:nvPicPr>
              <p:cNvPr id="5094" name="Google Shape;5094;p87"/>
              <p:cNvPicPr preferRelativeResize="0"/>
              <p:nvPr/>
            </p:nvPicPr>
            <p:blipFill rotWithShape="1">
              <a:blip r:embed="rId3">
                <a:alphaModFix/>
              </a:blip>
              <a:srcRect/>
              <a:stretch/>
            </p:blipFill>
            <p:spPr>
              <a:xfrm>
                <a:off x="1592" y="2385"/>
                <a:ext cx="1616" cy="334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095" name="Google Shape;5095;p87"/>
              <p:cNvPicPr preferRelativeResize="0"/>
              <p:nvPr/>
            </p:nvPicPr>
            <p:blipFill rotWithShape="1">
              <a:blip r:embed="rId4">
                <a:alphaModFix/>
              </a:blip>
              <a:srcRect/>
              <a:stretch/>
            </p:blipFill>
            <p:spPr>
              <a:xfrm>
                <a:off x="2079" y="2421"/>
                <a:ext cx="193" cy="19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096" name="Google Shape;5096;p87"/>
              <p:cNvPicPr preferRelativeResize="0"/>
              <p:nvPr/>
            </p:nvPicPr>
            <p:blipFill rotWithShape="1">
              <a:blip r:embed="rId5">
                <a:alphaModFix/>
              </a:blip>
              <a:srcRect/>
              <a:stretch/>
            </p:blipFill>
            <p:spPr>
              <a:xfrm>
                <a:off x="2325" y="2447"/>
                <a:ext cx="214" cy="162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097" name="Google Shape;5097;p87"/>
              <p:cNvPicPr preferRelativeResize="0"/>
              <p:nvPr/>
            </p:nvPicPr>
            <p:blipFill rotWithShape="1">
              <a:blip r:embed="rId6">
                <a:alphaModFix/>
              </a:blip>
              <a:srcRect/>
              <a:stretch/>
            </p:blipFill>
            <p:spPr>
              <a:xfrm>
                <a:off x="2653" y="2444"/>
                <a:ext cx="245" cy="13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098" name="Google Shape;5098;p87"/>
              <p:cNvPicPr preferRelativeResize="0"/>
              <p:nvPr/>
            </p:nvPicPr>
            <p:blipFill rotWithShape="1">
              <a:blip r:embed="rId7">
                <a:alphaModFix/>
              </a:blip>
              <a:srcRect/>
              <a:stretch/>
            </p:blipFill>
            <p:spPr>
              <a:xfrm>
                <a:off x="1295" y="1920"/>
                <a:ext cx="673" cy="79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099" name="Google Shape;5099;p87"/>
              <p:cNvPicPr preferRelativeResize="0"/>
              <p:nvPr/>
            </p:nvPicPr>
            <p:blipFill rotWithShape="1">
              <a:blip r:embed="rId8">
                <a:alphaModFix/>
              </a:blip>
              <a:srcRect/>
              <a:stretch/>
            </p:blipFill>
            <p:spPr>
              <a:xfrm>
                <a:off x="2880" y="1920"/>
                <a:ext cx="643" cy="75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100" name="Google Shape;5100;p87"/>
            <p:cNvGrpSpPr/>
            <p:nvPr/>
          </p:nvGrpSpPr>
          <p:grpSpPr>
            <a:xfrm>
              <a:off x="2016" y="2496"/>
              <a:ext cx="264" cy="255"/>
              <a:chOff x="2788" y="2450"/>
              <a:chExt cx="382" cy="320"/>
            </a:xfrm>
          </p:grpSpPr>
          <p:sp>
            <p:nvSpPr>
              <p:cNvPr id="5101" name="Google Shape;5101;p87"/>
              <p:cNvSpPr/>
              <p:nvPr/>
            </p:nvSpPr>
            <p:spPr>
              <a:xfrm>
                <a:off x="2788" y="2473"/>
                <a:ext cx="298" cy="297"/>
              </a:xfrm>
              <a:prstGeom prst="rect">
                <a:avLst/>
              </a:prstGeom>
              <a:solidFill>
                <a:srgbClr val="FF0000"/>
              </a:solidFill>
              <a:ln w="9525" cap="flat" cmpd="sng">
                <a:solidFill>
                  <a:srgbClr val="000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02" name="Google Shape;5102;p87"/>
              <p:cNvSpPr/>
              <p:nvPr/>
            </p:nvSpPr>
            <p:spPr>
              <a:xfrm>
                <a:off x="3086" y="2450"/>
                <a:ext cx="84" cy="32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1280" extrusionOk="0">
                    <a:moveTo>
                      <a:pt x="0" y="95"/>
                    </a:moveTo>
                    <a:lnTo>
                      <a:pt x="0" y="1280"/>
                    </a:lnTo>
                    <a:lnTo>
                      <a:pt x="337" y="1126"/>
                    </a:lnTo>
                    <a:lnTo>
                      <a:pt x="337" y="0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C00000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03" name="Google Shape;5103;p87"/>
              <p:cNvSpPr/>
              <p:nvPr/>
            </p:nvSpPr>
            <p:spPr>
              <a:xfrm>
                <a:off x="2789" y="2450"/>
                <a:ext cx="381" cy="24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95" extrusionOk="0">
                    <a:moveTo>
                      <a:pt x="0" y="95"/>
                    </a:moveTo>
                    <a:lnTo>
                      <a:pt x="1187" y="95"/>
                    </a:lnTo>
                    <a:lnTo>
                      <a:pt x="1525" y="0"/>
                    </a:lnTo>
                    <a:lnTo>
                      <a:pt x="374" y="0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FF4040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104" name="Google Shape;5104;p87"/>
            <p:cNvGrpSpPr/>
            <p:nvPr/>
          </p:nvGrpSpPr>
          <p:grpSpPr>
            <a:xfrm>
              <a:off x="1680" y="2688"/>
              <a:ext cx="317" cy="433"/>
              <a:chOff x="2984" y="2735"/>
              <a:chExt cx="382" cy="333"/>
            </a:xfrm>
          </p:grpSpPr>
          <p:sp>
            <p:nvSpPr>
              <p:cNvPr id="5105" name="Google Shape;5105;p87"/>
              <p:cNvSpPr/>
              <p:nvPr/>
            </p:nvSpPr>
            <p:spPr>
              <a:xfrm>
                <a:off x="2984" y="2771"/>
                <a:ext cx="297" cy="297"/>
              </a:xfrm>
              <a:prstGeom prst="rect">
                <a:avLst/>
              </a:prstGeom>
              <a:solidFill>
                <a:srgbClr val="00E000"/>
              </a:solidFill>
              <a:ln w="9525" cap="flat" cmpd="sng">
                <a:solidFill>
                  <a:srgbClr val="000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06" name="Google Shape;5106;p87"/>
              <p:cNvSpPr/>
              <p:nvPr/>
            </p:nvSpPr>
            <p:spPr>
              <a:xfrm>
                <a:off x="3281" y="2735"/>
                <a:ext cx="84" cy="333"/>
              </a:xfrm>
              <a:custGeom>
                <a:avLst/>
                <a:gdLst/>
                <a:ahLst/>
                <a:cxnLst/>
                <a:rect l="l" t="t" r="r" b="b"/>
                <a:pathLst>
                  <a:path w="336" h="1336" extrusionOk="0">
                    <a:moveTo>
                      <a:pt x="0" y="150"/>
                    </a:moveTo>
                    <a:lnTo>
                      <a:pt x="0" y="1336"/>
                    </a:lnTo>
                    <a:lnTo>
                      <a:pt x="336" y="1138"/>
                    </a:lnTo>
                    <a:lnTo>
                      <a:pt x="336" y="0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006000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07" name="Google Shape;5107;p87"/>
              <p:cNvSpPr/>
              <p:nvPr/>
            </p:nvSpPr>
            <p:spPr>
              <a:xfrm>
                <a:off x="2984" y="2735"/>
                <a:ext cx="382" cy="37"/>
              </a:xfrm>
              <a:custGeom>
                <a:avLst/>
                <a:gdLst/>
                <a:ahLst/>
                <a:cxnLst/>
                <a:rect l="l" t="t" r="r" b="b"/>
                <a:pathLst>
                  <a:path w="1527" h="150" extrusionOk="0">
                    <a:moveTo>
                      <a:pt x="0" y="150"/>
                    </a:moveTo>
                    <a:lnTo>
                      <a:pt x="1186" y="150"/>
                    </a:lnTo>
                    <a:lnTo>
                      <a:pt x="1527" y="0"/>
                    </a:lnTo>
                    <a:lnTo>
                      <a:pt x="383" y="0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80FF80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108" name="Google Shape;5108;p87"/>
            <p:cNvGrpSpPr/>
            <p:nvPr/>
          </p:nvGrpSpPr>
          <p:grpSpPr>
            <a:xfrm>
              <a:off x="2736" y="2784"/>
              <a:ext cx="421" cy="391"/>
              <a:chOff x="2878" y="3037"/>
              <a:chExt cx="382" cy="344"/>
            </a:xfrm>
          </p:grpSpPr>
          <p:sp>
            <p:nvSpPr>
              <p:cNvPr id="5109" name="Google Shape;5109;p87"/>
              <p:cNvSpPr/>
              <p:nvPr/>
            </p:nvSpPr>
            <p:spPr>
              <a:xfrm>
                <a:off x="2878" y="3084"/>
                <a:ext cx="297" cy="297"/>
              </a:xfrm>
              <a:prstGeom prst="rect">
                <a:avLst/>
              </a:prstGeom>
              <a:solidFill>
                <a:srgbClr val="00C0C0"/>
              </a:solidFill>
              <a:ln w="9525" cap="flat" cmpd="sng">
                <a:solidFill>
                  <a:srgbClr val="000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0" name="Google Shape;5110;p87"/>
              <p:cNvSpPr/>
              <p:nvPr/>
            </p:nvSpPr>
            <p:spPr>
              <a:xfrm>
                <a:off x="3175" y="3038"/>
                <a:ext cx="84" cy="34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1370" extrusionOk="0">
                    <a:moveTo>
                      <a:pt x="0" y="185"/>
                    </a:moveTo>
                    <a:lnTo>
                      <a:pt x="0" y="1370"/>
                    </a:lnTo>
                    <a:lnTo>
                      <a:pt x="336" y="1137"/>
                    </a:lnTo>
                    <a:lnTo>
                      <a:pt x="336" y="0"/>
                    </a:lnTo>
                    <a:lnTo>
                      <a:pt x="0" y="185"/>
                    </a:lnTo>
                    <a:close/>
                  </a:path>
                </a:pathLst>
              </a:custGeom>
              <a:solidFill>
                <a:srgbClr val="006060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1" name="Google Shape;5111;p87"/>
              <p:cNvSpPr/>
              <p:nvPr/>
            </p:nvSpPr>
            <p:spPr>
              <a:xfrm>
                <a:off x="2879" y="3037"/>
                <a:ext cx="381" cy="47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190" extrusionOk="0">
                    <a:moveTo>
                      <a:pt x="0" y="190"/>
                    </a:moveTo>
                    <a:lnTo>
                      <a:pt x="1185" y="190"/>
                    </a:lnTo>
                    <a:lnTo>
                      <a:pt x="1526" y="0"/>
                    </a:lnTo>
                    <a:lnTo>
                      <a:pt x="383" y="0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40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112" name="Google Shape;5112;p87"/>
            <p:cNvGrpSpPr/>
            <p:nvPr/>
          </p:nvGrpSpPr>
          <p:grpSpPr>
            <a:xfrm>
              <a:off x="2544" y="2544"/>
              <a:ext cx="265" cy="228"/>
              <a:chOff x="3222" y="3010"/>
              <a:chExt cx="382" cy="344"/>
            </a:xfrm>
          </p:grpSpPr>
          <p:sp>
            <p:nvSpPr>
              <p:cNvPr id="5113" name="Google Shape;5113;p87"/>
              <p:cNvSpPr/>
              <p:nvPr/>
            </p:nvSpPr>
            <p:spPr>
              <a:xfrm>
                <a:off x="3222" y="3057"/>
                <a:ext cx="297" cy="297"/>
              </a:xfrm>
              <a:prstGeom prst="rect">
                <a:avLst/>
              </a:prstGeom>
              <a:solidFill>
                <a:srgbClr val="FF00FF"/>
              </a:solidFill>
              <a:ln w="9525" cap="flat" cmpd="sng">
                <a:solidFill>
                  <a:srgbClr val="000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4" name="Google Shape;5114;p87"/>
              <p:cNvSpPr/>
              <p:nvPr/>
            </p:nvSpPr>
            <p:spPr>
              <a:xfrm>
                <a:off x="3519" y="3012"/>
                <a:ext cx="84" cy="34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1369" extrusionOk="0">
                    <a:moveTo>
                      <a:pt x="0" y="184"/>
                    </a:moveTo>
                    <a:lnTo>
                      <a:pt x="0" y="1369"/>
                    </a:lnTo>
                    <a:lnTo>
                      <a:pt x="336" y="1137"/>
                    </a:lnTo>
                    <a:lnTo>
                      <a:pt x="336" y="0"/>
                    </a:lnTo>
                    <a:lnTo>
                      <a:pt x="0" y="184"/>
                    </a:lnTo>
                    <a:close/>
                  </a:path>
                </a:pathLst>
              </a:custGeom>
              <a:solidFill>
                <a:srgbClr val="800080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5" name="Google Shape;5115;p87"/>
              <p:cNvSpPr/>
              <p:nvPr/>
            </p:nvSpPr>
            <p:spPr>
              <a:xfrm>
                <a:off x="3223" y="3010"/>
                <a:ext cx="381" cy="48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90" extrusionOk="0">
                    <a:moveTo>
                      <a:pt x="0" y="190"/>
                    </a:moveTo>
                    <a:lnTo>
                      <a:pt x="1184" y="190"/>
                    </a:lnTo>
                    <a:lnTo>
                      <a:pt x="1525" y="0"/>
                    </a:lnTo>
                    <a:lnTo>
                      <a:pt x="383" y="0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FF40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116" name="Google Shape;5116;p87"/>
            <p:cNvGrpSpPr/>
            <p:nvPr/>
          </p:nvGrpSpPr>
          <p:grpSpPr>
            <a:xfrm>
              <a:off x="2928" y="2592"/>
              <a:ext cx="370" cy="325"/>
              <a:chOff x="2618" y="2740"/>
              <a:chExt cx="383" cy="334"/>
            </a:xfrm>
          </p:grpSpPr>
          <p:sp>
            <p:nvSpPr>
              <p:cNvPr id="5117" name="Google Shape;5117;p87"/>
              <p:cNvSpPr/>
              <p:nvPr/>
            </p:nvSpPr>
            <p:spPr>
              <a:xfrm>
                <a:off x="2618" y="2777"/>
                <a:ext cx="298" cy="297"/>
              </a:xfrm>
              <a:prstGeom prst="rect">
                <a:avLst/>
              </a:prstGeom>
              <a:solidFill>
                <a:srgbClr val="FF8000"/>
              </a:solidFill>
              <a:ln w="9525" cap="flat" cmpd="sng">
                <a:solidFill>
                  <a:srgbClr val="000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8" name="Google Shape;5118;p87"/>
              <p:cNvSpPr/>
              <p:nvPr/>
            </p:nvSpPr>
            <p:spPr>
              <a:xfrm>
                <a:off x="2916" y="2740"/>
                <a:ext cx="83" cy="334"/>
              </a:xfrm>
              <a:custGeom>
                <a:avLst/>
                <a:gdLst/>
                <a:ahLst/>
                <a:cxnLst/>
                <a:rect l="l" t="t" r="r" b="b"/>
                <a:pathLst>
                  <a:path w="336" h="1335" extrusionOk="0">
                    <a:moveTo>
                      <a:pt x="0" y="150"/>
                    </a:moveTo>
                    <a:lnTo>
                      <a:pt x="0" y="1335"/>
                    </a:lnTo>
                    <a:lnTo>
                      <a:pt x="336" y="1137"/>
                    </a:lnTo>
                    <a:lnTo>
                      <a:pt x="336" y="0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804000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9" name="Google Shape;5119;p87"/>
              <p:cNvSpPr/>
              <p:nvPr/>
            </p:nvSpPr>
            <p:spPr>
              <a:xfrm>
                <a:off x="2619" y="2740"/>
                <a:ext cx="382" cy="38"/>
              </a:xfrm>
              <a:custGeom>
                <a:avLst/>
                <a:gdLst/>
                <a:ahLst/>
                <a:cxnLst/>
                <a:rect l="l" t="t" r="r" b="b"/>
                <a:pathLst>
                  <a:path w="1527" h="150" extrusionOk="0">
                    <a:moveTo>
                      <a:pt x="0" y="150"/>
                    </a:moveTo>
                    <a:lnTo>
                      <a:pt x="1186" y="150"/>
                    </a:lnTo>
                    <a:lnTo>
                      <a:pt x="1527" y="0"/>
                    </a:lnTo>
                    <a:lnTo>
                      <a:pt x="383" y="0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FFA040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120" name="Google Shape;5120;p87"/>
            <p:cNvGrpSpPr/>
            <p:nvPr/>
          </p:nvGrpSpPr>
          <p:grpSpPr>
            <a:xfrm>
              <a:off x="2160" y="1920"/>
              <a:ext cx="529" cy="327"/>
              <a:chOff x="4388" y="2228"/>
              <a:chExt cx="529" cy="327"/>
            </a:xfrm>
          </p:grpSpPr>
          <p:sp>
            <p:nvSpPr>
              <p:cNvPr id="5121" name="Google Shape;5121;p87"/>
              <p:cNvSpPr/>
              <p:nvPr/>
            </p:nvSpPr>
            <p:spPr>
              <a:xfrm>
                <a:off x="4441" y="2228"/>
                <a:ext cx="476" cy="163"/>
              </a:xfrm>
              <a:custGeom>
                <a:avLst/>
                <a:gdLst/>
                <a:ahLst/>
                <a:cxnLst/>
                <a:rect l="l" t="t" r="r" b="b"/>
                <a:pathLst>
                  <a:path w="21600" h="21600" extrusionOk="0">
                    <a:moveTo>
                      <a:pt x="16200" y="0"/>
                    </a:moveTo>
                    <a:lnTo>
                      <a:pt x="16200" y="5400"/>
                    </a:lnTo>
                    <a:lnTo>
                      <a:pt x="3375" y="5400"/>
                    </a:lnTo>
                    <a:lnTo>
                      <a:pt x="3375" y="16200"/>
                    </a:lnTo>
                    <a:lnTo>
                      <a:pt x="16200" y="16200"/>
                    </a:lnTo>
                    <a:lnTo>
                      <a:pt x="16200" y="21600"/>
                    </a:lnTo>
                    <a:lnTo>
                      <a:pt x="21600" y="10800"/>
                    </a:lnTo>
                    <a:close/>
                  </a:path>
                  <a:path w="21600" h="21600" extrusionOk="0">
                    <a:moveTo>
                      <a:pt x="1350" y="5400"/>
                    </a:moveTo>
                    <a:lnTo>
                      <a:pt x="1350" y="16200"/>
                    </a:lnTo>
                    <a:lnTo>
                      <a:pt x="2700" y="16200"/>
                    </a:lnTo>
                    <a:lnTo>
                      <a:pt x="2700" y="5400"/>
                    </a:lnTo>
                    <a:close/>
                  </a:path>
                  <a:path w="21600" h="21600" extrusionOk="0">
                    <a:moveTo>
                      <a:pt x="0" y="5400"/>
                    </a:moveTo>
                    <a:lnTo>
                      <a:pt x="0" y="16200"/>
                    </a:lnTo>
                    <a:lnTo>
                      <a:pt x="675" y="16200"/>
                    </a:lnTo>
                    <a:lnTo>
                      <a:pt x="675" y="5400"/>
                    </a:lnTo>
                    <a:close/>
                  </a:path>
                </a:pathLst>
              </a:custGeom>
              <a:solidFill>
                <a:srgbClr val="FFCC00"/>
              </a:solidFill>
              <a:ln w="19050" cap="flat" cmpd="sng">
                <a:solidFill>
                  <a:schemeClr val="dk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22" name="Google Shape;5122;p87"/>
              <p:cNvSpPr/>
              <p:nvPr/>
            </p:nvSpPr>
            <p:spPr>
              <a:xfrm flipH="1">
                <a:off x="4388" y="2391"/>
                <a:ext cx="476" cy="164"/>
              </a:xfrm>
              <a:custGeom>
                <a:avLst/>
                <a:gdLst/>
                <a:ahLst/>
                <a:cxnLst/>
                <a:rect l="l" t="t" r="r" b="b"/>
                <a:pathLst>
                  <a:path w="21600" h="21600" extrusionOk="0">
                    <a:moveTo>
                      <a:pt x="16200" y="0"/>
                    </a:moveTo>
                    <a:lnTo>
                      <a:pt x="16200" y="5400"/>
                    </a:lnTo>
                    <a:lnTo>
                      <a:pt x="3375" y="5400"/>
                    </a:lnTo>
                    <a:lnTo>
                      <a:pt x="3375" y="16200"/>
                    </a:lnTo>
                    <a:lnTo>
                      <a:pt x="16200" y="16200"/>
                    </a:lnTo>
                    <a:lnTo>
                      <a:pt x="16200" y="21600"/>
                    </a:lnTo>
                    <a:lnTo>
                      <a:pt x="21600" y="10800"/>
                    </a:lnTo>
                    <a:close/>
                  </a:path>
                  <a:path w="21600" h="21600" extrusionOk="0">
                    <a:moveTo>
                      <a:pt x="1350" y="5400"/>
                    </a:moveTo>
                    <a:lnTo>
                      <a:pt x="1350" y="16200"/>
                    </a:lnTo>
                    <a:lnTo>
                      <a:pt x="2700" y="16200"/>
                    </a:lnTo>
                    <a:lnTo>
                      <a:pt x="2700" y="5400"/>
                    </a:lnTo>
                    <a:close/>
                  </a:path>
                  <a:path w="21600" h="21600" extrusionOk="0">
                    <a:moveTo>
                      <a:pt x="0" y="5400"/>
                    </a:moveTo>
                    <a:lnTo>
                      <a:pt x="0" y="16200"/>
                    </a:lnTo>
                    <a:lnTo>
                      <a:pt x="675" y="16200"/>
                    </a:lnTo>
                    <a:lnTo>
                      <a:pt x="675" y="5400"/>
                    </a:lnTo>
                    <a:close/>
                  </a:path>
                </a:pathLst>
              </a:custGeom>
              <a:solidFill>
                <a:srgbClr val="BCCFFE"/>
              </a:solidFill>
              <a:ln w="19050" cap="flat" cmpd="sng">
                <a:solidFill>
                  <a:schemeClr val="dk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  <p:transition>
    <p:fade/>
  </p:transition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7" name="Google Shape;5127;p88"/>
          <p:cNvSpPr/>
          <p:nvPr/>
        </p:nvSpPr>
        <p:spPr>
          <a:xfrm>
            <a:off x="304800" y="304800"/>
            <a:ext cx="7467600" cy="5492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200" b="1" dirty="0" err="1">
                <a:solidFill>
                  <a:srgbClr val="006600"/>
                </a:solidFill>
              </a:rPr>
              <a:t>Успешный</a:t>
            </a:r>
            <a:r>
              <a:rPr lang="en-GB" sz="3200" b="1" dirty="0">
                <a:solidFill>
                  <a:srgbClr val="006600"/>
                </a:solidFill>
              </a:rPr>
              <a:t> </a:t>
            </a:r>
            <a:r>
              <a:rPr lang="en-GB" sz="3200" b="1" dirty="0" err="1">
                <a:solidFill>
                  <a:srgbClr val="006600"/>
                </a:solidFill>
              </a:rPr>
              <a:t>переговорщик</a:t>
            </a:r>
            <a:endParaRPr b="1" dirty="0">
              <a:solidFill>
                <a:srgbClr val="0066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8" name="Google Shape;5128;p88"/>
          <p:cNvSpPr txBox="1"/>
          <p:nvPr/>
        </p:nvSpPr>
        <p:spPr>
          <a:xfrm>
            <a:off x="372156" y="1045029"/>
            <a:ext cx="5990294" cy="29731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Фокусируется на построении доверия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Ищет больше информации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Легко делится информацией 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Испытывает понимание/уточнение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Сохраняет дискуссию сфокусированной</a:t>
            </a:r>
            <a:endParaRPr/>
          </a:p>
          <a:p>
            <a:pPr marL="342900" marR="0" lvl="0" indent="-1905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None/>
            </a:pP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9" name="Google Shape;5129;p88"/>
          <p:cNvSpPr/>
          <p:nvPr/>
        </p:nvSpPr>
        <p:spPr>
          <a:xfrm>
            <a:off x="2819400" y="3657600"/>
            <a:ext cx="5992346" cy="25730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800">
                <a:solidFill>
                  <a:srgbClr val="A80000"/>
                </a:solidFill>
              </a:rPr>
              <a:t>Он не </a:t>
            </a:r>
            <a:r>
              <a:rPr lang="en-GB" sz="2800">
                <a:solidFill>
                  <a:srgbClr val="A80000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/>
          </a:p>
          <a:p>
            <a:pPr marL="3429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Дает много причин для объяснения позиции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Самозащищается и атакует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Использует “раздражители”</a:t>
            </a:r>
            <a:endParaRPr/>
          </a:p>
          <a:p>
            <a:pPr marL="342900" marR="0" lvl="0" indent="-34290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oto Sans Symbols"/>
              <a:buChar char="❑"/>
            </a:pPr>
            <a:r>
              <a:rPr lang="en-GB" sz="2400">
                <a:solidFill>
                  <a:schemeClr val="dk1"/>
                </a:solidFill>
              </a:rPr>
              <a:t>Сразу возражает против предложений</a:t>
            </a:r>
            <a:endParaRPr/>
          </a:p>
        </p:txBody>
      </p:sp>
      <p:sp>
        <p:nvSpPr>
          <p:cNvPr id="5130" name="Google Shape;5130;p88"/>
          <p:cNvSpPr/>
          <p:nvPr/>
        </p:nvSpPr>
        <p:spPr>
          <a:xfrm>
            <a:off x="5203375" y="3034077"/>
            <a:ext cx="3573600" cy="972000"/>
          </a:xfrm>
          <a:prstGeom prst="rect">
            <a:avLst/>
          </a:prstGeom>
          <a:solidFill>
            <a:srgbClr val="FFFF99"/>
          </a:solidFill>
          <a:ln w="254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1" name="Google Shape;5131;p88"/>
          <p:cNvSpPr txBox="1"/>
          <p:nvPr/>
        </p:nvSpPr>
        <p:spPr>
          <a:xfrm>
            <a:off x="5219700" y="3038206"/>
            <a:ext cx="3657600" cy="36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000" b="1">
                <a:solidFill>
                  <a:schemeClr val="dk1"/>
                </a:solidFill>
              </a:rPr>
              <a:t>Хорошие переговорщики также учатся на своих ошибках</a:t>
            </a:r>
            <a:endParaRPr/>
          </a:p>
        </p:txBody>
      </p:sp>
      <p:sp>
        <p:nvSpPr>
          <p:cNvPr id="5132" name="Google Shape;5132;p88"/>
          <p:cNvSpPr txBox="1"/>
          <p:nvPr/>
        </p:nvSpPr>
        <p:spPr>
          <a:xfrm>
            <a:off x="0" y="6643688"/>
            <a:ext cx="3810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ITC</a:t>
            </a:r>
            <a:endParaRPr/>
          </a:p>
        </p:txBody>
      </p:sp>
      <p:sp>
        <p:nvSpPr>
          <p:cNvPr id="5133" name="Google Shape;5133;p88"/>
          <p:cNvSpPr txBox="1"/>
          <p:nvPr/>
        </p:nvSpPr>
        <p:spPr>
          <a:xfrm>
            <a:off x="8458200" y="6643688"/>
            <a:ext cx="838200" cy="214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800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M7:U5:5.3-2</a:t>
            </a:r>
            <a:endParaRPr/>
          </a:p>
        </p:txBody>
      </p:sp>
      <p:grpSp>
        <p:nvGrpSpPr>
          <p:cNvPr id="5134" name="Google Shape;5134;p88"/>
          <p:cNvGrpSpPr/>
          <p:nvPr/>
        </p:nvGrpSpPr>
        <p:grpSpPr>
          <a:xfrm>
            <a:off x="457200" y="4114800"/>
            <a:ext cx="2343150" cy="2036763"/>
            <a:chOff x="288" y="2592"/>
            <a:chExt cx="1476" cy="1283"/>
          </a:xfrm>
        </p:grpSpPr>
        <p:pic>
          <p:nvPicPr>
            <p:cNvPr id="5135" name="Google Shape;5135;p88"/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>
              <a:off x="288" y="2592"/>
              <a:ext cx="1476" cy="12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136" name="Google Shape;5136;p88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rot="10800000" flipH="1">
              <a:off x="960" y="3264"/>
              <a:ext cx="546" cy="611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  <p:transition>
    <p:fade/>
  </p:transition>
</p:sld>
</file>

<file path=ppt/theme/theme1.xml><?xml version="1.0" encoding="utf-8"?>
<a:theme xmlns:a="http://schemas.openxmlformats.org/drawingml/2006/main" name="m62-global-logistics-powerpoint-2010-template">
  <a:themeElements>
    <a:clrScheme name="m62-american-logistics 13">
      <a:dk1>
        <a:srgbClr val="061F5B"/>
      </a:dk1>
      <a:lt1>
        <a:srgbClr val="FFFFFF"/>
      </a:lt1>
      <a:dk2>
        <a:srgbClr val="FFFFFF"/>
      </a:dk2>
      <a:lt2>
        <a:srgbClr val="808080"/>
      </a:lt2>
      <a:accent1>
        <a:srgbClr val="061F5B"/>
      </a:accent1>
      <a:accent2>
        <a:srgbClr val="6E95C8"/>
      </a:accent2>
      <a:accent3>
        <a:srgbClr val="FFFFFF"/>
      </a:accent3>
      <a:accent4>
        <a:srgbClr val="04194C"/>
      </a:accent4>
      <a:accent5>
        <a:srgbClr val="AAABB5"/>
      </a:accent5>
      <a:accent6>
        <a:srgbClr val="6387B5"/>
      </a:accent6>
      <a:hlink>
        <a:srgbClr val="0074BF"/>
      </a:hlink>
      <a:folHlink>
        <a:srgbClr val="AED3EA"/>
      </a:folHlink>
    </a:clrScheme>
    <a:fontScheme name="m62-american-logistic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m62-american-logistic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3">
        <a:dk1>
          <a:srgbClr val="061F5B"/>
        </a:dk1>
        <a:lt1>
          <a:srgbClr val="FFFFFF"/>
        </a:lt1>
        <a:dk2>
          <a:srgbClr val="FFFFFF"/>
        </a:dk2>
        <a:lt2>
          <a:srgbClr val="808080"/>
        </a:lt2>
        <a:accent1>
          <a:srgbClr val="061F5B"/>
        </a:accent1>
        <a:accent2>
          <a:srgbClr val="6E95C8"/>
        </a:accent2>
        <a:accent3>
          <a:srgbClr val="FFFFFF"/>
        </a:accent3>
        <a:accent4>
          <a:srgbClr val="04194C"/>
        </a:accent4>
        <a:accent5>
          <a:srgbClr val="AAABB5"/>
        </a:accent5>
        <a:accent6>
          <a:srgbClr val="6387B5"/>
        </a:accent6>
        <a:hlink>
          <a:srgbClr val="0074BF"/>
        </a:hlink>
        <a:folHlink>
          <a:srgbClr val="AED3E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It’s not the design of your template">
  <a:themeElements>
    <a:clrScheme name="1_It’s not the design of your template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135971"/>
      </a:hlink>
      <a:folHlink>
        <a:srgbClr val="99CC00"/>
      </a:folHlink>
    </a:clrScheme>
    <a:fontScheme name="1_It’s not the design of your template">
      <a:majorFont>
        <a:latin typeface="Neo San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It’s not the design of your template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135971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9_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.xml><?xml version="1.0" encoding="utf-8"?>
<a:theme xmlns:a="http://schemas.openxmlformats.org/drawingml/2006/main" name="1_m62-global-logistics-powerpoint-2010-template">
  <a:themeElements>
    <a:clrScheme name="m62-american-logistics 13">
      <a:dk1>
        <a:srgbClr val="061F5B"/>
      </a:dk1>
      <a:lt1>
        <a:srgbClr val="FFFFFF"/>
      </a:lt1>
      <a:dk2>
        <a:srgbClr val="FFFFFF"/>
      </a:dk2>
      <a:lt2>
        <a:srgbClr val="808080"/>
      </a:lt2>
      <a:accent1>
        <a:srgbClr val="061F5B"/>
      </a:accent1>
      <a:accent2>
        <a:srgbClr val="6E95C8"/>
      </a:accent2>
      <a:accent3>
        <a:srgbClr val="FFFFFF"/>
      </a:accent3>
      <a:accent4>
        <a:srgbClr val="04194C"/>
      </a:accent4>
      <a:accent5>
        <a:srgbClr val="AAABB5"/>
      </a:accent5>
      <a:accent6>
        <a:srgbClr val="6387B5"/>
      </a:accent6>
      <a:hlink>
        <a:srgbClr val="0074BF"/>
      </a:hlink>
      <a:folHlink>
        <a:srgbClr val="AED3EA"/>
      </a:folHlink>
    </a:clrScheme>
    <a:fontScheme name="m62-american-logistic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m62-american-logistic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3">
        <a:dk1>
          <a:srgbClr val="061F5B"/>
        </a:dk1>
        <a:lt1>
          <a:srgbClr val="FFFFFF"/>
        </a:lt1>
        <a:dk2>
          <a:srgbClr val="FFFFFF"/>
        </a:dk2>
        <a:lt2>
          <a:srgbClr val="808080"/>
        </a:lt2>
        <a:accent1>
          <a:srgbClr val="061F5B"/>
        </a:accent1>
        <a:accent2>
          <a:srgbClr val="6E95C8"/>
        </a:accent2>
        <a:accent3>
          <a:srgbClr val="FFFFFF"/>
        </a:accent3>
        <a:accent4>
          <a:srgbClr val="04194C"/>
        </a:accent4>
        <a:accent5>
          <a:srgbClr val="AAABB5"/>
        </a:accent5>
        <a:accent6>
          <a:srgbClr val="6387B5"/>
        </a:accent6>
        <a:hlink>
          <a:srgbClr val="0074BF"/>
        </a:hlink>
        <a:folHlink>
          <a:srgbClr val="AED3E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m62-global-logistics-powerpoint-2010-template</Template>
  <TotalTime>3194</TotalTime>
  <Words>2175</Words>
  <Application>Microsoft Office PowerPoint</Application>
  <PresentationFormat>On-screen Show (4:3)</PresentationFormat>
  <Paragraphs>517</Paragraphs>
  <Slides>44</Slides>
  <Notes>41</Notes>
  <HiddenSlides>0</HiddenSlides>
  <MMClips>0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4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44</vt:i4>
      </vt:variant>
    </vt:vector>
  </HeadingPairs>
  <TitlesOfParts>
    <vt:vector size="59" baseType="lpstr">
      <vt:lpstr>Arial</vt:lpstr>
      <vt:lpstr>Arial Black</vt:lpstr>
      <vt:lpstr>Calibri</vt:lpstr>
      <vt:lpstr>Comic Sans MS</vt:lpstr>
      <vt:lpstr>Impact</vt:lpstr>
      <vt:lpstr>Neo Sans</vt:lpstr>
      <vt:lpstr>Noto Sans Symbols</vt:lpstr>
      <vt:lpstr>Symbol</vt:lpstr>
      <vt:lpstr>Times New Roman</vt:lpstr>
      <vt:lpstr>Wingdings</vt:lpstr>
      <vt:lpstr>m62-global-logistics-powerpoint-2010-template</vt:lpstr>
      <vt:lpstr>1_It’s not the design of your template</vt:lpstr>
      <vt:lpstr>9_Custom Design</vt:lpstr>
      <vt:lpstr>1_m62-global-logistics-powerpoint-2010-template</vt:lpstr>
      <vt:lpstr>Bitmap Image</vt:lpstr>
      <vt:lpstr>S2. Инкотермс и планирование перевозок</vt:lpstr>
      <vt:lpstr> </vt:lpstr>
      <vt:lpstr> </vt:lpstr>
      <vt:lpstr> </vt:lpstr>
      <vt:lpstr>Управление контрактами</vt:lpstr>
      <vt:lpstr>PowerPoint Presentation</vt:lpstr>
      <vt:lpstr>PowerPoint Presentation</vt:lpstr>
      <vt:lpstr>PowerPoint Presentation</vt:lpstr>
      <vt:lpstr>Международные Контракты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Введение в переговоры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cho</dc:creator>
  <cp:lastModifiedBy>GTS LICA</cp:lastModifiedBy>
  <cp:revision>147</cp:revision>
  <dcterms:created xsi:type="dcterms:W3CDTF">2016-07-31T12:31:34Z</dcterms:created>
  <dcterms:modified xsi:type="dcterms:W3CDTF">2026-07-31T03:09:50Z</dcterms:modified>
</cp:coreProperties>
</file>